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3EE3C424.xml" ContentType="application/vnd.ms-powerpoint.comments+xml"/>
  <Override PartName="/ppt/comments/modernComment_1A7_D456B0D.xml" ContentType="application/vnd.ms-powerpoint.comments+xml"/>
  <Override PartName="/ppt/comments/modernComment_1BF_64EB36F7.xml" ContentType="application/vnd.ms-powerpoint.comments+xml"/>
  <Override PartName="/ppt/comments/modernComment_1B0_F61601EE.xml" ContentType="application/vnd.ms-powerpoint.comments+xml"/>
  <Override PartName="/ppt/comments/modernComment_1AA_2B525F19.xml" ContentType="application/vnd.ms-powerpoint.comments+xml"/>
  <Override PartName="/ppt/comments/modernComment_1B2_BC6E9B3F.xml" ContentType="application/vnd.ms-powerpoint.comments+xml"/>
  <Override PartName="/ppt/comments/modernComment_1A9_27F920EC.xml" ContentType="application/vnd.ms-powerpoint.comments+xml"/>
  <Override PartName="/ppt/comments/modernComment_1B3_F1BF3D83.xml" ContentType="application/vnd.ms-powerpoint.comments+xml"/>
  <Override PartName="/ppt/comments/modernComment_170_C1C6AAD7.xml" ContentType="application/vnd.ms-powerpoint.comments+xml"/>
  <Override PartName="/ppt/comments/modernComment_1B9_C49D05D9.xml" ContentType="application/vnd.ms-powerpoint.comments+xml"/>
  <Override PartName="/ppt/comments/modernComment_1AB_744D9E43.xml" ContentType="application/vnd.ms-powerpoint.comments+xml"/>
  <Override PartName="/ppt/comments/modernComment_1BA_35DD3BDB.xml" ContentType="application/vnd.ms-powerpoint.comments+xml"/>
  <Override PartName="/ppt/comments/modernComment_1BB_8B8A2831.xml" ContentType="application/vnd.ms-powerpoint.comments+xml"/>
  <Override PartName="/ppt/comments/modernComment_1B7_A2FFB4EA.xml" ContentType="application/vnd.ms-powerpoint.comments+xml"/>
  <Override PartName="/ppt/comments/modernComment_1BE_CC91EE50.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0" r:id="rId1"/>
  </p:sldMasterIdLst>
  <p:notesMasterIdLst>
    <p:notesMasterId r:id="rId33"/>
  </p:notesMasterIdLst>
  <p:handoutMasterIdLst>
    <p:handoutMasterId r:id="rId34"/>
  </p:handoutMasterIdLst>
  <p:sldIdLst>
    <p:sldId id="415" r:id="rId2"/>
    <p:sldId id="256" r:id="rId3"/>
    <p:sldId id="337" r:id="rId4"/>
    <p:sldId id="423" r:id="rId5"/>
    <p:sldId id="447" r:id="rId6"/>
    <p:sldId id="432" r:id="rId7"/>
    <p:sldId id="426" r:id="rId8"/>
    <p:sldId id="438" r:id="rId9"/>
    <p:sldId id="434" r:id="rId10"/>
    <p:sldId id="433" r:id="rId11"/>
    <p:sldId id="425" r:id="rId12"/>
    <p:sldId id="435" r:id="rId13"/>
    <p:sldId id="368" r:id="rId14"/>
    <p:sldId id="440" r:id="rId15"/>
    <p:sldId id="441" r:id="rId16"/>
    <p:sldId id="427" r:id="rId17"/>
    <p:sldId id="428" r:id="rId18"/>
    <p:sldId id="429" r:id="rId19"/>
    <p:sldId id="442" r:id="rId20"/>
    <p:sldId id="443" r:id="rId21"/>
    <p:sldId id="444" r:id="rId22"/>
    <p:sldId id="439" r:id="rId23"/>
    <p:sldId id="445" r:id="rId24"/>
    <p:sldId id="446" r:id="rId25"/>
    <p:sldId id="430" r:id="rId26"/>
    <p:sldId id="413" r:id="rId27"/>
    <p:sldId id="420" r:id="rId28"/>
    <p:sldId id="451" r:id="rId29"/>
    <p:sldId id="452" r:id="rId30"/>
    <p:sldId id="453" r:id="rId31"/>
    <p:sldId id="414"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B87862-01FC-6FFF-F4C7-21F58BBF0C6B}" name="JOAQUÍN BALLESTEROS" initials="JB" userId="JOAQUÍN BALLESTEROS"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baidullah Anwar" initials="AA" lastIdx="5" clrIdx="0">
    <p:extLst>
      <p:ext uri="{19B8F6BF-5375-455C-9EA6-DF929625EA0E}">
        <p15:presenceInfo xmlns:p15="http://schemas.microsoft.com/office/powerpoint/2012/main" userId="S-1-5-21-2807140445-3290175154-747852135-24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99CCFF"/>
    <a:srgbClr val="404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79336" autoAdjust="0"/>
  </p:normalViewPr>
  <p:slideViewPr>
    <p:cSldViewPr snapToGrid="0">
      <p:cViewPr varScale="1">
        <p:scale>
          <a:sx n="59" d="100"/>
          <a:sy n="59" d="100"/>
        </p:scale>
        <p:origin x="1062" y="42"/>
      </p:cViewPr>
      <p:guideLst>
        <p:guide orient="horz" pos="2160"/>
        <p:guide pos="3840"/>
      </p:guideLst>
    </p:cSldViewPr>
  </p:slideViewPr>
  <p:outlineViewPr>
    <p:cViewPr>
      <p:scale>
        <a:sx n="33" d="100"/>
        <a:sy n="33" d="100"/>
      </p:scale>
      <p:origin x="0" y="860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modernComment_100_3EE3C424.xml><?xml version="1.0" encoding="utf-8"?>
<p188:cmLst xmlns:a="http://schemas.openxmlformats.org/drawingml/2006/main" xmlns:r="http://schemas.openxmlformats.org/officeDocument/2006/relationships" xmlns:p188="http://schemas.microsoft.com/office/powerpoint/2018/8/main">
  <p188:cm id="{B6B2111F-C118-4ACE-8E2C-BF22111D7332}" authorId="{6EB87862-01FC-6FFF-F4C7-21F58BBF0C6B}" created="2022-07-25T06:56:38.119">
    <ac:txMkLst xmlns:ac="http://schemas.microsoft.com/office/drawing/2013/main/command">
      <pc:docMk xmlns:pc="http://schemas.microsoft.com/office/powerpoint/2013/main/command"/>
      <pc:sldMk xmlns:pc="http://schemas.microsoft.com/office/powerpoint/2013/main/command" cId="1055114276" sldId="256"/>
      <ac:spMk id="2" creationId="{00000000-0000-0000-0000-000000000000}"/>
      <ac:txMk cp="53" len="8">
        <ac:context len="64" hash="3967061028"/>
      </ac:txMk>
    </ac:txMkLst>
    <p188:pos x="9152164" y="2399621"/>
    <p188:txBody>
      <a:bodyPr/>
      <a:lstStyle/>
      <a:p>
        <a:r>
          <a:rPr lang="es-ES"/>
          <a:t>A rollator is four wheels. Maybe a walker is adequate.</a:t>
        </a:r>
      </a:p>
    </p188:txBody>
  </p188:cm>
</p188:cmLst>
</file>

<file path=ppt/comments/modernComment_170_C1C6AAD7.xml><?xml version="1.0" encoding="utf-8"?>
<p188:cmLst xmlns:a="http://schemas.openxmlformats.org/drawingml/2006/main" xmlns:r="http://schemas.openxmlformats.org/officeDocument/2006/relationships" xmlns:p188="http://schemas.microsoft.com/office/powerpoint/2018/8/main">
  <p188:cm id="{DEC94917-E40D-4F11-BECD-D14D8F2BB838}" authorId="{6EB87862-01FC-6FFF-F4C7-21F58BBF0C6B}" created="2022-07-25T08:41:25.913">
    <ac:txMkLst xmlns:ac="http://schemas.microsoft.com/office/drawing/2013/main/command">
      <pc:docMk xmlns:pc="http://schemas.microsoft.com/office/powerpoint/2013/main/command"/>
      <pc:sldMk xmlns:pc="http://schemas.microsoft.com/office/powerpoint/2013/main/command" cId="3251022551" sldId="368"/>
      <ac:spMk id="3" creationId="{00000000-0000-0000-0000-000000000000}"/>
      <ac:txMk cp="0" len="45">
        <ac:context len="281" hash="3916975395"/>
      </ac:txMk>
    </ac:txMkLst>
    <p188:pos x="9252864" y="297068"/>
    <p188:txBody>
      <a:bodyPr/>
      <a:lstStyle/>
      <a:p>
        <a:r>
          <a:rPr lang="es-ES"/>
          <a:t>Remove this, you already have in the title.</a:t>
        </a:r>
      </a:p>
    </p188:txBody>
  </p188:cm>
  <p188:cm id="{9BD9A34E-6D8A-454D-968E-20633394DBAD}" authorId="{6EB87862-01FC-6FFF-F4C7-21F58BBF0C6B}" created="2022-07-25T08:42:14.592">
    <ac:txMkLst xmlns:ac="http://schemas.microsoft.com/office/drawing/2013/main/command">
      <pc:docMk xmlns:pc="http://schemas.microsoft.com/office/powerpoint/2013/main/command"/>
      <pc:sldMk xmlns:pc="http://schemas.microsoft.com/office/powerpoint/2013/main/command" cId="3251022551" sldId="368"/>
      <ac:spMk id="3" creationId="{00000000-0000-0000-0000-000000000000}"/>
      <ac:txMk cp="84" len="44">
        <ac:context len="281" hash="3916975395"/>
      </ac:txMk>
    </ac:txMkLst>
    <p188:pos x="10241692" y="754268"/>
    <p188:txBody>
      <a:bodyPr/>
      <a:lstStyle/>
      <a:p>
        <a:r>
          <a:rPr lang="es-ES"/>
          <a:t>Red are suggestion, change to black if you agree.</a:t>
        </a:r>
      </a:p>
    </p188:txBody>
  </p188:cm>
</p188:cmLst>
</file>

<file path=ppt/comments/modernComment_1A7_D456B0D.xml><?xml version="1.0" encoding="utf-8"?>
<p188:cmLst xmlns:a="http://schemas.openxmlformats.org/drawingml/2006/main" xmlns:r="http://schemas.openxmlformats.org/officeDocument/2006/relationships" xmlns:p188="http://schemas.microsoft.com/office/powerpoint/2018/8/main">
  <p188:cm id="{3D4CF0F2-BF98-474C-B10B-84F5CA9FA1C0}" authorId="{6EB87862-01FC-6FFF-F4C7-21F58BBF0C6B}" created="2022-07-25T07:03:45.758">
    <ac:txMkLst xmlns:ac="http://schemas.microsoft.com/office/drawing/2013/main/command">
      <pc:docMk xmlns:pc="http://schemas.microsoft.com/office/powerpoint/2013/main/command"/>
      <pc:sldMk xmlns:pc="http://schemas.microsoft.com/office/powerpoint/2013/main/command" cId="222653197" sldId="423"/>
      <ac:spMk id="3" creationId="{00000000-0000-0000-0000-000000000000}"/>
      <ac:txMk cp="66" len="4">
        <ac:context len="407" hash="240742569"/>
      </ac:txMk>
    </ac:txMkLst>
    <p188:pos x="2846917" y="564091"/>
    <p188:txBody>
      <a:bodyPr/>
      <a:lstStyle/>
      <a:p>
        <a:r>
          <a:rPr lang="es-ES"/>
          <a:t>Please don't abuse the references; they should be on the slides that you reference them, at least the first apparition. Will the evaluators have the slides? (If that is the case, you can avoid referencing in the same page and include at the end the bibliography)</a:t>
        </a:r>
      </a:p>
    </p188:txBody>
  </p188:cm>
</p188:cmLst>
</file>

<file path=ppt/comments/modernComment_1A9_27F920EC.xml><?xml version="1.0" encoding="utf-8"?>
<p188:cmLst xmlns:a="http://schemas.openxmlformats.org/drawingml/2006/main" xmlns:r="http://schemas.openxmlformats.org/officeDocument/2006/relationships" xmlns:p188="http://schemas.microsoft.com/office/powerpoint/2018/8/main">
  <p188:cm id="{436410E3-606F-4EA4-ACCD-643404346E24}" authorId="{6EB87862-01FC-6FFF-F4C7-21F58BBF0C6B}" created="2022-07-25T08:40:42.755">
    <pc:sldMkLst xmlns:pc="http://schemas.microsoft.com/office/powerpoint/2013/main/command">
      <pc:docMk/>
      <pc:sldMk cId="670638316" sldId="425"/>
    </pc:sldMkLst>
    <p188:txBody>
      <a:bodyPr/>
      <a:lstStyle/>
      <a:p>
        <a:r>
          <a:rPr lang="es-ES"/>
          <a:t>Again an introduction title?</a:t>
        </a:r>
      </a:p>
    </p188:txBody>
  </p188:cm>
</p188:cmLst>
</file>

<file path=ppt/comments/modernComment_1AA_2B525F19.xml><?xml version="1.0" encoding="utf-8"?>
<p188:cmLst xmlns:a="http://schemas.openxmlformats.org/drawingml/2006/main" xmlns:r="http://schemas.openxmlformats.org/officeDocument/2006/relationships" xmlns:p188="http://schemas.microsoft.com/office/powerpoint/2018/8/main">
  <p188:cm id="{296150E2-D301-4CBC-BE7D-DE4793793CA5}" authorId="{6EB87862-01FC-6FFF-F4C7-21F58BBF0C6B}" created="2022-07-25T07:00:48.682">
    <ac:txMkLst xmlns:ac="http://schemas.microsoft.com/office/drawing/2013/main/command">
      <pc:docMk xmlns:pc="http://schemas.microsoft.com/office/powerpoint/2013/main/command"/>
      <pc:sldMk xmlns:pc="http://schemas.microsoft.com/office/powerpoint/2013/main/command" cId="726818585" sldId="426"/>
      <ac:spMk id="3" creationId="{00000000-0000-0000-0000-000000000000}"/>
      <ac:txMk cp="403" len="10">
        <ac:context len="551" hash="2262444197"/>
      </ac:txMk>
    </ac:txMkLst>
    <p188:pos x="9729385" y="2633591"/>
    <p188:txBody>
      <a:bodyPr/>
      <a:lstStyle/>
      <a:p>
        <a:r>
          <a:rPr lang="es-ES"/>
          <a:t>Taiwan? Can you found statistics in your country?</a:t>
        </a:r>
      </a:p>
    </p188:txBody>
  </p188:cm>
</p188:cmLst>
</file>

<file path=ppt/comments/modernComment_1AB_744D9E43.xml><?xml version="1.0" encoding="utf-8"?>
<p188:cmLst xmlns:a="http://schemas.openxmlformats.org/drawingml/2006/main" xmlns:r="http://schemas.openxmlformats.org/officeDocument/2006/relationships" xmlns:p188="http://schemas.microsoft.com/office/powerpoint/2018/8/main">
  <p188:cm id="{DF8A99ED-0658-42C8-88D2-BCDB76D82426}" authorId="{6EB87862-01FC-6FFF-F4C7-21F58BBF0C6B}" created="2022-07-25T09:04:09.856">
    <ac:txMkLst xmlns:ac="http://schemas.microsoft.com/office/drawing/2013/main/command">
      <pc:docMk xmlns:pc="http://schemas.microsoft.com/office/powerpoint/2013/main/command"/>
      <pc:sldMk xmlns:pc="http://schemas.microsoft.com/office/powerpoint/2013/main/command" cId="1951243843" sldId="427"/>
      <ac:spMk id="3" creationId="{00000000-0000-0000-0000-000000000000}"/>
      <ac:txMk cp="33" len="26">
        <ac:context len="159" hash="4121651778"/>
      </ac:txMk>
    </ac:txMkLst>
    <p188:pos x="9199701" y="301517"/>
    <p188:txBody>
      <a:bodyPr/>
      <a:lstStyle/>
      <a:p>
        <a:r>
          <a:rPr lang="es-ES"/>
          <a:t>You should comment that you plan to include wireless system yo avoid wires close to the user while walk.</a:t>
        </a:r>
      </a:p>
    </p188:txBody>
  </p188:cm>
</p188:cmLst>
</file>

<file path=ppt/comments/modernComment_1B0_F61601EE.xml><?xml version="1.0" encoding="utf-8"?>
<p188:cmLst xmlns:a="http://schemas.openxmlformats.org/drawingml/2006/main" xmlns:r="http://schemas.openxmlformats.org/officeDocument/2006/relationships" xmlns:p188="http://schemas.microsoft.com/office/powerpoint/2018/8/main">
  <p188:cm id="{A237EB90-76D3-4F35-9909-8D13D06FA605}" authorId="{6EB87862-01FC-6FFF-F4C7-21F58BBF0C6B}" created="2022-07-25T07:07:30.809">
    <pc:sldMkLst xmlns:pc="http://schemas.microsoft.com/office/powerpoint/2013/main/command">
      <pc:docMk/>
      <pc:sldMk cId="4128637422" sldId="432"/>
    </pc:sldMkLst>
    <p188:txBody>
      <a:bodyPr/>
      <a:lstStyle/>
      <a:p>
        <a:r>
          <a:rPr lang="es-ES"/>
          <a:t>Can you include a user of your test here? You can  mention that during this slide.</a:t>
        </a:r>
      </a:p>
    </p188:txBody>
  </p188:cm>
</p188:cmLst>
</file>

<file path=ppt/comments/modernComment_1B2_BC6E9B3F.xml><?xml version="1.0" encoding="utf-8"?>
<p188:cmLst xmlns:a="http://schemas.openxmlformats.org/drawingml/2006/main" xmlns:r="http://schemas.openxmlformats.org/officeDocument/2006/relationships" xmlns:p188="http://schemas.microsoft.com/office/powerpoint/2018/8/main">
  <p188:cm id="{9449597E-0ED8-4870-AEAD-CED8C5A3268D}" authorId="{6EB87862-01FC-6FFF-F4C7-21F58BBF0C6B}" created="2022-07-25T07:09:00.912">
    <ac:txMkLst xmlns:ac="http://schemas.microsoft.com/office/drawing/2013/main/command">
      <pc:docMk xmlns:pc="http://schemas.microsoft.com/office/powerpoint/2013/main/command"/>
      <pc:sldMk xmlns:pc="http://schemas.microsoft.com/office/powerpoint/2013/main/command" cId="3161365311" sldId="434"/>
      <ac:spMk id="3" creationId="{00000000-0000-0000-0000-000000000000}"/>
      <ac:txMk cp="0" len="14">
        <ac:context len="72" hash="1043441236"/>
      </ac:txMk>
    </ac:txMkLst>
    <p188:pos x="2462425" y="271391"/>
    <p188:txBody>
      <a:bodyPr/>
      <a:lstStyle/>
      <a:p>
        <a:r>
          <a:rPr lang="es-ES"/>
          <a:t>Clinical Assesment</a:t>
        </a:r>
      </a:p>
    </p188:txBody>
  </p188:cm>
</p188:cmLst>
</file>

<file path=ppt/comments/modernComment_1B3_F1BF3D83.xml><?xml version="1.0" encoding="utf-8"?>
<p188:cmLst xmlns:a="http://schemas.openxmlformats.org/drawingml/2006/main" xmlns:r="http://schemas.openxmlformats.org/officeDocument/2006/relationships" xmlns:p188="http://schemas.microsoft.com/office/powerpoint/2018/8/main">
  <p188:cm id="{61769104-9777-43F0-AA21-9C357465A4D6}" authorId="{6EB87862-01FC-6FFF-F4C7-21F58BBF0C6B}" created="2022-07-25T08:40:56.920">
    <ac:txMkLst xmlns:ac="http://schemas.microsoft.com/office/drawing/2013/main/command">
      <pc:docMk xmlns:pc="http://schemas.microsoft.com/office/powerpoint/2013/main/command"/>
      <pc:sldMk xmlns:pc="http://schemas.microsoft.com/office/powerpoint/2013/main/command" cId="4055842179" sldId="435"/>
      <ac:spMk id="3" creationId="{00000000-0000-0000-0000-000000000000}"/>
      <ac:txMk cp="250" len="90">
        <ac:context len="344" hash="3166818480"/>
      </ac:txMk>
    </ac:txMkLst>
    <p188:pos x="9763227" y="2693841"/>
    <p188:txBody>
      <a:bodyPr/>
      <a:lstStyle/>
      <a:p>
        <a:r>
          <a:rPr lang="es-ES"/>
          <a:t>Check that this is true.</a:t>
        </a:r>
      </a:p>
    </p188:txBody>
  </p188:cm>
</p188:cmLst>
</file>

<file path=ppt/comments/modernComment_1B7_A2FFB4EA.xml><?xml version="1.0" encoding="utf-8"?>
<p188:cmLst xmlns:a="http://schemas.openxmlformats.org/drawingml/2006/main" xmlns:r="http://schemas.openxmlformats.org/officeDocument/2006/relationships" xmlns:p188="http://schemas.microsoft.com/office/powerpoint/2018/8/main">
  <p188:cm id="{427954C2-6EE8-4F9A-8A4A-A47324C1AB48}" authorId="{6EB87862-01FC-6FFF-F4C7-21F58BBF0C6B}" created="2022-07-25T08:53:04.255">
    <ac:deMkLst xmlns:ac="http://schemas.microsoft.com/office/drawing/2013/main/command">
      <pc:docMk xmlns:pc="http://schemas.microsoft.com/office/powerpoint/2013/main/command"/>
      <pc:sldMk xmlns:pc="http://schemas.microsoft.com/office/powerpoint/2013/main/command" cId="2734666986" sldId="439"/>
      <ac:picMk id="7" creationId="{00000000-0000-0000-0000-000000000000}"/>
    </ac:deMkLst>
    <p188:txBody>
      <a:bodyPr/>
      <a:lstStyle/>
      <a:p>
        <a:r>
          <a:rPr lang="es-ES"/>
          <a:t>Why they were exluded? You must comment that during the presentation, the numbers are very exact….</a:t>
        </a:r>
      </a:p>
    </p188:txBody>
  </p188:cm>
</p188:cmLst>
</file>

<file path=ppt/comments/modernComment_1B9_C49D05D9.xml><?xml version="1.0" encoding="utf-8"?>
<p188:cmLst xmlns:a="http://schemas.openxmlformats.org/drawingml/2006/main" xmlns:r="http://schemas.openxmlformats.org/officeDocument/2006/relationships" xmlns:p188="http://schemas.microsoft.com/office/powerpoint/2018/8/main">
  <p188:cm id="{85C25408-5DAD-481E-9006-96725F3E104B}" authorId="{6EB87862-01FC-6FFF-F4C7-21F58BBF0C6B}" created="2022-07-25T08:43:22.848">
    <ac:txMkLst xmlns:ac="http://schemas.microsoft.com/office/drawing/2013/main/command">
      <pc:docMk xmlns:pc="http://schemas.microsoft.com/office/powerpoint/2013/main/command"/>
      <pc:sldMk xmlns:pc="http://schemas.microsoft.com/office/powerpoint/2013/main/command" cId="3298624985" sldId="441"/>
      <ac:spMk id="3" creationId="{00000000-0000-0000-0000-000000000000}"/>
      <ac:txMk cp="0" len="71">
        <ac:context len="167" hash="3801419956"/>
      </ac:txMk>
    </ac:txMkLst>
    <p188:pos x="9539943" y="301517"/>
    <p188:txBody>
      <a:bodyPr/>
      <a:lstStyle/>
      <a:p>
        <a:r>
          <a:rPr lang="es-ES"/>
          <a:t>You should metion that, but not write here. It is too much text in the slide.</a:t>
        </a:r>
      </a:p>
    </p188:txBody>
  </p188:cm>
</p188:cmLst>
</file>

<file path=ppt/comments/modernComment_1BA_35DD3BDB.xml><?xml version="1.0" encoding="utf-8"?>
<p188:cmLst xmlns:a="http://schemas.openxmlformats.org/drawingml/2006/main" xmlns:r="http://schemas.openxmlformats.org/officeDocument/2006/relationships" xmlns:p188="http://schemas.microsoft.com/office/powerpoint/2018/8/main">
  <p188:cm id="{D2532A1F-DE8F-47BB-9BB2-79FB7BA09646}" authorId="{6EB87862-01FC-6FFF-F4C7-21F58BBF0C6B}" created="2022-07-25T08:45:27.595">
    <ac:txMkLst xmlns:ac="http://schemas.microsoft.com/office/drawing/2013/main/command">
      <pc:docMk xmlns:pc="http://schemas.microsoft.com/office/powerpoint/2013/main/command"/>
      <pc:sldMk xmlns:pc="http://schemas.microsoft.com/office/powerpoint/2013/main/command" cId="903691227" sldId="442"/>
      <ac:spMk id="3" creationId="{00000000-0000-0000-0000-000000000000}"/>
      <ac:txMk cp="0" len="70">
        <ac:context len="72" hash="1827511046"/>
      </ac:txMk>
    </ac:txMkLst>
    <p188:pos x="9231599" y="301517"/>
    <p188:txBody>
      <a:bodyPr/>
      <a:lstStyle/>
      <a:p>
        <a:r>
          <a:rPr lang="es-ES"/>
          <a:t>The sensor goes up to 10 kg, Why you calibrated only with 1-4? Also, How you calibrated? Is it a linear interpolation?</a:t>
        </a:r>
      </a:p>
    </p188:txBody>
  </p188:cm>
</p188:cmLst>
</file>

<file path=ppt/comments/modernComment_1BB_8B8A2831.xml><?xml version="1.0" encoding="utf-8"?>
<p188:cmLst xmlns:a="http://schemas.openxmlformats.org/drawingml/2006/main" xmlns:r="http://schemas.openxmlformats.org/officeDocument/2006/relationships" xmlns:p188="http://schemas.microsoft.com/office/powerpoint/2018/8/main">
  <p188:cm id="{61ED1550-DC20-4EFA-9494-3363AF59B88A}" authorId="{6EB87862-01FC-6FFF-F4C7-21F58BBF0C6B}" created="2022-07-25T08:51:54.471">
    <pc:sldMkLst xmlns:pc="http://schemas.microsoft.com/office/powerpoint/2013/main/command">
      <pc:docMk/>
      <pc:sldMk cId="2341087281" sldId="443"/>
    </pc:sldMkLst>
    <p188:txBody>
      <a:bodyPr/>
      <a:lstStyle/>
      <a:p>
        <a:r>
          <a:rPr lang="es-ES"/>
          <a:t>A suggestion for this slide, the original were hidden.</a:t>
        </a:r>
      </a:p>
    </p188:txBody>
  </p188:cm>
</p188:cmLst>
</file>

<file path=ppt/comments/modernComment_1BE_CC91EE50.xml><?xml version="1.0" encoding="utf-8"?>
<p188:cmLst xmlns:a="http://schemas.openxmlformats.org/drawingml/2006/main" xmlns:r="http://schemas.openxmlformats.org/officeDocument/2006/relationships" xmlns:p188="http://schemas.microsoft.com/office/powerpoint/2018/8/main">
  <p188:cm id="{2FDEF07E-3232-4999-88E4-8A0E2E9BEAAB}" authorId="{6EB87862-01FC-6FFF-F4C7-21F58BBF0C6B}" created="2022-07-25T09:00:16.328">
    <pc:sldMkLst xmlns:pc="http://schemas.microsoft.com/office/powerpoint/2013/main/command">
      <pc:docMk/>
      <pc:sldMk cId="3432115792" sldId="446"/>
    </pc:sldMkLst>
    <p188:txBody>
      <a:bodyPr/>
      <a:lstStyle/>
      <a:p>
        <a:r>
          <a:rPr lang="es-ES"/>
          <a:t>Cadence, walking velocity and step length are wrong partially. A healthy user has a cadence around 110-120, Why they are to low? 
Then if you compare the osteoporitc, thy cover the same distance, but in much more time, but the velocity is very similar.</a:t>
        </a:r>
      </a:p>
    </p188:txBody>
  </p188:cm>
</p188:cmLst>
</file>

<file path=ppt/comments/modernComment_1BF_64EB36F7.xml><?xml version="1.0" encoding="utf-8"?>
<p188:cmLst xmlns:a="http://schemas.openxmlformats.org/drawingml/2006/main" xmlns:r="http://schemas.openxmlformats.org/officeDocument/2006/relationships" xmlns:p188="http://schemas.microsoft.com/office/powerpoint/2018/8/main">
  <p188:cm id="{F76269A8-9118-47B5-9452-F4F3FC53D8FA}" authorId="{6EB87862-01FC-6FFF-F4C7-21F58BBF0C6B}" created="2022-07-25T07:06:28.895">
    <ac:txMkLst xmlns:ac="http://schemas.microsoft.com/office/drawing/2013/main/command">
      <pc:docMk xmlns:pc="http://schemas.microsoft.com/office/powerpoint/2013/main/command"/>
      <pc:sldMk xmlns:pc="http://schemas.microsoft.com/office/powerpoint/2013/main/command" cId="1693136631" sldId="447"/>
      <ac:spMk id="3" creationId="{00000000-0000-0000-0000-000000000000}"/>
      <ac:txMk cp="0" len="16">
        <ac:context len="17" hash="453816744"/>
      </ac:txMk>
    </ac:txMkLst>
    <p188:pos x="3272050" y="271391"/>
    <p188:txBody>
      <a:bodyPr/>
      <a:lstStyle/>
      <a:p>
        <a:r>
          <a:rPr lang="es-ES"/>
          <a:t>I assume that you will open this file… I recommend you summarize the main ones and not jump to this document. It is essential to prove your abilities in talking and summarizing, it is valuable for a PhD Student to cultivate this.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73B9BF8B-5DE5-4683-9086-813D7D9D9C2C}" type="datetimeFigureOut">
              <a:rPr lang="en-US" smtClean="0"/>
              <a:pPr/>
              <a:t>7/27/2022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7870C75-0CE0-4112-B062-B77B4E107A55}" type="slidenum">
              <a:rPr lang="en-US" smtClean="0"/>
              <a:pPr/>
              <a:t>‹#›</a:t>
            </a:fld>
            <a:endParaRPr lang="en-US"/>
          </a:p>
        </p:txBody>
      </p:sp>
    </p:spTree>
    <p:extLst>
      <p:ext uri="{BB962C8B-B14F-4D97-AF65-F5344CB8AC3E}">
        <p14:creationId xmlns:p14="http://schemas.microsoft.com/office/powerpoint/2010/main" val="735141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FF7E6EC3-2045-4E0B-AEC9-6D8FD25FE102}" type="datetimeFigureOut">
              <a:rPr lang="en-US" smtClean="0"/>
              <a:pPr/>
              <a:t>7/27/2022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83674ED-BB51-41BC-868A-170A551A88BE}" type="slidenum">
              <a:rPr lang="en-US" smtClean="0"/>
              <a:pPr/>
              <a:t>‹#›</a:t>
            </a:fld>
            <a:endParaRPr lang="en-US"/>
          </a:p>
        </p:txBody>
      </p:sp>
    </p:spTree>
    <p:extLst>
      <p:ext uri="{BB962C8B-B14F-4D97-AF65-F5344CB8AC3E}">
        <p14:creationId xmlns:p14="http://schemas.microsoft.com/office/powerpoint/2010/main" val="136270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2</a:t>
            </a:fld>
            <a:endParaRPr lang="en-US"/>
          </a:p>
        </p:txBody>
      </p:sp>
    </p:spTree>
    <p:extLst>
      <p:ext uri="{BB962C8B-B14F-4D97-AF65-F5344CB8AC3E}">
        <p14:creationId xmlns:p14="http://schemas.microsoft.com/office/powerpoint/2010/main" val="380314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20</a:t>
            </a:fld>
            <a:endParaRPr lang="en-US"/>
          </a:p>
        </p:txBody>
      </p:sp>
    </p:spTree>
    <p:extLst>
      <p:ext uri="{BB962C8B-B14F-4D97-AF65-F5344CB8AC3E}">
        <p14:creationId xmlns:p14="http://schemas.microsoft.com/office/powerpoint/2010/main" val="5884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31</a:t>
            </a:fld>
            <a:endParaRPr lang="en-US"/>
          </a:p>
        </p:txBody>
      </p:sp>
    </p:spTree>
    <p:extLst>
      <p:ext uri="{BB962C8B-B14F-4D97-AF65-F5344CB8AC3E}">
        <p14:creationId xmlns:p14="http://schemas.microsoft.com/office/powerpoint/2010/main" val="31413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t>Mobility is a prerequisite for the vast majority of everyday activities, and being able to move around outdoors contributes to societal participation  and is known to reduce depression and social stigma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worldwide population aged over 65 rises exponentially according to recent reports of the United Nations [1]. Amongst others the mobility problems prevail in the elder society. Ageing and many pathologies invoke changes in walking speed and stability [2], while 30% of the aged population is reported to have fallen every year. Especially, changes in gait speed are related to the functional independence and mobility impairment of the elderly [3], and are closely connected to fall incidents Problems related to the gait are increasing due to the major factor of chronic health problems: Parkinson [</a:t>
            </a:r>
            <a:r>
              <a:rPr lang="en-US" sz="1200" dirty="0">
                <a:solidFill>
                  <a:schemeClr val="tx2"/>
                </a:solidFill>
              </a:rPr>
              <a:t>5</a:t>
            </a:r>
            <a:r>
              <a:rPr lang="en-US" sz="1200" dirty="0"/>
              <a:t>], hemiplegic [6], paraplegia [7] or stroke [6].</a:t>
            </a:r>
          </a:p>
          <a:p>
            <a:endParaRPr lang="en-US" dirty="0"/>
          </a:p>
        </p:txBody>
      </p:sp>
      <p:sp>
        <p:nvSpPr>
          <p:cNvPr id="4" name="Marcador de número de diapositiva 3"/>
          <p:cNvSpPr>
            <a:spLocks noGrp="1"/>
          </p:cNvSpPr>
          <p:nvPr>
            <p:ph type="sldNum" sz="quarter" idx="5"/>
          </p:nvPr>
        </p:nvSpPr>
        <p:spPr/>
        <p:txBody>
          <a:bodyPr/>
          <a:lstStyle/>
          <a:p>
            <a:fld id="{683674ED-BB51-41BC-868A-170A551A88BE}" type="slidenum">
              <a:rPr lang="en-US" smtClean="0"/>
              <a:pPr/>
              <a:t>4</a:t>
            </a:fld>
            <a:endParaRPr lang="en-US"/>
          </a:p>
        </p:txBody>
      </p:sp>
    </p:spTree>
    <p:extLst>
      <p:ext uri="{BB962C8B-B14F-4D97-AF65-F5344CB8AC3E}">
        <p14:creationId xmlns:p14="http://schemas.microsoft.com/office/powerpoint/2010/main" val="79748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Osteoporosis is a skeletal condition characterized by decreased density (mass/volume) of normally mineralized bone. The reduced bone density leads to decreased mechanical strength, thus making the skeleton more likely to fracture</a:t>
            </a:r>
          </a:p>
        </p:txBody>
      </p:sp>
      <p:sp>
        <p:nvSpPr>
          <p:cNvPr id="4" name="Slide Number Placeholder 3"/>
          <p:cNvSpPr>
            <a:spLocks noGrp="1"/>
          </p:cNvSpPr>
          <p:nvPr>
            <p:ph type="sldNum" sz="quarter" idx="10"/>
          </p:nvPr>
        </p:nvSpPr>
        <p:spPr/>
        <p:txBody>
          <a:bodyPr/>
          <a:lstStyle/>
          <a:p>
            <a:fld id="{683674ED-BB51-41BC-868A-170A551A88BE}" type="slidenum">
              <a:rPr lang="en-US" smtClean="0"/>
              <a:pPr/>
              <a:t>6</a:t>
            </a:fld>
            <a:endParaRPr lang="en-US"/>
          </a:p>
        </p:txBody>
      </p:sp>
    </p:spTree>
    <p:extLst>
      <p:ext uri="{BB962C8B-B14F-4D97-AF65-F5344CB8AC3E}">
        <p14:creationId xmlns:p14="http://schemas.microsoft.com/office/powerpoint/2010/main" val="200299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estimated that the number of women over the age of 65 years has increases from 188 million in 1990 to 325 million in 2015. According to International Osteoporosis Foundation, 1 out of 8 males and 1 out of 3 females in India suffers from osteoporosis, making India one of the largest affected country in the world5 . The incidence of hip fracture is 1 woman to 1 man in India6 . In most Western countries, while the peak incidence of osteoporosis occurs at about 70-80 years of age, in India it may afflict those 10-20 years younger, i.e. at age of 50-607 years.</a:t>
            </a:r>
          </a:p>
        </p:txBody>
      </p:sp>
      <p:sp>
        <p:nvSpPr>
          <p:cNvPr id="4" name="Slide Number Placeholder 3"/>
          <p:cNvSpPr>
            <a:spLocks noGrp="1"/>
          </p:cNvSpPr>
          <p:nvPr>
            <p:ph type="sldNum" sz="quarter" idx="10"/>
          </p:nvPr>
        </p:nvSpPr>
        <p:spPr/>
        <p:txBody>
          <a:bodyPr/>
          <a:lstStyle/>
          <a:p>
            <a:fld id="{683674ED-BB51-41BC-868A-170A551A88BE}" type="slidenum">
              <a:rPr lang="en-US" smtClean="0"/>
              <a:pPr/>
              <a:t>7</a:t>
            </a:fld>
            <a:endParaRPr lang="en-US"/>
          </a:p>
        </p:txBody>
      </p:sp>
    </p:spTree>
    <p:extLst>
      <p:ext uri="{BB962C8B-B14F-4D97-AF65-F5344CB8AC3E}">
        <p14:creationId xmlns:p14="http://schemas.microsoft.com/office/powerpoint/2010/main" val="380746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10</a:t>
            </a:fld>
            <a:endParaRPr lang="en-US"/>
          </a:p>
        </p:txBody>
      </p:sp>
    </p:spTree>
    <p:extLst>
      <p:ext uri="{BB962C8B-B14F-4D97-AF65-F5344CB8AC3E}">
        <p14:creationId xmlns:p14="http://schemas.microsoft.com/office/powerpoint/2010/main" val="577406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So you can install Onboard sensor on the platform. This is the perfect solution because the user need to use their platform to walk, so they never forget to use the device to measure their gait. You will obtain a 24 four 360 days system to monitor their gait. So trends in their condition will be obtain easily.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According to the report of the year 2018 of the World Health Organization, it is declared that more than 15% of the world’s population has some disability </a:t>
            </a:r>
            <a:r>
              <a:rPr lang="en-US" sz="1200" dirty="0">
                <a:solidFill>
                  <a:schemeClr val="tx2"/>
                </a:solidFill>
              </a:rPr>
              <a:t>[3</a:t>
            </a:r>
            <a:r>
              <a:rPr lang="en-US" sz="1200" dirty="0"/>
              <a:t>]. Moreover, it is reported that up to 190 million adults may suffer from the complications and problems of lower limb disabilities of gait patterns [3]. So this solution can be used for a lot of users.</a:t>
            </a:r>
          </a:p>
          <a:p>
            <a:endParaRPr lang="en-US" dirty="0"/>
          </a:p>
          <a:p>
            <a:endParaRPr lang="en-US" dirty="0"/>
          </a:p>
          <a:p>
            <a:r>
              <a:rPr lang="en-US" dirty="0"/>
              <a:t>https://ethz.ch/en/news-and-events/eth-news/news/2016/02/smart-walking-aid%20.html</a:t>
            </a:r>
          </a:p>
        </p:txBody>
      </p:sp>
      <p:sp>
        <p:nvSpPr>
          <p:cNvPr id="4" name="Marcador de número de diapositiva 3"/>
          <p:cNvSpPr>
            <a:spLocks noGrp="1"/>
          </p:cNvSpPr>
          <p:nvPr>
            <p:ph type="sldNum" sz="quarter" idx="5"/>
          </p:nvPr>
        </p:nvSpPr>
        <p:spPr/>
        <p:txBody>
          <a:bodyPr/>
          <a:lstStyle/>
          <a:p>
            <a:fld id="{683674ED-BB51-41BC-868A-170A551A88BE}" type="slidenum">
              <a:rPr lang="en-US" smtClean="0"/>
              <a:pPr/>
              <a:t>11</a:t>
            </a:fld>
            <a:endParaRPr lang="en-US"/>
          </a:p>
        </p:txBody>
      </p:sp>
    </p:spTree>
    <p:extLst>
      <p:ext uri="{BB962C8B-B14F-4D97-AF65-F5344CB8AC3E}">
        <p14:creationId xmlns:p14="http://schemas.microsoft.com/office/powerpoint/2010/main" val="27306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13</a:t>
            </a:fld>
            <a:endParaRPr lang="en-US"/>
          </a:p>
        </p:txBody>
      </p:sp>
    </p:spTree>
    <p:extLst>
      <p:ext uri="{BB962C8B-B14F-4D97-AF65-F5344CB8AC3E}">
        <p14:creationId xmlns:p14="http://schemas.microsoft.com/office/powerpoint/2010/main" val="321948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17</a:t>
            </a:fld>
            <a:endParaRPr lang="en-US"/>
          </a:p>
        </p:txBody>
      </p:sp>
    </p:spTree>
    <p:extLst>
      <p:ext uri="{BB962C8B-B14F-4D97-AF65-F5344CB8AC3E}">
        <p14:creationId xmlns:p14="http://schemas.microsoft.com/office/powerpoint/2010/main" val="2524511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674ED-BB51-41BC-868A-170A551A88BE}" type="slidenum">
              <a:rPr lang="en-US" smtClean="0"/>
              <a:pPr/>
              <a:t>18</a:t>
            </a:fld>
            <a:endParaRPr lang="en-US"/>
          </a:p>
        </p:txBody>
      </p:sp>
    </p:spTree>
    <p:extLst>
      <p:ext uri="{BB962C8B-B14F-4D97-AF65-F5344CB8AC3E}">
        <p14:creationId xmlns:p14="http://schemas.microsoft.com/office/powerpoint/2010/main" val="207245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effectLst/>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A24F9699-1C37-444A-A9B4-4F32C20341BE}" type="datetime13">
              <a:rPr lang="en-US" smtClean="0"/>
              <a:pPr/>
              <a:t>12:18:58 PM</a:t>
            </a:fld>
            <a:endParaRPr lang="en-US"/>
          </a:p>
        </p:txBody>
      </p:sp>
      <p:sp>
        <p:nvSpPr>
          <p:cNvPr id="5" name="Footer Placeholder 4"/>
          <p:cNvSpPr>
            <a:spLocks noGrp="1"/>
          </p:cNvSpPr>
          <p:nvPr>
            <p:ph type="ftr" sz="quarter" idx="11"/>
          </p:nvPr>
        </p:nvSpPr>
        <p:spPr/>
        <p:txBody>
          <a:bodyPr/>
          <a:lstStyle/>
          <a:p>
            <a:r>
              <a:rPr lang="en-US"/>
              <a:t>Bio-Medical Engineering Department - ZUFEST</a:t>
            </a:r>
            <a:endParaRPr lang="en-US" dirty="0"/>
          </a:p>
        </p:txBody>
      </p:sp>
      <p:sp>
        <p:nvSpPr>
          <p:cNvPr id="6" name="Slide Number Placeholder 5"/>
          <p:cNvSpPr>
            <a:spLocks noGrp="1"/>
          </p:cNvSpPr>
          <p:nvPr>
            <p:ph type="sldNum" sz="quarter" idx="12"/>
          </p:nvPr>
        </p:nvSpPr>
        <p:spPr/>
        <p:txBody>
          <a:bodyPr/>
          <a:lstStyle/>
          <a:p>
            <a:fld id="{5D0D1304-A9C3-4BA8-9160-82ABB3C9A1C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47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74E6B159-355C-4789-926C-4FD7F87102FD}"/>
              </a:ext>
            </a:extLst>
          </p:cNvPr>
          <p:cNvSpPr>
            <a:spLocks noGrp="1"/>
          </p:cNvSpPr>
          <p:nvPr>
            <p:ph type="dt" sz="half" idx="10"/>
          </p:nvPr>
        </p:nvSpPr>
        <p:spPr>
          <a:xfrm>
            <a:off x="156716" y="6459784"/>
            <a:ext cx="1528393" cy="365125"/>
          </a:xfrm>
          <a:prstGeom prst="rect">
            <a:avLst/>
          </a:prstGeom>
        </p:spPr>
        <p:txBody>
          <a:bodyPr/>
          <a:lstStyle/>
          <a:p>
            <a:fld id="{A2D1D0B2-1AFD-4E41-8B3C-8B919D6945D5}" type="datetime13">
              <a:rPr lang="en-US" smtClean="0"/>
              <a:pPr/>
              <a:t>12:18:58 PM</a:t>
            </a:fld>
            <a:endParaRPr lang="en-US"/>
          </a:p>
        </p:txBody>
      </p:sp>
      <p:sp>
        <p:nvSpPr>
          <p:cNvPr id="8" name="Footer Placeholder 4">
            <a:extLst>
              <a:ext uri="{FF2B5EF4-FFF2-40B4-BE49-F238E27FC236}">
                <a16:creationId xmlns="" xmlns:a16="http://schemas.microsoft.com/office/drawing/2014/main" id="{1D791710-41CD-4EB4-BBEE-08B4C3BAD63E}"/>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9" name="Slide Number Placeholder 5">
            <a:extLst>
              <a:ext uri="{FF2B5EF4-FFF2-40B4-BE49-F238E27FC236}">
                <a16:creationId xmlns="" xmlns:a16="http://schemas.microsoft.com/office/drawing/2014/main" id="{FB678F0B-E469-4FA4-A9CA-2AB83A6ED52C}"/>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142972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a:extLst>
              <a:ext uri="{FF2B5EF4-FFF2-40B4-BE49-F238E27FC236}">
                <a16:creationId xmlns="" xmlns:a16="http://schemas.microsoft.com/office/drawing/2014/main" id="{A11D430D-DB82-4F0C-A13F-8B7814A15699}"/>
              </a:ext>
            </a:extLst>
          </p:cNvPr>
          <p:cNvSpPr>
            <a:spLocks noGrp="1"/>
          </p:cNvSpPr>
          <p:nvPr>
            <p:ph type="dt" sz="half" idx="10"/>
          </p:nvPr>
        </p:nvSpPr>
        <p:spPr>
          <a:xfrm>
            <a:off x="156716" y="6459784"/>
            <a:ext cx="1528393" cy="365125"/>
          </a:xfrm>
          <a:prstGeom prst="rect">
            <a:avLst/>
          </a:prstGeom>
        </p:spPr>
        <p:txBody>
          <a:bodyPr/>
          <a:lstStyle/>
          <a:p>
            <a:fld id="{4D7DD8E6-AE2C-4CAC-B5B9-0CE2F52CFB78}" type="datetime13">
              <a:rPr lang="en-US" smtClean="0"/>
              <a:pPr/>
              <a:t>12:18:58 PM</a:t>
            </a:fld>
            <a:endParaRPr lang="en-US"/>
          </a:p>
        </p:txBody>
      </p:sp>
      <p:sp>
        <p:nvSpPr>
          <p:cNvPr id="10" name="Footer Placeholder 4">
            <a:extLst>
              <a:ext uri="{FF2B5EF4-FFF2-40B4-BE49-F238E27FC236}">
                <a16:creationId xmlns="" xmlns:a16="http://schemas.microsoft.com/office/drawing/2014/main" id="{7D4F9982-83A3-4D06-9EE0-FF0752FD8EFC}"/>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1" name="Slide Number Placeholder 5">
            <a:extLst>
              <a:ext uri="{FF2B5EF4-FFF2-40B4-BE49-F238E27FC236}">
                <a16:creationId xmlns="" xmlns:a16="http://schemas.microsoft.com/office/drawing/2014/main" id="{7AD608E0-6D42-47F9-A886-6AE83ED8413D}"/>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39871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accent2"/>
                </a:solidFill>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marL="384048" indent="-182880">
              <a:buFont typeface="Wingdings" panose="05000000000000000000" pitchFamily="2" charset="2"/>
              <a:buChar char="q"/>
              <a:defRPr sz="24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6716" y="6459784"/>
            <a:ext cx="1528393" cy="365125"/>
          </a:xfrm>
          <a:prstGeom prst="rect">
            <a:avLst/>
          </a:prstGeom>
        </p:spPr>
        <p:txBody>
          <a:bodyPr/>
          <a:lstStyle/>
          <a:p>
            <a:fld id="{A1DF81C4-5EB0-486E-973E-427CED57458F}" type="datetime13">
              <a:rPr lang="en-US" smtClean="0"/>
              <a:pPr/>
              <a:t>12:18:58 PM</a:t>
            </a:fld>
            <a:endParaRPr lang="en-US"/>
          </a:p>
        </p:txBody>
      </p:sp>
      <p:sp>
        <p:nvSpPr>
          <p:cNvPr id="5" name="Footer Placeholder 4"/>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6" name="Slide Number Placeholder 5"/>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6716" y="290513"/>
            <a:ext cx="1371600" cy="1371600"/>
          </a:xfrm>
          <a:prstGeom prst="rect">
            <a:avLst/>
          </a:prstGeom>
        </p:spPr>
      </p:pic>
    </p:spTree>
    <p:extLst>
      <p:ext uri="{BB962C8B-B14F-4D97-AF65-F5344CB8AC3E}">
        <p14:creationId xmlns:p14="http://schemas.microsoft.com/office/powerpoint/2010/main" val="39214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accent2"/>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lgn="r">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 xmlns:a16="http://schemas.microsoft.com/office/drawing/2014/main" id="{60F130A0-3ED1-4AAC-955B-D8CD0E39C0F6}"/>
              </a:ext>
            </a:extLst>
          </p:cNvPr>
          <p:cNvSpPr>
            <a:spLocks noGrp="1"/>
          </p:cNvSpPr>
          <p:nvPr>
            <p:ph type="dt" sz="half" idx="10"/>
          </p:nvPr>
        </p:nvSpPr>
        <p:spPr>
          <a:xfrm>
            <a:off x="156716" y="6459784"/>
            <a:ext cx="1528393" cy="365125"/>
          </a:xfrm>
          <a:prstGeom prst="rect">
            <a:avLst/>
          </a:prstGeom>
        </p:spPr>
        <p:txBody>
          <a:bodyPr/>
          <a:lstStyle/>
          <a:p>
            <a:fld id="{A65E2601-EC4F-4D61-81EA-BD91BB6DAC5C}" type="datetime13">
              <a:rPr lang="en-US" smtClean="0"/>
              <a:pPr/>
              <a:t>12:18:58 PM</a:t>
            </a:fld>
            <a:endParaRPr lang="en-US"/>
          </a:p>
        </p:txBody>
      </p:sp>
      <p:sp>
        <p:nvSpPr>
          <p:cNvPr id="11" name="Footer Placeholder 4">
            <a:extLst>
              <a:ext uri="{FF2B5EF4-FFF2-40B4-BE49-F238E27FC236}">
                <a16:creationId xmlns="" xmlns:a16="http://schemas.microsoft.com/office/drawing/2014/main" id="{807A2D77-ADEF-4C52-B1EF-CAEAC3A1B4EB}"/>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2" name="Slide Number Placeholder 5">
            <a:extLst>
              <a:ext uri="{FF2B5EF4-FFF2-40B4-BE49-F238E27FC236}">
                <a16:creationId xmlns="" xmlns:a16="http://schemas.microsoft.com/office/drawing/2014/main" id="{DB28E41E-4E9B-4A4F-A75F-E36CE2806510}"/>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2001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1097280" y="1845734"/>
            <a:ext cx="4937760" cy="4023359"/>
          </a:xfrm>
        </p:spPr>
        <p:txBody>
          <a:bodyPr/>
          <a:lstStyle>
            <a:lvl1pPr>
              <a:defRPr sz="2800"/>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3">
            <a:extLst>
              <a:ext uri="{FF2B5EF4-FFF2-40B4-BE49-F238E27FC236}">
                <a16:creationId xmlns="" xmlns:a16="http://schemas.microsoft.com/office/drawing/2014/main" id="{60DA6378-BCE4-4A63-9A16-5C23A3E2E4B9}"/>
              </a:ext>
            </a:extLst>
          </p:cNvPr>
          <p:cNvSpPr>
            <a:spLocks noGrp="1"/>
          </p:cNvSpPr>
          <p:nvPr>
            <p:ph type="dt" sz="half" idx="10"/>
          </p:nvPr>
        </p:nvSpPr>
        <p:spPr>
          <a:xfrm>
            <a:off x="156716" y="6459784"/>
            <a:ext cx="1528393" cy="365125"/>
          </a:xfrm>
          <a:prstGeom prst="rect">
            <a:avLst/>
          </a:prstGeom>
        </p:spPr>
        <p:txBody>
          <a:bodyPr/>
          <a:lstStyle/>
          <a:p>
            <a:fld id="{4A8BAD54-104E-499D-8C04-75004AE62A8D}" type="datetime13">
              <a:rPr lang="en-US" smtClean="0"/>
              <a:pPr/>
              <a:t>12:18:58 PM</a:t>
            </a:fld>
            <a:endParaRPr lang="en-US"/>
          </a:p>
        </p:txBody>
      </p:sp>
      <p:sp>
        <p:nvSpPr>
          <p:cNvPr id="16" name="Footer Placeholder 4">
            <a:extLst>
              <a:ext uri="{FF2B5EF4-FFF2-40B4-BE49-F238E27FC236}">
                <a16:creationId xmlns="" xmlns:a16="http://schemas.microsoft.com/office/drawing/2014/main" id="{AC016D18-144A-4819-9EED-DD95AA55E1A8}"/>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7" name="Slide Number Placeholder 5">
            <a:extLst>
              <a:ext uri="{FF2B5EF4-FFF2-40B4-BE49-F238E27FC236}">
                <a16:creationId xmlns="" xmlns:a16="http://schemas.microsoft.com/office/drawing/2014/main" id="{5B634C46-7608-4527-9ED2-1CE46634AEFE}"/>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257949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 xmlns:a16="http://schemas.microsoft.com/office/drawing/2014/main" id="{E8B396A6-CBA1-414E-8CDB-4A6AA7E105F7}"/>
              </a:ext>
            </a:extLst>
          </p:cNvPr>
          <p:cNvSpPr>
            <a:spLocks noGrp="1"/>
          </p:cNvSpPr>
          <p:nvPr>
            <p:ph type="dt" sz="half" idx="10"/>
          </p:nvPr>
        </p:nvSpPr>
        <p:spPr>
          <a:xfrm>
            <a:off x="156716" y="6459784"/>
            <a:ext cx="1528393" cy="365125"/>
          </a:xfrm>
          <a:prstGeom prst="rect">
            <a:avLst/>
          </a:prstGeom>
        </p:spPr>
        <p:txBody>
          <a:bodyPr/>
          <a:lstStyle/>
          <a:p>
            <a:fld id="{DB469E57-FB15-4F63-9FC2-3E6E340969AC}" type="datetime13">
              <a:rPr lang="en-US" smtClean="0"/>
              <a:pPr/>
              <a:t>12:18:58 PM</a:t>
            </a:fld>
            <a:endParaRPr lang="en-US"/>
          </a:p>
        </p:txBody>
      </p:sp>
      <p:sp>
        <p:nvSpPr>
          <p:cNvPr id="15" name="Footer Placeholder 4">
            <a:extLst>
              <a:ext uri="{FF2B5EF4-FFF2-40B4-BE49-F238E27FC236}">
                <a16:creationId xmlns="" xmlns:a16="http://schemas.microsoft.com/office/drawing/2014/main" id="{62D94D7A-DFFF-4E8F-B6EC-AC1D0313212F}"/>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6" name="Slide Number Placeholder 5">
            <a:extLst>
              <a:ext uri="{FF2B5EF4-FFF2-40B4-BE49-F238E27FC236}">
                <a16:creationId xmlns="" xmlns:a16="http://schemas.microsoft.com/office/drawing/2014/main" id="{D947905E-C6E7-4AA9-A047-FB821241D446}"/>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18488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3">
            <a:extLst>
              <a:ext uri="{FF2B5EF4-FFF2-40B4-BE49-F238E27FC236}">
                <a16:creationId xmlns="" xmlns:a16="http://schemas.microsoft.com/office/drawing/2014/main" id="{C1B69A3E-B9CC-4E49-AA9B-00C0A4ADF331}"/>
              </a:ext>
            </a:extLst>
          </p:cNvPr>
          <p:cNvSpPr>
            <a:spLocks noGrp="1"/>
          </p:cNvSpPr>
          <p:nvPr>
            <p:ph type="dt" sz="half" idx="10"/>
          </p:nvPr>
        </p:nvSpPr>
        <p:spPr>
          <a:xfrm>
            <a:off x="156716" y="6459784"/>
            <a:ext cx="1528393" cy="365125"/>
          </a:xfrm>
          <a:prstGeom prst="rect">
            <a:avLst/>
          </a:prstGeom>
        </p:spPr>
        <p:txBody>
          <a:bodyPr/>
          <a:lstStyle/>
          <a:p>
            <a:fld id="{B61341BE-1501-431B-A52F-45A28CEF61A5}" type="datetime13">
              <a:rPr lang="en-US" smtClean="0"/>
              <a:pPr/>
              <a:t>12:18:58 PM</a:t>
            </a:fld>
            <a:endParaRPr lang="en-US"/>
          </a:p>
        </p:txBody>
      </p:sp>
      <p:sp>
        <p:nvSpPr>
          <p:cNvPr id="7" name="Footer Placeholder 4">
            <a:extLst>
              <a:ext uri="{FF2B5EF4-FFF2-40B4-BE49-F238E27FC236}">
                <a16:creationId xmlns="" xmlns:a16="http://schemas.microsoft.com/office/drawing/2014/main" id="{ABAC8DD7-C1E8-4BBF-9F35-B08905C31F64}"/>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8" name="Slide Number Placeholder 5">
            <a:extLst>
              <a:ext uri="{FF2B5EF4-FFF2-40B4-BE49-F238E27FC236}">
                <a16:creationId xmlns="" xmlns:a16="http://schemas.microsoft.com/office/drawing/2014/main" id="{2EF7F2BE-5243-4D4F-8272-73BADEC9F5BA}"/>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174015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ate Placeholder 3">
            <a:extLst>
              <a:ext uri="{FF2B5EF4-FFF2-40B4-BE49-F238E27FC236}">
                <a16:creationId xmlns="" xmlns:a16="http://schemas.microsoft.com/office/drawing/2014/main" id="{1AC4B682-96F7-4D7E-974F-CC37E681C4C0}"/>
              </a:ext>
            </a:extLst>
          </p:cNvPr>
          <p:cNvSpPr>
            <a:spLocks noGrp="1"/>
          </p:cNvSpPr>
          <p:nvPr>
            <p:ph type="dt" sz="half" idx="10"/>
          </p:nvPr>
        </p:nvSpPr>
        <p:spPr>
          <a:xfrm>
            <a:off x="156716" y="6459784"/>
            <a:ext cx="1528393" cy="365125"/>
          </a:xfrm>
          <a:prstGeom prst="rect">
            <a:avLst/>
          </a:prstGeom>
        </p:spPr>
        <p:txBody>
          <a:bodyPr/>
          <a:lstStyle/>
          <a:p>
            <a:fld id="{8E1DB81A-D2AF-4D4F-97F5-7F09A9509FF3}" type="datetime13">
              <a:rPr lang="en-US" smtClean="0"/>
              <a:pPr/>
              <a:t>12:18:58 PM</a:t>
            </a:fld>
            <a:endParaRPr lang="en-US"/>
          </a:p>
        </p:txBody>
      </p:sp>
      <p:sp>
        <p:nvSpPr>
          <p:cNvPr id="14" name="Footer Placeholder 4">
            <a:extLst>
              <a:ext uri="{FF2B5EF4-FFF2-40B4-BE49-F238E27FC236}">
                <a16:creationId xmlns="" xmlns:a16="http://schemas.microsoft.com/office/drawing/2014/main" id="{56E232D6-1C3C-439E-B36C-D8F7DD5D9E0E}"/>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5" name="Slide Number Placeholder 5">
            <a:extLst>
              <a:ext uri="{FF2B5EF4-FFF2-40B4-BE49-F238E27FC236}">
                <a16:creationId xmlns="" xmlns:a16="http://schemas.microsoft.com/office/drawing/2014/main" id="{9D9687F8-3BA6-462A-9991-556DB4BA585F}"/>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110174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Date Placeholder 3">
            <a:extLst>
              <a:ext uri="{FF2B5EF4-FFF2-40B4-BE49-F238E27FC236}">
                <a16:creationId xmlns="" xmlns:a16="http://schemas.microsoft.com/office/drawing/2014/main" id="{D0202423-99CB-463E-85F5-7D7115C20435}"/>
              </a:ext>
            </a:extLst>
          </p:cNvPr>
          <p:cNvSpPr>
            <a:spLocks noGrp="1"/>
          </p:cNvSpPr>
          <p:nvPr>
            <p:ph type="dt" sz="half" idx="10"/>
          </p:nvPr>
        </p:nvSpPr>
        <p:spPr>
          <a:xfrm>
            <a:off x="156716" y="6459784"/>
            <a:ext cx="1528393" cy="365125"/>
          </a:xfrm>
          <a:prstGeom prst="rect">
            <a:avLst/>
          </a:prstGeom>
        </p:spPr>
        <p:txBody>
          <a:bodyPr/>
          <a:lstStyle/>
          <a:p>
            <a:fld id="{3B53CC7A-81F5-4BC9-938E-3D0C4357E7EC}" type="datetime13">
              <a:rPr lang="en-US" smtClean="0"/>
              <a:pPr/>
              <a:t>12:18:58 PM</a:t>
            </a:fld>
            <a:endParaRPr lang="en-US"/>
          </a:p>
        </p:txBody>
      </p:sp>
      <p:sp>
        <p:nvSpPr>
          <p:cNvPr id="11" name="Footer Placeholder 4">
            <a:extLst>
              <a:ext uri="{FF2B5EF4-FFF2-40B4-BE49-F238E27FC236}">
                <a16:creationId xmlns="" xmlns:a16="http://schemas.microsoft.com/office/drawing/2014/main" id="{2623045E-341D-460C-8FBF-529E45508B32}"/>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2" name="Slide Number Placeholder 5">
            <a:extLst>
              <a:ext uri="{FF2B5EF4-FFF2-40B4-BE49-F238E27FC236}">
                <a16:creationId xmlns="" xmlns:a16="http://schemas.microsoft.com/office/drawing/2014/main" id="{5DD08586-C226-4213-A68F-CBA80D3E5BDD}"/>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25864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Date Placeholder 3">
            <a:extLst>
              <a:ext uri="{FF2B5EF4-FFF2-40B4-BE49-F238E27FC236}">
                <a16:creationId xmlns="" xmlns:a16="http://schemas.microsoft.com/office/drawing/2014/main" id="{FB265CBB-1C86-4604-8B67-F3F16590D0AE}"/>
              </a:ext>
            </a:extLst>
          </p:cNvPr>
          <p:cNvSpPr>
            <a:spLocks noGrp="1"/>
          </p:cNvSpPr>
          <p:nvPr>
            <p:ph type="dt" sz="half" idx="10"/>
          </p:nvPr>
        </p:nvSpPr>
        <p:spPr>
          <a:xfrm>
            <a:off x="156716" y="6459784"/>
            <a:ext cx="1528393" cy="365125"/>
          </a:xfrm>
          <a:prstGeom prst="rect">
            <a:avLst/>
          </a:prstGeom>
        </p:spPr>
        <p:txBody>
          <a:bodyPr/>
          <a:lstStyle/>
          <a:p>
            <a:fld id="{E30AD669-11F2-42F7-B7F2-F157950A4A36}" type="datetime13">
              <a:rPr lang="en-US" smtClean="0"/>
              <a:pPr/>
              <a:t>12:18:58 PM</a:t>
            </a:fld>
            <a:endParaRPr lang="en-US"/>
          </a:p>
        </p:txBody>
      </p:sp>
      <p:sp>
        <p:nvSpPr>
          <p:cNvPr id="11" name="Footer Placeholder 4">
            <a:extLst>
              <a:ext uri="{FF2B5EF4-FFF2-40B4-BE49-F238E27FC236}">
                <a16:creationId xmlns="" xmlns:a16="http://schemas.microsoft.com/office/drawing/2014/main" id="{AFC378ED-C2DC-491F-9A9A-30C075B1CD3B}"/>
              </a:ext>
            </a:extLst>
          </p:cNvPr>
          <p:cNvSpPr>
            <a:spLocks noGrp="1"/>
          </p:cNvSpPr>
          <p:nvPr>
            <p:ph type="ftr" sz="quarter" idx="11"/>
          </p:nvPr>
        </p:nvSpPr>
        <p:spPr>
          <a:xfrm>
            <a:off x="2286345" y="6440390"/>
            <a:ext cx="8111537" cy="365125"/>
          </a:xfrm>
        </p:spPr>
        <p:txBody>
          <a:bodyPr/>
          <a:lstStyle>
            <a:lvl1pPr>
              <a:defRPr b="0"/>
            </a:lvl1pPr>
          </a:lstStyle>
          <a:p>
            <a:r>
              <a:rPr lang="en-US"/>
              <a:t>Bio-Medical Engineering Department - ZUFEST</a:t>
            </a:r>
            <a:endParaRPr lang="en-US" dirty="0"/>
          </a:p>
        </p:txBody>
      </p:sp>
      <p:sp>
        <p:nvSpPr>
          <p:cNvPr id="12" name="Slide Number Placeholder 5">
            <a:extLst>
              <a:ext uri="{FF2B5EF4-FFF2-40B4-BE49-F238E27FC236}">
                <a16:creationId xmlns="" xmlns:a16="http://schemas.microsoft.com/office/drawing/2014/main" id="{103D7A35-819D-4B6F-9453-2EB912E24EC7}"/>
              </a:ext>
            </a:extLst>
          </p:cNvPr>
          <p:cNvSpPr>
            <a:spLocks noGrp="1"/>
          </p:cNvSpPr>
          <p:nvPr>
            <p:ph type="sldNum" sz="quarter" idx="12"/>
          </p:nvPr>
        </p:nvSpPr>
        <p:spPr>
          <a:xfrm>
            <a:off x="10499666" y="6440391"/>
            <a:ext cx="1312025" cy="365125"/>
          </a:xfrm>
        </p:spPr>
        <p:txBody>
          <a:bodyPr/>
          <a:lstStyle/>
          <a:p>
            <a:fld id="{5D0D1304-A9C3-4BA8-9160-82ABB3C9A1CE}" type="slidenum">
              <a:rPr lang="en-US" smtClean="0"/>
              <a:pPr/>
              <a:t>‹#›</a:t>
            </a:fld>
            <a:endParaRPr lang="en-US"/>
          </a:p>
        </p:txBody>
      </p:sp>
    </p:spTree>
    <p:extLst>
      <p:ext uri="{BB962C8B-B14F-4D97-AF65-F5344CB8AC3E}">
        <p14:creationId xmlns:p14="http://schemas.microsoft.com/office/powerpoint/2010/main" val="120825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528549" y="533400"/>
            <a:ext cx="9627130" cy="88582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528550" y="1633609"/>
            <a:ext cx="9627130" cy="423548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286034" y="6459785"/>
            <a:ext cx="5781956" cy="365125"/>
          </a:xfrm>
          <a:prstGeom prst="rect">
            <a:avLst/>
          </a:prstGeom>
        </p:spPr>
        <p:txBody>
          <a:bodyPr vert="horz" lIns="91440" tIns="45720" rIns="91440" bIns="45720" rtlCol="0" anchor="ctr"/>
          <a:lstStyle>
            <a:lvl1pPr algn="ctr">
              <a:defRPr sz="1800" cap="all" baseline="0">
                <a:solidFill>
                  <a:srgbClr val="FFFFFF"/>
                </a:solidFill>
              </a:defRPr>
            </a:lvl1pPr>
          </a:lstStyle>
          <a:p>
            <a:r>
              <a:rPr lang="en-US"/>
              <a:t>Bio-Medical Engineering Department - ZUFEST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600">
                <a:solidFill>
                  <a:srgbClr val="FFFFFF"/>
                </a:solidFill>
              </a:defRPr>
            </a:lvl1pPr>
          </a:lstStyle>
          <a:p>
            <a:fld id="{5D0D1304-A9C3-4BA8-9160-82ABB3C9A1CE}" type="slidenum">
              <a:rPr lang="en-US" smtClean="0"/>
              <a:pPr/>
              <a:t>‹#›</a:t>
            </a:fld>
            <a:endParaRPr lang="en-US"/>
          </a:p>
        </p:txBody>
      </p:sp>
      <p:cxnSp>
        <p:nvCxnSpPr>
          <p:cNvPr id="10" name="Straight Connector 9"/>
          <p:cNvCxnSpPr/>
          <p:nvPr/>
        </p:nvCxnSpPr>
        <p:spPr>
          <a:xfrm>
            <a:off x="1528549" y="1526417"/>
            <a:ext cx="962713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48117"/>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dt="0"/>
  <p:txStyles>
    <p:titleStyle>
      <a:lvl1pPr algn="l" defTabSz="914400" rtl="0" eaLnBrk="1" latinLnBrk="0" hangingPunct="1">
        <a:lnSpc>
          <a:spcPct val="85000"/>
        </a:lnSpc>
        <a:spcBef>
          <a:spcPct val="0"/>
        </a:spcBef>
        <a:buNone/>
        <a:defRPr sz="4800" b="0" kern="1200" spc="-50" baseline="0">
          <a:solidFill>
            <a:schemeClr val="tx1">
              <a:lumMod val="75000"/>
              <a:lumOff val="25000"/>
            </a:schemeClr>
          </a:solidFill>
          <a:effectLst>
            <a:outerShdw blurRad="38100" dist="38100" dir="2700000" algn="tl">
              <a:srgbClr val="000000">
                <a:alpha val="43137"/>
              </a:srgbClr>
            </a:outerShdw>
          </a:effectLst>
          <a:latin typeface="+mn-lt"/>
          <a:ea typeface="+mj-ea"/>
          <a:cs typeface="+mj-cs"/>
        </a:defRPr>
      </a:lvl1pPr>
    </p:titleStyle>
    <p:bodyStyle>
      <a:lvl1pPr marL="342900" indent="-3429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18/10/relationships/comments" Target="../comments/modernComment_1A9_27F920EC.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microsoft.com/office/2018/10/relationships/comments" Target="../comments/modernComment_1B3_F1BF3D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70_C1C6AAD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B9_C49D05D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18/10/relationships/comments" Target="../comments/modernComment_1AB_744D9E4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18/10/relationships/comments" Target="../comments/modernComment_1BA_35DD3BDB.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18/10/relationships/comments" Target="../comments/modernComment_100_3EE3C42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18/10/relationships/comments" Target="../comments/modernComment_1BB_8B8A283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B7_A2FFB4EA.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BE_CC91EE50.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18/10/relationships/comments" Target="../comments/modernComment_1A7_D456B0D.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BF_64EB36F7.xml"/><Relationship Id="rId2" Type="http://schemas.openxmlformats.org/officeDocument/2006/relationships/hyperlink" Target="Pathologies.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18/10/relationships/comments" Target="../comments/modernComment_1B0_F61601EE.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microsoft.com/office/2018/10/relationships/comments" Target="../comments/modernComment_1AA_2B525F1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B2_BC6E9B3F.xm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sp>
        <p:nvSpPr>
          <p:cNvPr id="1026" name="AutoShape 2" descr="Image result for image of bismilla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image of bismilla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srcRect/>
          <a:stretch>
            <a:fillRect/>
          </a:stretch>
        </p:blipFill>
        <p:spPr bwMode="auto">
          <a:xfrm>
            <a:off x="1071154" y="692331"/>
            <a:ext cx="10319657" cy="496388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Existing Technologies </a:t>
            </a:r>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10</a:t>
            </a:fld>
            <a:endParaRPr lang="en-US"/>
          </a:p>
        </p:txBody>
      </p:sp>
      <p:cxnSp>
        <p:nvCxnSpPr>
          <p:cNvPr id="6" name="Straight Connector 5">
            <a:extLst>
              <a:ext uri="{FF2B5EF4-FFF2-40B4-BE49-F238E27FC236}">
                <a16:creationId xmlns="" xmlns:a16="http://schemas.microsoft.com/office/drawing/2014/main"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Imagen 9" descr="Imagen que contiene persona, hombre, tabla, sostener&#10;&#10;Descripción generada automáticamente">
            <a:extLst>
              <a:ext uri="{FF2B5EF4-FFF2-40B4-BE49-F238E27FC236}">
                <a16:creationId xmlns="" xmlns:a16="http://schemas.microsoft.com/office/drawing/2014/main" id="{49593328-45CD-4513-96A3-672EAC959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13" y="2068791"/>
            <a:ext cx="2180736" cy="1635248"/>
          </a:xfrm>
          <a:prstGeom prst="rect">
            <a:avLst/>
          </a:prstGeom>
        </p:spPr>
      </p:pic>
      <p:sp>
        <p:nvSpPr>
          <p:cNvPr id="8" name="CuadroTexto 10">
            <a:extLst>
              <a:ext uri="{FF2B5EF4-FFF2-40B4-BE49-F238E27FC236}">
                <a16:creationId xmlns="" xmlns:a16="http://schemas.microsoft.com/office/drawing/2014/main" id="{92341DF9-3ECF-4D82-AA2C-57C7B3221032}"/>
              </a:ext>
            </a:extLst>
          </p:cNvPr>
          <p:cNvSpPr txBox="1"/>
          <p:nvPr/>
        </p:nvSpPr>
        <p:spPr>
          <a:xfrm>
            <a:off x="544713" y="3684280"/>
            <a:ext cx="2180736" cy="369332"/>
          </a:xfrm>
          <a:prstGeom prst="rect">
            <a:avLst/>
          </a:prstGeom>
          <a:noFill/>
        </p:spPr>
        <p:txBody>
          <a:bodyPr wrap="square" rtlCol="0">
            <a:spAutoFit/>
          </a:bodyPr>
          <a:lstStyle/>
          <a:p>
            <a:pPr algn="ctr"/>
            <a:r>
              <a:rPr lang="en-US" dirty="0"/>
              <a:t>Force plates</a:t>
            </a:r>
          </a:p>
        </p:txBody>
      </p:sp>
      <p:pic>
        <p:nvPicPr>
          <p:cNvPr id="9" name="Imagen 17" descr="Imagen que contiene foto, colgando, luz, tabla&#10;&#10;Descripción generada automáticamente">
            <a:extLst>
              <a:ext uri="{FF2B5EF4-FFF2-40B4-BE49-F238E27FC236}">
                <a16:creationId xmlns="" xmlns:a16="http://schemas.microsoft.com/office/drawing/2014/main" id="{DE1934C8-7B76-4399-94BF-29BBEE107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0214" y="4214444"/>
            <a:ext cx="2871941" cy="1615467"/>
          </a:xfrm>
          <a:prstGeom prst="rect">
            <a:avLst/>
          </a:prstGeom>
        </p:spPr>
      </p:pic>
      <p:pic>
        <p:nvPicPr>
          <p:cNvPr id="10" name="Imagen 20" descr="Imagen que contiene interior, deporte, persona, aparato de ejercicio&#10;&#10;Descripción generada automáticamente">
            <a:extLst>
              <a:ext uri="{FF2B5EF4-FFF2-40B4-BE49-F238E27FC236}">
                <a16:creationId xmlns="" xmlns:a16="http://schemas.microsoft.com/office/drawing/2014/main" id="{BD30B138-F6FB-4F2D-8A1C-1E6581190F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6384" y="1921261"/>
            <a:ext cx="2532505" cy="1910890"/>
          </a:xfrm>
          <a:prstGeom prst="rect">
            <a:avLst/>
          </a:prstGeom>
        </p:spPr>
      </p:pic>
      <p:sp>
        <p:nvSpPr>
          <p:cNvPr id="11" name="Rectángulo 21">
            <a:extLst>
              <a:ext uri="{FF2B5EF4-FFF2-40B4-BE49-F238E27FC236}">
                <a16:creationId xmlns="" xmlns:a16="http://schemas.microsoft.com/office/drawing/2014/main" id="{621B8847-EC28-44F6-8E8F-1829420A97FE}"/>
              </a:ext>
            </a:extLst>
          </p:cNvPr>
          <p:cNvSpPr/>
          <p:nvPr/>
        </p:nvSpPr>
        <p:spPr>
          <a:xfrm>
            <a:off x="4382375" y="3771172"/>
            <a:ext cx="3082895" cy="369332"/>
          </a:xfrm>
          <a:prstGeom prst="rect">
            <a:avLst/>
          </a:prstGeom>
        </p:spPr>
        <p:txBody>
          <a:bodyPr wrap="none">
            <a:spAutoFit/>
          </a:bodyPr>
          <a:lstStyle/>
          <a:p>
            <a:r>
              <a:rPr lang="en-US" dirty="0"/>
              <a:t>Body-mounted accelerometers</a:t>
            </a:r>
          </a:p>
        </p:txBody>
      </p:sp>
      <p:pic>
        <p:nvPicPr>
          <p:cNvPr id="12" name="Imagen 23" descr="Imagen que contiene hombre, parado, posando, sostener&#10;&#10;Descripción generada automáticamente">
            <a:extLst>
              <a:ext uri="{FF2B5EF4-FFF2-40B4-BE49-F238E27FC236}">
                <a16:creationId xmlns="" xmlns:a16="http://schemas.microsoft.com/office/drawing/2014/main" id="{FD327121-84A6-49F9-813E-B46FBACDC3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4704" y="3646658"/>
            <a:ext cx="2030315" cy="2030315"/>
          </a:xfrm>
          <a:prstGeom prst="rect">
            <a:avLst/>
          </a:prstGeom>
        </p:spPr>
      </p:pic>
      <p:sp>
        <p:nvSpPr>
          <p:cNvPr id="13" name="Rectángulo 24">
            <a:extLst>
              <a:ext uri="{FF2B5EF4-FFF2-40B4-BE49-F238E27FC236}">
                <a16:creationId xmlns="" xmlns:a16="http://schemas.microsoft.com/office/drawing/2014/main" id="{A8E47D11-9FA5-4C56-AEE8-11FD0CD5F8E2}"/>
              </a:ext>
            </a:extLst>
          </p:cNvPr>
          <p:cNvSpPr/>
          <p:nvPr/>
        </p:nvSpPr>
        <p:spPr>
          <a:xfrm>
            <a:off x="7617268" y="5667562"/>
            <a:ext cx="2312877" cy="369332"/>
          </a:xfrm>
          <a:prstGeom prst="rect">
            <a:avLst/>
          </a:prstGeom>
        </p:spPr>
        <p:txBody>
          <a:bodyPr wrap="none">
            <a:spAutoFit/>
          </a:bodyPr>
          <a:lstStyle/>
          <a:p>
            <a:r>
              <a:rPr lang="en-US" dirty="0"/>
              <a:t>Instrumented walkway</a:t>
            </a:r>
          </a:p>
        </p:txBody>
      </p:sp>
      <p:pic>
        <p:nvPicPr>
          <p:cNvPr id="14" name="Imagen 25">
            <a:extLst>
              <a:ext uri="{FF2B5EF4-FFF2-40B4-BE49-F238E27FC236}">
                <a16:creationId xmlns="" xmlns:a16="http://schemas.microsoft.com/office/drawing/2014/main" id="{3B8C6A51-3AFF-48FB-A68E-2C7E852B7399}"/>
              </a:ext>
            </a:extLst>
          </p:cNvPr>
          <p:cNvPicPr>
            <a:picLocks noChangeAspect="1"/>
          </p:cNvPicPr>
          <p:nvPr/>
        </p:nvPicPr>
        <p:blipFill>
          <a:blip r:embed="rId7"/>
          <a:stretch>
            <a:fillRect/>
          </a:stretch>
        </p:blipFill>
        <p:spPr>
          <a:xfrm>
            <a:off x="9930145" y="1911275"/>
            <a:ext cx="1593098" cy="2102367"/>
          </a:xfrm>
          <a:prstGeom prst="rect">
            <a:avLst/>
          </a:prstGeom>
        </p:spPr>
      </p:pic>
      <p:sp>
        <p:nvSpPr>
          <p:cNvPr id="15" name="Rectángulo 37">
            <a:extLst>
              <a:ext uri="{FF2B5EF4-FFF2-40B4-BE49-F238E27FC236}">
                <a16:creationId xmlns="" xmlns:a16="http://schemas.microsoft.com/office/drawing/2014/main" id="{72071D8E-4552-4028-B208-6814B9EB416A}"/>
              </a:ext>
            </a:extLst>
          </p:cNvPr>
          <p:cNvSpPr/>
          <p:nvPr/>
        </p:nvSpPr>
        <p:spPr>
          <a:xfrm>
            <a:off x="9570255" y="4011544"/>
            <a:ext cx="2359364" cy="369332"/>
          </a:xfrm>
          <a:prstGeom prst="rect">
            <a:avLst/>
          </a:prstGeom>
        </p:spPr>
        <p:txBody>
          <a:bodyPr wrap="none">
            <a:spAutoFit/>
          </a:bodyPr>
          <a:lstStyle/>
          <a:p>
            <a:r>
              <a:rPr lang="en-US" dirty="0"/>
              <a:t>Instrumented treadmill</a:t>
            </a:r>
          </a:p>
        </p:txBody>
      </p:sp>
    </p:spTree>
    <p:extLst>
      <p:ext uri="{BB962C8B-B14F-4D97-AF65-F5344CB8AC3E}">
        <p14:creationId xmlns:p14="http://schemas.microsoft.com/office/powerpoint/2010/main" val="7145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113" y="162366"/>
            <a:ext cx="10058400" cy="1450757"/>
          </a:xfrm>
        </p:spPr>
        <p:txBody>
          <a:bodyPr vert="horz" lIns="91440" tIns="45720" rIns="91440" bIns="45720" rtlCol="0" anchor="b">
            <a:normAutofit/>
          </a:bodyPr>
          <a:lstStyle/>
          <a:p>
            <a:r>
              <a:rPr lang="en-US" dirty="0">
                <a:solidFill>
                  <a:schemeClr val="tx1">
                    <a:lumMod val="75000"/>
                    <a:lumOff val="25000"/>
                  </a:schemeClr>
                </a:solidFill>
                <a:latin typeface="+mj-lt"/>
              </a:rPr>
              <a:t>Introduction</a:t>
            </a:r>
          </a:p>
        </p:txBody>
      </p:sp>
      <p:sp>
        <p:nvSpPr>
          <p:cNvPr id="4" name="Footer Placeholder 3"/>
          <p:cNvSpPr>
            <a:spLocks noGrp="1"/>
          </p:cNvSpPr>
          <p:nvPr>
            <p:ph type="ftr" sz="quarter" idx="11"/>
          </p:nvPr>
        </p:nvSpPr>
        <p:spPr>
          <a:xfrm>
            <a:off x="3686185" y="6459785"/>
            <a:ext cx="5618236" cy="365125"/>
          </a:xfrm>
        </p:spPr>
        <p:txBody>
          <a:bodyPr vert="horz" lIns="91440" tIns="45720" rIns="91440" bIns="45720" rtlCol="0" anchor="ctr">
            <a:noAutofit/>
          </a:bodyPr>
          <a:lstStyle/>
          <a:p>
            <a:pPr>
              <a:spcAft>
                <a:spcPts val="600"/>
              </a:spcAft>
            </a:pPr>
            <a:r>
              <a:rPr lang="en-US" dirty="0"/>
              <a:t>Electrical Engineering Department  ZUFESTM </a:t>
            </a:r>
            <a:endParaRPr lang="en-US" kern="1200" cap="all" baseline="0" dirty="0">
              <a:solidFill>
                <a:srgbClr val="FFFFFF"/>
              </a:solidFill>
            </a:endParaRP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D0D1304-A9C3-4BA8-9160-82ABB3C9A1CE}" type="slidenum">
              <a:rPr lang="en-US" sz="1050" smtClean="0"/>
              <a:pPr>
                <a:spcAft>
                  <a:spcPts val="600"/>
                </a:spcAft>
              </a:pPr>
              <a:t>11</a:t>
            </a:fld>
            <a:endParaRPr lang="en-US" sz="1050"/>
          </a:p>
        </p:txBody>
      </p:sp>
      <p:pic>
        <p:nvPicPr>
          <p:cNvPr id="6" name="Imagen 5" descr="Una bicicleta estacionada en una tienda&#10;&#10;Descripción generada automáticamente">
            <a:extLst>
              <a:ext uri="{FF2B5EF4-FFF2-40B4-BE49-F238E27FC236}">
                <a16:creationId xmlns="" xmlns:a16="http://schemas.microsoft.com/office/drawing/2014/main" id="{93BAAC36-681E-4C92-A1F4-6059899F2528}"/>
              </a:ext>
            </a:extLst>
          </p:cNvPr>
          <p:cNvPicPr>
            <a:picLocks noChangeAspect="1"/>
          </p:cNvPicPr>
          <p:nvPr/>
        </p:nvPicPr>
        <p:blipFill rotWithShape="1">
          <a:blip r:embed="rId3">
            <a:extLst>
              <a:ext uri="{28A0092B-C50C-407E-A947-70E740481C1C}">
                <a14:useLocalDpi xmlns:a14="http://schemas.microsoft.com/office/drawing/2010/main" val="0"/>
              </a:ext>
            </a:extLst>
          </a:blip>
          <a:srcRect t="47763" b="4646"/>
          <a:stretch/>
        </p:blipFill>
        <p:spPr>
          <a:xfrm>
            <a:off x="8621145" y="3950948"/>
            <a:ext cx="2835081" cy="1942776"/>
          </a:xfrm>
          <a:prstGeom prst="rect">
            <a:avLst/>
          </a:prstGeom>
        </p:spPr>
      </p:pic>
      <p:sp>
        <p:nvSpPr>
          <p:cNvPr id="20" name="Rectángulo 19">
            <a:extLst>
              <a:ext uri="{FF2B5EF4-FFF2-40B4-BE49-F238E27FC236}">
                <a16:creationId xmlns="" xmlns:a16="http://schemas.microsoft.com/office/drawing/2014/main" id="{399A038C-29E9-4D37-8C1E-51CC64191C74}"/>
              </a:ext>
            </a:extLst>
          </p:cNvPr>
          <p:cNvSpPr/>
          <p:nvPr/>
        </p:nvSpPr>
        <p:spPr>
          <a:xfrm rot="16200000">
            <a:off x="10017997" y="4669603"/>
            <a:ext cx="3211033" cy="369332"/>
          </a:xfrm>
          <a:prstGeom prst="rect">
            <a:avLst/>
          </a:prstGeom>
        </p:spPr>
        <p:txBody>
          <a:bodyPr wrap="square">
            <a:spAutoFit/>
          </a:bodyPr>
          <a:lstStyle/>
          <a:p>
            <a:pPr algn="ctr"/>
            <a:r>
              <a:rPr lang="en-US" dirty="0"/>
              <a:t>Malaga University</a:t>
            </a:r>
          </a:p>
        </p:txBody>
      </p:sp>
      <p:pic>
        <p:nvPicPr>
          <p:cNvPr id="8" name="Imagen 7" descr="Imagen que contiene exterior, edificio, transporte, bicicleta&#10;&#10;Descripción generada automáticamente">
            <a:extLst>
              <a:ext uri="{FF2B5EF4-FFF2-40B4-BE49-F238E27FC236}">
                <a16:creationId xmlns="" xmlns:a16="http://schemas.microsoft.com/office/drawing/2014/main" id="{5549747F-79C5-4E08-BBED-31E3322A97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1145" y="1699989"/>
            <a:ext cx="2840753" cy="2132381"/>
          </a:xfrm>
          <a:prstGeom prst="rect">
            <a:avLst/>
          </a:prstGeom>
        </p:spPr>
      </p:pic>
      <p:sp>
        <p:nvSpPr>
          <p:cNvPr id="27" name="Rectángulo 26">
            <a:extLst>
              <a:ext uri="{FF2B5EF4-FFF2-40B4-BE49-F238E27FC236}">
                <a16:creationId xmlns="" xmlns:a16="http://schemas.microsoft.com/office/drawing/2014/main" id="{699FBC40-F7C0-4DEE-ADC5-2AA73AAF9455}"/>
              </a:ext>
            </a:extLst>
          </p:cNvPr>
          <p:cNvSpPr/>
          <p:nvPr/>
        </p:nvSpPr>
        <p:spPr>
          <a:xfrm rot="16200000">
            <a:off x="10235529" y="2581513"/>
            <a:ext cx="2810727" cy="369332"/>
          </a:xfrm>
          <a:prstGeom prst="rect">
            <a:avLst/>
          </a:prstGeom>
        </p:spPr>
        <p:txBody>
          <a:bodyPr wrap="square">
            <a:spAutoFit/>
          </a:bodyPr>
          <a:lstStyle/>
          <a:p>
            <a:pPr algn="ctr"/>
            <a:r>
              <a:rPr lang="en-US" dirty="0"/>
              <a:t>ETH University</a:t>
            </a:r>
          </a:p>
        </p:txBody>
      </p:sp>
      <p:sp>
        <p:nvSpPr>
          <p:cNvPr id="15" name="CuadroTexto 14">
            <a:extLst>
              <a:ext uri="{FF2B5EF4-FFF2-40B4-BE49-F238E27FC236}">
                <a16:creationId xmlns="" xmlns:a16="http://schemas.microsoft.com/office/drawing/2014/main" id="{7812D305-EC1E-41D9-B9B3-32A2E28A05B1}"/>
              </a:ext>
            </a:extLst>
          </p:cNvPr>
          <p:cNvSpPr txBox="1"/>
          <p:nvPr/>
        </p:nvSpPr>
        <p:spPr>
          <a:xfrm>
            <a:off x="709105" y="2119848"/>
            <a:ext cx="4564644"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Measuring gait in people with disabilities.</a:t>
            </a:r>
          </a:p>
          <a:p>
            <a:pPr marL="285750" indent="-285750">
              <a:buFont typeface="Arial" panose="020B0604020202020204" pitchFamily="34" charset="0"/>
              <a:buChar char="•"/>
            </a:pPr>
            <a:r>
              <a:rPr lang="en-US" sz="2800" dirty="0"/>
              <a:t>Measuring everywhere</a:t>
            </a:r>
          </a:p>
          <a:p>
            <a:pPr marL="285750" indent="-285750">
              <a:buFont typeface="Arial" panose="020B0604020202020204" pitchFamily="34" charset="0"/>
              <a:buChar char="•"/>
            </a:pPr>
            <a:r>
              <a:rPr lang="en-US" sz="2800" dirty="0"/>
              <a:t>Measuring every time</a:t>
            </a:r>
          </a:p>
          <a:p>
            <a:pPr marL="285750" indent="-285750">
              <a:buFont typeface="Arial" panose="020B0604020202020204" pitchFamily="34" charset="0"/>
              <a:buChar char="•"/>
            </a:pPr>
            <a:r>
              <a:rPr lang="en-US" sz="2800" dirty="0"/>
              <a:t>Economical and portable systems</a:t>
            </a:r>
          </a:p>
        </p:txBody>
      </p:sp>
    </p:spTree>
    <p:extLst>
      <p:ext uri="{BB962C8B-B14F-4D97-AF65-F5344CB8AC3E}">
        <p14:creationId xmlns:p14="http://schemas.microsoft.com/office/powerpoint/2010/main" val="670638316"/>
      </p:ext>
    </p:extLst>
  </p:cSld>
  <p:clrMapOvr>
    <a:masterClrMapping/>
  </p:clrMapOvr>
  <p:timing>
    <p:tnLst>
      <p:par>
        <p:cTn id="1" dur="indefinite" restart="never" nodeType="tmRoot"/>
      </p:par>
    </p:tnLst>
  </p:timing>
  <p:extLst>
    <p:ext uri="{6950BFC3-D8DA-4A85-94F7-54DA5524770B}">
      <p188:commentRel xmlns="" xmlns:p188="http://schemas.microsoft.com/office/powerpoint/2018/8/main" r:id="rId5"/>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p>
        </p:txBody>
      </p:sp>
      <p:sp>
        <p:nvSpPr>
          <p:cNvPr id="3" name="Content Placeholder 2"/>
          <p:cNvSpPr>
            <a:spLocks noGrp="1"/>
          </p:cNvSpPr>
          <p:nvPr>
            <p:ph idx="1"/>
          </p:nvPr>
        </p:nvSpPr>
        <p:spPr>
          <a:xfrm>
            <a:off x="1528550" y="1633610"/>
            <a:ext cx="9627130" cy="3772580"/>
          </a:xfrm>
        </p:spPr>
        <p:txBody>
          <a:bodyPr>
            <a:normAutofit/>
          </a:bodyPr>
          <a:lstStyle/>
          <a:p>
            <a:pPr marL="342900" lvl="2" indent="-342900" algn="just">
              <a:spcBef>
                <a:spcPts val="1200"/>
              </a:spcBef>
              <a:spcAft>
                <a:spcPts val="200"/>
              </a:spcAft>
              <a:buSzPct val="100000"/>
              <a:buFont typeface="Wingdings" panose="05000000000000000000" pitchFamily="2" charset="2"/>
              <a:buChar char="q"/>
            </a:pPr>
            <a:r>
              <a:rPr lang="en-US" sz="3200" dirty="0" smtClean="0">
                <a:solidFill>
                  <a:schemeClr val="tx1"/>
                </a:solidFill>
              </a:rPr>
              <a:t>Wheeled walkers are used for automatic gait monitoring ,but there is a risk of fall related injuries .</a:t>
            </a:r>
          </a:p>
          <a:p>
            <a:pPr marL="342900" lvl="2" indent="-342900" algn="just">
              <a:spcBef>
                <a:spcPts val="1200"/>
              </a:spcBef>
              <a:spcAft>
                <a:spcPts val="200"/>
              </a:spcAft>
              <a:buSzPct val="100000"/>
              <a:buFont typeface="Wingdings" panose="05000000000000000000" pitchFamily="2" charset="2"/>
              <a:buChar char="q"/>
            </a:pPr>
            <a:r>
              <a:rPr lang="en-US" sz="3200" dirty="0" smtClean="0">
                <a:solidFill>
                  <a:schemeClr val="tx1"/>
                </a:solidFill>
              </a:rPr>
              <a:t>Lack </a:t>
            </a:r>
            <a:r>
              <a:rPr lang="en-US" sz="3200" dirty="0">
                <a:solidFill>
                  <a:schemeClr val="tx1"/>
                </a:solidFill>
              </a:rPr>
              <a:t>of availability of economical gait assessment techniques for patients with neurological disorders, fractures and age-related disorders which affects gait.</a:t>
            </a:r>
          </a:p>
          <a:p>
            <a:pPr marL="342900" lvl="2" indent="-342900" algn="just">
              <a:spcBef>
                <a:spcPts val="1200"/>
              </a:spcBef>
              <a:spcAft>
                <a:spcPts val="200"/>
              </a:spcAft>
              <a:buSzPct val="100000"/>
              <a:buFont typeface="Wingdings" panose="05000000000000000000" pitchFamily="2" charset="2"/>
              <a:buChar char="q"/>
            </a:pPr>
            <a:r>
              <a:rPr lang="en-US" sz="3200" dirty="0">
                <a:solidFill>
                  <a:schemeClr val="tx1"/>
                </a:solidFill>
              </a:rPr>
              <a:t>Continuously providing support and gait monitoring devices are not available in Pakistan.</a:t>
            </a:r>
          </a:p>
          <a:p>
            <a:pPr marL="342900" lvl="2" indent="-342900" algn="just">
              <a:spcBef>
                <a:spcPts val="1200"/>
              </a:spcBef>
              <a:spcAft>
                <a:spcPts val="200"/>
              </a:spcAft>
              <a:buSzPct val="100000"/>
              <a:buFont typeface="Wingdings" panose="05000000000000000000" pitchFamily="2" charset="2"/>
              <a:buChar char="q"/>
            </a:pPr>
            <a:endParaRPr lang="en-US" sz="3200" dirty="0"/>
          </a:p>
          <a:p>
            <a:pPr marL="342900" lvl="2" indent="-342900" algn="just">
              <a:spcBef>
                <a:spcPts val="1200"/>
              </a:spcBef>
              <a:spcAft>
                <a:spcPts val="200"/>
              </a:spcAft>
              <a:buSzPct val="100000"/>
              <a:buFont typeface="Wingdings" panose="05000000000000000000" pitchFamily="2" charset="2"/>
              <a:buChar char="q"/>
            </a:pPr>
            <a:endParaRPr lang="en-US" sz="3200" dirty="0"/>
          </a:p>
          <a:p>
            <a:pPr marL="342900" lvl="2" indent="-342900" algn="just">
              <a:spcBef>
                <a:spcPts val="1200"/>
              </a:spcBef>
              <a:spcAft>
                <a:spcPts val="200"/>
              </a:spcAft>
              <a:buSzPct val="100000"/>
              <a:buFont typeface="Wingdings" panose="05000000000000000000" pitchFamily="2" charset="2"/>
              <a:buChar char="q"/>
            </a:pPr>
            <a:endParaRPr lang="en-US" sz="3200"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12</a:t>
            </a:fld>
            <a:endParaRPr lang="en-US"/>
          </a:p>
        </p:txBody>
      </p:sp>
    </p:spTree>
    <p:extLst>
      <p:ext uri="{BB962C8B-B14F-4D97-AF65-F5344CB8AC3E}">
        <p14:creationId xmlns:p14="http://schemas.microsoft.com/office/powerpoint/2010/main" val="4055842179"/>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 </a:t>
            </a:r>
          </a:p>
        </p:txBody>
      </p:sp>
      <p:sp>
        <p:nvSpPr>
          <p:cNvPr id="3" name="Content Placeholder 2"/>
          <p:cNvSpPr>
            <a:spLocks noGrp="1"/>
          </p:cNvSpPr>
          <p:nvPr>
            <p:ph idx="1"/>
          </p:nvPr>
        </p:nvSpPr>
        <p:spPr>
          <a:xfrm>
            <a:off x="1528550" y="1648690"/>
            <a:ext cx="10099570" cy="4490853"/>
          </a:xfrm>
        </p:spPr>
        <p:txBody>
          <a:bodyPr>
            <a:normAutofit fontScale="25000" lnSpcReduction="20000"/>
          </a:bodyPr>
          <a:lstStyle/>
          <a:p>
            <a:pPr algn="just"/>
            <a:r>
              <a:rPr lang="en-US" sz="14000" dirty="0" smtClean="0">
                <a:solidFill>
                  <a:schemeClr val="tx1"/>
                </a:solidFill>
                <a:latin typeface="Times New Roman" panose="02020603050405020304" pitchFamily="18" charset="0"/>
                <a:cs typeface="Times New Roman" panose="02020603050405020304" pitchFamily="18" charset="0"/>
              </a:rPr>
              <a:t>To </a:t>
            </a:r>
            <a:r>
              <a:rPr lang="en-US" sz="14000" dirty="0">
                <a:solidFill>
                  <a:schemeClr val="tx1"/>
                </a:solidFill>
                <a:latin typeface="Times New Roman" panose="02020603050405020304" pitchFamily="18" charset="0"/>
                <a:cs typeface="Times New Roman" panose="02020603050405020304" pitchFamily="18" charset="0"/>
              </a:rPr>
              <a:t>design a gait retraining device for automatic</a:t>
            </a:r>
            <a:r>
              <a:rPr lang="en-US" sz="14000" dirty="0">
                <a:solidFill>
                  <a:srgbClr val="FF0000"/>
                </a:solidFill>
                <a:latin typeface="Times New Roman" panose="02020603050405020304" pitchFamily="18" charset="0"/>
                <a:cs typeface="Times New Roman" panose="02020603050405020304" pitchFamily="18" charset="0"/>
              </a:rPr>
              <a:t> </a:t>
            </a:r>
            <a:r>
              <a:rPr lang="en-US" sz="14000" dirty="0">
                <a:solidFill>
                  <a:schemeClr val="tx1"/>
                </a:solidFill>
                <a:latin typeface="Times New Roman" panose="02020603050405020304" pitchFamily="18" charset="0"/>
                <a:cs typeface="Times New Roman" panose="02020603050405020304" pitchFamily="18" charset="0"/>
              </a:rPr>
              <a:t>assessment during rehabilitation</a:t>
            </a:r>
            <a:r>
              <a:rPr lang="en-US" sz="14000" dirty="0" smtClean="0">
                <a:solidFill>
                  <a:schemeClr val="tx1"/>
                </a:solidFill>
                <a:latin typeface="Times New Roman" panose="02020603050405020304" pitchFamily="18" charset="0"/>
                <a:cs typeface="Times New Roman" panose="02020603050405020304" pitchFamily="18" charset="0"/>
              </a:rPr>
              <a:t>.</a:t>
            </a:r>
          </a:p>
          <a:p>
            <a:pPr algn="just"/>
            <a:endParaRPr lang="en-US" sz="14000" dirty="0">
              <a:solidFill>
                <a:schemeClr val="tx1"/>
              </a:solidFill>
              <a:latin typeface="Times New Roman" panose="02020603050405020304" pitchFamily="18" charset="0"/>
              <a:cs typeface="Times New Roman" panose="02020603050405020304" pitchFamily="18" charset="0"/>
            </a:endParaRPr>
          </a:p>
          <a:p>
            <a:pPr algn="just"/>
            <a:r>
              <a:rPr lang="en-US" sz="14000" dirty="0">
                <a:solidFill>
                  <a:schemeClr val="tx1"/>
                </a:solidFill>
                <a:latin typeface="Times New Roman" panose="02020603050405020304" pitchFamily="18" charset="0"/>
                <a:cs typeface="Times New Roman" panose="02020603050405020304" pitchFamily="18" charset="0"/>
              </a:rPr>
              <a:t>To validate the device on participants with osteoporosis</a:t>
            </a:r>
            <a:r>
              <a:rPr lang="en-US" sz="14000" dirty="0" smtClean="0">
                <a:solidFill>
                  <a:schemeClr val="tx1"/>
                </a:solidFill>
                <a:latin typeface="Times New Roman" panose="02020603050405020304" pitchFamily="18" charset="0"/>
                <a:cs typeface="Times New Roman" panose="02020603050405020304" pitchFamily="18" charset="0"/>
              </a:rPr>
              <a:t>.</a:t>
            </a:r>
          </a:p>
          <a:p>
            <a:pPr algn="just"/>
            <a:endParaRPr lang="en-US" sz="14000" dirty="0">
              <a:solidFill>
                <a:schemeClr val="tx1"/>
              </a:solidFill>
              <a:latin typeface="Times New Roman" panose="02020603050405020304" pitchFamily="18" charset="0"/>
              <a:cs typeface="Times New Roman" panose="02020603050405020304" pitchFamily="18" charset="0"/>
            </a:endParaRPr>
          </a:p>
          <a:p>
            <a:pPr algn="just"/>
            <a:r>
              <a:rPr lang="en-US" sz="14000" dirty="0">
                <a:solidFill>
                  <a:schemeClr val="tx1"/>
                </a:solidFill>
                <a:latin typeface="Times New Roman" panose="02020603050405020304" pitchFamily="18" charset="0"/>
                <a:cs typeface="Times New Roman" panose="02020603050405020304" pitchFamily="18" charset="0"/>
              </a:rPr>
              <a:t>To classify healthy verus osteoporotic participants data with the help of ML classifier.</a:t>
            </a:r>
          </a:p>
          <a:p>
            <a:pPr algn="just">
              <a:buNone/>
            </a:pPr>
            <a:r>
              <a:rPr lang="en-US" sz="8600" dirty="0"/>
              <a:t> </a:t>
            </a:r>
          </a:p>
          <a:p>
            <a:pPr lvl="0" algn="just">
              <a:buNone/>
            </a:pPr>
            <a:r>
              <a:rPr lang="en-US" dirty="0"/>
              <a:t> </a:t>
            </a:r>
          </a:p>
          <a:p>
            <a:pPr lvl="0"/>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13</a:t>
            </a:fld>
            <a:endParaRPr lang="en-US"/>
          </a:p>
        </p:txBody>
      </p:sp>
    </p:spTree>
    <p:extLst>
      <p:ext uri="{BB962C8B-B14F-4D97-AF65-F5344CB8AC3E}">
        <p14:creationId xmlns:p14="http://schemas.microsoft.com/office/powerpoint/2010/main" val="3251022551"/>
      </p:ext>
    </p:extLst>
  </p:cSld>
  <p:clrMapOvr>
    <a:masterClrMapping/>
  </p:clrMapOvr>
  <p:extLst mod="1">
    <p:ext uri="{6950BFC3-D8DA-4A85-94F7-54DA5524770B}">
      <p188:commentRel xmlns=""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r>
              <a:rPr lang="en-US" sz="7200" b="1" dirty="0">
                <a:latin typeface="Times New Roman" panose="02020603050405020304" pitchFamily="18" charset="0"/>
                <a:cs typeface="Times New Roman" panose="02020603050405020304" pitchFamily="18" charset="0"/>
              </a:rPr>
              <a:t>Methodology</a:t>
            </a:r>
          </a:p>
        </p:txBody>
      </p:sp>
      <p:sp>
        <p:nvSpPr>
          <p:cNvPr id="4" name="Footer Placeholder 3"/>
          <p:cNvSpPr>
            <a:spLocks noGrp="1"/>
          </p:cNvSpPr>
          <p:nvPr>
            <p:ph type="ftr" sz="quarter" idx="11"/>
          </p:nvPr>
        </p:nvSpPr>
        <p:spPr/>
        <p:txBody>
          <a:bodyPr/>
          <a:lstStyle/>
          <a:p>
            <a:r>
              <a:rPr lang="en-US" dirty="0" smtClean="0"/>
              <a:t>Electrical  </a:t>
            </a:r>
            <a:r>
              <a:rPr lang="en-US" dirty="0"/>
              <a:t>Engineering Department - </a:t>
            </a:r>
            <a:r>
              <a:rPr lang="en-US" dirty="0" smtClean="0"/>
              <a:t>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14</a:t>
            </a:fld>
            <a:endParaRPr lang="en-US"/>
          </a:p>
        </p:txBody>
      </p:sp>
    </p:spTree>
    <p:extLst>
      <p:ext uri="{BB962C8B-B14F-4D97-AF65-F5344CB8AC3E}">
        <p14:creationId xmlns:p14="http://schemas.microsoft.com/office/powerpoint/2010/main" val="1327116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pPr lvl="0"/>
            <a:r>
              <a:rPr lang="en-US" sz="3600" dirty="0" smtClean="0">
                <a:solidFill>
                  <a:schemeClr val="tx1"/>
                </a:solidFill>
              </a:rPr>
              <a:t>Device </a:t>
            </a:r>
            <a:r>
              <a:rPr lang="en-US" sz="3600" dirty="0">
                <a:solidFill>
                  <a:schemeClr val="tx1"/>
                </a:solidFill>
              </a:rPr>
              <a:t>D</a:t>
            </a:r>
            <a:r>
              <a:rPr lang="en-US" sz="3600" dirty="0" smtClean="0">
                <a:solidFill>
                  <a:schemeClr val="tx1"/>
                </a:solidFill>
              </a:rPr>
              <a:t>esigning</a:t>
            </a:r>
            <a:endParaRPr lang="en-US" sz="3600" dirty="0">
              <a:solidFill>
                <a:schemeClr val="tx1"/>
              </a:solidFill>
            </a:endParaRPr>
          </a:p>
          <a:p>
            <a:pPr lvl="0"/>
            <a:r>
              <a:rPr lang="en-US" sz="3600" dirty="0" smtClean="0">
                <a:solidFill>
                  <a:schemeClr val="tx1"/>
                </a:solidFill>
              </a:rPr>
              <a:t>Device Testing</a:t>
            </a:r>
            <a:endParaRPr lang="en-US" sz="3600" dirty="0">
              <a:solidFill>
                <a:schemeClr val="tx1"/>
              </a:solidFill>
            </a:endParaRPr>
          </a:p>
          <a:p>
            <a:pPr lvl="0"/>
            <a:r>
              <a:rPr lang="en-US" sz="3600" dirty="0">
                <a:solidFill>
                  <a:schemeClr val="tx1"/>
                </a:solidFill>
              </a:rPr>
              <a:t>Data Collection</a:t>
            </a:r>
          </a:p>
          <a:p>
            <a:pPr lvl="0"/>
            <a:r>
              <a:rPr lang="en-US" sz="3600" dirty="0">
                <a:solidFill>
                  <a:schemeClr val="tx1"/>
                </a:solidFill>
              </a:rPr>
              <a:t>Data Analysis</a:t>
            </a:r>
          </a:p>
          <a:p>
            <a:pPr lvl="0"/>
            <a:r>
              <a:rPr lang="en-US" sz="3600" dirty="0">
                <a:solidFill>
                  <a:schemeClr val="tx1"/>
                </a:solidFill>
              </a:rPr>
              <a:t>Data Classification</a:t>
            </a: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dirty="0" smtClean="0"/>
              <a:t>Electrical  </a:t>
            </a:r>
            <a:r>
              <a:rPr lang="en-US" dirty="0"/>
              <a:t>Engineering Department - </a:t>
            </a:r>
            <a:r>
              <a:rPr lang="en-US" dirty="0" smtClean="0"/>
              <a:t>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15</a:t>
            </a:fld>
            <a:endParaRPr lang="en-US"/>
          </a:p>
        </p:txBody>
      </p:sp>
    </p:spTree>
    <p:extLst>
      <p:ext uri="{BB962C8B-B14F-4D97-AF65-F5344CB8AC3E}">
        <p14:creationId xmlns:p14="http://schemas.microsoft.com/office/powerpoint/2010/main" val="3298624985"/>
      </p:ext>
    </p:extLst>
  </p:cSld>
  <p:clrMapOvr>
    <a:masterClrMapping/>
  </p:clrMapOvr>
  <p:extLst mod="1">
    <p:ext uri="{6950BFC3-D8DA-4A85-94F7-54DA5524770B}">
      <p188:commentRel xmlns=""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928" y="747783"/>
            <a:ext cx="9627130" cy="885826"/>
          </a:xfrm>
        </p:spPr>
        <p:txBody>
          <a:bodyPr>
            <a:normAutofit fontScale="90000"/>
          </a:bodyPr>
          <a:lstStyle/>
          <a:p>
            <a:r>
              <a:rPr lang="en-US" dirty="0"/>
              <a:t>Methodology</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16</a:t>
            </a:fld>
            <a:endParaRPr lang="en-US"/>
          </a:p>
        </p:txBody>
      </p:sp>
      <p:pic>
        <p:nvPicPr>
          <p:cNvPr id="7" name="Picture 6"/>
          <p:cNvPicPr>
            <a:picLocks noChangeAspect="1"/>
          </p:cNvPicPr>
          <p:nvPr/>
        </p:nvPicPr>
        <p:blipFill>
          <a:blip r:embed="rId2"/>
          <a:stretch>
            <a:fillRect/>
          </a:stretch>
        </p:blipFill>
        <p:spPr>
          <a:xfrm>
            <a:off x="5496628" y="1633609"/>
            <a:ext cx="5003038" cy="4526559"/>
          </a:xfrm>
          <a:prstGeom prst="rect">
            <a:avLst/>
          </a:prstGeom>
        </p:spPr>
      </p:pic>
      <p:pic>
        <p:nvPicPr>
          <p:cNvPr id="8" name="Picture 7"/>
          <p:cNvPicPr>
            <a:picLocks noChangeAspect="1"/>
          </p:cNvPicPr>
          <p:nvPr/>
        </p:nvPicPr>
        <p:blipFill>
          <a:blip r:embed="rId3"/>
          <a:stretch>
            <a:fillRect/>
          </a:stretch>
        </p:blipFill>
        <p:spPr>
          <a:xfrm>
            <a:off x="1201749" y="2204905"/>
            <a:ext cx="3933825" cy="2867025"/>
          </a:xfrm>
          <a:prstGeom prst="rect">
            <a:avLst/>
          </a:prstGeom>
        </p:spPr>
      </p:pic>
    </p:spTree>
    <p:extLst>
      <p:ext uri="{BB962C8B-B14F-4D97-AF65-F5344CB8AC3E}">
        <p14:creationId xmlns:p14="http://schemas.microsoft.com/office/powerpoint/2010/main" val="1951243843"/>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5"/>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of </a:t>
            </a:r>
            <a:r>
              <a:rPr lang="en-US" dirty="0" smtClean="0"/>
              <a:t>Walker</a:t>
            </a:r>
            <a:endParaRPr lang="en-US" dirty="0"/>
          </a:p>
        </p:txBody>
      </p:sp>
      <p:sp>
        <p:nvSpPr>
          <p:cNvPr id="4" name="Footer Placeholder 3"/>
          <p:cNvSpPr>
            <a:spLocks noGrp="1"/>
          </p:cNvSpPr>
          <p:nvPr>
            <p:ph type="ftr" sz="quarter" idx="11"/>
          </p:nvPr>
        </p:nvSpPr>
        <p:spPr/>
        <p:txBody>
          <a:bodyPr/>
          <a:lstStyle/>
          <a:p>
            <a:r>
              <a:rPr lang="en-US" dirty="0" smtClean="0"/>
              <a:t>Electrical Engineering </a:t>
            </a:r>
            <a:r>
              <a:rPr lang="en-US" dirty="0"/>
              <a:t>Department - </a:t>
            </a:r>
            <a:r>
              <a:rPr lang="en-US" dirty="0" smtClean="0"/>
              <a:t>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17</a:t>
            </a:fld>
            <a:endParaRPr lang="en-US"/>
          </a:p>
        </p:txBody>
      </p:sp>
      <p:pic>
        <p:nvPicPr>
          <p:cNvPr id="6" name="Content Placeholder 3" descr="Block digram pasco.jpg"/>
          <p:cNvPicPr>
            <a:picLocks noGrp="1"/>
          </p:cNvPicPr>
          <p:nvPr>
            <p:ph idx="1"/>
          </p:nvPr>
        </p:nvPicPr>
        <p:blipFill>
          <a:blip r:embed="rId3"/>
          <a:stretch>
            <a:fillRect/>
          </a:stretch>
        </p:blipFill>
        <p:spPr>
          <a:xfrm>
            <a:off x="3165525" y="1812083"/>
            <a:ext cx="6353175" cy="4235450"/>
          </a:xfrm>
          <a:prstGeom prst="rect">
            <a:avLst/>
          </a:prstGeom>
        </p:spPr>
      </p:pic>
    </p:spTree>
    <p:extLst>
      <p:ext uri="{BB962C8B-B14F-4D97-AF65-F5344CB8AC3E}">
        <p14:creationId xmlns:p14="http://schemas.microsoft.com/office/powerpoint/2010/main" val="4191398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a:t>
            </a:r>
          </a:p>
        </p:txBody>
      </p:sp>
      <p:sp>
        <p:nvSpPr>
          <p:cNvPr id="4" name="Footer Placeholder 3"/>
          <p:cNvSpPr>
            <a:spLocks noGrp="1"/>
          </p:cNvSpPr>
          <p:nvPr>
            <p:ph type="ftr" sz="quarter" idx="11"/>
          </p:nvPr>
        </p:nvSpPr>
        <p:spPr/>
        <p:txBody>
          <a:bodyPr/>
          <a:lstStyle/>
          <a:p>
            <a:r>
              <a:rPr lang="en-US" dirty="0" smtClean="0"/>
              <a:t>ELECTRICAL </a:t>
            </a:r>
            <a:r>
              <a:rPr lang="en-US" dirty="0"/>
              <a:t>Engineering Department - </a:t>
            </a:r>
            <a:r>
              <a:rPr lang="en-US" dirty="0" smtClean="0"/>
              <a:t>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18</a:t>
            </a:fld>
            <a:endParaRPr lang="en-US"/>
          </a:p>
        </p:txBody>
      </p:sp>
      <p:pic>
        <p:nvPicPr>
          <p:cNvPr id="6" name="image9.png"/>
          <p:cNvPicPr>
            <a:picLocks noGrp="1"/>
          </p:cNvPicPr>
          <p:nvPr>
            <p:ph idx="1"/>
          </p:nvPr>
        </p:nvPicPr>
        <p:blipFill>
          <a:blip r:embed="rId3" cstate="print"/>
          <a:stretch>
            <a:fillRect/>
          </a:stretch>
        </p:blipFill>
        <p:spPr>
          <a:xfrm>
            <a:off x="4411580" y="1602324"/>
            <a:ext cx="2566736" cy="4654967"/>
          </a:xfrm>
          <a:prstGeom prst="rect">
            <a:avLst/>
          </a:prstGeom>
        </p:spPr>
      </p:pic>
    </p:spTree>
    <p:extLst>
      <p:ext uri="{BB962C8B-B14F-4D97-AF65-F5344CB8AC3E}">
        <p14:creationId xmlns:p14="http://schemas.microsoft.com/office/powerpoint/2010/main" val="2304994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528550" y="1633609"/>
            <a:ext cx="9627130" cy="4494475"/>
          </a:xfrm>
        </p:spPr>
        <p:txBody>
          <a:bodyPr/>
          <a:lstStyle/>
          <a:p>
            <a:r>
              <a:rPr lang="en-US" dirty="0"/>
              <a:t>The </a:t>
            </a:r>
            <a:r>
              <a:rPr lang="en-US" dirty="0" smtClean="0"/>
              <a:t>testing </a:t>
            </a:r>
            <a:r>
              <a:rPr lang="en-US" dirty="0"/>
              <a:t>of sensors were done by using known standard weights </a:t>
            </a:r>
            <a:r>
              <a:rPr lang="en-US" dirty="0" smtClean="0"/>
              <a:t>.</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19</a:t>
            </a:fld>
            <a:endParaRPr 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528549" y="2841708"/>
            <a:ext cx="4333875" cy="2714625"/>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246864" y="2841708"/>
            <a:ext cx="4524375" cy="2706352"/>
          </a:xfrm>
          <a:prstGeom prst="rect">
            <a:avLst/>
          </a:prstGeom>
          <a:noFill/>
          <a:ln>
            <a:noFill/>
          </a:ln>
        </p:spPr>
      </p:pic>
      <p:sp>
        <p:nvSpPr>
          <p:cNvPr id="10" name="TextBox 9"/>
          <p:cNvSpPr txBox="1"/>
          <p:nvPr/>
        </p:nvSpPr>
        <p:spPr>
          <a:xfrm>
            <a:off x="2171486" y="5556333"/>
            <a:ext cx="3026156" cy="369332"/>
          </a:xfrm>
          <a:prstGeom prst="rect">
            <a:avLst/>
          </a:prstGeom>
          <a:noFill/>
        </p:spPr>
        <p:txBody>
          <a:bodyPr wrap="square" rtlCol="0">
            <a:spAutoFit/>
          </a:bodyPr>
          <a:lstStyle/>
          <a:p>
            <a:r>
              <a:rPr lang="en-US" dirty="0" smtClean="0"/>
              <a:t>a) Accuracy of Left Sensor</a:t>
            </a:r>
            <a:endParaRPr lang="en-US" dirty="0"/>
          </a:p>
        </p:txBody>
      </p:sp>
      <p:sp>
        <p:nvSpPr>
          <p:cNvPr id="12" name="TextBox 11"/>
          <p:cNvSpPr txBox="1"/>
          <p:nvPr/>
        </p:nvSpPr>
        <p:spPr>
          <a:xfrm>
            <a:off x="6641432" y="5556333"/>
            <a:ext cx="3756450" cy="369332"/>
          </a:xfrm>
          <a:prstGeom prst="rect">
            <a:avLst/>
          </a:prstGeom>
          <a:noFill/>
        </p:spPr>
        <p:txBody>
          <a:bodyPr wrap="square" rtlCol="0">
            <a:spAutoFit/>
          </a:bodyPr>
          <a:lstStyle/>
          <a:p>
            <a:r>
              <a:rPr lang="en-US" dirty="0" smtClean="0"/>
              <a:t>b) Accuracy of Right Sensor</a:t>
            </a:r>
            <a:endParaRPr lang="en-US" dirty="0"/>
          </a:p>
        </p:txBody>
      </p:sp>
    </p:spTree>
    <p:extLst>
      <p:ext uri="{BB962C8B-B14F-4D97-AF65-F5344CB8AC3E}">
        <p14:creationId xmlns:p14="http://schemas.microsoft.com/office/powerpoint/2010/main" val="903691227"/>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886" y="229279"/>
            <a:ext cx="9813331" cy="3624263"/>
          </a:xfrm>
        </p:spPr>
        <p:txBody>
          <a:bodyPr>
            <a:normAutofit/>
          </a:bodyPr>
          <a:lstStyle/>
          <a:p>
            <a:pPr algn="ctr"/>
            <a:r>
              <a:rPr lang="en-US" sz="5400" b="1" dirty="0"/>
              <a:t>Long-term monitoring of users' condition using Smart </a:t>
            </a:r>
            <a:r>
              <a:rPr lang="en-US" sz="5400" b="1" dirty="0" smtClean="0"/>
              <a:t>Walker </a:t>
            </a:r>
            <a:r>
              <a:rPr lang="en-US" sz="5400" dirty="0"/>
              <a:t/>
            </a:r>
            <a:br>
              <a:rPr lang="en-US" sz="5400" dirty="0"/>
            </a:br>
            <a:endParaRPr lang="en-US" sz="5400" dirty="0">
              <a:solidFill>
                <a:srgbClr val="0070C0"/>
              </a:solidFill>
            </a:endParaRPr>
          </a:p>
        </p:txBody>
      </p:sp>
      <p:sp>
        <p:nvSpPr>
          <p:cNvPr id="3" name="Subtitle 2"/>
          <p:cNvSpPr>
            <a:spLocks noGrp="1"/>
          </p:cNvSpPr>
          <p:nvPr>
            <p:ph type="subTitle" idx="1"/>
          </p:nvPr>
        </p:nvSpPr>
        <p:spPr>
          <a:xfrm>
            <a:off x="484118" y="3302215"/>
            <a:ext cx="10705737" cy="2613676"/>
          </a:xfrm>
        </p:spPr>
        <p:txBody>
          <a:bodyPr>
            <a:normAutofit fontScale="25000" lnSpcReduction="20000"/>
          </a:bodyPr>
          <a:lstStyle/>
          <a:p>
            <a:pPr algn="r"/>
            <a:endParaRPr lang="en-US" sz="3200" b="1" dirty="0">
              <a:solidFill>
                <a:srgbClr val="0070C0"/>
              </a:solidFill>
            </a:endParaRPr>
          </a:p>
          <a:p>
            <a:pPr algn="ctr"/>
            <a:endParaRPr lang="en-US" sz="2200" b="1" dirty="0">
              <a:solidFill>
                <a:srgbClr val="0070C0"/>
              </a:solidFill>
            </a:endParaRPr>
          </a:p>
          <a:p>
            <a:pPr algn="ctr"/>
            <a:endParaRPr lang="en-US" sz="2200" b="1" dirty="0">
              <a:solidFill>
                <a:srgbClr val="0070C0"/>
              </a:solidFill>
            </a:endParaRPr>
          </a:p>
          <a:p>
            <a:pPr algn="ctr"/>
            <a:endParaRPr lang="en-US" sz="2200" b="1" dirty="0">
              <a:solidFill>
                <a:srgbClr val="0070C0"/>
              </a:solidFill>
            </a:endParaRPr>
          </a:p>
          <a:p>
            <a:pPr algn="ctr"/>
            <a:endParaRPr lang="en-US" sz="2200" b="1" dirty="0">
              <a:solidFill>
                <a:srgbClr val="0070C0"/>
              </a:solidFill>
            </a:endParaRPr>
          </a:p>
          <a:p>
            <a:pPr algn="ctr"/>
            <a:r>
              <a:rPr lang="en-US" sz="6400" b="1" dirty="0">
                <a:solidFill>
                  <a:srgbClr val="0070C0"/>
                </a:solidFill>
              </a:rPr>
              <a:t>Presented By</a:t>
            </a:r>
          </a:p>
          <a:p>
            <a:pPr algn="ctr"/>
            <a:r>
              <a:rPr lang="en-US" sz="6400" b="1" dirty="0">
                <a:solidFill>
                  <a:srgbClr val="0070C0"/>
                </a:solidFill>
              </a:rPr>
              <a:t>Engr.nazia ejaz</a:t>
            </a:r>
          </a:p>
          <a:p>
            <a:pPr algn="ctr"/>
            <a:r>
              <a:rPr lang="en-US" sz="6400" b="1" dirty="0">
                <a:solidFill>
                  <a:srgbClr val="0070C0"/>
                </a:solidFill>
              </a:rPr>
              <a:t>Supervised BY: </a:t>
            </a:r>
            <a:r>
              <a:rPr lang="en-US" sz="6400" b="1" dirty="0" err="1">
                <a:solidFill>
                  <a:srgbClr val="0070C0"/>
                </a:solidFill>
              </a:rPr>
              <a:t>Dr.saad</a:t>
            </a:r>
            <a:r>
              <a:rPr lang="en-US" sz="6400" b="1" dirty="0">
                <a:solidFill>
                  <a:srgbClr val="0070C0"/>
                </a:solidFill>
              </a:rPr>
              <a:t> </a:t>
            </a:r>
            <a:r>
              <a:rPr lang="en-US" sz="6400" b="1" dirty="0" err="1">
                <a:solidFill>
                  <a:srgbClr val="0070C0"/>
                </a:solidFill>
              </a:rPr>
              <a:t>jawaid</a:t>
            </a:r>
            <a:r>
              <a:rPr lang="en-US" sz="6400" b="1" dirty="0">
                <a:solidFill>
                  <a:srgbClr val="0070C0"/>
                </a:solidFill>
              </a:rPr>
              <a:t> khan</a:t>
            </a:r>
          </a:p>
          <a:p>
            <a:pPr algn="ctr"/>
            <a:r>
              <a:rPr lang="en-US" sz="6400" b="1" dirty="0">
                <a:solidFill>
                  <a:srgbClr val="0070C0"/>
                </a:solidFill>
              </a:rPr>
              <a:t>Co - supervisor: dr. </a:t>
            </a:r>
            <a:r>
              <a:rPr lang="en-US" sz="6400" b="1" dirty="0" err="1">
                <a:solidFill>
                  <a:srgbClr val="0070C0"/>
                </a:solidFill>
              </a:rPr>
              <a:t>joaqu</a:t>
            </a:r>
            <a:r>
              <a:rPr lang="es-ES" sz="6400" b="1" dirty="0">
                <a:solidFill>
                  <a:srgbClr val="0070C0"/>
                </a:solidFill>
              </a:rPr>
              <a:t>í</a:t>
            </a:r>
            <a:r>
              <a:rPr lang="en-US" sz="6400" b="1" dirty="0">
                <a:solidFill>
                  <a:srgbClr val="0070C0"/>
                </a:solidFill>
              </a:rPr>
              <a:t>n Ballesteros </a:t>
            </a:r>
            <a:endParaRPr lang="en-US" sz="6400" dirty="0"/>
          </a:p>
          <a:p>
            <a:pPr algn="ctr"/>
            <a:endParaRPr lang="en-US" sz="4000" b="1" dirty="0">
              <a:solidFill>
                <a:srgbClr val="0070C0"/>
              </a:solidFill>
            </a:endParaRPr>
          </a:p>
          <a:p>
            <a:pPr algn="r"/>
            <a:r>
              <a:rPr lang="en-US" sz="3200" b="1" dirty="0">
                <a:solidFill>
                  <a:srgbClr val="0070C0"/>
                </a:solidFill>
              </a:rPr>
              <a:t> `</a:t>
            </a:r>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9768620" y="0"/>
            <a:ext cx="2423380" cy="2423380"/>
          </a:xfrm>
          <a:prstGeom prst="rect">
            <a:avLst/>
          </a:prstGeom>
        </p:spPr>
      </p:pic>
    </p:spTree>
    <p:extLst>
      <p:ext uri="{BB962C8B-B14F-4D97-AF65-F5344CB8AC3E}">
        <p14:creationId xmlns:p14="http://schemas.microsoft.com/office/powerpoint/2010/main" val="1055114276"/>
      </p:ext>
    </p:extLst>
  </p:cSld>
  <p:clrMapOvr>
    <a:masterClrMapping/>
  </p:clrMapOvr>
  <p:extLst mod="1">
    <p:ext uri="{6950BFC3-D8DA-4A85-94F7-54DA5524770B}">
      <p188:commentRel xmlns="" xmlns:p188="http://schemas.microsoft.com/office/powerpoint/2018/8/main" r:id="rId5"/>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10-meter </a:t>
            </a:r>
            <a:r>
              <a:rPr lang="en-US" dirty="0" smtClean="0"/>
              <a:t>walk test</a:t>
            </a:r>
            <a:endParaRPr lang="en-US" dirty="0"/>
          </a:p>
        </p:txBody>
      </p:sp>
      <p:sp>
        <p:nvSpPr>
          <p:cNvPr id="3" name="Content Placeholder 2"/>
          <p:cNvSpPr>
            <a:spLocks noGrp="1"/>
          </p:cNvSpPr>
          <p:nvPr>
            <p:ph idx="1"/>
          </p:nvPr>
        </p:nvSpPr>
        <p:spPr>
          <a:xfrm>
            <a:off x="699875" y="1970797"/>
            <a:ext cx="7869967" cy="4235485"/>
          </a:xfrm>
        </p:spPr>
        <p:txBody>
          <a:bodyPr>
            <a:normAutofit fontScale="85000"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Number of steps</a:t>
            </a:r>
          </a:p>
          <a:p>
            <a:pPr algn="just"/>
            <a:r>
              <a:rPr lang="en-US" dirty="0">
                <a:solidFill>
                  <a:schemeClr val="tx1"/>
                </a:solidFill>
                <a:latin typeface="Times New Roman" panose="02020603050405020304" pitchFamily="18" charset="0"/>
                <a:cs typeface="Times New Roman" panose="02020603050405020304" pitchFamily="18" charset="0"/>
              </a:rPr>
              <a:t>Time to complete the test.</a:t>
            </a:r>
          </a:p>
          <a:p>
            <a:pPr algn="just"/>
            <a:r>
              <a:rPr lang="en-US" dirty="0">
                <a:solidFill>
                  <a:schemeClr val="tx1"/>
                </a:solidFill>
                <a:latin typeface="Times New Roman" panose="02020603050405020304" pitchFamily="18" charset="0"/>
                <a:cs typeface="Times New Roman" panose="02020603050405020304" pitchFamily="18" charset="0"/>
              </a:rPr>
              <a:t>Other gait spatiotemporal parameters were calculated for e.g., cadence, gait speed, step length, etc.</a:t>
            </a:r>
          </a:p>
          <a:p>
            <a:pPr algn="just"/>
            <a:r>
              <a:rPr lang="en-US" dirty="0">
                <a:solidFill>
                  <a:schemeClr val="tx1"/>
                </a:solidFill>
                <a:latin typeface="Times New Roman" panose="02020603050405020304" pitchFamily="18" charset="0"/>
                <a:cs typeface="Times New Roman" panose="02020603050405020304" pitchFamily="18" charset="0"/>
              </a:rPr>
              <a:t>Data is collected from Biomechanics &amp; Rehabilitation Engineering Lab, Ziauddin University, Faculty of Engineering, Science, technology &amp; Management ,Rehabilitation </a:t>
            </a:r>
            <a:r>
              <a:rPr lang="en-US" dirty="0" smtClean="0">
                <a:solidFill>
                  <a:schemeClr val="tx1"/>
                </a:solidFill>
                <a:latin typeface="Times New Roman" panose="02020603050405020304" pitchFamily="18" charset="0"/>
                <a:cs typeface="Times New Roman" panose="02020603050405020304" pitchFamily="18" charset="0"/>
              </a:rPr>
              <a:t>Lab </a:t>
            </a:r>
            <a:r>
              <a:rPr lang="en-US" dirty="0">
                <a:solidFill>
                  <a:schemeClr val="tx1"/>
                </a:solidFill>
                <a:latin typeface="Times New Roman" panose="02020603050405020304" pitchFamily="18" charset="0"/>
                <a:cs typeface="Times New Roman" panose="02020603050405020304" pitchFamily="18" charset="0"/>
              </a:rPr>
              <a:t>at </a:t>
            </a:r>
            <a:r>
              <a:rPr lang="en-US" dirty="0" smtClean="0">
                <a:solidFill>
                  <a:schemeClr val="tx1"/>
                </a:solidFill>
                <a:latin typeface="Times New Roman" panose="02020603050405020304" pitchFamily="18" charset="0"/>
                <a:cs typeface="Times New Roman" panose="02020603050405020304" pitchFamily="18" charset="0"/>
              </a:rPr>
              <a:t>the College of </a:t>
            </a:r>
            <a:r>
              <a:rPr lang="en-US" dirty="0" smtClean="0">
                <a:solidFill>
                  <a:schemeClr val="tx1"/>
                </a:solidFill>
                <a:latin typeface="Times New Roman" panose="02020603050405020304" pitchFamily="18" charset="0"/>
                <a:cs typeface="Times New Roman" panose="02020603050405020304" pitchFamily="18" charset="0"/>
              </a:rPr>
              <a:t>Rehabilitation Sciences, </a:t>
            </a:r>
            <a:r>
              <a:rPr lang="en-US" dirty="0" smtClean="0">
                <a:solidFill>
                  <a:schemeClr val="tx1"/>
                </a:solidFill>
                <a:latin typeface="Times New Roman" panose="02020603050405020304" pitchFamily="18" charset="0"/>
                <a:cs typeface="Times New Roman" panose="02020603050405020304" pitchFamily="18" charset="0"/>
              </a:rPr>
              <a:t>Ziauddin University, </a:t>
            </a:r>
            <a:r>
              <a:rPr lang="en-US" dirty="0">
                <a:solidFill>
                  <a:schemeClr val="tx1"/>
                </a:solidFill>
                <a:latin typeface="Times New Roman" panose="02020603050405020304" pitchFamily="18" charset="0"/>
                <a:cs typeface="Times New Roman" panose="02020603050405020304" pitchFamily="18" charset="0"/>
              </a:rPr>
              <a:t>Anmol Zindagi, Gill Shelter Home and Gosha-e-</a:t>
            </a:r>
            <a:r>
              <a:rPr lang="en-US" dirty="0" err="1">
                <a:solidFill>
                  <a:schemeClr val="tx1"/>
                </a:solidFill>
                <a:latin typeface="Times New Roman" panose="02020603050405020304" pitchFamily="18" charset="0"/>
                <a:cs typeface="Times New Roman" panose="02020603050405020304" pitchFamily="18" charset="0"/>
              </a:rPr>
              <a:t>Afiyat</a:t>
            </a:r>
            <a:r>
              <a:rPr lang="en-US" dirty="0">
                <a:solidFill>
                  <a:schemeClr val="tx1"/>
                </a:solidFill>
                <a:latin typeface="Times New Roman" panose="02020603050405020304" pitchFamily="18" charset="0"/>
                <a:cs typeface="Times New Roman" panose="02020603050405020304" pitchFamily="18" charset="0"/>
              </a:rPr>
              <a:t> old age home.</a:t>
            </a:r>
          </a:p>
        </p:txBody>
      </p:sp>
      <p:sp>
        <p:nvSpPr>
          <p:cNvPr id="4" name="Footer Placeholder 3"/>
          <p:cNvSpPr>
            <a:spLocks noGrp="1"/>
          </p:cNvSpPr>
          <p:nvPr>
            <p:ph type="ftr" sz="quarter" idx="11"/>
          </p:nvPr>
        </p:nvSpPr>
        <p:spPr/>
        <p:txBody>
          <a:bodyPr/>
          <a:lstStyle/>
          <a:p>
            <a:r>
              <a:rPr lang="en-US"/>
              <a:t>Electrical  Engineering Department - 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20</a:t>
            </a:fld>
            <a:endParaRPr lang="en-US"/>
          </a:p>
        </p:txBody>
      </p:sp>
      <p:pic>
        <p:nvPicPr>
          <p:cNvPr id="8" name="Imagen 7" descr="Imagen que contiene interior, parado, cuarto, cocina&#10;&#10;Descripción generada automáticamente">
            <a:extLst>
              <a:ext uri="{FF2B5EF4-FFF2-40B4-BE49-F238E27FC236}">
                <a16:creationId xmlns="" xmlns:a16="http://schemas.microsoft.com/office/drawing/2014/main" id="{934045E2-5B39-BF49-96F9-E51E4AAF5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444" y="1685049"/>
            <a:ext cx="3190875" cy="4267200"/>
          </a:xfrm>
          <a:prstGeom prst="rect">
            <a:avLst/>
          </a:prstGeom>
        </p:spPr>
      </p:pic>
      <p:sp>
        <p:nvSpPr>
          <p:cNvPr id="10" name="Elipse 9">
            <a:extLst>
              <a:ext uri="{FF2B5EF4-FFF2-40B4-BE49-F238E27FC236}">
                <a16:creationId xmlns="" xmlns:a16="http://schemas.microsoft.com/office/drawing/2014/main" id="{5F469C16-11B4-22C1-F54C-C1210F313DA9}"/>
              </a:ext>
            </a:extLst>
          </p:cNvPr>
          <p:cNvSpPr/>
          <p:nvPr/>
        </p:nvSpPr>
        <p:spPr>
          <a:xfrm>
            <a:off x="9948863" y="2305050"/>
            <a:ext cx="500062" cy="633413"/>
          </a:xfrm>
          <a:prstGeom prst="ellipse">
            <a:avLst/>
          </a:prstGeom>
          <a:solidFill>
            <a:schemeClr val="bg1">
              <a:lumMod val="85000"/>
              <a:alpha val="7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rgbClr val="F2F2F2"/>
              </a:solidFill>
            </a:endParaRPr>
          </a:p>
        </p:txBody>
      </p:sp>
    </p:spTree>
    <p:extLst>
      <p:ext uri="{BB962C8B-B14F-4D97-AF65-F5344CB8AC3E}">
        <p14:creationId xmlns:p14="http://schemas.microsoft.com/office/powerpoint/2010/main" val="2341087281"/>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4"/>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Protocols</a:t>
            </a:r>
          </a:p>
        </p:txBody>
      </p:sp>
      <p:sp>
        <p:nvSpPr>
          <p:cNvPr id="3" name="Content Placeholder 2"/>
          <p:cNvSpPr>
            <a:spLocks noGrp="1"/>
          </p:cNvSpPr>
          <p:nvPr>
            <p:ph idx="1"/>
          </p:nvPr>
        </p:nvSpPr>
        <p:spPr>
          <a:xfrm>
            <a:off x="5839326" y="1633609"/>
            <a:ext cx="5972366" cy="4638123"/>
          </a:xfrm>
        </p:spPr>
        <p:txBody>
          <a:bodyPr>
            <a:norm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20 Healthy volunteers and 20 osteoporotic volunteers, having no any degenerative disese are selected.</a:t>
            </a:r>
          </a:p>
          <a:p>
            <a:pPr algn="just"/>
            <a:r>
              <a:rPr lang="en-US" sz="2800" dirty="0">
                <a:solidFill>
                  <a:schemeClr val="tx1"/>
                </a:solidFill>
                <a:latin typeface="Times New Roman" panose="02020603050405020304" pitchFamily="18" charset="0"/>
                <a:cs typeface="Times New Roman" panose="02020603050405020304" pitchFamily="18" charset="0"/>
              </a:rPr>
              <a:t> 10m smooth titled floor is selected for the participants walk using walker.</a:t>
            </a:r>
          </a:p>
          <a:p>
            <a:pPr algn="just"/>
            <a:r>
              <a:rPr lang="en-US" sz="2800" dirty="0">
                <a:solidFill>
                  <a:schemeClr val="tx1"/>
                </a:solidFill>
                <a:latin typeface="Times New Roman" panose="02020603050405020304" pitchFamily="18" charset="0"/>
                <a:cs typeface="Times New Roman" panose="02020603050405020304" pitchFamily="18" charset="0"/>
              </a:rPr>
              <a:t>Participants were asked to wet their shoes in colored solution before start to  walk.</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21</a:t>
            </a:fld>
            <a:endParaRPr lang="en-US"/>
          </a:p>
        </p:txBody>
      </p:sp>
      <p:pic>
        <p:nvPicPr>
          <p:cNvPr id="6" name="Picture 5"/>
          <p:cNvPicPr>
            <a:picLocks noChangeAspect="1"/>
          </p:cNvPicPr>
          <p:nvPr/>
        </p:nvPicPr>
        <p:blipFill>
          <a:blip r:embed="rId2"/>
          <a:stretch>
            <a:fillRect/>
          </a:stretch>
        </p:blipFill>
        <p:spPr>
          <a:xfrm>
            <a:off x="625642" y="1587884"/>
            <a:ext cx="5213683" cy="4683848"/>
          </a:xfrm>
          <a:prstGeom prst="rect">
            <a:avLst/>
          </a:prstGeom>
        </p:spPr>
      </p:pic>
    </p:spTree>
    <p:extLst>
      <p:ext uri="{BB962C8B-B14F-4D97-AF65-F5344CB8AC3E}">
        <p14:creationId xmlns:p14="http://schemas.microsoft.com/office/powerpoint/2010/main" val="321021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Information</a:t>
            </a:r>
          </a:p>
        </p:txBody>
      </p:sp>
      <p:sp>
        <p:nvSpPr>
          <p:cNvPr id="3" name="Content Placeholder 2"/>
          <p:cNvSpPr>
            <a:spLocks noGrp="1"/>
          </p:cNvSpPr>
          <p:nvPr>
            <p:ph idx="1"/>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Number of participants</a:t>
            </a:r>
          </a:p>
          <a:p>
            <a:pPr marL="0" indent="0">
              <a:buNone/>
            </a:pPr>
            <a:r>
              <a:rPr lang="en-US" dirty="0">
                <a:solidFill>
                  <a:schemeClr val="tx1"/>
                </a:solidFill>
                <a:latin typeface="Times New Roman" panose="02020603050405020304" pitchFamily="18" charset="0"/>
                <a:cs typeface="Times New Roman" panose="02020603050405020304" pitchFamily="18" charset="0"/>
              </a:rPr>
              <a:t>Total 60 volunteers were participated in this test .</a:t>
            </a:r>
          </a:p>
          <a:p>
            <a:pPr marL="0" indent="0">
              <a:buNone/>
            </a:pPr>
            <a:endParaRPr lang="en-US" dirty="0">
              <a:solidFill>
                <a:schemeClr val="tx1"/>
              </a:solidFill>
            </a:endParaRP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22</a:t>
            </a:fld>
            <a:endParaRPr lang="en-US"/>
          </a:p>
        </p:txBody>
      </p:sp>
      <p:pic>
        <p:nvPicPr>
          <p:cNvPr id="6" name="Picture 5"/>
          <p:cNvPicPr>
            <a:picLocks noChangeAspect="1"/>
          </p:cNvPicPr>
          <p:nvPr/>
        </p:nvPicPr>
        <p:blipFill>
          <a:blip r:embed="rId2"/>
          <a:stretch>
            <a:fillRect/>
          </a:stretch>
        </p:blipFill>
        <p:spPr>
          <a:xfrm>
            <a:off x="4531394" y="2714875"/>
            <a:ext cx="3257550" cy="3609975"/>
          </a:xfrm>
          <a:prstGeom prst="rect">
            <a:avLst/>
          </a:prstGeom>
        </p:spPr>
      </p:pic>
    </p:spTree>
    <p:extLst>
      <p:ext uri="{BB962C8B-B14F-4D97-AF65-F5344CB8AC3E}">
        <p14:creationId xmlns:p14="http://schemas.microsoft.com/office/powerpoint/2010/main" val="2734666986"/>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Information</a:t>
            </a:r>
          </a:p>
        </p:txBody>
      </p:sp>
      <p:sp>
        <p:nvSpPr>
          <p:cNvPr id="3" name="Content Placeholder 2"/>
          <p:cNvSpPr>
            <a:spLocks noGrp="1"/>
          </p:cNvSpPr>
          <p:nvPr>
            <p:ph idx="1"/>
          </p:nvPr>
        </p:nvSpPr>
        <p:spPr>
          <a:xfrm>
            <a:off x="1528549" y="1633609"/>
            <a:ext cx="10283142" cy="4235485"/>
          </a:xfrm>
        </p:spPr>
        <p:txBody>
          <a:bodyPr>
            <a:normAutofit fontScale="85000" lnSpcReduction="20000"/>
          </a:bodyPr>
          <a:lstStyle/>
          <a:p>
            <a:pPr algn="just"/>
            <a:r>
              <a:rPr lang="en-US" b="1" dirty="0">
                <a:solidFill>
                  <a:schemeClr val="tx1"/>
                </a:solidFill>
                <a:latin typeface="Times New Roman" panose="02020603050405020304" pitchFamily="18" charset="0"/>
                <a:cs typeface="Times New Roman" panose="02020603050405020304" pitchFamily="18" charset="0"/>
              </a:rPr>
              <a:t>Number of males</a:t>
            </a:r>
            <a:r>
              <a:rPr lang="en-US" dirty="0">
                <a:solidFill>
                  <a:schemeClr val="tx1"/>
                </a:solidFill>
                <a:latin typeface="Times New Roman" panose="02020603050405020304" pitchFamily="18" charset="0"/>
                <a:cs typeface="Times New Roman" panose="02020603050405020304" pitchFamily="18" charset="0"/>
              </a:rPr>
              <a:t>: 11 Healthy and 10 osteoporotic males .</a:t>
            </a:r>
          </a:p>
          <a:p>
            <a:pPr algn="just"/>
            <a:r>
              <a:rPr lang="en-US" b="1" dirty="0">
                <a:solidFill>
                  <a:schemeClr val="tx1"/>
                </a:solidFill>
                <a:latin typeface="Times New Roman" panose="02020603050405020304" pitchFamily="18" charset="0"/>
                <a:cs typeface="Times New Roman" panose="02020603050405020304" pitchFamily="18" charset="0"/>
              </a:rPr>
              <a:t>Number of females: </a:t>
            </a:r>
            <a:r>
              <a:rPr lang="en-US" dirty="0">
                <a:solidFill>
                  <a:schemeClr val="tx1"/>
                </a:solidFill>
                <a:latin typeface="Times New Roman" panose="02020603050405020304" pitchFamily="18" charset="0"/>
                <a:cs typeface="Times New Roman" panose="02020603050405020304" pitchFamily="18" charset="0"/>
              </a:rPr>
              <a:t>9 Healthy and 10 osteoporotic females.</a:t>
            </a:r>
          </a:p>
          <a:p>
            <a:pPr algn="just"/>
            <a:r>
              <a:rPr lang="en-US" b="1" dirty="0">
                <a:solidFill>
                  <a:schemeClr val="tx1"/>
                </a:solidFill>
                <a:latin typeface="Times New Roman" panose="02020603050405020304" pitchFamily="18" charset="0"/>
                <a:cs typeface="Times New Roman" panose="02020603050405020304" pitchFamily="18" charset="0"/>
              </a:rPr>
              <a:t>Ages: </a:t>
            </a:r>
            <a:r>
              <a:rPr lang="en-US" dirty="0">
                <a:solidFill>
                  <a:schemeClr val="tx1"/>
                </a:solidFill>
                <a:latin typeface="Times New Roman" panose="02020603050405020304" pitchFamily="18" charset="0"/>
                <a:cs typeface="Times New Roman" panose="02020603050405020304" pitchFamily="18" charset="0"/>
              </a:rPr>
              <a:t>Age range is from 50 to 90.</a:t>
            </a:r>
          </a:p>
          <a:p>
            <a:pPr algn="just"/>
            <a:r>
              <a:rPr lang="en-US" b="1" dirty="0">
                <a:solidFill>
                  <a:schemeClr val="tx1"/>
                </a:solidFill>
                <a:latin typeface="Times New Roman" panose="02020603050405020304" pitchFamily="18" charset="0"/>
                <a:cs typeface="Times New Roman" panose="02020603050405020304" pitchFamily="18" charset="0"/>
              </a:rPr>
              <a:t>BMI: </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Osteoporotic: </a:t>
            </a:r>
            <a:r>
              <a:rPr lang="en-US" sz="2800" dirty="0">
                <a:solidFill>
                  <a:schemeClr val="tx1"/>
                </a:solidFill>
                <a:latin typeface="Times New Roman" panose="02020603050405020304" pitchFamily="18" charset="0"/>
                <a:cs typeface="Times New Roman" panose="02020603050405020304" pitchFamily="18" charset="0"/>
              </a:rPr>
              <a:t>22.43 ± 3.45 </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Healthy: </a:t>
            </a:r>
            <a:r>
              <a:rPr lang="en-US" sz="2800" dirty="0">
                <a:solidFill>
                  <a:schemeClr val="tx1"/>
                </a:solidFill>
                <a:latin typeface="Times New Roman" panose="02020603050405020304" pitchFamily="18" charset="0"/>
                <a:cs typeface="Times New Roman" panose="02020603050405020304" pitchFamily="18" charset="0"/>
              </a:rPr>
              <a:t>23.69 ± 3.54 </a:t>
            </a:r>
            <a:endParaRPr lang="en-US" sz="2800" b="1"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Height: </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Osteoporotic: </a:t>
            </a:r>
            <a:r>
              <a:rPr lang="en-US" sz="2800" dirty="0">
                <a:solidFill>
                  <a:schemeClr val="tx1"/>
                </a:solidFill>
                <a:latin typeface="Times New Roman" panose="02020603050405020304" pitchFamily="18" charset="0"/>
                <a:cs typeface="Times New Roman" panose="02020603050405020304" pitchFamily="18" charset="0"/>
              </a:rPr>
              <a:t>5’’31 ± 0.26</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Healthy: </a:t>
            </a:r>
            <a:r>
              <a:rPr lang="en-US" sz="2800" dirty="0">
                <a:solidFill>
                  <a:schemeClr val="tx1"/>
                </a:solidFill>
                <a:latin typeface="Times New Roman" panose="02020603050405020304" pitchFamily="18" charset="0"/>
                <a:cs typeface="Times New Roman" panose="02020603050405020304" pitchFamily="18" charset="0"/>
              </a:rPr>
              <a:t>5’’41 ± 0.48</a:t>
            </a:r>
          </a:p>
          <a:p>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23</a:t>
            </a:fld>
            <a:endParaRPr lang="en-US"/>
          </a:p>
        </p:txBody>
      </p:sp>
    </p:spTree>
    <p:extLst>
      <p:ext uri="{BB962C8B-B14F-4D97-AF65-F5344CB8AC3E}">
        <p14:creationId xmlns:p14="http://schemas.microsoft.com/office/powerpoint/2010/main" val="568865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Spatiotemporal Gait Parameters</a:t>
            </a:r>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24</a:t>
            </a:fld>
            <a:endParaRPr lang="en-US"/>
          </a:p>
        </p:txBody>
      </p:sp>
      <p:pic>
        <p:nvPicPr>
          <p:cNvPr id="9" name="Picture 8"/>
          <p:cNvPicPr>
            <a:picLocks noChangeAspect="1"/>
          </p:cNvPicPr>
          <p:nvPr/>
        </p:nvPicPr>
        <p:blipFill>
          <a:blip r:embed="rId2"/>
          <a:stretch>
            <a:fillRect/>
          </a:stretch>
        </p:blipFill>
        <p:spPr>
          <a:xfrm>
            <a:off x="1063327" y="1804740"/>
            <a:ext cx="9913141" cy="4291259"/>
          </a:xfrm>
          <a:prstGeom prst="rect">
            <a:avLst/>
          </a:prstGeom>
        </p:spPr>
      </p:pic>
    </p:spTree>
    <p:extLst>
      <p:ext uri="{BB962C8B-B14F-4D97-AF65-F5344CB8AC3E}">
        <p14:creationId xmlns:p14="http://schemas.microsoft.com/office/powerpoint/2010/main" val="3432115792"/>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549" y="533400"/>
            <a:ext cx="10283142" cy="885826"/>
          </a:xfrm>
        </p:spPr>
        <p:txBody>
          <a:bodyPr>
            <a:normAutofit/>
          </a:bodyPr>
          <a:lstStyle/>
          <a:p>
            <a:r>
              <a:rPr lang="en-US" dirty="0"/>
              <a:t>Forces subjects, toward a gait analysis</a:t>
            </a:r>
          </a:p>
        </p:txBody>
      </p:sp>
      <p:sp>
        <p:nvSpPr>
          <p:cNvPr id="4" name="Footer Placeholder 3"/>
          <p:cNvSpPr>
            <a:spLocks noGrp="1"/>
          </p:cNvSpPr>
          <p:nvPr>
            <p:ph type="ftr" sz="quarter" idx="11"/>
          </p:nvPr>
        </p:nvSpPr>
        <p:spPr/>
        <p:txBody>
          <a:bodyPr/>
          <a:lstStyle/>
          <a:p>
            <a:r>
              <a:rPr lang="en-US"/>
              <a:t>Electrical Engineering Department - 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25</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27146" y="1791953"/>
            <a:ext cx="5162550" cy="3253288"/>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5789696" y="1941095"/>
            <a:ext cx="5343525" cy="3104146"/>
          </a:xfrm>
          <a:prstGeom prst="rect">
            <a:avLst/>
          </a:prstGeom>
          <a:noFill/>
          <a:ln>
            <a:noFill/>
          </a:ln>
        </p:spPr>
      </p:pic>
    </p:spTree>
    <p:extLst>
      <p:ext uri="{BB962C8B-B14F-4D97-AF65-F5344CB8AC3E}">
        <p14:creationId xmlns:p14="http://schemas.microsoft.com/office/powerpoint/2010/main" val="1938453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32500" lnSpcReduction="20000"/>
          </a:bodyPr>
          <a:lstStyle/>
          <a:p>
            <a:pPr algn="just"/>
            <a:r>
              <a:rPr lang="en-US" sz="6000" dirty="0"/>
              <a:t>[1]Item-</a:t>
            </a:r>
            <a:r>
              <a:rPr lang="en-US" sz="6000" dirty="0" err="1"/>
              <a:t>Glatthorn</a:t>
            </a:r>
            <a:r>
              <a:rPr lang="en-US" sz="6000" dirty="0"/>
              <a:t>, Julia F, and Nicola A Maffiuletti. “Clinical assessment of spatiotemporal gait parameters in patients and older adults.” </a:t>
            </a:r>
            <a:r>
              <a:rPr lang="en-US" sz="6000" i="1" dirty="0"/>
              <a:t>Journal of visualized experiments : JoVE</a:t>
            </a:r>
            <a:r>
              <a:rPr lang="en-US" sz="6000" dirty="0"/>
              <a:t> ,93 e51878. 7 Nov. 2014, doi:10.3791/51878</a:t>
            </a:r>
          </a:p>
          <a:p>
            <a:pPr algn="just"/>
            <a:r>
              <a:rPr lang="en-US" sz="6000" dirty="0"/>
              <a:t>[2] J. B. Morrison, "The mechanics of the knee joint in relation to normal walking," (in eng), J Biomech, vol. 3, no. 1, pp. 51-61, Jan 1970.</a:t>
            </a:r>
          </a:p>
          <a:p>
            <a:pPr algn="just"/>
            <a:r>
              <a:rPr lang="en-US" sz="6000" dirty="0"/>
              <a:t> </a:t>
            </a:r>
            <a:r>
              <a:rPr lang="en-US" sz="6000" cap="small" dirty="0"/>
              <a:t> [3]    K. E. Webster, J. E. Wittwer, and J. A. Feller, "Quantitative gait analysis after medial unicompartmental knee arthroplasty for osteoarthritis," </a:t>
            </a:r>
            <a:r>
              <a:rPr lang="en-US" sz="6000" i="1" cap="small" dirty="0"/>
              <a:t>The Journal of Arthroplasty, </a:t>
            </a:r>
            <a:r>
              <a:rPr lang="en-US" sz="6000" cap="small" dirty="0"/>
              <a:t>vol. 18, pp. 751-759, 2003/09/01/ 2003.</a:t>
            </a:r>
          </a:p>
          <a:p>
            <a:pPr algn="just"/>
            <a:r>
              <a:rPr lang="en-US" sz="6000" dirty="0"/>
              <a:t> [4] N. Kostanjsek, "Use of The International Classification of Functioning, Disability  and Health (ICF) as a conceptual framework and common language for disability statistics and health information systems," BMC Public Health, vol. 11, no. 4, p. S3, 2011/05/31 2011.</a:t>
            </a:r>
          </a:p>
          <a:p>
            <a:pPr algn="just"/>
            <a:r>
              <a:rPr lang="en-US" sz="6000" cap="small" dirty="0"/>
              <a:t>[5]    M. Švehlík, E. B. Zwick, G. Steinwender, W. E. Linhart, P. Schwingenschuh, P. Katschnig</a:t>
            </a:r>
            <a:r>
              <a:rPr lang="en-US" sz="6000" i="1" cap="small" dirty="0"/>
              <a:t>, et al.</a:t>
            </a:r>
            <a:r>
              <a:rPr lang="en-US" sz="6000" cap="small" dirty="0"/>
              <a:t>, "Gait Analysis in  Patients With Parkinson's Disease Off Dopaminergic Therapy," </a:t>
            </a:r>
            <a:r>
              <a:rPr lang="en-US" sz="6000" i="1" cap="small" dirty="0"/>
              <a:t>Archives of Physical Medicine and Rehabilitation, </a:t>
            </a:r>
            <a:r>
              <a:rPr lang="en-US" sz="6000" cap="small" dirty="0"/>
              <a:t>vol. 90, pp. 1880-1886, 2009/11/01/ 2009.</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References</a:t>
            </a:r>
            <a:endParaRPr lang="en-US" dirty="0"/>
          </a:p>
        </p:txBody>
      </p:sp>
      <p:sp>
        <p:nvSpPr>
          <p:cNvPr id="3" name="Content Placeholder 2"/>
          <p:cNvSpPr>
            <a:spLocks noGrp="1"/>
          </p:cNvSpPr>
          <p:nvPr>
            <p:ph idx="1"/>
          </p:nvPr>
        </p:nvSpPr>
        <p:spPr/>
        <p:txBody>
          <a:bodyPr>
            <a:normAutofit/>
          </a:bodyPr>
          <a:lstStyle/>
          <a:p>
            <a:pPr algn="just"/>
            <a:r>
              <a:rPr lang="en-US" sz="2400" dirty="0"/>
              <a:t> [</a:t>
            </a:r>
            <a:r>
              <a:rPr lang="en-US" sz="2000" dirty="0"/>
              <a:t>6]  M. Li, S. Tian, L. Sun, and X. Chen, "Gait Analysis for Post-Stroke Hemiparetic Patient by Multi-Features Fusion Method," Sensors (Basel), vol. 19, no. 7, Apr 11 2019.</a:t>
            </a:r>
          </a:p>
          <a:p>
            <a:pPr algn="just"/>
            <a:r>
              <a:rPr lang="en-US" sz="2000" dirty="0"/>
              <a:t>[7]  A. R. Donati et al., "Long-Term Training with a Brain-Machine Interface-Based Gait Protocol Induces Partial Neurological Recovery in Paraplegic Patients," Sci Rep, vol. 6, p. 30383, Aug 11 2016.</a:t>
            </a:r>
          </a:p>
          <a:p>
            <a:pPr algn="just"/>
            <a:r>
              <a:rPr lang="en-US" sz="2000" dirty="0"/>
              <a:t>[8]  J. Michalak, N. F. Troje, J. Fischer, P. Vollmar, T. Heidenreich, and D. Schulte, "Embodiment of sadness and depression--gait patterns associated with dysphoric mood," (in eng), Psychosom Med, vol. 71, no. 5, pp. 580-7, Jun 2009.</a:t>
            </a:r>
            <a:endParaRPr lang="en-US" sz="2000" cap="small" dirty="0"/>
          </a:p>
          <a:p>
            <a:pPr algn="just"/>
            <a:r>
              <a:rPr lang="en-US" sz="2000" cap="small" dirty="0"/>
              <a:t>[9]    T. A. L. Wren, N. Y. Otsuka, R. E. Bowen, A. A. Scaduto, L. S. Chan, M. Sheng</a:t>
            </a:r>
            <a:r>
              <a:rPr lang="en-US" sz="2000" i="1" cap="small" dirty="0"/>
              <a:t>, et al.</a:t>
            </a:r>
            <a:r>
              <a:rPr lang="en-US" sz="2000" cap="small" dirty="0"/>
              <a:t>, "Influence of gait analysis on decision-making for lower extremity orthopaedic surgery: Baseline data from a randomized controlled trial," </a:t>
            </a:r>
            <a:r>
              <a:rPr lang="en-US" sz="2000" i="1" cap="small" dirty="0"/>
              <a:t>Gait &amp; Posture, </a:t>
            </a:r>
            <a:r>
              <a:rPr lang="en-US" sz="2000" cap="small" dirty="0"/>
              <a:t>vol. 34, pp. 364-369, 2011/07/01/ 2011.</a:t>
            </a:r>
          </a:p>
          <a:p>
            <a:pPr algn="just"/>
            <a:endParaRPr lang="en-US" sz="2400"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sz="2200" dirty="0" smtClean="0"/>
              <a:t>[10]. </a:t>
            </a:r>
            <a:r>
              <a:rPr lang="en-US" sz="2000" dirty="0" smtClean="0"/>
              <a:t>Tinetti </a:t>
            </a:r>
            <a:r>
              <a:rPr lang="en-US" sz="2000" dirty="0"/>
              <a:t>ME , Richman D , Powell L . Falls </a:t>
            </a:r>
            <a:r>
              <a:rPr lang="en-US" sz="2000" dirty="0" smtClean="0"/>
              <a:t>efficacy </a:t>
            </a:r>
            <a:r>
              <a:rPr lang="en-US" sz="2000" dirty="0"/>
              <a:t>as a measure of fear of falling . J Gerontol. 1990 ; 45 : P239 – 43 . </a:t>
            </a:r>
            <a:endParaRPr lang="en-US" sz="2000" dirty="0" smtClean="0"/>
          </a:p>
          <a:p>
            <a:r>
              <a:rPr lang="en-US" sz="2200" dirty="0" smtClean="0"/>
              <a:t>[11]. </a:t>
            </a:r>
            <a:r>
              <a:rPr lang="en-US" sz="2000" dirty="0" smtClean="0"/>
              <a:t>Scheffer </a:t>
            </a:r>
            <a:r>
              <a:rPr lang="en-US" sz="2000" dirty="0"/>
              <a:t>AC , Schuurmans MJ , van Dijk N , van der Hooft T , de Rooij SE . Fear of falling: Measurement strategy, prevalence, risk factors and consequences among older persons . Age Ageing. 2008 ; 37 : 19 – 24 </a:t>
            </a:r>
            <a:r>
              <a:rPr lang="en-US" sz="2000" dirty="0" smtClean="0"/>
              <a:t>.</a:t>
            </a:r>
          </a:p>
          <a:p>
            <a:r>
              <a:rPr lang="en-US" sz="2200" dirty="0" smtClean="0"/>
              <a:t>[12]. </a:t>
            </a:r>
            <a:r>
              <a:rPr lang="en-US" sz="2000" dirty="0" smtClean="0"/>
              <a:t>Kirkwood </a:t>
            </a:r>
            <a:r>
              <a:rPr lang="en-US" sz="2000" dirty="0"/>
              <a:t>RN , de Souza Moreira B , Vallone ML , Mingoti SA , Dias RC , Sampaio RF . Step length appears to be a strong discriminant gait parameter for elderly females highly concerned about falls: A cross-sectional observational study . Physiotherapy. 2011 ; 97 : 126 – 31 </a:t>
            </a:r>
            <a:r>
              <a:rPr lang="en-US" sz="2000" dirty="0" smtClean="0"/>
              <a:t>.</a:t>
            </a:r>
          </a:p>
          <a:p>
            <a:r>
              <a:rPr lang="en-US" sz="2000" dirty="0" smtClean="0"/>
              <a:t> </a:t>
            </a:r>
            <a:r>
              <a:rPr lang="en-US" sz="2200" dirty="0" smtClean="0"/>
              <a:t>[13]. </a:t>
            </a:r>
            <a:r>
              <a:rPr lang="en-US" sz="2000" dirty="0"/>
              <a:t>Delbaere K , Crombez G , Vanderstraeten G , Willems T , Cambier D . Fear-related avoidance of activities, falls and physical frailty. A prospective community-based cohort study . Age Ageing. 2004 ; 33 : 368 – 73 </a:t>
            </a:r>
            <a:r>
              <a:rPr lang="en-US" sz="2000" dirty="0" smtClean="0"/>
              <a:t>.</a:t>
            </a:r>
          </a:p>
          <a:p>
            <a:r>
              <a:rPr lang="en-US" sz="2000" dirty="0" smtClean="0"/>
              <a:t> [14]. </a:t>
            </a:r>
            <a:r>
              <a:rPr lang="en-US" sz="2000" dirty="0"/>
              <a:t>Maggio D , Ruggiero C , Ercolani S , Macchiarulo MC , Palmari N , Luccioli F , et al . A multi-dimensional questionnaire quantifying quality of life in elderly osteoporotic women: The Italian Triple-Q Osteoporosis Study . Aging </a:t>
            </a:r>
            <a:r>
              <a:rPr lang="en-US" sz="2000" dirty="0" err="1" smtClean="0"/>
              <a:t>ClinExp</a:t>
            </a:r>
            <a:r>
              <a:rPr lang="en-US" sz="2000" dirty="0" smtClean="0"/>
              <a:t> </a:t>
            </a:r>
            <a:r>
              <a:rPr lang="en-US" sz="2000" dirty="0"/>
              <a:t>Res. 2010 ; 22 : 330 – 9 . </a:t>
            </a:r>
          </a:p>
        </p:txBody>
      </p:sp>
      <p:sp>
        <p:nvSpPr>
          <p:cNvPr id="4" name="Footer Placeholder 3"/>
          <p:cNvSpPr>
            <a:spLocks noGrp="1"/>
          </p:cNvSpPr>
          <p:nvPr>
            <p:ph type="ftr" sz="quarter" idx="11"/>
          </p:nvPr>
        </p:nvSpPr>
        <p:spPr/>
        <p:txBody>
          <a:bodyPr/>
          <a:lstStyle/>
          <a:p>
            <a:r>
              <a:rPr lang="en-US" dirty="0" smtClean="0"/>
              <a:t>Electrical Engineering Department - 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28</a:t>
            </a:fld>
            <a:endParaRPr lang="en-US"/>
          </a:p>
        </p:txBody>
      </p:sp>
    </p:spTree>
    <p:extLst>
      <p:ext uri="{BB962C8B-B14F-4D97-AF65-F5344CB8AC3E}">
        <p14:creationId xmlns:p14="http://schemas.microsoft.com/office/powerpoint/2010/main" val="2660332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gn="just"/>
            <a:r>
              <a:rPr lang="en-US" sz="2000" dirty="0" smtClean="0"/>
              <a:t>[15] </a:t>
            </a:r>
            <a:r>
              <a:rPr lang="en-US" sz="1900" dirty="0"/>
              <a:t>D. T. Felson, “Osteoarthritis as a disease of mechanics,” </a:t>
            </a:r>
            <a:r>
              <a:rPr lang="en-US" sz="1900" dirty="0" smtClean="0"/>
              <a:t>Osteoarthritis </a:t>
            </a:r>
            <a:r>
              <a:rPr lang="en-US" sz="1900" dirty="0"/>
              <a:t>and Cartilage, vol. 21, no. 1, pp. 10–15, 2013. </a:t>
            </a:r>
            <a:endParaRPr lang="en-US" sz="1900" dirty="0" smtClean="0"/>
          </a:p>
          <a:p>
            <a:pPr algn="just"/>
            <a:r>
              <a:rPr lang="en-US" sz="2000" dirty="0" smtClean="0"/>
              <a:t>[16] </a:t>
            </a:r>
            <a:r>
              <a:rPr lang="en-US" sz="1900" dirty="0"/>
              <a:t>G. Bergmann, G. Deuretzbacher, M. Heller et al., “Hip contact forces and gait patterns from routine activities,” Journal of Biomechanics, vol. 34, no. 7, pp. 859–871, 2001. </a:t>
            </a:r>
            <a:endParaRPr lang="en-US" sz="1900" dirty="0" smtClean="0"/>
          </a:p>
          <a:p>
            <a:pPr algn="just"/>
            <a:r>
              <a:rPr lang="en-US" sz="2000" dirty="0" smtClean="0"/>
              <a:t>[17] </a:t>
            </a:r>
            <a:r>
              <a:rPr lang="en-US" sz="1900" dirty="0"/>
              <a:t>M. O. Heller, G. Bergmann, G. Deuretzbacher et al., </a:t>
            </a:r>
            <a:r>
              <a:rPr lang="en-US" sz="1900" dirty="0" smtClean="0"/>
              <a:t>“Musculoskeletal </a:t>
            </a:r>
            <a:r>
              <a:rPr lang="en-US" sz="1900" dirty="0"/>
              <a:t>loading conditions at the hip during walking and stair climbing,” Journal of Biomechanics, vol. 34, no. 7, pp. 883–893, 2001</a:t>
            </a:r>
            <a:r>
              <a:rPr lang="en-US" sz="1900" dirty="0" smtClean="0"/>
              <a:t>.</a:t>
            </a:r>
          </a:p>
          <a:p>
            <a:pPr algn="just"/>
            <a:r>
              <a:rPr lang="en-US" sz="2000" dirty="0" smtClean="0"/>
              <a:t> [18] </a:t>
            </a:r>
            <a:r>
              <a:rPr lang="en-US" sz="1900" dirty="0"/>
              <a:t>M. G. Pandy, “Computer modeling and simulation of human </a:t>
            </a:r>
            <a:r>
              <a:rPr lang="en-US" sz="1900" dirty="0" smtClean="0"/>
              <a:t>movement, "Annual </a:t>
            </a:r>
            <a:r>
              <a:rPr lang="en-US" sz="1900" dirty="0"/>
              <a:t>Review of Biomedical Engineering, vol. 3, no. 1, pp. 245–273, </a:t>
            </a:r>
            <a:r>
              <a:rPr lang="en-US" sz="1900" dirty="0" smtClean="0"/>
              <a:t>2001.</a:t>
            </a:r>
            <a:endParaRPr lang="en-US" sz="1900" dirty="0"/>
          </a:p>
        </p:txBody>
      </p:sp>
      <p:sp>
        <p:nvSpPr>
          <p:cNvPr id="4" name="Footer Placeholder 3"/>
          <p:cNvSpPr>
            <a:spLocks noGrp="1"/>
          </p:cNvSpPr>
          <p:nvPr>
            <p:ph type="ftr" sz="quarter" idx="11"/>
          </p:nvPr>
        </p:nvSpPr>
        <p:spPr/>
        <p:txBody>
          <a:bodyPr/>
          <a:lstStyle/>
          <a:p>
            <a:r>
              <a:rPr lang="en-US" dirty="0" smtClean="0"/>
              <a:t>Electrical Engineering Department - 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29</a:t>
            </a:fld>
            <a:endParaRPr lang="en-US"/>
          </a:p>
        </p:txBody>
      </p:sp>
    </p:spTree>
    <p:extLst>
      <p:ext uri="{BB962C8B-B14F-4D97-AF65-F5344CB8AC3E}">
        <p14:creationId xmlns:p14="http://schemas.microsoft.com/office/powerpoint/2010/main" val="405444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E9B30-B9EB-48EB-8125-5897E2F4E82F}"/>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 xmlns:a16="http://schemas.microsoft.com/office/drawing/2014/main" id="{D8D4B4DE-1CAB-4D89-90C7-D91CC9552191}"/>
              </a:ext>
            </a:extLst>
          </p:cNvPr>
          <p:cNvSpPr>
            <a:spLocks noGrp="1"/>
          </p:cNvSpPr>
          <p:nvPr>
            <p:ph idx="1"/>
          </p:nvPr>
        </p:nvSpPr>
        <p:spPr>
          <a:xfrm>
            <a:off x="1528550" y="1489166"/>
            <a:ext cx="9627130" cy="4807131"/>
          </a:xfrm>
        </p:spPr>
        <p:txBody>
          <a:bodyPr>
            <a:normAutofit fontScale="92500" lnSpcReduction="10000"/>
          </a:bodyPr>
          <a:lstStyle/>
          <a:p>
            <a:pPr marL="0" indent="0">
              <a:buNone/>
            </a:pPr>
            <a:endParaRPr lang="en-US" dirty="0"/>
          </a:p>
          <a:p>
            <a:r>
              <a:rPr lang="en-US" dirty="0">
                <a:solidFill>
                  <a:schemeClr val="tx1"/>
                </a:solidFill>
                <a:latin typeface="Times New Roman" panose="02020603050405020304" pitchFamily="18" charset="0"/>
                <a:cs typeface="Times New Roman" panose="02020603050405020304" pitchFamily="18" charset="0"/>
              </a:rPr>
              <a:t>Introduction/Background</a:t>
            </a:r>
          </a:p>
          <a:p>
            <a:r>
              <a:rPr lang="en-US" dirty="0">
                <a:solidFill>
                  <a:schemeClr val="tx1"/>
                </a:solidFill>
                <a:latin typeface="Times New Roman" panose="02020603050405020304" pitchFamily="18" charset="0"/>
                <a:cs typeface="Times New Roman" panose="02020603050405020304" pitchFamily="18" charset="0"/>
              </a:rPr>
              <a:t>Literature Review</a:t>
            </a:r>
          </a:p>
          <a:p>
            <a:r>
              <a:rPr lang="en-US" dirty="0">
                <a:solidFill>
                  <a:schemeClr val="tx1"/>
                </a:solidFill>
                <a:latin typeface="Times New Roman" panose="02020603050405020304" pitchFamily="18" charset="0"/>
                <a:cs typeface="Times New Roman" panose="02020603050405020304" pitchFamily="18" charset="0"/>
              </a:rPr>
              <a:t>Problem Statement</a:t>
            </a:r>
          </a:p>
          <a:p>
            <a:r>
              <a:rPr lang="en-US" dirty="0">
                <a:solidFill>
                  <a:schemeClr val="tx1"/>
                </a:solidFill>
                <a:latin typeface="Times New Roman" panose="02020603050405020304" pitchFamily="18" charset="0"/>
                <a:cs typeface="Times New Roman" panose="02020603050405020304" pitchFamily="18" charset="0"/>
              </a:rPr>
              <a:t>Research Project Objectives</a:t>
            </a:r>
          </a:p>
          <a:p>
            <a:r>
              <a:rPr lang="en-US" dirty="0">
                <a:solidFill>
                  <a:schemeClr val="tx1"/>
                </a:solidFill>
                <a:latin typeface="Times New Roman" panose="02020603050405020304" pitchFamily="18" charset="0"/>
                <a:cs typeface="Times New Roman" panose="02020603050405020304" pitchFamily="18" charset="0"/>
              </a:rPr>
              <a:t>Proposed Methodology/Block Diagram</a:t>
            </a:r>
          </a:p>
          <a:p>
            <a:r>
              <a:rPr lang="en-US" dirty="0">
                <a:solidFill>
                  <a:schemeClr val="tx1"/>
                </a:solidFill>
                <a:latin typeface="Times New Roman" panose="02020603050405020304" pitchFamily="18" charset="0"/>
                <a:cs typeface="Times New Roman" panose="02020603050405020304" pitchFamily="18" charset="0"/>
              </a:rPr>
              <a:t>Preliminary Results </a:t>
            </a:r>
          </a:p>
          <a:p>
            <a:r>
              <a:rPr lang="en-US" dirty="0">
                <a:solidFill>
                  <a:schemeClr val="tx1"/>
                </a:solidFill>
                <a:latin typeface="Times New Roman" panose="02020603050405020304" pitchFamily="18" charset="0"/>
                <a:cs typeface="Times New Roman" panose="02020603050405020304" pitchFamily="18" charset="0"/>
              </a:rPr>
              <a:t>Conclusion</a:t>
            </a:r>
          </a:p>
          <a:p>
            <a:r>
              <a:rPr lang="en-US" dirty="0">
                <a:solidFill>
                  <a:schemeClr val="tx1"/>
                </a:solidFill>
                <a:latin typeface="Times New Roman" panose="02020603050405020304" pitchFamily="18" charset="0"/>
                <a:cs typeface="Times New Roman" panose="02020603050405020304" pitchFamily="18" charset="0"/>
              </a:rPr>
              <a:t>References</a:t>
            </a:r>
          </a:p>
        </p:txBody>
      </p:sp>
      <p:sp>
        <p:nvSpPr>
          <p:cNvPr id="4" name="Footer Placeholder 3">
            <a:extLst>
              <a:ext uri="{FF2B5EF4-FFF2-40B4-BE49-F238E27FC236}">
                <a16:creationId xmlns="" xmlns:a16="http://schemas.microsoft.com/office/drawing/2014/main" id="{5680E5AD-E8F7-4C4C-AEBE-AE5362C9AF2F}"/>
              </a:ext>
            </a:extLst>
          </p:cNvPr>
          <p:cNvSpPr>
            <a:spLocks noGrp="1"/>
          </p:cNvSpPr>
          <p:nvPr>
            <p:ph type="ftr" sz="quarter" idx="11"/>
          </p:nvPr>
        </p:nvSpPr>
        <p:spPr/>
        <p:txBody>
          <a:bodyPr/>
          <a:lstStyle/>
          <a:p>
            <a:r>
              <a:rPr lang="en-US" dirty="0"/>
              <a:t>Electrical  Engineering Department - ZUFESTM</a:t>
            </a:r>
          </a:p>
        </p:txBody>
      </p:sp>
      <p:sp>
        <p:nvSpPr>
          <p:cNvPr id="5" name="Slide Number Placeholder 4">
            <a:extLst>
              <a:ext uri="{FF2B5EF4-FFF2-40B4-BE49-F238E27FC236}">
                <a16:creationId xmlns="" xmlns:a16="http://schemas.microsoft.com/office/drawing/2014/main" id="{F51DCFE1-3EF1-4CC7-BBC5-58D843FDE4C0}"/>
              </a:ext>
            </a:extLst>
          </p:cNvPr>
          <p:cNvSpPr>
            <a:spLocks noGrp="1"/>
          </p:cNvSpPr>
          <p:nvPr>
            <p:ph type="sldNum" sz="quarter" idx="12"/>
          </p:nvPr>
        </p:nvSpPr>
        <p:spPr/>
        <p:txBody>
          <a:bodyPr/>
          <a:lstStyle/>
          <a:p>
            <a:fld id="{5D0D1304-A9C3-4BA8-9160-82ABB3C9A1CE}" type="slidenum">
              <a:rPr lang="en-US" smtClean="0"/>
              <a:pPr/>
              <a:t>3</a:t>
            </a:fld>
            <a:endParaRPr lang="en-US"/>
          </a:p>
        </p:txBody>
      </p:sp>
    </p:spTree>
    <p:extLst>
      <p:ext uri="{BB962C8B-B14F-4D97-AF65-F5344CB8AC3E}">
        <p14:creationId xmlns:p14="http://schemas.microsoft.com/office/powerpoint/2010/main" val="69802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900" dirty="0" smtClean="0"/>
              <a:t>[19]. Runge </a:t>
            </a:r>
            <a:r>
              <a:rPr lang="en-US" sz="1900" dirty="0"/>
              <a:t>M, Rehfeld G, Resnicek E (2001) Balance training and exercise in geriatric patients. J </a:t>
            </a:r>
            <a:r>
              <a:rPr lang="en-US" sz="1900" dirty="0" smtClean="0"/>
              <a:t>Musculoskeletal </a:t>
            </a:r>
            <a:r>
              <a:rPr lang="en-US" sz="1900" dirty="0"/>
              <a:t>Neuronal Interact 1:61–65 </a:t>
            </a:r>
            <a:endParaRPr lang="en-US" sz="1900" dirty="0" smtClean="0"/>
          </a:p>
          <a:p>
            <a:r>
              <a:rPr lang="en-US" sz="1900" dirty="0" smtClean="0"/>
              <a:t>[20]. Asmussen </a:t>
            </a:r>
            <a:r>
              <a:rPr lang="en-US" sz="1900" dirty="0"/>
              <a:t>E (1980) Aging and exercise. Environ Physiol 3:419– 428 </a:t>
            </a:r>
          </a:p>
          <a:p>
            <a:r>
              <a:rPr lang="en-US" sz="1900" dirty="0" smtClean="0"/>
              <a:t> [21]. Runge </a:t>
            </a:r>
            <a:r>
              <a:rPr lang="en-US" sz="1900" dirty="0"/>
              <a:t>M, Hunter G (2006) Determinants of musculoskeletal frailty and the risk of falls in old age. J Musculoskel Neuronal Interact 6:167–173</a:t>
            </a:r>
          </a:p>
        </p:txBody>
      </p:sp>
      <p:sp>
        <p:nvSpPr>
          <p:cNvPr id="4" name="Footer Placeholder 3"/>
          <p:cNvSpPr>
            <a:spLocks noGrp="1"/>
          </p:cNvSpPr>
          <p:nvPr>
            <p:ph type="ftr" sz="quarter" idx="11"/>
          </p:nvPr>
        </p:nvSpPr>
        <p:spPr/>
        <p:txBody>
          <a:bodyPr/>
          <a:lstStyle/>
          <a:p>
            <a:r>
              <a:rPr lang="en-US" dirty="0" smtClean="0"/>
              <a:t>Electrical Engineering Department - 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30</a:t>
            </a:fld>
            <a:endParaRPr lang="en-US"/>
          </a:p>
        </p:txBody>
      </p:sp>
    </p:spTree>
    <p:extLst>
      <p:ext uri="{BB962C8B-B14F-4D97-AF65-F5344CB8AC3E}">
        <p14:creationId xmlns:p14="http://schemas.microsoft.com/office/powerpoint/2010/main" val="2086585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idx="1"/>
          </p:nvPr>
        </p:nvSpPr>
        <p:spPr>
          <a:xfrm>
            <a:off x="15" y="-98696"/>
            <a:ext cx="12191985" cy="4915076"/>
          </a:xfrm>
          <a:solidFill>
            <a:schemeClr val="bg2">
              <a:lumMod val="90000"/>
            </a:schemeClr>
          </a:solidFill>
        </p:spPr>
      </p:sp>
      <p:sp>
        <p:nvSpPr>
          <p:cNvPr id="4" name="Footer Placeholder 3"/>
          <p:cNvSpPr>
            <a:spLocks noGrp="1"/>
          </p:cNvSpPr>
          <p:nvPr>
            <p:ph type="ftr" sz="quarter" idx="11"/>
          </p:nvPr>
        </p:nvSpPr>
        <p:spPr>
          <a:xfrm>
            <a:off x="2846182" y="6422517"/>
            <a:ext cx="6499650" cy="365125"/>
          </a:xfrm>
        </p:spPr>
        <p:txBody>
          <a:bodyPr/>
          <a:lstStyle/>
          <a:p>
            <a:r>
              <a:rPr lang="en-US" dirty="0"/>
              <a:t>Electrical Engineering Department - ZUFESTM</a:t>
            </a:r>
          </a:p>
        </p:txBody>
      </p:sp>
      <p:sp>
        <p:nvSpPr>
          <p:cNvPr id="5" name="Slide Number Placeholder 4"/>
          <p:cNvSpPr>
            <a:spLocks noGrp="1"/>
          </p:cNvSpPr>
          <p:nvPr>
            <p:ph type="sldNum" sz="quarter" idx="12"/>
          </p:nvPr>
        </p:nvSpPr>
        <p:spPr>
          <a:xfrm>
            <a:off x="9900458" y="6459785"/>
            <a:ext cx="1312025" cy="365125"/>
          </a:xfrm>
        </p:spPr>
        <p:txBody>
          <a:bodyPr/>
          <a:lstStyle/>
          <a:p>
            <a:fld id="{5D0D1304-A9C3-4BA8-9160-82ABB3C9A1CE}" type="slidenum">
              <a:rPr lang="en-US" smtClean="0"/>
              <a:pPr/>
              <a:t>31</a:t>
            </a:fld>
            <a:endParaRPr lang="en-US"/>
          </a:p>
        </p:txBody>
      </p:sp>
      <p:sp>
        <p:nvSpPr>
          <p:cNvPr id="6" name="Title 5"/>
          <p:cNvSpPr>
            <a:spLocks noGrp="1"/>
          </p:cNvSpPr>
          <p:nvPr>
            <p:ph type="title"/>
          </p:nvPr>
        </p:nvSpPr>
        <p:spPr>
          <a:xfrm>
            <a:off x="1039184" y="1947362"/>
            <a:ext cx="10113645" cy="822960"/>
          </a:xfrm>
        </p:spPr>
        <p:txBody>
          <a:bodyPr>
            <a:noAutofit/>
          </a:bodyPr>
          <a:lstStyle/>
          <a:p>
            <a:pPr algn="ctr"/>
            <a:r>
              <a:rPr lang="en-US" sz="7200" b="1" dirty="0">
                <a:solidFill>
                  <a:srgbClr val="0070C0"/>
                </a:solidFill>
              </a:rPr>
              <a:t>Thank You</a:t>
            </a:r>
          </a:p>
        </p:txBody>
      </p:sp>
    </p:spTree>
    <p:extLst>
      <p:ext uri="{BB962C8B-B14F-4D97-AF65-F5344CB8AC3E}">
        <p14:creationId xmlns:p14="http://schemas.microsoft.com/office/powerpoint/2010/main" val="287343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 xmlns:a16="http://schemas.microsoft.com/office/drawing/2014/main"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2589" y="148375"/>
            <a:ext cx="10058400" cy="1450757"/>
          </a:xfrm>
        </p:spPr>
        <p:txBody>
          <a:bodyPr vert="horz" lIns="91440" tIns="45720" rIns="91440" bIns="45720" rtlCol="0" anchor="b">
            <a:norm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Introduction</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9733" y="1845734"/>
            <a:ext cx="6515947" cy="4023360"/>
          </a:xfrm>
        </p:spPr>
        <p:txBody>
          <a:bodyPr vert="horz" lIns="0" tIns="45720" rIns="0" bIns="45720" rtlCol="0">
            <a:normAutofit lnSpcReduction="10000"/>
          </a:bodyPr>
          <a:lstStyle/>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Gait analysis is the evaluation of the manner or style of walking [1].</a:t>
            </a:r>
          </a:p>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Gait analysis is used to assess and treat individuals with conditions affecting their ability to walk [2].</a:t>
            </a:r>
          </a:p>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Mobility is a prerequisite for the vast majority of everyday activities [3].</a:t>
            </a:r>
          </a:p>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Ageing and many pathologies invoke changes in walking speed and stability [2], while 30% of the aged population is reported to have fallen every year.</a:t>
            </a:r>
            <a:r>
              <a:rPr lang="en-US" sz="2400" b="1" dirty="0">
                <a:solidFill>
                  <a:schemeClr val="tx1"/>
                </a:solidFill>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D0D1304-A9C3-4BA8-9160-82ABB3C9A1CE}" type="slidenum">
              <a:rPr lang="en-US" sz="1050" smtClean="0"/>
              <a:pPr>
                <a:spcAft>
                  <a:spcPts val="600"/>
                </a:spcAft>
              </a:pPr>
              <a:t>4</a:t>
            </a:fld>
            <a:endParaRPr lang="en-US" sz="1050"/>
          </a:p>
        </p:txBody>
      </p:sp>
      <p:pic>
        <p:nvPicPr>
          <p:cNvPr id="6" name="Imagen 5" descr="Persona caminando con bastón">
            <a:extLst>
              <a:ext uri="{FF2B5EF4-FFF2-40B4-BE49-F238E27FC236}">
                <a16:creationId xmlns="" xmlns:a16="http://schemas.microsoft.com/office/drawing/2014/main" id="{0FB2AF52-4D8D-DD2F-2ADB-26E1274195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97" y="2584172"/>
            <a:ext cx="3821218" cy="2546484"/>
          </a:xfrm>
          <a:prstGeom prst="rect">
            <a:avLst/>
          </a:prstGeom>
        </p:spPr>
      </p:pic>
    </p:spTree>
    <p:extLst>
      <p:ext uri="{BB962C8B-B14F-4D97-AF65-F5344CB8AC3E}">
        <p14:creationId xmlns:p14="http://schemas.microsoft.com/office/powerpoint/2010/main" val="222653197"/>
      </p:ext>
    </p:extLst>
  </p:cSld>
  <p:clrMapOvr>
    <a:masterClrMapping/>
  </p:clrMapOvr>
  <p:extLst>
    <p:ext uri="{6950BFC3-D8DA-4A85-94F7-54DA5524770B}">
      <p188:commentRel xmlns="" xmlns:p188="http://schemas.microsoft.com/office/powerpoint/2018/8/main" r:id="rId4"/>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Pathologies Affecting Gait Pattern</a:t>
            </a:r>
          </a:p>
        </p:txBody>
      </p:sp>
      <p:sp>
        <p:nvSpPr>
          <p:cNvPr id="3" name="Content Placeholder 2"/>
          <p:cNvSpPr>
            <a:spLocks noGrp="1"/>
          </p:cNvSpPr>
          <p:nvPr>
            <p:ph idx="1"/>
          </p:nvPr>
        </p:nvSpPr>
        <p:spPr/>
        <p:txBody>
          <a:bodyPr/>
          <a:lstStyle/>
          <a:p>
            <a:r>
              <a:rPr lang="en-US" dirty="0">
                <a:hlinkClick r:id="rId2" action="ppaction://hlinkfile"/>
              </a:rPr>
              <a:t>Pathologies.docx</a:t>
            </a:r>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5</a:t>
            </a:fld>
            <a:endParaRPr lang="en-US"/>
          </a:p>
        </p:txBody>
      </p:sp>
    </p:spTree>
    <p:extLst>
      <p:ext uri="{BB962C8B-B14F-4D97-AF65-F5344CB8AC3E}">
        <p14:creationId xmlns:p14="http://schemas.microsoft.com/office/powerpoint/2010/main" val="1693136631"/>
      </p:ext>
    </p:extLst>
  </p:cSld>
  <p:clrMapOvr>
    <a:masterClrMapping/>
  </p:clrMapOvr>
  <p:extLst>
    <p:ext uri="{6950BFC3-D8DA-4A85-94F7-54DA5524770B}">
      <p188:commentRel xmlns=""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
        <p:nvSpPr>
          <p:cNvPr id="3" name="Content Placeholder 2"/>
          <p:cNvSpPr>
            <a:spLocks noGrp="1"/>
          </p:cNvSpPr>
          <p:nvPr>
            <p:ph idx="1"/>
          </p:nvPr>
        </p:nvSpPr>
        <p:spPr>
          <a:xfrm>
            <a:off x="1528549" y="1633610"/>
            <a:ext cx="9627129" cy="2784844"/>
          </a:xfrm>
        </p:spPr>
        <p:txBody>
          <a:bodyPr/>
          <a:lstStyle/>
          <a:p>
            <a:r>
              <a:rPr lang="en-US" sz="4000" dirty="0">
                <a:solidFill>
                  <a:schemeClr val="tx1"/>
                </a:solidFill>
              </a:rPr>
              <a:t>Osteoporosis:</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6</a:t>
            </a:fld>
            <a:endParaRPr lang="en-US"/>
          </a:p>
        </p:txBody>
      </p:sp>
      <p:pic>
        <p:nvPicPr>
          <p:cNvPr id="7" name="Picture 2" descr="Osteoporosis: The Silent Thie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536" y="2677074"/>
            <a:ext cx="3185815" cy="2041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steoporosis Center Opens at Phelps Memorial Hospital Center |  Tarrytown-SleepyHollow Daily Vo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364" y="2403803"/>
            <a:ext cx="3527792" cy="23478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steoporosis Workshop - Fitness Mat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478" y="2432413"/>
            <a:ext cx="2627206" cy="241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637422"/>
      </p:ext>
    </p:extLst>
  </p:cSld>
  <p:clrMapOvr>
    <a:masterClrMapping/>
  </p:clrMapOvr>
  <p:extLst>
    <p:ext uri="{6950BFC3-D8DA-4A85-94F7-54DA5524770B}">
      <p188:commentRel xmlns="" xmlns:p188="http://schemas.microsoft.com/office/powerpoint/2018/8/main" r:id="rId6"/>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
        <p:nvSpPr>
          <p:cNvPr id="3" name="Content Placeholder 2"/>
          <p:cNvSpPr>
            <a:spLocks noGrp="1"/>
          </p:cNvSpPr>
          <p:nvPr>
            <p:ph idx="1"/>
          </p:nvPr>
        </p:nvSpPr>
        <p:spPr/>
        <p:txBody>
          <a:bodyPr>
            <a:normAutofit lnSpcReduction="10000"/>
          </a:bodyPr>
          <a:lstStyle/>
          <a:p>
            <a:pPr algn="just"/>
            <a:r>
              <a:rPr lang="en-US" sz="2400" dirty="0">
                <a:solidFill>
                  <a:schemeClr val="tx1"/>
                </a:solidFill>
              </a:rPr>
              <a:t>Osteoporosis is a major health problem of aging community [4].</a:t>
            </a:r>
          </a:p>
          <a:p>
            <a:pPr algn="just"/>
            <a:r>
              <a:rPr lang="en-US" sz="2400" dirty="0">
                <a:solidFill>
                  <a:schemeClr val="tx1"/>
                </a:solidFill>
              </a:rPr>
              <a:t>Osteoporosis is also associated with decreased strength and deficits of gait and balance [4].</a:t>
            </a:r>
          </a:p>
          <a:p>
            <a:pPr algn="just"/>
            <a:r>
              <a:rPr lang="en-US" sz="2400" dirty="0">
                <a:solidFill>
                  <a:schemeClr val="tx1"/>
                </a:solidFill>
              </a:rPr>
              <a:t>It is reported that the global population of aged 60 or older was </a:t>
            </a:r>
            <a:r>
              <a:rPr lang="en-US" sz="2400" b="1" dirty="0">
                <a:solidFill>
                  <a:schemeClr val="tx1"/>
                </a:solidFill>
              </a:rPr>
              <a:t>962 million in 2017 </a:t>
            </a:r>
            <a:r>
              <a:rPr lang="en-US" sz="2400" dirty="0">
                <a:solidFill>
                  <a:schemeClr val="tx1"/>
                </a:solidFill>
              </a:rPr>
              <a:t>and this number is expected to double with a projected number nearly </a:t>
            </a:r>
            <a:r>
              <a:rPr lang="en-US" sz="2400" b="1" dirty="0">
                <a:solidFill>
                  <a:schemeClr val="tx1"/>
                </a:solidFill>
              </a:rPr>
              <a:t>2.1 billion by 2050 </a:t>
            </a:r>
            <a:r>
              <a:rPr lang="en-US" sz="2400" dirty="0">
                <a:solidFill>
                  <a:schemeClr val="tx1"/>
                </a:solidFill>
              </a:rPr>
              <a:t>[1]. </a:t>
            </a:r>
          </a:p>
          <a:p>
            <a:pPr algn="just"/>
            <a:r>
              <a:rPr lang="en-US" sz="2400" dirty="0"/>
              <a:t>It has been estimated that the number of women over the age of 65 years has increases from 188 million in 1990 to 325 million in 2015. According to International Osteoporosis Foundation, 1 out of 8 males and 1 out of 3 females in India suffers from osteoporosis, making India one of the largest affected country in the </a:t>
            </a:r>
            <a:r>
              <a:rPr lang="en-US" sz="2400" dirty="0" smtClean="0"/>
              <a:t>world</a:t>
            </a:r>
            <a:r>
              <a:rPr lang="en-US" sz="2400" dirty="0">
                <a:solidFill>
                  <a:schemeClr val="tx1"/>
                </a:solidFill>
              </a:rPr>
              <a:t> </a:t>
            </a:r>
            <a:r>
              <a:rPr lang="en-US" sz="2400" dirty="0" smtClean="0">
                <a:solidFill>
                  <a:schemeClr val="tx1"/>
                </a:solidFill>
              </a:rPr>
              <a:t>[2</a:t>
            </a:r>
            <a:r>
              <a:rPr lang="en-US" sz="2400" dirty="0">
                <a:solidFill>
                  <a:schemeClr val="tx1"/>
                </a:solidFill>
              </a:rPr>
              <a:t>]. </a:t>
            </a:r>
          </a:p>
          <a:p>
            <a:pPr algn="just"/>
            <a:endParaRPr lang="en-US" sz="2400" dirty="0"/>
          </a:p>
        </p:txBody>
      </p:sp>
      <p:sp>
        <p:nvSpPr>
          <p:cNvPr id="4" name="Footer Placeholder 3"/>
          <p:cNvSpPr>
            <a:spLocks noGrp="1"/>
          </p:cNvSpPr>
          <p:nvPr>
            <p:ph type="ftr" sz="quarter" idx="11"/>
          </p:nvPr>
        </p:nvSpPr>
        <p:spPr/>
        <p:txBody>
          <a:bodyPr/>
          <a:lstStyle/>
          <a:p>
            <a:r>
              <a:rPr lang="en-US" dirty="0"/>
              <a:t>Electrical Engineering Department - </a:t>
            </a:r>
            <a:r>
              <a:rPr lang="en-US" dirty="0" err="1"/>
              <a:t>ZUFESTm</a:t>
            </a:r>
            <a:endParaRPr lang="en-US" dirty="0"/>
          </a:p>
        </p:txBody>
      </p:sp>
      <p:sp>
        <p:nvSpPr>
          <p:cNvPr id="5" name="Slide Number Placeholder 4"/>
          <p:cNvSpPr>
            <a:spLocks noGrp="1"/>
          </p:cNvSpPr>
          <p:nvPr>
            <p:ph type="sldNum" sz="quarter" idx="12"/>
          </p:nvPr>
        </p:nvSpPr>
        <p:spPr/>
        <p:txBody>
          <a:bodyPr/>
          <a:lstStyle/>
          <a:p>
            <a:fld id="{5D0D1304-A9C3-4BA8-9160-82ABB3C9A1CE}" type="slidenum">
              <a:rPr lang="en-US" smtClean="0"/>
              <a:pPr/>
              <a:t>7</a:t>
            </a:fld>
            <a:endParaRPr lang="en-US"/>
          </a:p>
        </p:txBody>
      </p:sp>
    </p:spTree>
    <p:extLst>
      <p:ext uri="{BB962C8B-B14F-4D97-AF65-F5344CB8AC3E}">
        <p14:creationId xmlns:p14="http://schemas.microsoft.com/office/powerpoint/2010/main" val="726818585"/>
      </p:ext>
    </p:extLst>
  </p:cSld>
  <p:clrMapOvr>
    <a:masterClrMapping/>
  </p:clrMapOvr>
  <p:extLst mod="1">
    <p:ext uri="{6950BFC3-D8DA-4A85-94F7-54DA5524770B}">
      <p188:commentRel xmlns=""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Types of Gait Assessments </a:t>
            </a:r>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8</a:t>
            </a:fld>
            <a:endParaRPr lang="en-US"/>
          </a:p>
        </p:txBody>
      </p:sp>
      <p:pic>
        <p:nvPicPr>
          <p:cNvPr id="1026" name="Picture 2" descr="Pediatric Gait Analysis Solutions | Teks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188" y="1589909"/>
            <a:ext cx="4347411" cy="20787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99874" y="1683480"/>
            <a:ext cx="2743200" cy="1380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ea typeface="Tahoma" panose="020B0604030504040204" pitchFamily="34" charset="0"/>
                <a:cs typeface="Times New Roman" panose="02020603050405020304" pitchFamily="18" charset="0"/>
              </a:rPr>
              <a:t>Gait Analysis</a:t>
            </a:r>
          </a:p>
        </p:txBody>
      </p:sp>
      <p:sp>
        <p:nvSpPr>
          <p:cNvPr id="7" name="Rectangle 6"/>
          <p:cNvSpPr/>
          <p:nvPr/>
        </p:nvSpPr>
        <p:spPr>
          <a:xfrm>
            <a:off x="991117" y="4289756"/>
            <a:ext cx="2590455" cy="152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Qualitative Gait Assessment</a:t>
            </a:r>
          </a:p>
        </p:txBody>
      </p:sp>
      <p:sp>
        <p:nvSpPr>
          <p:cNvPr id="8" name="Rectangle 7"/>
          <p:cNvSpPr/>
          <p:nvPr/>
        </p:nvSpPr>
        <p:spPr>
          <a:xfrm>
            <a:off x="5010618" y="4289756"/>
            <a:ext cx="2662990" cy="152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Quantitative Gait Assessment</a:t>
            </a:r>
          </a:p>
        </p:txBody>
      </p:sp>
      <p:sp>
        <p:nvSpPr>
          <p:cNvPr id="25" name="Bent Arrow 24"/>
          <p:cNvSpPr/>
          <p:nvPr/>
        </p:nvSpPr>
        <p:spPr>
          <a:xfrm flipV="1">
            <a:off x="4198200" y="3064042"/>
            <a:ext cx="812418" cy="19410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ent Arrow 25"/>
          <p:cNvSpPr/>
          <p:nvPr/>
        </p:nvSpPr>
        <p:spPr>
          <a:xfrm flipH="1" flipV="1">
            <a:off x="3581569" y="3064042"/>
            <a:ext cx="812420" cy="19410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3"/>
          <a:stretch>
            <a:fillRect/>
          </a:stretch>
        </p:blipFill>
        <p:spPr>
          <a:xfrm>
            <a:off x="8117304" y="3770425"/>
            <a:ext cx="3461317" cy="2469421"/>
          </a:xfrm>
          <a:prstGeom prst="rect">
            <a:avLst/>
          </a:prstGeom>
        </p:spPr>
      </p:pic>
    </p:spTree>
    <p:extLst>
      <p:ext uri="{BB962C8B-B14F-4D97-AF65-F5344CB8AC3E}">
        <p14:creationId xmlns:p14="http://schemas.microsoft.com/office/powerpoint/2010/main" val="304996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Qualitative Assessment  </a:t>
            </a:r>
            <a:endParaRPr lang="en-US" dirty="0">
              <a:solidFill>
                <a:schemeClr val="tx1"/>
              </a:solidFill>
            </a:endParaRPr>
          </a:p>
        </p:txBody>
      </p:sp>
      <p:sp>
        <p:nvSpPr>
          <p:cNvPr id="3" name="Content Placeholder 2"/>
          <p:cNvSpPr>
            <a:spLocks noGrp="1"/>
          </p:cNvSpPr>
          <p:nvPr>
            <p:ph idx="1"/>
          </p:nvPr>
        </p:nvSpPr>
        <p:spPr/>
        <p:txBody>
          <a:bodyPr/>
          <a:lstStyle/>
          <a:p>
            <a:r>
              <a:rPr lang="en-US" dirty="0">
                <a:solidFill>
                  <a:schemeClr val="tx1"/>
                </a:solidFill>
              </a:rPr>
              <a:t>Clinical Tests:</a:t>
            </a:r>
          </a:p>
          <a:p>
            <a:pPr marL="0" indent="0">
              <a:buNone/>
            </a:pPr>
            <a:r>
              <a:rPr lang="en-US" dirty="0">
                <a:solidFill>
                  <a:schemeClr val="tx1"/>
                </a:solidFill>
              </a:rPr>
              <a:t>10-meter walk test (10mWT) </a:t>
            </a:r>
          </a:p>
          <a:p>
            <a:pPr marL="0" indent="0">
              <a:buNone/>
            </a:pPr>
            <a:r>
              <a:rPr lang="en-US" dirty="0">
                <a:solidFill>
                  <a:schemeClr val="tx1"/>
                </a:solidFill>
              </a:rPr>
              <a:t>6-minute walk test (6MWT)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Electrical Engineering Department - ZUFESTM</a:t>
            </a:r>
          </a:p>
        </p:txBody>
      </p:sp>
      <p:sp>
        <p:nvSpPr>
          <p:cNvPr id="5" name="Slide Number Placeholder 4"/>
          <p:cNvSpPr>
            <a:spLocks noGrp="1"/>
          </p:cNvSpPr>
          <p:nvPr>
            <p:ph type="sldNum" sz="quarter" idx="12"/>
          </p:nvPr>
        </p:nvSpPr>
        <p:spPr/>
        <p:txBody>
          <a:bodyPr/>
          <a:lstStyle/>
          <a:p>
            <a:fld id="{5D0D1304-A9C3-4BA8-9160-82ABB3C9A1CE}" type="slidenum">
              <a:rPr lang="en-US" smtClean="0"/>
              <a:pPr/>
              <a:t>9</a:t>
            </a:fld>
            <a:endParaRPr lang="en-US"/>
          </a:p>
        </p:txBody>
      </p:sp>
      <p:sp>
        <p:nvSpPr>
          <p:cNvPr id="7" name="AutoShape 2" descr="Vyntus™ WALK Mobile Exercise Testing | Vyaire Medic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Vyntus™ WALK Mobile Exercise Testing | Vyaire Medic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Clinical Assessment of Spasticity – Scottish Acquired Brain Injury Network  – e-learn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Clinical Assessment of Spasticity – Scottish Acquired Brain Injury Network  – e-learni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2" descr="Clinical Assessment of Spasticity – Scottish Acquired Brain Injury Network  – e-learni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descr="https://www.acquiredbraininjury-education.scot.nhs.uk/wp-content/uploads/159311450-lh-docto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2737" y="2518611"/>
            <a:ext cx="2711115" cy="3564866"/>
          </a:xfrm>
          <a:prstGeom prst="rect">
            <a:avLst/>
          </a:prstGeom>
          <a:noFill/>
        </p:spPr>
      </p:pic>
    </p:spTree>
    <p:extLst>
      <p:ext uri="{BB962C8B-B14F-4D97-AF65-F5344CB8AC3E}">
        <p14:creationId xmlns:p14="http://schemas.microsoft.com/office/powerpoint/2010/main" val="3161365311"/>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3"/>
    </p:ext>
  </p:extLs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9140</TotalTime>
  <Words>1802</Words>
  <Application>Microsoft Office PowerPoint</Application>
  <PresentationFormat>Widescreen</PresentationFormat>
  <Paragraphs>220</Paragraphs>
  <Slides>31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Tahoma</vt:lpstr>
      <vt:lpstr>Times New Roman</vt:lpstr>
      <vt:lpstr>Wingdings</vt:lpstr>
      <vt:lpstr>Retrospect</vt:lpstr>
      <vt:lpstr>PowerPoint Presentation</vt:lpstr>
      <vt:lpstr>Long-term monitoring of users' condition using Smart Walker  </vt:lpstr>
      <vt:lpstr>Contents</vt:lpstr>
      <vt:lpstr>Introduction</vt:lpstr>
      <vt:lpstr>Pathologies Affecting Gait Pattern</vt:lpstr>
      <vt:lpstr>Introduction</vt:lpstr>
      <vt:lpstr>Introduction</vt:lpstr>
      <vt:lpstr>Major Types of Gait Assessments </vt:lpstr>
      <vt:lpstr>Qualitative Assessment  </vt:lpstr>
      <vt:lpstr>Existing Technologies </vt:lpstr>
      <vt:lpstr>Introduction</vt:lpstr>
      <vt:lpstr>Problem Statement</vt:lpstr>
      <vt:lpstr>Project Objectives </vt:lpstr>
      <vt:lpstr>PowerPoint Presentation</vt:lpstr>
      <vt:lpstr>Methodology</vt:lpstr>
      <vt:lpstr>Methodology </vt:lpstr>
      <vt:lpstr>Block Diagram of Walker</vt:lpstr>
      <vt:lpstr>Flow Chart </vt:lpstr>
      <vt:lpstr>Testing</vt:lpstr>
      <vt:lpstr>Data Collection: 10-meter walk test</vt:lpstr>
      <vt:lpstr>Data Collection Protocols</vt:lpstr>
      <vt:lpstr>Participants Information</vt:lpstr>
      <vt:lpstr>Participants Information</vt:lpstr>
      <vt:lpstr>Spatiotemporal Gait Parameters</vt:lpstr>
      <vt:lpstr>Forces subjects, toward a gait analysis</vt:lpstr>
      <vt:lpstr>References</vt:lpstr>
      <vt:lpstr> References</vt:lpstr>
      <vt:lpstr>References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JOAQUÍN BALLESTEROS</dc:creator>
  <cp:lastModifiedBy>AA</cp:lastModifiedBy>
  <cp:revision>251</cp:revision>
  <dcterms:created xsi:type="dcterms:W3CDTF">2020-11-14T07:59:45Z</dcterms:created>
  <dcterms:modified xsi:type="dcterms:W3CDTF">2022-07-27T09:24:02Z</dcterms:modified>
</cp:coreProperties>
</file>