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1" r:id="rId1"/>
  </p:sldMasterIdLst>
  <p:notesMasterIdLst>
    <p:notesMasterId r:id="rId32"/>
  </p:notesMasterIdLst>
  <p:sldIdLst>
    <p:sldId id="292" r:id="rId2"/>
    <p:sldId id="258" r:id="rId3"/>
    <p:sldId id="259" r:id="rId4"/>
    <p:sldId id="261" r:id="rId5"/>
    <p:sldId id="262" r:id="rId6"/>
    <p:sldId id="260"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56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824DEC-4580-405D-975E-31D0F9563C75}" type="datetimeFigureOut">
              <a:rPr lang="en-IN" smtClean="0"/>
              <a:t>10-05-2024</a:t>
            </a:fld>
            <a:endParaRPr lang="en-IN"/>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8FCD4-8538-4BE9-B6CE-C94D6C4B3C29}" type="slidenum">
              <a:rPr lang="en-IN" smtClean="0"/>
              <a:t>‹#›</a:t>
            </a:fld>
            <a:endParaRPr lang="en-IN"/>
          </a:p>
        </p:txBody>
      </p:sp>
    </p:spTree>
    <p:extLst>
      <p:ext uri="{BB962C8B-B14F-4D97-AF65-F5344CB8AC3E}">
        <p14:creationId xmlns:p14="http://schemas.microsoft.com/office/powerpoint/2010/main" val="61245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B8FCD4-8538-4BE9-B6CE-C94D6C4B3C29}" type="slidenum">
              <a:rPr lang="en-IN" smtClean="0"/>
              <a:t>10</a:t>
            </a:fld>
            <a:endParaRPr lang="en-IN"/>
          </a:p>
        </p:txBody>
      </p:sp>
    </p:spTree>
    <p:extLst>
      <p:ext uri="{BB962C8B-B14F-4D97-AF65-F5344CB8AC3E}">
        <p14:creationId xmlns:p14="http://schemas.microsoft.com/office/powerpoint/2010/main" val="4056525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56641" y="1406993"/>
            <a:ext cx="4896630" cy="3772107"/>
          </a:xfrm>
        </p:spPr>
        <p:txBody>
          <a:bodyPr bIns="0" anchor="b">
            <a:normAutofit/>
          </a:bodyPr>
          <a:lstStyle>
            <a:lvl1pPr algn="l">
              <a:defRPr sz="4590"/>
            </a:lvl1pPr>
          </a:lstStyle>
          <a:p>
            <a:r>
              <a:rPr lang="en-US"/>
              <a:t>Click to edit Master title style</a:t>
            </a:r>
            <a:endParaRPr lang="en-US" dirty="0"/>
          </a:p>
        </p:txBody>
      </p:sp>
      <p:sp>
        <p:nvSpPr>
          <p:cNvPr id="3" name="Subtitle 2"/>
          <p:cNvSpPr>
            <a:spLocks noGrp="1"/>
          </p:cNvSpPr>
          <p:nvPr>
            <p:ph type="subTitle" idx="1"/>
          </p:nvPr>
        </p:nvSpPr>
        <p:spPr>
          <a:xfrm>
            <a:off x="956641" y="5179101"/>
            <a:ext cx="4896630" cy="1433844"/>
          </a:xfrm>
        </p:spPr>
        <p:txBody>
          <a:bodyPr tIns="91440" bIns="91440">
            <a:normAutofit/>
          </a:bodyPr>
          <a:lstStyle>
            <a:lvl1pPr marL="0" indent="0" algn="l">
              <a:buNone/>
              <a:defRPr sz="1360" b="0">
                <a:solidFill>
                  <a:schemeClr val="tx1"/>
                </a:solidFill>
              </a:defRPr>
            </a:lvl1pPr>
            <a:lvl2pPr marL="291465" indent="0" algn="ctr">
              <a:buNone/>
              <a:defRPr sz="1275"/>
            </a:lvl2pPr>
            <a:lvl3pPr marL="582930" indent="0" algn="ctr">
              <a:buNone/>
              <a:defRPr sz="1148"/>
            </a:lvl3pPr>
            <a:lvl4pPr marL="874395" indent="0" algn="ctr">
              <a:buNone/>
              <a:defRPr sz="1020"/>
            </a:lvl4pPr>
            <a:lvl5pPr marL="1165860" indent="0" algn="ctr">
              <a:buNone/>
              <a:defRPr sz="1020"/>
            </a:lvl5pPr>
            <a:lvl6pPr marL="1457325" indent="0" algn="ctr">
              <a:buNone/>
              <a:defRPr sz="1020"/>
            </a:lvl6pPr>
            <a:lvl7pPr marL="1748790" indent="0" algn="ctr">
              <a:buNone/>
              <a:defRPr sz="1020"/>
            </a:lvl7pPr>
            <a:lvl8pPr marL="2040255" indent="0" algn="ctr">
              <a:buNone/>
              <a:defRPr sz="1020"/>
            </a:lvl8pPr>
            <a:lvl9pPr marL="2331720" indent="0" algn="ctr">
              <a:buNone/>
              <a:defRPr sz="10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5/10/2024</a:t>
            </a:fld>
            <a:endParaRPr lang="en-US" dirty="0"/>
          </a:p>
        </p:txBody>
      </p:sp>
      <p:sp>
        <p:nvSpPr>
          <p:cNvPr id="5" name="Footer Placeholder 4"/>
          <p:cNvSpPr>
            <a:spLocks noGrp="1"/>
          </p:cNvSpPr>
          <p:nvPr>
            <p:ph type="ftr" sz="quarter" idx="11"/>
          </p:nvPr>
        </p:nvSpPr>
        <p:spPr>
          <a:xfrm>
            <a:off x="956640" y="482986"/>
            <a:ext cx="2883322" cy="453495"/>
          </a:xfrm>
        </p:spPr>
        <p:txBody>
          <a:bodyPr/>
          <a:lstStyle/>
          <a:p>
            <a:endParaRPr lang="en-US" dirty="0"/>
          </a:p>
        </p:txBody>
      </p:sp>
      <p:sp>
        <p:nvSpPr>
          <p:cNvPr id="6" name="Slide Number Placeholder 5"/>
          <p:cNvSpPr>
            <a:spLocks noGrp="1"/>
          </p:cNvSpPr>
          <p:nvPr>
            <p:ph type="sldNum" sz="quarter" idx="12"/>
          </p:nvPr>
        </p:nvSpPr>
        <p:spPr>
          <a:xfrm>
            <a:off x="5853271" y="193204"/>
            <a:ext cx="681704" cy="738581"/>
          </a:xfrm>
        </p:spPr>
        <p:txBody>
          <a:bodyPr/>
          <a:lstStyle/>
          <a:p>
            <a:fld id="{D57F1E4F-1CFF-5643-939E-02111984F56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956641" y="943747"/>
            <a:ext cx="5588356" cy="227990"/>
          </a:xfrm>
          <a:prstGeom prst="rect">
            <a:avLst/>
          </a:prstGeom>
          <a:noFill/>
          <a:ln>
            <a:noFill/>
          </a:ln>
        </p:spPr>
      </p:pic>
    </p:spTree>
    <p:extLst>
      <p:ext uri="{BB962C8B-B14F-4D97-AF65-F5344CB8AC3E}">
        <p14:creationId xmlns:p14="http://schemas.microsoft.com/office/powerpoint/2010/main" val="1692351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956641" y="943747"/>
            <a:ext cx="5588356" cy="227990"/>
          </a:xfrm>
          <a:prstGeom prst="rect">
            <a:avLst/>
          </a:prstGeom>
          <a:noFill/>
          <a:ln>
            <a:noFill/>
          </a:ln>
        </p:spPr>
      </p:pic>
    </p:spTree>
    <p:extLst>
      <p:ext uri="{BB962C8B-B14F-4D97-AF65-F5344CB8AC3E}">
        <p14:creationId xmlns:p14="http://schemas.microsoft.com/office/powerpoint/2010/main" val="3837374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98480" y="1167904"/>
            <a:ext cx="937573" cy="683842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45124" y="1167904"/>
            <a:ext cx="4505931" cy="68384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3326688" y="4521694"/>
            <a:ext cx="6839712" cy="132131"/>
          </a:xfrm>
          <a:prstGeom prst="rect">
            <a:avLst/>
          </a:prstGeom>
          <a:noFill/>
          <a:ln>
            <a:noFill/>
          </a:ln>
        </p:spPr>
      </p:pic>
    </p:spTree>
    <p:extLst>
      <p:ext uri="{BB962C8B-B14F-4D97-AF65-F5344CB8AC3E}">
        <p14:creationId xmlns:p14="http://schemas.microsoft.com/office/powerpoint/2010/main" val="462864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126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956641" y="943747"/>
            <a:ext cx="5588356" cy="227990"/>
          </a:xfrm>
          <a:prstGeom prst="rect">
            <a:avLst/>
          </a:prstGeom>
          <a:noFill/>
          <a:ln>
            <a:noFill/>
          </a:ln>
        </p:spPr>
      </p:pic>
    </p:spTree>
    <p:extLst>
      <p:ext uri="{BB962C8B-B14F-4D97-AF65-F5344CB8AC3E}">
        <p14:creationId xmlns:p14="http://schemas.microsoft.com/office/powerpoint/2010/main" val="93259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56640" y="2575658"/>
            <a:ext cx="4899521" cy="3006763"/>
          </a:xfrm>
        </p:spPr>
        <p:txBody>
          <a:bodyPr anchor="b">
            <a:normAutofit/>
          </a:bodyPr>
          <a:lstStyle>
            <a:lvl1pPr algn="l">
              <a:defRPr sz="2720"/>
            </a:lvl1pPr>
          </a:lstStyle>
          <a:p>
            <a:r>
              <a:rPr lang="en-US"/>
              <a:t>Click to edit Master title style</a:t>
            </a:r>
            <a:endParaRPr lang="en-US" dirty="0"/>
          </a:p>
        </p:txBody>
      </p:sp>
      <p:sp>
        <p:nvSpPr>
          <p:cNvPr id="3" name="Text Placeholder 2"/>
          <p:cNvSpPr>
            <a:spLocks noGrp="1"/>
          </p:cNvSpPr>
          <p:nvPr>
            <p:ph type="body" idx="1"/>
          </p:nvPr>
        </p:nvSpPr>
        <p:spPr>
          <a:xfrm>
            <a:off x="956641" y="5582422"/>
            <a:ext cx="4899521" cy="1485629"/>
          </a:xfrm>
        </p:spPr>
        <p:txBody>
          <a:bodyPr tIns="91440">
            <a:normAutofit/>
          </a:bodyPr>
          <a:lstStyle>
            <a:lvl1pPr marL="0" indent="0" algn="l">
              <a:buNone/>
              <a:defRPr sz="1700">
                <a:solidFill>
                  <a:schemeClr val="tx1"/>
                </a:solidFill>
              </a:defRPr>
            </a:lvl1pPr>
            <a:lvl2pPr marL="291465" indent="0">
              <a:buNone/>
              <a:defRPr sz="1275">
                <a:solidFill>
                  <a:schemeClr val="tx1">
                    <a:tint val="75000"/>
                  </a:schemeClr>
                </a:solidFill>
              </a:defRPr>
            </a:lvl2pPr>
            <a:lvl3pPr marL="582930" indent="0">
              <a:buNone/>
              <a:defRPr sz="1148">
                <a:solidFill>
                  <a:schemeClr val="tx1">
                    <a:tint val="75000"/>
                  </a:schemeClr>
                </a:solidFill>
              </a:defRPr>
            </a:lvl3pPr>
            <a:lvl4pPr marL="874395" indent="0">
              <a:buNone/>
              <a:defRPr sz="1020">
                <a:solidFill>
                  <a:schemeClr val="tx1">
                    <a:tint val="75000"/>
                  </a:schemeClr>
                </a:solidFill>
              </a:defRPr>
            </a:lvl4pPr>
            <a:lvl5pPr marL="1165860" indent="0">
              <a:buNone/>
              <a:defRPr sz="1020">
                <a:solidFill>
                  <a:schemeClr val="tx1">
                    <a:tint val="75000"/>
                  </a:schemeClr>
                </a:solidFill>
              </a:defRPr>
            </a:lvl5pPr>
            <a:lvl6pPr marL="1457325" indent="0">
              <a:buNone/>
              <a:defRPr sz="1020">
                <a:solidFill>
                  <a:schemeClr val="tx1">
                    <a:tint val="75000"/>
                  </a:schemeClr>
                </a:solidFill>
              </a:defRPr>
            </a:lvl6pPr>
            <a:lvl7pPr marL="1748790" indent="0">
              <a:buNone/>
              <a:defRPr sz="1020">
                <a:solidFill>
                  <a:schemeClr val="tx1">
                    <a:tint val="75000"/>
                  </a:schemeClr>
                </a:solidFill>
              </a:defRPr>
            </a:lvl7pPr>
            <a:lvl8pPr marL="2040255" indent="0">
              <a:buNone/>
              <a:defRPr sz="1020">
                <a:solidFill>
                  <a:schemeClr val="tx1">
                    <a:tint val="75000"/>
                  </a:schemeClr>
                </a:solidFill>
              </a:defRPr>
            </a:lvl8pPr>
            <a:lvl9pPr marL="2331720" indent="0">
              <a:buNone/>
              <a:defRPr sz="10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956641" y="943747"/>
            <a:ext cx="5588356" cy="227990"/>
          </a:xfrm>
          <a:prstGeom prst="rect">
            <a:avLst/>
          </a:prstGeom>
          <a:noFill/>
          <a:ln>
            <a:noFill/>
          </a:ln>
        </p:spPr>
      </p:pic>
    </p:spTree>
    <p:extLst>
      <p:ext uri="{BB962C8B-B14F-4D97-AF65-F5344CB8AC3E}">
        <p14:creationId xmlns:p14="http://schemas.microsoft.com/office/powerpoint/2010/main" val="158704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56640" y="1406994"/>
            <a:ext cx="5579413" cy="15313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56641" y="3186404"/>
            <a:ext cx="2656990" cy="48091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79249" y="3186405"/>
            <a:ext cx="2656804" cy="48091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956641" y="943747"/>
            <a:ext cx="5588356" cy="227990"/>
          </a:xfrm>
          <a:prstGeom prst="rect">
            <a:avLst/>
          </a:prstGeom>
          <a:noFill/>
          <a:ln>
            <a:noFill/>
          </a:ln>
        </p:spPr>
      </p:pic>
    </p:spTree>
    <p:extLst>
      <p:ext uri="{BB962C8B-B14F-4D97-AF65-F5344CB8AC3E}">
        <p14:creationId xmlns:p14="http://schemas.microsoft.com/office/powerpoint/2010/main" val="1820764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59354" y="1407858"/>
            <a:ext cx="5585642" cy="153208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50411" y="3181339"/>
            <a:ext cx="2656901" cy="1176183"/>
          </a:xfrm>
        </p:spPr>
        <p:txBody>
          <a:bodyPr anchor="b">
            <a:normAutofit/>
          </a:bodyPr>
          <a:lstStyle>
            <a:lvl1pPr marL="0" indent="0">
              <a:lnSpc>
                <a:spcPct val="100000"/>
              </a:lnSpc>
              <a:buNone/>
              <a:defRPr sz="1870" b="0" cap="none" baseline="0">
                <a:solidFill>
                  <a:schemeClr val="accent1"/>
                </a:solidFill>
              </a:defRPr>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a:t>Click to edit Master text styles</a:t>
            </a:r>
          </a:p>
        </p:txBody>
      </p:sp>
      <p:sp>
        <p:nvSpPr>
          <p:cNvPr id="4" name="Content Placeholder 3"/>
          <p:cNvSpPr>
            <a:spLocks noGrp="1"/>
          </p:cNvSpPr>
          <p:nvPr>
            <p:ph sz="half" idx="2"/>
          </p:nvPr>
        </p:nvSpPr>
        <p:spPr>
          <a:xfrm>
            <a:off x="950411" y="4361595"/>
            <a:ext cx="2656901" cy="3654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79249" y="3186405"/>
            <a:ext cx="2656804" cy="1176614"/>
          </a:xfrm>
        </p:spPr>
        <p:txBody>
          <a:bodyPr anchor="b">
            <a:normAutofit/>
          </a:bodyPr>
          <a:lstStyle>
            <a:lvl1pPr marL="0" indent="0">
              <a:lnSpc>
                <a:spcPct val="100000"/>
              </a:lnSpc>
              <a:buNone/>
              <a:defRPr sz="1870" b="0" cap="none" baseline="0">
                <a:solidFill>
                  <a:schemeClr val="accent1"/>
                </a:solidFill>
              </a:defRPr>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a:t>Click to edit Master text styles</a:t>
            </a:r>
          </a:p>
        </p:txBody>
      </p:sp>
      <p:sp>
        <p:nvSpPr>
          <p:cNvPr id="6" name="Content Placeholder 5"/>
          <p:cNvSpPr>
            <a:spLocks noGrp="1"/>
          </p:cNvSpPr>
          <p:nvPr>
            <p:ph sz="quarter" idx="4"/>
          </p:nvPr>
        </p:nvSpPr>
        <p:spPr>
          <a:xfrm>
            <a:off x="3879249" y="4357519"/>
            <a:ext cx="2656804" cy="3644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956641" y="943747"/>
            <a:ext cx="5588356" cy="227990"/>
          </a:xfrm>
          <a:prstGeom prst="rect">
            <a:avLst/>
          </a:prstGeom>
          <a:noFill/>
          <a:ln>
            <a:noFill/>
          </a:ln>
        </p:spPr>
      </p:pic>
    </p:spTree>
    <p:extLst>
      <p:ext uri="{BB962C8B-B14F-4D97-AF65-F5344CB8AC3E}">
        <p14:creationId xmlns:p14="http://schemas.microsoft.com/office/powerpoint/2010/main" val="2248763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956641" y="943747"/>
            <a:ext cx="5588356" cy="227990"/>
          </a:xfrm>
          <a:prstGeom prst="rect">
            <a:avLst/>
          </a:prstGeom>
          <a:noFill/>
          <a:ln>
            <a:noFill/>
          </a:ln>
        </p:spPr>
      </p:pic>
    </p:spTree>
    <p:extLst>
      <p:ext uri="{BB962C8B-B14F-4D97-AF65-F5344CB8AC3E}">
        <p14:creationId xmlns:p14="http://schemas.microsoft.com/office/powerpoint/2010/main" val="15774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32967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5435" y="1406993"/>
            <a:ext cx="2062058" cy="3288341"/>
          </a:xfrm>
        </p:spPr>
        <p:txBody>
          <a:bodyPr anchor="b">
            <a:normAutofit/>
          </a:bodyPr>
          <a:lstStyle>
            <a:lvl1pPr algn="l">
              <a:defRPr sz="2040"/>
            </a:lvl1pPr>
          </a:lstStyle>
          <a:p>
            <a:r>
              <a:rPr lang="en-US"/>
              <a:t>Click to edit Master title style</a:t>
            </a:r>
            <a:endParaRPr lang="en-US" dirty="0"/>
          </a:p>
        </p:txBody>
      </p:sp>
      <p:sp>
        <p:nvSpPr>
          <p:cNvPr id="3" name="Content Placeholder 2"/>
          <p:cNvSpPr>
            <a:spLocks noGrp="1"/>
          </p:cNvSpPr>
          <p:nvPr>
            <p:ph idx="1"/>
          </p:nvPr>
        </p:nvSpPr>
        <p:spPr>
          <a:xfrm>
            <a:off x="3280896" y="1409305"/>
            <a:ext cx="3253951" cy="659546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55435" y="4701389"/>
            <a:ext cx="2063264" cy="3297332"/>
          </a:xfrm>
        </p:spPr>
        <p:txBody>
          <a:bodyPr>
            <a:normAutofit/>
          </a:bodyPr>
          <a:lstStyle>
            <a:lvl1pPr marL="0" indent="0" algn="l">
              <a:buNone/>
              <a:defRPr sz="136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956641" y="943747"/>
            <a:ext cx="5588356" cy="227990"/>
          </a:xfrm>
          <a:prstGeom prst="rect">
            <a:avLst/>
          </a:prstGeom>
          <a:noFill/>
          <a:ln>
            <a:noFill/>
          </a:ln>
        </p:spPr>
      </p:pic>
    </p:spTree>
    <p:extLst>
      <p:ext uri="{BB962C8B-B14F-4D97-AF65-F5344CB8AC3E}">
        <p14:creationId xmlns:p14="http://schemas.microsoft.com/office/powerpoint/2010/main" val="3401695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247026" y="707185"/>
            <a:ext cx="2984679" cy="7552015"/>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962266" y="1656618"/>
            <a:ext cx="2878241" cy="2813781"/>
          </a:xfrm>
        </p:spPr>
        <p:txBody>
          <a:bodyPr anchor="b">
            <a:normAutofit/>
          </a:bodyPr>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94109" y="1646397"/>
            <a:ext cx="1899748" cy="5670613"/>
          </a:xfrm>
          <a:solidFill>
            <a:schemeClr val="bg1">
              <a:lumMod val="85000"/>
            </a:schemeClr>
          </a:solidFill>
          <a:ln w="9525" cap="sq">
            <a:noFill/>
            <a:miter lim="800000"/>
          </a:ln>
          <a:effectLst/>
        </p:spPr>
        <p:txBody>
          <a:bodyPr anchor="t"/>
          <a:lstStyle>
            <a:lvl1pPr marL="0" indent="0" algn="ctr">
              <a:buNone/>
              <a:defRPr sz="2040"/>
            </a:lvl1pPr>
            <a:lvl2pPr marL="291465" indent="0">
              <a:buNone/>
              <a:defRPr sz="1785"/>
            </a:lvl2pPr>
            <a:lvl3pPr marL="582930" indent="0">
              <a:buNone/>
              <a:defRPr sz="1530"/>
            </a:lvl3pPr>
            <a:lvl4pPr marL="874395" indent="0">
              <a:buNone/>
              <a:defRPr sz="1275"/>
            </a:lvl4pPr>
            <a:lvl5pPr marL="1165860" indent="0">
              <a:buNone/>
              <a:defRPr sz="1275"/>
            </a:lvl5pPr>
            <a:lvl6pPr marL="1457325" indent="0">
              <a:buNone/>
              <a:defRPr sz="1275"/>
            </a:lvl6pPr>
            <a:lvl7pPr marL="1748790" indent="0">
              <a:buNone/>
              <a:defRPr sz="1275"/>
            </a:lvl7pPr>
            <a:lvl8pPr marL="2040255" indent="0">
              <a:buNone/>
              <a:defRPr sz="1275"/>
            </a:lvl8pPr>
            <a:lvl9pPr marL="2331720" indent="0">
              <a:buNone/>
              <a:defRPr sz="1275"/>
            </a:lvl9pPr>
          </a:lstStyle>
          <a:p>
            <a:r>
              <a:rPr lang="en-US"/>
              <a:t>Click icon to add picture</a:t>
            </a:r>
            <a:endParaRPr lang="en-US" dirty="0"/>
          </a:p>
        </p:txBody>
      </p:sp>
      <p:sp>
        <p:nvSpPr>
          <p:cNvPr id="4" name="Text Placeholder 3"/>
          <p:cNvSpPr>
            <a:spLocks noGrp="1"/>
          </p:cNvSpPr>
          <p:nvPr>
            <p:ph type="body" sz="half" idx="2"/>
          </p:nvPr>
        </p:nvSpPr>
        <p:spPr>
          <a:xfrm>
            <a:off x="961708" y="4483843"/>
            <a:ext cx="2882194" cy="3069100"/>
          </a:xfrm>
        </p:spPr>
        <p:txBody>
          <a:bodyPr>
            <a:normAutofit/>
          </a:bodyPr>
          <a:lstStyle>
            <a:lvl1pPr marL="0" indent="0" algn="l">
              <a:buNone/>
              <a:defRPr sz="153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Click to edit Master text styles</a:t>
            </a:r>
          </a:p>
        </p:txBody>
      </p:sp>
      <p:sp>
        <p:nvSpPr>
          <p:cNvPr id="5" name="Date Placeholder 4"/>
          <p:cNvSpPr>
            <a:spLocks noGrp="1"/>
          </p:cNvSpPr>
          <p:nvPr>
            <p:ph type="dt" sz="half" idx="10"/>
          </p:nvPr>
        </p:nvSpPr>
        <p:spPr>
          <a:xfrm>
            <a:off x="955904" y="8022458"/>
            <a:ext cx="2884880" cy="469514"/>
          </a:xfrm>
        </p:spPr>
        <p:txBody>
          <a:bodyPr/>
          <a:lstStyle>
            <a:lvl1pPr algn="l">
              <a:defRPr/>
            </a:lvl1pPr>
          </a:lstStyle>
          <a:p>
            <a:fld id="{4509A250-FF31-4206-8172-F9D3106AACB1}" type="datetimeFigureOut">
              <a:rPr lang="en-US" smtClean="0"/>
              <a:t>5/10/2024</a:t>
            </a:fld>
            <a:endParaRPr lang="en-US" dirty="0"/>
          </a:p>
        </p:txBody>
      </p:sp>
      <p:sp>
        <p:nvSpPr>
          <p:cNvPr id="6" name="Footer Placeholder 5"/>
          <p:cNvSpPr>
            <a:spLocks noGrp="1"/>
          </p:cNvSpPr>
          <p:nvPr>
            <p:ph type="ftr" sz="quarter" idx="11"/>
          </p:nvPr>
        </p:nvSpPr>
        <p:spPr>
          <a:xfrm>
            <a:off x="956640" y="467341"/>
            <a:ext cx="2210877" cy="470699"/>
          </a:xfrm>
        </p:spPr>
        <p:txBody>
          <a:bodyPr/>
          <a:lstStyle/>
          <a:p>
            <a:endParaRPr lang="en-US" dirty="0"/>
          </a:p>
        </p:txBody>
      </p:sp>
      <p:sp>
        <p:nvSpPr>
          <p:cNvPr id="7" name="Slide Number Placeholder 6"/>
          <p:cNvSpPr>
            <a:spLocks noGrp="1"/>
          </p:cNvSpPr>
          <p:nvPr>
            <p:ph type="sldNum" sz="quarter" idx="12"/>
          </p:nvPr>
        </p:nvSpPr>
        <p:spPr>
          <a:xfrm>
            <a:off x="3167517" y="193204"/>
            <a:ext cx="676384" cy="738581"/>
          </a:xfrm>
        </p:spPr>
        <p:txBody>
          <a:bodyPr/>
          <a:lstStyle/>
          <a:p>
            <a:fld id="{D57F1E4F-1CFF-5643-939E-02111984F565}" type="slidenum">
              <a:rPr lang="en-US" smtClean="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956641" y="943747"/>
            <a:ext cx="2883560" cy="227990"/>
          </a:xfrm>
          <a:prstGeom prst="rect">
            <a:avLst/>
          </a:prstGeom>
          <a:noFill/>
          <a:ln>
            <a:noFill/>
          </a:ln>
        </p:spPr>
      </p:pic>
    </p:spTree>
    <p:extLst>
      <p:ext uri="{BB962C8B-B14F-4D97-AF65-F5344CB8AC3E}">
        <p14:creationId xmlns:p14="http://schemas.microsoft.com/office/powerpoint/2010/main" val="127585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a:xfrm>
            <a:off x="0" y="8975786"/>
            <a:ext cx="7772400" cy="1089660"/>
          </a:xfrm>
          <a:prstGeom prst="rect">
            <a:avLst/>
          </a:prstGeom>
        </p:spPr>
      </p:pic>
      <p:sp>
        <p:nvSpPr>
          <p:cNvPr id="12" name="Rectangle 11"/>
          <p:cNvSpPr/>
          <p:nvPr/>
        </p:nvSpPr>
        <p:spPr>
          <a:xfrm>
            <a:off x="0" y="687528"/>
            <a:ext cx="7772400" cy="8282302"/>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8977474"/>
            <a:ext cx="77724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959382" y="1402386"/>
            <a:ext cx="5585642" cy="153887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59382" y="3178832"/>
            <a:ext cx="5585642" cy="48233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43113" y="484544"/>
            <a:ext cx="2013048" cy="447242"/>
          </a:xfrm>
          <a:prstGeom prst="rect">
            <a:avLst/>
          </a:prstGeom>
        </p:spPr>
        <p:txBody>
          <a:bodyPr vert="horz" lIns="91440" tIns="45720" rIns="91440" bIns="45720" rtlCol="0" anchor="ctr"/>
          <a:lstStyle>
            <a:lvl1pPr algn="r">
              <a:defRPr sz="850">
                <a:solidFill>
                  <a:schemeClr val="tx1">
                    <a:tint val="75000"/>
                  </a:schemeClr>
                </a:solidFill>
              </a:defRPr>
            </a:lvl1pPr>
          </a:lstStyle>
          <a:p>
            <a:fld id="{4AAD347D-5ACD-4C99-B74B-A9C85AD731AF}" type="datetimeFigureOut">
              <a:rPr lang="en-US" smtClean="0"/>
              <a:t>5/10/2024</a:t>
            </a:fld>
            <a:endParaRPr lang="en-US" dirty="0"/>
          </a:p>
        </p:txBody>
      </p:sp>
      <p:sp>
        <p:nvSpPr>
          <p:cNvPr id="5" name="Footer Placeholder 4"/>
          <p:cNvSpPr>
            <a:spLocks noGrp="1"/>
          </p:cNvSpPr>
          <p:nvPr>
            <p:ph type="ftr" sz="quarter" idx="3"/>
          </p:nvPr>
        </p:nvSpPr>
        <p:spPr>
          <a:xfrm>
            <a:off x="959382" y="482986"/>
            <a:ext cx="2880223" cy="453495"/>
          </a:xfrm>
          <a:prstGeom prst="rect">
            <a:avLst/>
          </a:prstGeom>
        </p:spPr>
        <p:txBody>
          <a:bodyPr vert="horz" lIns="91440" tIns="45720" rIns="91440" bIns="45720" rtlCol="0" anchor="ctr"/>
          <a:lstStyle>
            <a:lvl1pPr algn="l">
              <a:defRPr sz="8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859669" y="193204"/>
            <a:ext cx="676384" cy="738581"/>
          </a:xfrm>
          <a:prstGeom prst="rect">
            <a:avLst/>
          </a:prstGeom>
        </p:spPr>
        <p:txBody>
          <a:bodyPr vert="horz" lIns="91440" tIns="45720" rIns="91440" bIns="45720" rtlCol="0" anchor="t"/>
          <a:lstStyle>
            <a:lvl1pPr algn="r">
              <a:defRPr sz="238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504612639"/>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Lst>
  <p:txStyles>
    <p:titleStyle>
      <a:lvl1pPr algn="l" defTabSz="582930" rtl="0" eaLnBrk="1" latinLnBrk="0" hangingPunct="1">
        <a:lnSpc>
          <a:spcPct val="90000"/>
        </a:lnSpc>
        <a:spcBef>
          <a:spcPct val="0"/>
        </a:spcBef>
        <a:buNone/>
        <a:defRPr sz="2720" b="0" i="0" kern="1200" cap="none">
          <a:solidFill>
            <a:schemeClr val="tx1"/>
          </a:solidFill>
          <a:effectLst/>
          <a:latin typeface="+mj-lt"/>
          <a:ea typeface="+mj-ea"/>
          <a:cs typeface="+mj-cs"/>
        </a:defRPr>
      </a:lvl1pPr>
    </p:titleStyle>
    <p:bodyStyle>
      <a:lvl1pPr marL="194310" indent="-194310" algn="l" defTabSz="582930" rtl="0" eaLnBrk="1" latinLnBrk="0" hangingPunct="1">
        <a:lnSpc>
          <a:spcPct val="120000"/>
        </a:lnSpc>
        <a:spcBef>
          <a:spcPts val="850"/>
        </a:spcBef>
        <a:buClr>
          <a:schemeClr val="accent1"/>
        </a:buClr>
        <a:buSzPct val="100000"/>
        <a:buFont typeface="Arial" panose="020B0604020202020204" pitchFamily="34" charset="0"/>
        <a:buChar char="•"/>
        <a:defRPr sz="1700" kern="1200" cap="none">
          <a:solidFill>
            <a:schemeClr val="tx1"/>
          </a:solidFill>
          <a:effectLst/>
          <a:latin typeface="+mn-lt"/>
          <a:ea typeface="+mn-ea"/>
          <a:cs typeface="+mn-cs"/>
        </a:defRPr>
      </a:lvl1pPr>
      <a:lvl2pPr marL="582930" indent="-194310" algn="l" defTabSz="582930" rtl="0" eaLnBrk="1" latinLnBrk="0" hangingPunct="1">
        <a:lnSpc>
          <a:spcPct val="120000"/>
        </a:lnSpc>
        <a:spcBef>
          <a:spcPts val="425"/>
        </a:spcBef>
        <a:buClr>
          <a:schemeClr val="accent1"/>
        </a:buClr>
        <a:buSzPct val="100000"/>
        <a:buFont typeface="Arial" panose="020B0604020202020204" pitchFamily="34" charset="0"/>
        <a:buChar char="•"/>
        <a:defRPr sz="1360" kern="1200" cap="none" baseline="0">
          <a:solidFill>
            <a:schemeClr val="tx1"/>
          </a:solidFill>
          <a:effectLst/>
          <a:latin typeface="+mn-lt"/>
          <a:ea typeface="+mn-ea"/>
          <a:cs typeface="+mn-cs"/>
        </a:defRPr>
      </a:lvl2pPr>
      <a:lvl3pPr marL="971550" indent="-194310" algn="l" defTabSz="582930" rtl="0" eaLnBrk="1" latinLnBrk="0" hangingPunct="1">
        <a:lnSpc>
          <a:spcPct val="120000"/>
        </a:lnSpc>
        <a:spcBef>
          <a:spcPts val="425"/>
        </a:spcBef>
        <a:buClr>
          <a:schemeClr val="accent1"/>
        </a:buClr>
        <a:buSzPct val="100000"/>
        <a:buFont typeface="Arial" panose="020B0604020202020204" pitchFamily="34" charset="0"/>
        <a:buChar char="•"/>
        <a:defRPr sz="1360" kern="1200" cap="none">
          <a:solidFill>
            <a:schemeClr val="tx1"/>
          </a:solidFill>
          <a:effectLst/>
          <a:latin typeface="+mn-lt"/>
          <a:ea typeface="+mn-ea"/>
          <a:cs typeface="+mn-cs"/>
        </a:defRPr>
      </a:lvl3pPr>
      <a:lvl4pPr marL="1360170" indent="-194310" algn="l" defTabSz="582930" rtl="0" eaLnBrk="1" latinLnBrk="0" hangingPunct="1">
        <a:lnSpc>
          <a:spcPct val="120000"/>
        </a:lnSpc>
        <a:spcBef>
          <a:spcPts val="425"/>
        </a:spcBef>
        <a:buClr>
          <a:schemeClr val="accent1"/>
        </a:buClr>
        <a:buSzPct val="100000"/>
        <a:buFont typeface="Arial" panose="020B0604020202020204" pitchFamily="34" charset="0"/>
        <a:buChar char="•"/>
        <a:defRPr sz="1190" kern="1200" cap="none" baseline="0">
          <a:solidFill>
            <a:schemeClr val="tx1"/>
          </a:solidFill>
          <a:effectLst/>
          <a:latin typeface="+mn-lt"/>
          <a:ea typeface="+mn-ea"/>
          <a:cs typeface="+mn-cs"/>
        </a:defRPr>
      </a:lvl4pPr>
      <a:lvl5pPr marL="1748790" indent="-194310" algn="l" defTabSz="582930" rtl="0" eaLnBrk="1" latinLnBrk="0" hangingPunct="1">
        <a:lnSpc>
          <a:spcPct val="120000"/>
        </a:lnSpc>
        <a:spcBef>
          <a:spcPts val="425"/>
        </a:spcBef>
        <a:buClr>
          <a:schemeClr val="accent1"/>
        </a:buClr>
        <a:buSzPct val="100000"/>
        <a:buFont typeface="Arial" panose="020B0604020202020204" pitchFamily="34" charset="0"/>
        <a:buChar char="•"/>
        <a:defRPr sz="1020" kern="1200" cap="none">
          <a:solidFill>
            <a:schemeClr val="tx1"/>
          </a:solidFill>
          <a:effectLst/>
          <a:latin typeface="+mn-lt"/>
          <a:ea typeface="+mn-ea"/>
          <a:cs typeface="+mn-cs"/>
        </a:defRPr>
      </a:lvl5pPr>
      <a:lvl6pPr marL="2137410" indent="-194310" algn="l" defTabSz="777240" rtl="0" eaLnBrk="1" latinLnBrk="0" hangingPunct="1">
        <a:lnSpc>
          <a:spcPct val="120000"/>
        </a:lnSpc>
        <a:spcBef>
          <a:spcPts val="425"/>
        </a:spcBef>
        <a:buClr>
          <a:schemeClr val="accent1"/>
        </a:buClr>
        <a:buSzPct val="100000"/>
        <a:buFont typeface="Arial" panose="020B0604020202020204" pitchFamily="34" charset="0"/>
        <a:buChar char="•"/>
        <a:defRPr sz="1020" kern="1200">
          <a:solidFill>
            <a:schemeClr val="tx1"/>
          </a:solidFill>
          <a:effectLst/>
          <a:latin typeface="+mn-lt"/>
          <a:ea typeface="+mn-ea"/>
          <a:cs typeface="+mn-cs"/>
        </a:defRPr>
      </a:lvl6pPr>
      <a:lvl7pPr marL="2526030" indent="-194310" algn="l" defTabSz="777240" rtl="0" eaLnBrk="1" latinLnBrk="0" hangingPunct="1">
        <a:lnSpc>
          <a:spcPct val="120000"/>
        </a:lnSpc>
        <a:spcBef>
          <a:spcPts val="425"/>
        </a:spcBef>
        <a:buClr>
          <a:schemeClr val="accent1"/>
        </a:buClr>
        <a:buSzPct val="100000"/>
        <a:buFont typeface="Arial" panose="020B0604020202020204" pitchFamily="34" charset="0"/>
        <a:buChar char="•"/>
        <a:defRPr sz="1020" kern="1200">
          <a:solidFill>
            <a:schemeClr val="tx1"/>
          </a:solidFill>
          <a:effectLst/>
          <a:latin typeface="+mn-lt"/>
          <a:ea typeface="+mn-ea"/>
          <a:cs typeface="+mn-cs"/>
        </a:defRPr>
      </a:lvl7pPr>
      <a:lvl8pPr marL="2914650" indent="-194310" algn="l" defTabSz="777240" rtl="0" eaLnBrk="1" latinLnBrk="0" hangingPunct="1">
        <a:lnSpc>
          <a:spcPct val="120000"/>
        </a:lnSpc>
        <a:spcBef>
          <a:spcPts val="425"/>
        </a:spcBef>
        <a:buClr>
          <a:schemeClr val="accent1"/>
        </a:buClr>
        <a:buSzPct val="100000"/>
        <a:buFont typeface="Arial" panose="020B0604020202020204" pitchFamily="34" charset="0"/>
        <a:buChar char="•"/>
        <a:defRPr sz="1020" kern="1200" baseline="0">
          <a:solidFill>
            <a:schemeClr val="tx1"/>
          </a:solidFill>
          <a:effectLst/>
          <a:latin typeface="+mn-lt"/>
          <a:ea typeface="+mn-ea"/>
          <a:cs typeface="+mn-cs"/>
        </a:defRPr>
      </a:lvl8pPr>
      <a:lvl9pPr marL="3303270" indent="-194310" algn="l" defTabSz="777240" rtl="0" eaLnBrk="1" latinLnBrk="0" hangingPunct="1">
        <a:lnSpc>
          <a:spcPct val="120000"/>
        </a:lnSpc>
        <a:spcBef>
          <a:spcPts val="425"/>
        </a:spcBef>
        <a:buClr>
          <a:schemeClr val="accent1"/>
        </a:buClr>
        <a:buSzPct val="100000"/>
        <a:buFont typeface="Arial" panose="020B0604020202020204" pitchFamily="34" charset="0"/>
        <a:buChar char="•"/>
        <a:defRPr sz="1020" kern="1200" baseline="0">
          <a:solidFill>
            <a:schemeClr val="tx1"/>
          </a:solidFill>
          <a:effectLst/>
          <a:latin typeface="+mn-lt"/>
          <a:ea typeface="+mn-ea"/>
          <a:cs typeface="+mn-cs"/>
        </a:defRPr>
      </a:lvl9pPr>
    </p:bodyStyle>
    <p:otherStyle>
      <a:defPPr>
        <a:defRPr lang="en-US"/>
      </a:defPPr>
      <a:lvl1pPr marL="0" algn="l" defTabSz="582930" rtl="0" eaLnBrk="1" latinLnBrk="0" hangingPunct="1">
        <a:defRPr sz="1148" kern="1200">
          <a:solidFill>
            <a:schemeClr val="tx1"/>
          </a:solidFill>
          <a:latin typeface="+mn-lt"/>
          <a:ea typeface="+mn-ea"/>
          <a:cs typeface="+mn-cs"/>
        </a:defRPr>
      </a:lvl1pPr>
      <a:lvl2pPr marL="291465" algn="l" defTabSz="582930" rtl="0" eaLnBrk="1" latinLnBrk="0" hangingPunct="1">
        <a:defRPr sz="1148" kern="1200">
          <a:solidFill>
            <a:schemeClr val="tx1"/>
          </a:solidFill>
          <a:latin typeface="+mn-lt"/>
          <a:ea typeface="+mn-ea"/>
          <a:cs typeface="+mn-cs"/>
        </a:defRPr>
      </a:lvl2pPr>
      <a:lvl3pPr marL="582930" algn="l" defTabSz="582930" rtl="0" eaLnBrk="1" latinLnBrk="0" hangingPunct="1">
        <a:defRPr sz="1148" kern="1200">
          <a:solidFill>
            <a:schemeClr val="tx1"/>
          </a:solidFill>
          <a:latin typeface="+mn-lt"/>
          <a:ea typeface="+mn-ea"/>
          <a:cs typeface="+mn-cs"/>
        </a:defRPr>
      </a:lvl3pPr>
      <a:lvl4pPr marL="874395" algn="l" defTabSz="582930" rtl="0" eaLnBrk="1" latinLnBrk="0" hangingPunct="1">
        <a:defRPr sz="1148" kern="1200">
          <a:solidFill>
            <a:schemeClr val="tx1"/>
          </a:solidFill>
          <a:latin typeface="+mn-lt"/>
          <a:ea typeface="+mn-ea"/>
          <a:cs typeface="+mn-cs"/>
        </a:defRPr>
      </a:lvl4pPr>
      <a:lvl5pPr marL="1165860" algn="l" defTabSz="582930" rtl="0" eaLnBrk="1" latinLnBrk="0" hangingPunct="1">
        <a:defRPr sz="1148" kern="1200">
          <a:solidFill>
            <a:schemeClr val="tx1"/>
          </a:solidFill>
          <a:latin typeface="+mn-lt"/>
          <a:ea typeface="+mn-ea"/>
          <a:cs typeface="+mn-cs"/>
        </a:defRPr>
      </a:lvl5pPr>
      <a:lvl6pPr marL="1457325" algn="l" defTabSz="582930" rtl="0" eaLnBrk="1" latinLnBrk="0" hangingPunct="1">
        <a:defRPr sz="1148" kern="1200">
          <a:solidFill>
            <a:schemeClr val="tx1"/>
          </a:solidFill>
          <a:latin typeface="+mn-lt"/>
          <a:ea typeface="+mn-ea"/>
          <a:cs typeface="+mn-cs"/>
        </a:defRPr>
      </a:lvl6pPr>
      <a:lvl7pPr marL="1748790" algn="l" defTabSz="582930" rtl="0" eaLnBrk="1" latinLnBrk="0" hangingPunct="1">
        <a:defRPr sz="1148" kern="1200">
          <a:solidFill>
            <a:schemeClr val="tx1"/>
          </a:solidFill>
          <a:latin typeface="+mn-lt"/>
          <a:ea typeface="+mn-ea"/>
          <a:cs typeface="+mn-cs"/>
        </a:defRPr>
      </a:lvl7pPr>
      <a:lvl8pPr marL="2040255" algn="l" defTabSz="582930" rtl="0" eaLnBrk="1" latinLnBrk="0" hangingPunct="1">
        <a:defRPr sz="1148" kern="1200">
          <a:solidFill>
            <a:schemeClr val="tx1"/>
          </a:solidFill>
          <a:latin typeface="+mn-lt"/>
          <a:ea typeface="+mn-ea"/>
          <a:cs typeface="+mn-cs"/>
        </a:defRPr>
      </a:lvl8pPr>
      <a:lvl9pPr marL="2331720" algn="l" defTabSz="582930" rtl="0" eaLnBrk="1" latinLnBrk="0" hangingPunct="1">
        <a:defRPr sz="11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hyperlink" Target="https://www.kaggle.com/c/deepfake-detectionchallenge/"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9C67D4-2E87-45F7-A7C8-658546240F25}"/>
              </a:ext>
            </a:extLst>
          </p:cNvPr>
          <p:cNvSpPr txBox="1"/>
          <p:nvPr/>
        </p:nvSpPr>
        <p:spPr>
          <a:xfrm>
            <a:off x="960120" y="1838741"/>
            <a:ext cx="5852160" cy="5632311"/>
          </a:xfrm>
          <a:prstGeom prst="rect">
            <a:avLst/>
          </a:prstGeom>
          <a:noFill/>
        </p:spPr>
        <p:txBody>
          <a:bodyPr wrap="square" rtlCol="0">
            <a:spAutoFit/>
            <a:scene3d>
              <a:camera prst="perspectiveFront"/>
              <a:lightRig rig="threePt" dir="t"/>
            </a:scene3d>
            <a:sp3d extrusionH="57150">
              <a:bevelT w="38100" h="38100"/>
            </a:sp3d>
          </a:bodyPr>
          <a:lstStyle/>
          <a:p>
            <a:pPr algn="ctr"/>
            <a:r>
              <a:rPr lang="en-US" sz="9000" b="1" dirty="0">
                <a:ln w="9525">
                  <a:solidFill>
                    <a:schemeClr val="bg1"/>
                  </a:solidFill>
                  <a:prstDash val="solid"/>
                </a:ln>
                <a:effectLst>
                  <a:outerShdw blurRad="12700" dist="38100" dir="2700000" algn="tl" rotWithShape="0">
                    <a:schemeClr val="bg1">
                      <a:lumMod val="50000"/>
                    </a:schemeClr>
                  </a:outerShdw>
                  <a:reflection blurRad="6350" stA="55000" endA="300" endPos="45500" dir="5400000" sy="-100000" algn="bl" rotWithShape="0"/>
                </a:effectLst>
              </a:rPr>
              <a:t>Deep Fake</a:t>
            </a:r>
          </a:p>
          <a:p>
            <a:pPr algn="ctr"/>
            <a:r>
              <a:rPr lang="en-US" sz="9000" b="1" dirty="0">
                <a:ln w="9525">
                  <a:solidFill>
                    <a:schemeClr val="bg1"/>
                  </a:solidFill>
                  <a:prstDash val="solid"/>
                </a:ln>
                <a:effectLst>
                  <a:outerShdw blurRad="12700" dist="38100" dir="2700000" algn="tl" rotWithShape="0">
                    <a:schemeClr val="bg1">
                      <a:lumMod val="50000"/>
                    </a:schemeClr>
                  </a:outerShdw>
                  <a:reflection blurRad="6350" stA="55000" endA="300" endPos="45500" dir="5400000" sy="-100000" algn="bl" rotWithShape="0"/>
                </a:effectLst>
              </a:rPr>
              <a:t>Detection </a:t>
            </a:r>
          </a:p>
          <a:p>
            <a:pPr algn="ctr"/>
            <a:r>
              <a:rPr lang="en-US" sz="9000" b="1" dirty="0">
                <a:ln w="9525">
                  <a:solidFill>
                    <a:schemeClr val="bg1"/>
                  </a:solidFill>
                  <a:prstDash val="solid"/>
                </a:ln>
                <a:effectLst>
                  <a:outerShdw blurRad="12700" dist="38100" dir="2700000" algn="tl" rotWithShape="0">
                    <a:schemeClr val="bg1">
                      <a:lumMod val="50000"/>
                    </a:schemeClr>
                  </a:outerShdw>
                  <a:reflection blurRad="6350" stA="55000" endA="300" endPos="45500" dir="5400000" sy="-100000" algn="bl" rotWithShape="0"/>
                </a:effectLst>
              </a:rPr>
              <a:t>System</a:t>
            </a:r>
            <a:endParaRPr lang="en-IN" sz="9000" b="1" dirty="0">
              <a:ln w="9525">
                <a:solidFill>
                  <a:schemeClr val="bg1"/>
                </a:solidFill>
                <a:prstDash val="solid"/>
              </a:ln>
              <a:effectLst>
                <a:outerShdw blurRad="12700" dist="38100" dir="2700000" algn="tl" rotWithShape="0">
                  <a:schemeClr val="bg1">
                    <a:lumMod val="50000"/>
                  </a:schemeClr>
                </a:outerShdw>
                <a:reflection blurRad="6350" stA="55000" endA="300" endPos="45500" dir="5400000" sy="-100000" algn="bl" rotWithShape="0"/>
              </a:effectLst>
            </a:endParaRPr>
          </a:p>
        </p:txBody>
      </p:sp>
    </p:spTree>
    <p:extLst>
      <p:ext uri="{BB962C8B-B14F-4D97-AF65-F5344CB8AC3E}">
        <p14:creationId xmlns:p14="http://schemas.microsoft.com/office/powerpoint/2010/main" val="231340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04800" y="304800"/>
            <a:ext cx="7165848" cy="852156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82624" y="182880"/>
            <a:ext cx="2694432" cy="164592"/>
          </a:xfrm>
          <a:prstGeom prst="rect">
            <a:avLst/>
          </a:prstGeom>
        </p:spPr>
        <p:txBody>
          <a:bodyPr wrap="none" lIns="0" tIns="0" rIns="0" bIns="0">
            <a:noAutofit/>
          </a:bodyPr>
          <a:lstStyle/>
          <a:p>
            <a:pPr indent="0"/>
            <a:r>
              <a:rPr lang="en-US" sz="1100">
                <a:latin typeface="Times New Roman"/>
              </a:rPr>
              <a:t>SISTec/BTech/AD/2023/5/MinorProject I/9</a:t>
            </a:r>
          </a:p>
        </p:txBody>
      </p:sp>
      <p:sp>
        <p:nvSpPr>
          <p:cNvPr id="3" name="Rectangle 2"/>
          <p:cNvSpPr/>
          <p:nvPr/>
        </p:nvSpPr>
        <p:spPr>
          <a:xfrm>
            <a:off x="1170432" y="1051560"/>
            <a:ext cx="5885688" cy="3825240"/>
          </a:xfrm>
          <a:prstGeom prst="rect">
            <a:avLst/>
          </a:prstGeom>
        </p:spPr>
        <p:txBody>
          <a:bodyPr lIns="0" tIns="0" rIns="0" bIns="0">
            <a:noAutofit/>
          </a:bodyPr>
          <a:lstStyle/>
          <a:p>
            <a:pPr marL="4430268" indent="0">
              <a:spcAft>
                <a:spcPts val="420"/>
              </a:spcAft>
            </a:pPr>
            <a:r>
              <a:rPr lang="en-US" sz="1900" b="1">
                <a:latin typeface="Times New Roman"/>
              </a:rPr>
              <a:t>CHAPTER-2</a:t>
            </a:r>
          </a:p>
          <a:p>
            <a:pPr marL="417068" indent="0">
              <a:spcAft>
                <a:spcPts val="2730"/>
              </a:spcAft>
            </a:pPr>
            <a:r>
              <a:rPr lang="en-US" sz="1900" b="1" u="sng">
                <a:latin typeface="Times New Roman"/>
              </a:rPr>
              <a:t>SOFTWARE &amp; HARDWARE REQUIREMENTS</a:t>
            </a:r>
          </a:p>
          <a:p>
            <a:pPr indent="0" algn="just">
              <a:spcAft>
                <a:spcPts val="840"/>
              </a:spcAft>
            </a:pPr>
            <a:r>
              <a:rPr lang="en-US" sz="1300" b="1">
                <a:latin typeface="Times New Roman"/>
              </a:rPr>
              <a:t>2.1    SOFTWARE REQUIREMENTS</a:t>
            </a:r>
          </a:p>
          <a:p>
            <a:pPr indent="0" algn="just">
              <a:lnSpc>
                <a:spcPts val="1584"/>
              </a:lnSpc>
              <a:spcAft>
                <a:spcPts val="420"/>
              </a:spcAft>
            </a:pPr>
            <a:r>
              <a:rPr lang="en-US" sz="1100">
                <a:latin typeface="Times New Roman"/>
              </a:rPr>
              <a:t>The successful development and deployment of the "Design and Development of Deep Fake Detection System" project necessitate the utilization of specific software tools and technologies. This section outlines the software requirements vital to the project's execution.</a:t>
            </a:r>
          </a:p>
          <a:p>
            <a:pPr marL="201168" indent="0" algn="just">
              <a:lnSpc>
                <a:spcPts val="2400"/>
              </a:lnSpc>
            </a:pPr>
            <a:r>
              <a:rPr lang="en-US" sz="1100" b="1">
                <a:latin typeface="Times New Roman"/>
              </a:rPr>
              <a:t>•    Operating System: </a:t>
            </a:r>
            <a:r>
              <a:rPr lang="en-US" sz="1100">
                <a:latin typeface="Times New Roman"/>
              </a:rPr>
              <a:t>Windows 10 or higher</a:t>
            </a:r>
          </a:p>
          <a:p>
            <a:pPr marL="201168" indent="0" algn="just">
              <a:lnSpc>
                <a:spcPts val="2400"/>
              </a:lnSpc>
            </a:pPr>
            <a:r>
              <a:rPr lang="en-US" sz="1100" b="1">
                <a:latin typeface="Times New Roman"/>
              </a:rPr>
              <a:t>•    Programming Language: </a:t>
            </a:r>
            <a:r>
              <a:rPr lang="en-US" sz="1100">
                <a:latin typeface="Times New Roman"/>
              </a:rPr>
              <a:t>Python (3.0) or higher</a:t>
            </a:r>
          </a:p>
          <a:p>
            <a:pPr marL="201168" indent="0" algn="just">
              <a:lnSpc>
                <a:spcPts val="2400"/>
              </a:lnSpc>
            </a:pPr>
            <a:r>
              <a:rPr lang="en-US" sz="1100" b="1">
                <a:latin typeface="Times New Roman"/>
              </a:rPr>
              <a:t>•    Framework: </a:t>
            </a:r>
            <a:r>
              <a:rPr lang="en-US" sz="1100">
                <a:latin typeface="Times New Roman"/>
              </a:rPr>
              <a:t>Django (3.0) or higher</a:t>
            </a:r>
          </a:p>
          <a:p>
            <a:pPr marL="417068" indent="-215900">
              <a:lnSpc>
                <a:spcPts val="1584"/>
              </a:lnSpc>
              <a:spcAft>
                <a:spcPts val="1470"/>
              </a:spcAft>
            </a:pPr>
            <a:r>
              <a:rPr lang="en-US" sz="1100" b="1">
                <a:latin typeface="Times New Roman"/>
              </a:rPr>
              <a:t>•    Libraries: </a:t>
            </a:r>
            <a:r>
              <a:rPr lang="en-US" sz="1100">
                <a:latin typeface="Times New Roman"/>
              </a:rPr>
              <a:t>cv2, face_recognition, scikit-learn, torch, torchvision, pandas, numpy, random.</a:t>
            </a:r>
          </a:p>
          <a:p>
            <a:pPr indent="0" algn="just">
              <a:spcAft>
                <a:spcPts val="2310"/>
              </a:spcAft>
            </a:pPr>
            <a:r>
              <a:rPr lang="en-US" sz="1300" b="1">
                <a:latin typeface="Times New Roman"/>
              </a:rPr>
              <a:t>2.2    HARDWARE REQUIREMENTS</a:t>
            </a:r>
          </a:p>
        </p:txBody>
      </p:sp>
      <p:sp>
        <p:nvSpPr>
          <p:cNvPr id="4" name="Rectangle 3"/>
          <p:cNvSpPr/>
          <p:nvPr/>
        </p:nvSpPr>
        <p:spPr>
          <a:xfrm>
            <a:off x="1173480" y="5248656"/>
            <a:ext cx="5876544" cy="377952"/>
          </a:xfrm>
          <a:prstGeom prst="rect">
            <a:avLst/>
          </a:prstGeom>
        </p:spPr>
        <p:txBody>
          <a:bodyPr lIns="0" tIns="0" rIns="0" bIns="0">
            <a:noAutofit/>
          </a:bodyPr>
          <a:lstStyle/>
          <a:p>
            <a:pPr indent="0" algn="just">
              <a:lnSpc>
                <a:spcPts val="1584"/>
              </a:lnSpc>
              <a:spcBef>
                <a:spcPts val="2310"/>
              </a:spcBef>
              <a:spcAft>
                <a:spcPts val="2310"/>
              </a:spcAft>
            </a:pPr>
            <a:r>
              <a:rPr lang="en-US" sz="1100">
                <a:latin typeface="Times New Roman"/>
              </a:rPr>
              <a:t>The "Design and Development of DFD " project demands specific hardware resources to ensure its smooth operation. The minimum hardware requirements include:</a:t>
            </a:r>
          </a:p>
        </p:txBody>
      </p:sp>
      <p:graphicFrame>
        <p:nvGraphicFramePr>
          <p:cNvPr id="5" name="Table 4"/>
          <p:cNvGraphicFramePr>
            <a:graphicFrameLocks noGrp="1"/>
          </p:cNvGraphicFramePr>
          <p:nvPr/>
        </p:nvGraphicFramePr>
        <p:xfrm>
          <a:off x="1121664" y="6022848"/>
          <a:ext cx="4675632" cy="1030224"/>
        </p:xfrm>
        <a:graphic>
          <a:graphicData uri="http://schemas.openxmlformats.org/drawingml/2006/table">
            <a:tbl>
              <a:tblPr/>
              <a:tblGrid>
                <a:gridCol w="1100328">
                  <a:extLst>
                    <a:ext uri="{9D8B030D-6E8A-4147-A177-3AD203B41FA5}">
                      <a16:colId xmlns:a16="http://schemas.microsoft.com/office/drawing/2014/main" val="20000"/>
                    </a:ext>
                  </a:extLst>
                </a:gridCol>
                <a:gridCol w="3575304">
                  <a:extLst>
                    <a:ext uri="{9D8B030D-6E8A-4147-A177-3AD203B41FA5}">
                      <a16:colId xmlns:a16="http://schemas.microsoft.com/office/drawing/2014/main" val="20001"/>
                    </a:ext>
                  </a:extLst>
                </a:gridCol>
              </a:tblGrid>
              <a:tr h="213360">
                <a:tc>
                  <a:txBody>
                    <a:bodyPr/>
                    <a:lstStyle/>
                    <a:p>
                      <a:pPr indent="0"/>
                      <a:r>
                        <a:rPr lang="en-US" sz="1100">
                          <a:latin typeface="Times New Roman"/>
                        </a:rPr>
                        <a:t>CPU</a:t>
                      </a:r>
                    </a:p>
                  </a:txBody>
                  <a:tcPr marL="0" marR="0" marT="0" marB="0"/>
                </a:tc>
                <a:tc>
                  <a:txBody>
                    <a:bodyPr/>
                    <a:lstStyle/>
                    <a:p>
                      <a:pPr indent="0"/>
                      <a:r>
                        <a:rPr lang="en-US" sz="1100">
                          <a:latin typeface="Times New Roman"/>
                        </a:rPr>
                        <a:t>: 3.5 GHz</a:t>
                      </a:r>
                    </a:p>
                  </a:txBody>
                  <a:tcPr marL="0" marR="0" marT="0" marB="0"/>
                </a:tc>
                <a:extLst>
                  <a:ext uri="{0D108BD9-81ED-4DB2-BD59-A6C34878D82A}">
                    <a16:rowId xmlns:a16="http://schemas.microsoft.com/office/drawing/2014/main" val="10000"/>
                  </a:ext>
                </a:extLst>
              </a:tr>
              <a:tr h="283464">
                <a:tc>
                  <a:txBody>
                    <a:bodyPr/>
                    <a:lstStyle/>
                    <a:p>
                      <a:pPr indent="0"/>
                      <a:r>
                        <a:rPr lang="en-US" sz="1100">
                          <a:latin typeface="Times New Roman"/>
                        </a:rPr>
                        <a:t>RAM</a:t>
                      </a:r>
                    </a:p>
                  </a:txBody>
                  <a:tcPr marL="0" marR="0" marT="0" marB="0" anchor="ctr"/>
                </a:tc>
                <a:tc>
                  <a:txBody>
                    <a:bodyPr/>
                    <a:lstStyle/>
                    <a:p>
                      <a:pPr indent="0"/>
                      <a:r>
                        <a:rPr lang="en-US" sz="1100">
                          <a:latin typeface="Times New Roman"/>
                        </a:rPr>
                        <a:t>: 16 GB</a:t>
                      </a:r>
                    </a:p>
                  </a:txBody>
                  <a:tcPr marL="0" marR="0" marT="0" marB="0" anchor="ctr"/>
                </a:tc>
                <a:extLst>
                  <a:ext uri="{0D108BD9-81ED-4DB2-BD59-A6C34878D82A}">
                    <a16:rowId xmlns:a16="http://schemas.microsoft.com/office/drawing/2014/main" val="10001"/>
                  </a:ext>
                </a:extLst>
              </a:tr>
              <a:tr h="286512">
                <a:tc>
                  <a:txBody>
                    <a:bodyPr/>
                    <a:lstStyle/>
                    <a:p>
                      <a:pPr indent="0"/>
                      <a:r>
                        <a:rPr lang="en-US" sz="1100">
                          <a:latin typeface="Times New Roman"/>
                        </a:rPr>
                        <a:t>Hard Disk</a:t>
                      </a:r>
                    </a:p>
                  </a:txBody>
                  <a:tcPr marL="0" marR="0" marT="0" marB="0" anchor="b"/>
                </a:tc>
                <a:tc>
                  <a:txBody>
                    <a:bodyPr/>
                    <a:lstStyle/>
                    <a:p>
                      <a:pPr indent="0"/>
                      <a:r>
                        <a:rPr lang="en-US" sz="1100">
                          <a:latin typeface="Times New Roman"/>
                        </a:rPr>
                        <a:t>: 100 GB</a:t>
                      </a:r>
                    </a:p>
                  </a:txBody>
                  <a:tcPr marL="0" marR="0" marT="0" marB="0" anchor="b"/>
                </a:tc>
                <a:extLst>
                  <a:ext uri="{0D108BD9-81ED-4DB2-BD59-A6C34878D82A}">
                    <a16:rowId xmlns:a16="http://schemas.microsoft.com/office/drawing/2014/main" val="10002"/>
                  </a:ext>
                </a:extLst>
              </a:tr>
              <a:tr h="246888">
                <a:tc>
                  <a:txBody>
                    <a:bodyPr/>
                    <a:lstStyle/>
                    <a:p>
                      <a:pPr indent="0"/>
                      <a:r>
                        <a:rPr lang="en-US" sz="1100">
                          <a:latin typeface="Times New Roman"/>
                        </a:rPr>
                        <a:t>GPU</a:t>
                      </a:r>
                    </a:p>
                  </a:txBody>
                  <a:tcPr marL="0" marR="0" marT="0" marB="0" anchor="b"/>
                </a:tc>
                <a:tc>
                  <a:txBody>
                    <a:bodyPr/>
                    <a:lstStyle/>
                    <a:p>
                      <a:pPr indent="0"/>
                      <a:r>
                        <a:rPr lang="en-US" sz="1100">
                          <a:latin typeface="Times New Roman"/>
                        </a:rPr>
                        <a:t>: NVIDIA high-end GPU with at least 6 GB VRAM</a:t>
                      </a:r>
                    </a:p>
                  </a:txBody>
                  <a:tcPr marL="0" marR="0" marT="0" marB="0" anchor="b"/>
                </a:tc>
                <a:extLst>
                  <a:ext uri="{0D108BD9-81ED-4DB2-BD59-A6C34878D82A}">
                    <a16:rowId xmlns:a16="http://schemas.microsoft.com/office/drawing/2014/main" val="10003"/>
                  </a:ext>
                </a:extLst>
              </a:tr>
            </a:tbl>
          </a:graphicData>
        </a:graphic>
      </p:graphicFrame>
      <p:sp>
        <p:nvSpPr>
          <p:cNvPr id="6" name="Rectangle 5"/>
          <p:cNvSpPr/>
          <p:nvPr/>
        </p:nvSpPr>
        <p:spPr>
          <a:xfrm>
            <a:off x="1118616" y="7659624"/>
            <a:ext cx="4657344" cy="176784"/>
          </a:xfrm>
          <a:prstGeom prst="rect">
            <a:avLst/>
          </a:prstGeom>
        </p:spPr>
        <p:txBody>
          <a:bodyPr wrap="none" lIns="0" tIns="0" rIns="0" bIns="0">
            <a:noAutofit/>
          </a:bodyPr>
          <a:lstStyle/>
          <a:p>
            <a:pPr indent="0" algn="just">
              <a:spcBef>
                <a:spcPts val="3360"/>
              </a:spcBef>
            </a:pPr>
            <a:r>
              <a:rPr lang="en-US" sz="1100" b="1">
                <a:latin typeface="Times New Roman"/>
              </a:rPr>
              <a:t>• Client-Side Requirements: </a:t>
            </a:r>
            <a:r>
              <a:rPr lang="en-US" sz="1100">
                <a:latin typeface="Times New Roman"/>
              </a:rPr>
              <a:t>Browser (Any Compatible browser device</a:t>
            </a:r>
            <a:r>
              <a:rPr lang="en-US" sz="1100" b="1">
                <a:latin typeface="Times New Roman"/>
              </a:rPr>
              <a:t>)</a:t>
            </a:r>
          </a:p>
        </p:txBody>
      </p:sp>
      <p:sp>
        <p:nvSpPr>
          <p:cNvPr id="7" name="Rectangle 6"/>
          <p:cNvSpPr/>
          <p:nvPr/>
        </p:nvSpPr>
        <p:spPr>
          <a:xfrm>
            <a:off x="6961632" y="9732264"/>
            <a:ext cx="91440" cy="137160"/>
          </a:xfrm>
          <a:prstGeom prst="rect">
            <a:avLst/>
          </a:prstGeom>
        </p:spPr>
        <p:txBody>
          <a:bodyPr wrap="none" lIns="0" tIns="0" rIns="0" bIns="0">
            <a:noAutofit/>
          </a:bodyPr>
          <a:lstStyle/>
          <a:p>
            <a:pPr indent="0"/>
            <a:r>
              <a:rPr lang="en-US" sz="1100">
                <a:latin typeface="Times New Roman"/>
              </a:rPr>
              <a:t>5</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304799"/>
            <a:ext cx="7165848" cy="8492691"/>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97864" y="182880"/>
            <a:ext cx="2694432" cy="176784"/>
          </a:xfrm>
          <a:prstGeom prst="rect">
            <a:avLst/>
          </a:prstGeom>
        </p:spPr>
        <p:txBody>
          <a:bodyPr wrap="none" lIns="0" tIns="0" rIns="0" bIns="0">
            <a:noAutofit/>
          </a:bodyPr>
          <a:lstStyle/>
          <a:p>
            <a:pPr indent="0"/>
            <a:r>
              <a:rPr lang="en-US" sz="1100">
                <a:latin typeface="Times New Roman"/>
              </a:rPr>
              <a:t>SISTec/BTech/AD/2023/5/MinorProject_I/9</a:t>
            </a:r>
          </a:p>
        </p:txBody>
      </p:sp>
      <p:sp>
        <p:nvSpPr>
          <p:cNvPr id="3" name="Rectangle 2"/>
          <p:cNvSpPr/>
          <p:nvPr/>
        </p:nvSpPr>
        <p:spPr>
          <a:xfrm>
            <a:off x="3898392" y="905256"/>
            <a:ext cx="3157728" cy="505968"/>
          </a:xfrm>
          <a:prstGeom prst="rect">
            <a:avLst/>
          </a:prstGeom>
        </p:spPr>
        <p:txBody>
          <a:bodyPr lIns="0" tIns="0" rIns="0" bIns="0">
            <a:noAutofit/>
          </a:bodyPr>
          <a:lstStyle/>
          <a:p>
            <a:pPr indent="0" algn="r">
              <a:lnSpc>
                <a:spcPts val="2304"/>
              </a:lnSpc>
              <a:spcAft>
                <a:spcPts val="1260"/>
              </a:spcAft>
            </a:pPr>
            <a:r>
              <a:rPr lang="en-US" sz="1900" b="1">
                <a:latin typeface="Times New Roman"/>
              </a:rPr>
              <a:t>CHAPTER-3 </a:t>
            </a:r>
            <a:r>
              <a:rPr lang="en-US" sz="1900" b="1" u="sng">
                <a:latin typeface="Times New Roman"/>
              </a:rPr>
              <a:t>PROBLEM DESCRIPTION</a:t>
            </a:r>
          </a:p>
        </p:txBody>
      </p:sp>
      <p:sp>
        <p:nvSpPr>
          <p:cNvPr id="4" name="Rectangle 3"/>
          <p:cNvSpPr/>
          <p:nvPr/>
        </p:nvSpPr>
        <p:spPr>
          <a:xfrm>
            <a:off x="1106424" y="1807464"/>
            <a:ext cx="5964936" cy="4812792"/>
          </a:xfrm>
          <a:prstGeom prst="rect">
            <a:avLst/>
          </a:prstGeom>
        </p:spPr>
        <p:txBody>
          <a:bodyPr lIns="0" tIns="0" rIns="0" bIns="0">
            <a:noAutofit/>
          </a:bodyPr>
          <a:lstStyle/>
          <a:p>
            <a:pPr indent="0" algn="just">
              <a:lnSpc>
                <a:spcPts val="1584"/>
              </a:lnSpc>
              <a:spcBef>
                <a:spcPts val="1260"/>
              </a:spcBef>
              <a:spcAft>
                <a:spcPts val="840"/>
              </a:spcAft>
            </a:pPr>
            <a:r>
              <a:rPr lang="en-US" sz="1100">
                <a:latin typeface="Times New Roman"/>
              </a:rPr>
              <a:t>In recent years, the rapid advancement of artificial intelligence and deep learning techniques has given rise to a pervasive issue: the proliferation of deep fake content. Deep fakes are convincingly manipulated videos, images, or audio recordings created using sophisticated algorithms, making it challenging to distinguish them from authentic media. This digital manipulation poses severe threats to various sectors, including politics, journalism, and online trust, as malicious actors exploit deep fakes to spread misinformation, deceive the public, and compromise the integrity of information sources.</a:t>
            </a:r>
          </a:p>
          <a:p>
            <a:pPr indent="0" algn="just">
              <a:lnSpc>
                <a:spcPts val="1584"/>
              </a:lnSpc>
              <a:spcAft>
                <a:spcPts val="840"/>
              </a:spcAft>
            </a:pPr>
            <a:r>
              <a:rPr lang="en-US" sz="1100">
                <a:latin typeface="Times New Roman"/>
              </a:rPr>
              <a:t>The problem at hand revolves around the urgent need to develop robust and accurate deep fake detection methods. Existing detection techniques often struggle to keep pace with the evolving sophistication of deep fakes, leading to a growing gap between the creation of deceptive media and the ability to identify it. Addressing this challenge requires innovative solutions that can discern subtle discrepancies between genuine and manipulated content across various multimedia formats. Furthermore, these solutions must be efficient, scalable, and adaptable to different contexts, enabling timely detection and mitigation of the harmful effects of deep fake technology. Developing effective methods for deep fake detection is critical for preserving the authenticity of digital media, rebuilding trust in online content, and safeguarding the integrity of information sources in the digital age.</a:t>
            </a:r>
          </a:p>
          <a:p>
            <a:pPr indent="0" algn="just">
              <a:lnSpc>
                <a:spcPts val="1560"/>
              </a:lnSpc>
            </a:pPr>
            <a:r>
              <a:rPr lang="en-US" sz="1100">
                <a:latin typeface="Times New Roman"/>
              </a:rPr>
              <a:t>Detecting deep fakes is crucial to combat misinformation, protect privacy, and uphold legal integrity. As these manipulations become more advanced, continuous innovation in technologies like machine learning and computer vision is essential. Safeguarding reliable information and ensuring digital security necessitate ongoing collaboration and vigilance across disciplines, promoting a safer online environment globally.</a:t>
            </a:r>
          </a:p>
        </p:txBody>
      </p:sp>
      <p:sp>
        <p:nvSpPr>
          <p:cNvPr id="5" name="Rectangle 4"/>
          <p:cNvSpPr/>
          <p:nvPr/>
        </p:nvSpPr>
        <p:spPr>
          <a:xfrm>
            <a:off x="6958584" y="9729216"/>
            <a:ext cx="100584" cy="137160"/>
          </a:xfrm>
          <a:prstGeom prst="rect">
            <a:avLst/>
          </a:prstGeom>
        </p:spPr>
        <p:txBody>
          <a:bodyPr wrap="none" lIns="0" tIns="0" rIns="0" bIns="0">
            <a:noAutofit/>
          </a:bodyPr>
          <a:lstStyle/>
          <a:p>
            <a:pPr indent="0"/>
            <a:r>
              <a:rPr lang="en-US" sz="1100">
                <a:latin typeface="Times New Roman"/>
              </a:rPr>
              <a:t>7</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5928" y="243840"/>
            <a:ext cx="7373112" cy="8488520"/>
          </a:xfrm>
          <a:prstGeom prst="rect">
            <a:avLst/>
          </a:prstGeom>
        </p:spPr>
      </p:pic>
      <p:sp>
        <p:nvSpPr>
          <p:cNvPr id="3" name="Rectangle 2"/>
          <p:cNvSpPr/>
          <p:nvPr/>
        </p:nvSpPr>
        <p:spPr>
          <a:xfrm>
            <a:off x="661416" y="9954768"/>
            <a:ext cx="280416" cy="103632"/>
          </a:xfrm>
          <a:prstGeom prst="rect">
            <a:avLst/>
          </a:prstGeom>
        </p:spPr>
        <p:txBody>
          <a:bodyPr wrap="none" lIns="0" tIns="0" rIns="0" bIns="0">
            <a:noAutofit/>
          </a:bodyPr>
          <a:lstStyle/>
          <a:p>
            <a:pPr indent="0"/>
            <a:r>
              <a:rPr lang="en-US" sz="850" i="1">
                <a:solidFill>
                  <a:srgbClr val="4F81BD"/>
                </a:solidFill>
                <a:latin typeface="Arial"/>
              </a:rPr>
              <a:t>os. 9</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82624" y="182880"/>
            <a:ext cx="2694432" cy="161544"/>
          </a:xfrm>
          <a:prstGeom prst="rect">
            <a:avLst/>
          </a:prstGeom>
        </p:spPr>
        <p:txBody>
          <a:bodyPr wrap="none" lIns="0" tIns="0" rIns="0" bIns="0">
            <a:noAutofit/>
          </a:bodyPr>
          <a:lstStyle/>
          <a:p>
            <a:pPr indent="0"/>
            <a:r>
              <a:rPr lang="en-US" sz="1100">
                <a:latin typeface="Times New Roman"/>
              </a:rPr>
              <a:t>SISTec/BTech/AD/2023/5/MinorProject I/9</a:t>
            </a:r>
          </a:p>
        </p:txBody>
      </p:sp>
      <p:sp>
        <p:nvSpPr>
          <p:cNvPr id="3" name="Rectangle 2"/>
          <p:cNvSpPr/>
          <p:nvPr/>
        </p:nvSpPr>
        <p:spPr>
          <a:xfrm>
            <a:off x="4276344" y="905256"/>
            <a:ext cx="2785872" cy="505968"/>
          </a:xfrm>
          <a:prstGeom prst="rect">
            <a:avLst/>
          </a:prstGeom>
        </p:spPr>
        <p:txBody>
          <a:bodyPr lIns="0" tIns="0" rIns="0" bIns="0">
            <a:noAutofit/>
          </a:bodyPr>
          <a:lstStyle/>
          <a:p>
            <a:pPr indent="0" algn="r">
              <a:lnSpc>
                <a:spcPts val="2304"/>
              </a:lnSpc>
              <a:spcAft>
                <a:spcPts val="2100"/>
              </a:spcAft>
            </a:pPr>
            <a:r>
              <a:rPr lang="en-US" sz="1900" b="1">
                <a:latin typeface="Times New Roman"/>
              </a:rPr>
              <a:t>CHAPTER-4 </a:t>
            </a:r>
            <a:r>
              <a:rPr lang="en-US" sz="1900" b="1" u="sng">
                <a:latin typeface="Times New Roman"/>
              </a:rPr>
              <a:t>LITERATURE SURVEY</a:t>
            </a:r>
          </a:p>
        </p:txBody>
      </p:sp>
      <p:sp>
        <p:nvSpPr>
          <p:cNvPr id="4" name="Rectangle 3"/>
          <p:cNvSpPr/>
          <p:nvPr/>
        </p:nvSpPr>
        <p:spPr>
          <a:xfrm>
            <a:off x="1167384" y="1962912"/>
            <a:ext cx="5897880" cy="6818376"/>
          </a:xfrm>
          <a:prstGeom prst="rect">
            <a:avLst/>
          </a:prstGeom>
        </p:spPr>
        <p:txBody>
          <a:bodyPr lIns="0" tIns="0" rIns="0" bIns="0">
            <a:noAutofit/>
          </a:bodyPr>
          <a:lstStyle/>
          <a:p>
            <a:pPr indent="0" algn="just">
              <a:lnSpc>
                <a:spcPts val="1584"/>
              </a:lnSpc>
              <a:spcBef>
                <a:spcPts val="2100"/>
              </a:spcBef>
              <a:spcAft>
                <a:spcPts val="420"/>
              </a:spcAft>
            </a:pPr>
            <a:r>
              <a:rPr lang="en-US" sz="1100">
                <a:latin typeface="Times New Roman"/>
              </a:rPr>
              <a:t>Face Warping Artifacts [1] used the approach to detect artifacts by comparing the generated face areas and their surrounding regions with a dedicated Convolutional Neural Network model. In this work there were two-fold of Face Artifacts. Their method is based on the observations that current deepfake algorithm can only generate images of limited resolutions, which are then needed to be further transformed to match the faces to be replaced in the source video. Their method has not considered the temporal analysis of the frames. Detection by Eye Blinking [2] describes a new method for detecting the deepfakes by the eye blinking as a crucial parameter leading to classification of the videos as deepfake or pristine. The Long-term Recurrent Convolution Network (LRCN) was used for temporal analysis of the cropped frames of eye blinking. As today the deepfake generation algorithms have become so powerful that lack of eye blinking can not be the only clue for detection of the deepfakes. There must be certain other parameters must be considered for the detection of deepfakes like teeth enchantment, wrinkles on faces, wrong placement of eyebrows etc. Capsule networks to detect forged images and videos [3] uses a method that uses a capsule network to detect forged, manipulated images and videos in different scenarios, like replay attack detection and computer-generated video detection. In their method, they have used random noise in the training phase which is not a good option. Still the model performed beneficial in their dataset but may fail on real time data due to noise in training. Our method is proposed to be trained on noiseless and real time datasets. Recurrent Neural Network [4] (RNN) for deepfake detection used the approach of using RNN for sequential processing of the frames along with ImageNet pre-trained model. Their process used the HOHO [5] dataset consisting of just 600 videos. Their dataset consists small number of videos and same type of videos, which may not perform very well on the real time data. We will be training out model on large number of Realtime data.</a:t>
            </a:r>
          </a:p>
          <a:p>
            <a:pPr indent="0" algn="just">
              <a:lnSpc>
                <a:spcPts val="1584"/>
              </a:lnSpc>
              <a:spcAft>
                <a:spcPts val="420"/>
              </a:spcAft>
            </a:pPr>
            <a:r>
              <a:rPr lang="en-US" sz="1100">
                <a:latin typeface="Times New Roman"/>
              </a:rPr>
              <a:t>Synthetic Portrait Videos using Biological Signals [6] approach extract biological signals from facial regions on pristine and deepfake portrait video pairs. Applied transformations to compute the spatial coherence and temporal consistency, capture the signal characteristics in feature vector and photoplethysmography (PPG) maps, and further train a probabilistic Support Vector Machine (SVM) and a Convolutional Neural Network (CNN).</a:t>
            </a:r>
          </a:p>
          <a:p>
            <a:pPr indent="0" algn="just">
              <a:lnSpc>
                <a:spcPts val="1584"/>
              </a:lnSpc>
            </a:pPr>
            <a:r>
              <a:rPr lang="en-US" sz="1100">
                <a:latin typeface="Times New Roman"/>
              </a:rPr>
              <a:t>Then, the average of authenticity probabilities is used to classify whether the video is a deepfake or a pristine. Deep Fake Detection System detects fake content with high accuracy, independent of the generator, content, resolution, and quality of the video. Due to lack of discriminator leading to the loss in their findings to preserve biological signals, formulating a differentiable loss function that follows the proposed signal processing steps is not straight forward process.</a:t>
            </a:r>
          </a:p>
        </p:txBody>
      </p:sp>
      <p:sp>
        <p:nvSpPr>
          <p:cNvPr id="5" name="Rectangle 4"/>
          <p:cNvSpPr/>
          <p:nvPr/>
        </p:nvSpPr>
        <p:spPr>
          <a:xfrm>
            <a:off x="6882384" y="9732264"/>
            <a:ext cx="100584" cy="137160"/>
          </a:xfrm>
          <a:prstGeom prst="rect">
            <a:avLst/>
          </a:prstGeom>
        </p:spPr>
        <p:txBody>
          <a:bodyPr wrap="none" lIns="0" tIns="0" rIns="0" bIns="0">
            <a:noAutofit/>
          </a:bodyPr>
          <a:lstStyle/>
          <a:p>
            <a:pPr indent="0"/>
            <a:r>
              <a:rPr lang="en-US" sz="1100">
                <a:latin typeface="Times New Roman"/>
              </a:rPr>
              <a:t>9</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304800"/>
            <a:ext cx="7165848" cy="8049928"/>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679704" y="21336"/>
            <a:ext cx="2694432" cy="176784"/>
          </a:xfrm>
          <a:prstGeom prst="rect">
            <a:avLst/>
          </a:prstGeom>
        </p:spPr>
        <p:txBody>
          <a:bodyPr wrap="none" lIns="0" tIns="0" rIns="0" bIns="0">
            <a:noAutofit/>
          </a:bodyPr>
          <a:lstStyle/>
          <a:p>
            <a:pPr indent="0"/>
            <a:r>
              <a:rPr lang="en-US" sz="1100">
                <a:latin typeface="Times New Roman"/>
              </a:rPr>
              <a:t>SISTec/BTech/AD/2023/5/MinorProject_I/9</a:t>
            </a:r>
          </a:p>
        </p:txBody>
      </p:sp>
      <p:sp>
        <p:nvSpPr>
          <p:cNvPr id="3" name="Rectangle 2"/>
          <p:cNvSpPr/>
          <p:nvPr/>
        </p:nvSpPr>
        <p:spPr>
          <a:xfrm>
            <a:off x="1374648" y="1051560"/>
            <a:ext cx="5672328" cy="545592"/>
          </a:xfrm>
          <a:prstGeom prst="rect">
            <a:avLst/>
          </a:prstGeom>
        </p:spPr>
        <p:txBody>
          <a:bodyPr lIns="0" tIns="0" rIns="0" bIns="0">
            <a:noAutofit/>
          </a:bodyPr>
          <a:lstStyle/>
          <a:p>
            <a:pPr marL="3883152" indent="0">
              <a:spcAft>
                <a:spcPts val="420"/>
              </a:spcAft>
            </a:pPr>
            <a:r>
              <a:rPr lang="en-US" sz="1900" b="1">
                <a:latin typeface="Times New Roman"/>
              </a:rPr>
              <a:t>CHAPTER-5</a:t>
            </a:r>
          </a:p>
          <a:p>
            <a:pPr indent="0">
              <a:spcAft>
                <a:spcPts val="1680"/>
              </a:spcAft>
            </a:pPr>
            <a:r>
              <a:rPr lang="en-US" sz="1900" b="1" u="sng">
                <a:latin typeface="Times New Roman"/>
              </a:rPr>
              <a:t>SOFTWARE REQUIREMENTS SPECIFICATION</a:t>
            </a:r>
          </a:p>
        </p:txBody>
      </p:sp>
      <p:sp>
        <p:nvSpPr>
          <p:cNvPr id="4" name="Rectangle 3"/>
          <p:cNvSpPr/>
          <p:nvPr/>
        </p:nvSpPr>
        <p:spPr>
          <a:xfrm>
            <a:off x="1170432" y="1886712"/>
            <a:ext cx="5891784" cy="4706112"/>
          </a:xfrm>
          <a:prstGeom prst="rect">
            <a:avLst/>
          </a:prstGeom>
        </p:spPr>
        <p:txBody>
          <a:bodyPr lIns="0" tIns="0" rIns="0" bIns="0">
            <a:noAutofit/>
          </a:bodyPr>
          <a:lstStyle/>
          <a:p>
            <a:pPr indent="0" algn="just">
              <a:lnSpc>
                <a:spcPts val="1584"/>
              </a:lnSpc>
              <a:spcBef>
                <a:spcPts val="1680"/>
              </a:spcBef>
              <a:spcAft>
                <a:spcPts val="1680"/>
              </a:spcAft>
            </a:pPr>
            <a:r>
              <a:rPr lang="en-US" sz="1100">
                <a:latin typeface="Times New Roman"/>
              </a:rPr>
              <a:t>This chapter outlines the functional and non-functional requirements of the "Design and Development of Deep Fake Detection System." Subsequent chapters will delve into the software design and development, providing a detailed understanding of how these requirements will be realized.</a:t>
            </a:r>
          </a:p>
          <a:p>
            <a:pPr indent="0" algn="just">
              <a:spcAft>
                <a:spcPts val="2100"/>
              </a:spcAft>
            </a:pPr>
            <a:r>
              <a:rPr lang="en-US" sz="1300" b="1">
                <a:latin typeface="Times New Roman"/>
              </a:rPr>
              <a:t>5.1 FUNCTIONAL REQUIREMENTS</a:t>
            </a:r>
          </a:p>
          <a:p>
            <a:pPr marL="467868" indent="0">
              <a:lnSpc>
                <a:spcPts val="1584"/>
              </a:lnSpc>
              <a:spcAft>
                <a:spcPts val="420"/>
              </a:spcAft>
            </a:pPr>
            <a:r>
              <a:rPr lang="en-US" sz="1100">
                <a:latin typeface="Times New Roman"/>
              </a:rPr>
              <a:t>The "Design and Development of Deep Fake Detection System" project encompasses a range of functional and non-functional requirements crucial for the project's success.</a:t>
            </a:r>
          </a:p>
          <a:p>
            <a:pPr marL="467868" indent="-241300" algn="just">
              <a:lnSpc>
                <a:spcPts val="1584"/>
              </a:lnSpc>
              <a:spcAft>
                <a:spcPts val="420"/>
              </a:spcAft>
            </a:pPr>
            <a:r>
              <a:rPr lang="en-US" sz="1100" b="1">
                <a:latin typeface="Times New Roman"/>
              </a:rPr>
              <a:t>•    Multimedia Analysis: </a:t>
            </a:r>
            <a:r>
              <a:rPr lang="en-US" sz="1100">
                <a:latin typeface="Times New Roman"/>
              </a:rPr>
              <a:t>The system must analyze images, videos file to detect potential manipulations and anomalies.</a:t>
            </a:r>
          </a:p>
          <a:p>
            <a:pPr marL="467868" indent="-241300" algn="just">
              <a:lnSpc>
                <a:spcPts val="1584"/>
              </a:lnSpc>
              <a:spcAft>
                <a:spcPts val="420"/>
              </a:spcAft>
            </a:pPr>
            <a:r>
              <a:rPr lang="en-US" sz="1100" b="1">
                <a:latin typeface="Times New Roman"/>
              </a:rPr>
              <a:t>•    Real-time Detection: </a:t>
            </a:r>
            <a:r>
              <a:rPr lang="en-US" sz="1100">
                <a:latin typeface="Times New Roman"/>
              </a:rPr>
              <a:t>The system should offer real-time deep fake detection capabilities to identify manipulated content promptly, the system should quickly spot fake videos as they appear</a:t>
            </a:r>
          </a:p>
          <a:p>
            <a:pPr marL="467868" indent="-241300" algn="just">
              <a:lnSpc>
                <a:spcPts val="1584"/>
              </a:lnSpc>
              <a:spcAft>
                <a:spcPts val="420"/>
              </a:spcAft>
            </a:pPr>
            <a:r>
              <a:rPr lang="en-US" sz="1100" b="1">
                <a:latin typeface="Times New Roman"/>
              </a:rPr>
              <a:t>•    User Interface: </a:t>
            </a:r>
            <a:r>
              <a:rPr lang="en-US" sz="1100">
                <a:latin typeface="Times New Roman"/>
              </a:rPr>
              <a:t>The user interface should provide an intuitive and user-friendly experience, enabling effortless uploading and analysis of multimedia content. Visualization tools, such as heatmaps and side-by-side comparisons, should enhance user understanding of the detection results.</a:t>
            </a:r>
          </a:p>
          <a:p>
            <a:pPr marL="467868" indent="-241300" algn="just">
              <a:lnSpc>
                <a:spcPts val="1584"/>
              </a:lnSpc>
              <a:spcAft>
                <a:spcPts val="1680"/>
              </a:spcAft>
            </a:pPr>
            <a:r>
              <a:rPr lang="en-US" sz="1100" b="1">
                <a:latin typeface="Times New Roman"/>
              </a:rPr>
              <a:t>•    Data Preprocessing: </a:t>
            </a:r>
            <a:r>
              <a:rPr lang="en-US" sz="1100">
                <a:latin typeface="Times New Roman"/>
              </a:rPr>
              <a:t>Gather a diverse dataset containing authentic videos and deep fake videos, extract frames from each video to create a collection of individual images.</a:t>
            </a:r>
          </a:p>
        </p:txBody>
      </p:sp>
      <p:sp>
        <p:nvSpPr>
          <p:cNvPr id="5" name="Rectangle 4"/>
          <p:cNvSpPr/>
          <p:nvPr/>
        </p:nvSpPr>
        <p:spPr>
          <a:xfrm>
            <a:off x="1176528" y="6934200"/>
            <a:ext cx="3511296" cy="185928"/>
          </a:xfrm>
          <a:prstGeom prst="rect">
            <a:avLst/>
          </a:prstGeom>
        </p:spPr>
        <p:txBody>
          <a:bodyPr wrap="none" lIns="0" tIns="0" rIns="0" bIns="0">
            <a:noAutofit/>
          </a:bodyPr>
          <a:lstStyle/>
          <a:p>
            <a:pPr indent="0" algn="just">
              <a:spcBef>
                <a:spcPts val="1680"/>
              </a:spcBef>
              <a:spcAft>
                <a:spcPts val="2100"/>
              </a:spcAft>
            </a:pPr>
            <a:r>
              <a:rPr lang="en-US" sz="1300" b="1">
                <a:latin typeface="Times New Roman"/>
              </a:rPr>
              <a:t>5.2 NON- FUNCTIONAL REQUIREMENTS</a:t>
            </a:r>
          </a:p>
        </p:txBody>
      </p:sp>
      <p:sp>
        <p:nvSpPr>
          <p:cNvPr id="6" name="Rectangle 5"/>
          <p:cNvSpPr/>
          <p:nvPr/>
        </p:nvSpPr>
        <p:spPr>
          <a:xfrm>
            <a:off x="1170432" y="7485888"/>
            <a:ext cx="5885688" cy="1395984"/>
          </a:xfrm>
          <a:prstGeom prst="rect">
            <a:avLst/>
          </a:prstGeom>
        </p:spPr>
        <p:txBody>
          <a:bodyPr lIns="0" tIns="0" rIns="0" bIns="0">
            <a:noAutofit/>
          </a:bodyPr>
          <a:lstStyle/>
          <a:p>
            <a:pPr indent="0" algn="just">
              <a:lnSpc>
                <a:spcPts val="1608"/>
              </a:lnSpc>
              <a:spcBef>
                <a:spcPts val="2100"/>
              </a:spcBef>
              <a:spcAft>
                <a:spcPts val="420"/>
              </a:spcAft>
            </a:pPr>
            <a:r>
              <a:rPr lang="en-US" sz="1100" dirty="0">
                <a:latin typeface="Times New Roman"/>
              </a:rPr>
              <a:t>In addition to functional requirements, the project has non-functional requirements that focus on the system's quality, performance, and usability.</a:t>
            </a:r>
          </a:p>
          <a:p>
            <a:pPr marL="467868" indent="-241300" algn="just">
              <a:lnSpc>
                <a:spcPts val="1584"/>
              </a:lnSpc>
              <a:spcAft>
                <a:spcPts val="420"/>
              </a:spcAft>
            </a:pPr>
            <a:r>
              <a:rPr lang="en-US" sz="1100" b="1" dirty="0">
                <a:latin typeface="Times New Roman"/>
              </a:rPr>
              <a:t>•    Usability: </a:t>
            </a:r>
            <a:r>
              <a:rPr lang="en-US" sz="1100" dirty="0">
                <a:latin typeface="Times New Roman"/>
              </a:rPr>
              <a:t>The user interface should be intuitive and user-friendly, catering to users with varying levels of technical expertise.</a:t>
            </a:r>
          </a:p>
          <a:p>
            <a:pPr marL="467868" indent="-241300" algn="just">
              <a:lnSpc>
                <a:spcPts val="1584"/>
              </a:lnSpc>
            </a:pPr>
            <a:r>
              <a:rPr lang="en-US" sz="1100" b="1" dirty="0">
                <a:latin typeface="Times New Roman"/>
              </a:rPr>
              <a:t>•    Efficiency: </a:t>
            </a:r>
            <a:r>
              <a:rPr lang="en-US" sz="1100" dirty="0">
                <a:latin typeface="Times New Roman"/>
              </a:rPr>
              <a:t>The detection algorithms must provide accurate and reliable results, minimizing the chance of failure.</a:t>
            </a:r>
          </a:p>
        </p:txBody>
      </p:sp>
      <p:sp>
        <p:nvSpPr>
          <p:cNvPr id="7" name="Rectangle 6"/>
          <p:cNvSpPr/>
          <p:nvPr/>
        </p:nvSpPr>
        <p:spPr>
          <a:xfrm>
            <a:off x="7025640" y="8912352"/>
            <a:ext cx="152400" cy="137160"/>
          </a:xfrm>
          <a:prstGeom prst="rect">
            <a:avLst/>
          </a:prstGeom>
        </p:spPr>
        <p:txBody>
          <a:bodyPr wrap="none" lIns="0" tIns="0" rIns="0" bIns="0">
            <a:noAutofit/>
          </a:bodyPr>
          <a:lstStyle/>
          <a:p>
            <a:pPr indent="0"/>
            <a:r>
              <a:rPr lang="en-US" sz="1100">
                <a:latin typeface="Times New Roman"/>
              </a:rPr>
              <a:t>11</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304800"/>
            <a:ext cx="7165848" cy="8531192"/>
          </a:xfrm>
          <a:prstGeom prst="rect">
            <a:avLst/>
          </a:prstGeom>
        </p:spPr>
      </p:pic>
      <p:sp>
        <p:nvSpPr>
          <p:cNvPr id="3" name="Rectangle 2"/>
          <p:cNvSpPr/>
          <p:nvPr/>
        </p:nvSpPr>
        <p:spPr>
          <a:xfrm>
            <a:off x="679704" y="21336"/>
            <a:ext cx="2694432" cy="176784"/>
          </a:xfrm>
          <a:prstGeom prst="rect">
            <a:avLst/>
          </a:prstGeom>
        </p:spPr>
        <p:txBody>
          <a:bodyPr wrap="none" lIns="0" tIns="0" rIns="0" bIns="0">
            <a:noAutofit/>
          </a:bodyPr>
          <a:lstStyle/>
          <a:p>
            <a:pPr indent="0"/>
            <a:r>
              <a:rPr lang="en-US" sz="1100">
                <a:latin typeface="Times New Roman"/>
              </a:rPr>
              <a:t>SISTec/BTech/AD/2023/5/MinorProject_I/9</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00984" y="4258056"/>
            <a:ext cx="1158240" cy="548640"/>
          </a:xfrm>
          <a:prstGeom prst="rect">
            <a:avLst/>
          </a:prstGeom>
        </p:spPr>
      </p:pic>
      <p:pic>
        <p:nvPicPr>
          <p:cNvPr id="3" name="Picture 2"/>
          <p:cNvPicPr>
            <a:picLocks noChangeAspect="1"/>
          </p:cNvPicPr>
          <p:nvPr/>
        </p:nvPicPr>
        <p:blipFill>
          <a:blip r:embed="rId3"/>
          <a:stretch>
            <a:fillRect/>
          </a:stretch>
        </p:blipFill>
        <p:spPr>
          <a:xfrm>
            <a:off x="1219200" y="4992624"/>
            <a:ext cx="5413248" cy="3194304"/>
          </a:xfrm>
          <a:prstGeom prst="rect">
            <a:avLst/>
          </a:prstGeom>
        </p:spPr>
      </p:pic>
      <p:sp>
        <p:nvSpPr>
          <p:cNvPr id="4" name="Rectangle 3"/>
          <p:cNvSpPr/>
          <p:nvPr/>
        </p:nvSpPr>
        <p:spPr>
          <a:xfrm>
            <a:off x="1182624" y="182880"/>
            <a:ext cx="2694432" cy="176784"/>
          </a:xfrm>
          <a:prstGeom prst="rect">
            <a:avLst/>
          </a:prstGeom>
        </p:spPr>
        <p:txBody>
          <a:bodyPr wrap="none" lIns="0" tIns="0" rIns="0" bIns="0">
            <a:noAutofit/>
          </a:bodyPr>
          <a:lstStyle/>
          <a:p>
            <a:pPr indent="0"/>
            <a:r>
              <a:rPr lang="en-US" sz="1100">
                <a:latin typeface="Times New Roman"/>
              </a:rPr>
              <a:t>SISTec/BTech/AD/2023/5/MinorProject_I/9</a:t>
            </a:r>
          </a:p>
        </p:txBody>
      </p:sp>
      <p:sp>
        <p:nvSpPr>
          <p:cNvPr id="5" name="Rectangle 4"/>
          <p:cNvSpPr/>
          <p:nvPr/>
        </p:nvSpPr>
        <p:spPr>
          <a:xfrm>
            <a:off x="4572000" y="905256"/>
            <a:ext cx="2487168" cy="505968"/>
          </a:xfrm>
          <a:prstGeom prst="rect">
            <a:avLst/>
          </a:prstGeom>
        </p:spPr>
        <p:txBody>
          <a:bodyPr lIns="0" tIns="0" rIns="0" bIns="0">
            <a:noAutofit/>
          </a:bodyPr>
          <a:lstStyle/>
          <a:p>
            <a:pPr indent="0" algn="r">
              <a:lnSpc>
                <a:spcPts val="2304"/>
              </a:lnSpc>
              <a:spcAft>
                <a:spcPts val="1680"/>
              </a:spcAft>
            </a:pPr>
            <a:r>
              <a:rPr lang="en-US" sz="1900" b="1">
                <a:latin typeface="Times New Roman"/>
              </a:rPr>
              <a:t>CHAPTER-6 </a:t>
            </a:r>
            <a:r>
              <a:rPr lang="en-US" sz="1900" b="1" u="sng">
                <a:latin typeface="Times New Roman"/>
              </a:rPr>
              <a:t>SOFTWARE DESIGN</a:t>
            </a:r>
          </a:p>
        </p:txBody>
      </p:sp>
      <p:sp>
        <p:nvSpPr>
          <p:cNvPr id="6" name="Rectangle 5"/>
          <p:cNvSpPr/>
          <p:nvPr/>
        </p:nvSpPr>
        <p:spPr>
          <a:xfrm>
            <a:off x="1170432" y="1905000"/>
            <a:ext cx="5446776" cy="697992"/>
          </a:xfrm>
          <a:prstGeom prst="rect">
            <a:avLst/>
          </a:prstGeom>
        </p:spPr>
        <p:txBody>
          <a:bodyPr lIns="0" tIns="0" rIns="0" bIns="0">
            <a:noAutofit/>
          </a:bodyPr>
          <a:lstStyle/>
          <a:p>
            <a:pPr indent="0" algn="just">
              <a:spcBef>
                <a:spcPts val="1680"/>
              </a:spcBef>
              <a:spcAft>
                <a:spcPts val="840"/>
              </a:spcAft>
            </a:pPr>
            <a:r>
              <a:rPr lang="en-US" sz="1300" b="1">
                <a:latin typeface="Times New Roman"/>
              </a:rPr>
              <a:t>6.1 OVERVIEW</a:t>
            </a:r>
          </a:p>
          <a:p>
            <a:pPr indent="0">
              <a:lnSpc>
                <a:spcPts val="1584"/>
              </a:lnSpc>
              <a:spcAft>
                <a:spcPts val="1680"/>
              </a:spcAft>
            </a:pPr>
            <a:r>
              <a:rPr lang="en-US" sz="1100">
                <a:latin typeface="Times New Roman"/>
              </a:rPr>
              <a:t>This chapter outlines the software design for the "Design and Development of Deep Fake Detection System" project.</a:t>
            </a:r>
          </a:p>
        </p:txBody>
      </p:sp>
      <p:sp>
        <p:nvSpPr>
          <p:cNvPr id="7" name="Rectangle 6"/>
          <p:cNvSpPr/>
          <p:nvPr/>
        </p:nvSpPr>
        <p:spPr>
          <a:xfrm>
            <a:off x="1176528" y="2956560"/>
            <a:ext cx="2499360" cy="161544"/>
          </a:xfrm>
          <a:prstGeom prst="rect">
            <a:avLst/>
          </a:prstGeom>
        </p:spPr>
        <p:txBody>
          <a:bodyPr wrap="none" lIns="0" tIns="0" rIns="0" bIns="0">
            <a:noAutofit/>
          </a:bodyPr>
          <a:lstStyle/>
          <a:p>
            <a:pPr indent="0" algn="just">
              <a:spcBef>
                <a:spcPts val="1680"/>
              </a:spcBef>
              <a:spcAft>
                <a:spcPts val="2100"/>
              </a:spcAft>
            </a:pPr>
            <a:r>
              <a:rPr lang="en-US" sz="1300" b="1">
                <a:latin typeface="Times New Roman"/>
              </a:rPr>
              <a:t>6.2 SYSTEM ARCHITECTURE</a:t>
            </a:r>
          </a:p>
        </p:txBody>
      </p:sp>
      <p:sp>
        <p:nvSpPr>
          <p:cNvPr id="8" name="Rectangle 7"/>
          <p:cNvSpPr/>
          <p:nvPr/>
        </p:nvSpPr>
        <p:spPr>
          <a:xfrm>
            <a:off x="1173480" y="3508248"/>
            <a:ext cx="5538216" cy="371856"/>
          </a:xfrm>
          <a:prstGeom prst="rect">
            <a:avLst/>
          </a:prstGeom>
        </p:spPr>
        <p:txBody>
          <a:bodyPr lIns="0" tIns="0" rIns="0" bIns="0">
            <a:noAutofit/>
          </a:bodyPr>
          <a:lstStyle/>
          <a:p>
            <a:pPr indent="0">
              <a:lnSpc>
                <a:spcPts val="1584"/>
              </a:lnSpc>
              <a:spcBef>
                <a:spcPts val="2100"/>
              </a:spcBef>
            </a:pPr>
            <a:r>
              <a:rPr lang="en-US" sz="1100">
                <a:latin typeface="Times New Roman"/>
              </a:rPr>
              <a:t>The software architecture consists of data collection and preprocessing, a machine learning model, a user interface, and model evaluation.</a:t>
            </a:r>
          </a:p>
        </p:txBody>
      </p:sp>
      <p:sp>
        <p:nvSpPr>
          <p:cNvPr id="9" name="Rectangle 8"/>
          <p:cNvSpPr/>
          <p:nvPr/>
        </p:nvSpPr>
        <p:spPr>
          <a:xfrm>
            <a:off x="5215128" y="4331208"/>
            <a:ext cx="871728" cy="280416"/>
          </a:xfrm>
          <a:prstGeom prst="rect">
            <a:avLst/>
          </a:prstGeom>
        </p:spPr>
        <p:txBody>
          <a:bodyPr lIns="0" tIns="0" rIns="0" bIns="0">
            <a:noAutofit/>
          </a:bodyPr>
          <a:lstStyle/>
          <a:p>
            <a:pPr marR="101600" indent="0" algn="just">
              <a:lnSpc>
                <a:spcPts val="1368"/>
              </a:lnSpc>
            </a:pPr>
            <a:r>
              <a:rPr lang="en-US" sz="700" b="1">
                <a:latin typeface="Arial"/>
              </a:rPr>
              <a:t>■&gt; </a:t>
            </a:r>
            <a:r>
              <a:rPr lang="en-US" sz="700" b="1">
                <a:solidFill>
                  <a:srgbClr val="7A7A7A"/>
                </a:solidFill>
                <a:latin typeface="Arial"/>
              </a:rPr>
              <a:t>Trainir&gt;g Flow </a:t>
            </a:r>
            <a:r>
              <a:rPr lang="en-US" sz="700" b="1">
                <a:solidFill>
                  <a:srgbClr val="FC0A0B"/>
                </a:solidFill>
                <a:latin typeface="Arial"/>
              </a:rPr>
              <a:t>&gt; </a:t>
            </a:r>
            <a:r>
              <a:rPr lang="en-US" sz="700" b="1">
                <a:solidFill>
                  <a:srgbClr val="7A7A7A"/>
                </a:solidFill>
                <a:latin typeface="Arial"/>
              </a:rPr>
              <a:t>Prediction Flow</a:t>
            </a:r>
          </a:p>
        </p:txBody>
      </p:sp>
      <p:sp>
        <p:nvSpPr>
          <p:cNvPr id="10" name="Rectangle 9"/>
          <p:cNvSpPr/>
          <p:nvPr/>
        </p:nvSpPr>
        <p:spPr>
          <a:xfrm>
            <a:off x="2926080" y="8640761"/>
            <a:ext cx="1990344" cy="173736"/>
          </a:xfrm>
          <a:prstGeom prst="rect">
            <a:avLst/>
          </a:prstGeom>
        </p:spPr>
        <p:txBody>
          <a:bodyPr wrap="none" lIns="0" tIns="0" rIns="0" bIns="0">
            <a:noAutofit/>
          </a:bodyPr>
          <a:lstStyle/>
          <a:p>
            <a:pPr indent="0"/>
            <a:r>
              <a:rPr lang="en-US" sz="1200" b="1" dirty="0">
                <a:latin typeface="Times New Roman"/>
              </a:rPr>
              <a:t>Fig (6.1): System Architecture</a:t>
            </a:r>
          </a:p>
        </p:txBody>
      </p:sp>
      <p:sp>
        <p:nvSpPr>
          <p:cNvPr id="11" name="Rectangle 10"/>
          <p:cNvSpPr/>
          <p:nvPr/>
        </p:nvSpPr>
        <p:spPr>
          <a:xfrm>
            <a:off x="7479792" y="9689592"/>
            <a:ext cx="149352" cy="131064"/>
          </a:xfrm>
          <a:prstGeom prst="rect">
            <a:avLst/>
          </a:prstGeom>
        </p:spPr>
        <p:txBody>
          <a:bodyPr wrap="none" lIns="0" tIns="0" rIns="0" bIns="0">
            <a:noAutofit/>
          </a:bodyPr>
          <a:lstStyle/>
          <a:p>
            <a:pPr indent="0"/>
            <a:r>
              <a:rPr lang="en-US" sz="1100">
                <a:latin typeface="Times New Roman"/>
              </a:rPr>
              <a:t>13</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08304" y="128016"/>
            <a:ext cx="2731008" cy="176784"/>
          </a:xfrm>
          <a:prstGeom prst="rect">
            <a:avLst/>
          </a:prstGeom>
        </p:spPr>
        <p:txBody>
          <a:bodyPr wrap="none" lIns="0" tIns="0" rIns="0" bIns="0">
            <a:noAutofit/>
          </a:bodyPr>
          <a:lstStyle/>
          <a:p>
            <a:pPr indent="0"/>
            <a:r>
              <a:rPr lang="en-US" sz="1100">
                <a:latin typeface="Times New Roman"/>
              </a:rPr>
              <a:t>SISTec/BTech/AD/2023/5/MinorProject_I/ 9</a:t>
            </a:r>
          </a:p>
        </p:txBody>
      </p:sp>
      <p:sp>
        <p:nvSpPr>
          <p:cNvPr id="3" name="Rectangle 2"/>
          <p:cNvSpPr/>
          <p:nvPr/>
        </p:nvSpPr>
        <p:spPr>
          <a:xfrm>
            <a:off x="3459480" y="618744"/>
            <a:ext cx="862584" cy="164592"/>
          </a:xfrm>
          <a:prstGeom prst="rect">
            <a:avLst/>
          </a:prstGeom>
        </p:spPr>
        <p:txBody>
          <a:bodyPr wrap="none" lIns="0" tIns="0" rIns="0" bIns="0">
            <a:noAutofit/>
          </a:bodyPr>
          <a:lstStyle/>
          <a:p>
            <a:pPr indent="0" algn="ctr">
              <a:spcAft>
                <a:spcPts val="3780"/>
              </a:spcAft>
            </a:pPr>
            <a:r>
              <a:rPr lang="en-US" sz="1100" b="1" u="sng">
                <a:latin typeface="Times New Roman"/>
              </a:rPr>
              <a:t>ABSTRACT</a:t>
            </a:r>
          </a:p>
        </p:txBody>
      </p:sp>
      <p:sp>
        <p:nvSpPr>
          <p:cNvPr id="4" name="Rectangle 3"/>
          <p:cNvSpPr/>
          <p:nvPr/>
        </p:nvSpPr>
        <p:spPr>
          <a:xfrm>
            <a:off x="896112" y="1420368"/>
            <a:ext cx="5995416" cy="4383024"/>
          </a:xfrm>
          <a:prstGeom prst="rect">
            <a:avLst/>
          </a:prstGeom>
        </p:spPr>
        <p:txBody>
          <a:bodyPr lIns="0" tIns="0" rIns="0" bIns="0">
            <a:noAutofit/>
          </a:bodyPr>
          <a:lstStyle/>
          <a:p>
            <a:pPr indent="0" algn="just">
              <a:lnSpc>
                <a:spcPts val="1368"/>
              </a:lnSpc>
              <a:spcBef>
                <a:spcPts val="3780"/>
              </a:spcBef>
            </a:pPr>
            <a:r>
              <a:rPr lang="en-US" sz="1100">
                <a:latin typeface="Times New Roman"/>
              </a:rPr>
              <a:t>The proliferation of deep learning technologies has given rise to the alarming emergence of deepfake content, where realistic-looking but fabricated multimedia is created to deceive viewers. This project addresses the pressing need for effective deepfake detection methodologies. Leveraging advanced machine learning algorithms and image processing techniques, our solution aims to discern authentic content from deceptive deepfakes. By analyzing subtle anomalies in facial features, audio patterns, and contextual cues, we strive to enhance the resilience of digital media against malicious manipulation. This research contributes to the ongoing efforts to safeguard the integrity of visual and auditory information in the era of sophisticated synthetic media. This project represents a comprehensive exploration of deep fake detection methodologies, blending traditional forensics with cutting-edge deep learning techniques. It delves into the intricacies of existing deep fake generation methods, discerning key features that distinguish manipulated content from authentic media. The research extends to both image-based and video-based detection strategies, meticulously addressing challenges inherent in each medium. To bolster detection model robustness, the study investigates the fusion of multimodal features, strategically incorporating visual, auditory, and temporal cues. A distinctive contribution lies in the curation of a novel dataset, encompassing a diverse range of deep fake scenarios, facilitating thorough model training and evaluation. Beyond technical considerations, this project critically examines the ethical implications of deep fake technology, emphasizing the need for responsible AI use. Moreover, it explores potential applications of the developed detection methods in various domains such as media forensics, journalism, and online content moderation. The research aims to provide a nuanced understanding of the challenges associated with the manipulation of digital media, offering insights that are invaluable to researchers, practitioners, and policymakers engaged in the responsible deployment of AI in the evolving landscape of multimedia content. Ultimately, this project strives to contribute meaningfully to the ongoing efforts to counter the risks posed by the proliferation of deep fake technology.</a:t>
            </a:r>
          </a:p>
        </p:txBody>
      </p:sp>
      <p:sp>
        <p:nvSpPr>
          <p:cNvPr id="5" name="Rectangle 4"/>
          <p:cNvSpPr/>
          <p:nvPr/>
        </p:nvSpPr>
        <p:spPr>
          <a:xfrm>
            <a:off x="3794760" y="9305544"/>
            <a:ext cx="152400" cy="106680"/>
          </a:xfrm>
          <a:prstGeom prst="rect">
            <a:avLst/>
          </a:prstGeom>
        </p:spPr>
        <p:txBody>
          <a:bodyPr wrap="none" lIns="0" tIns="0" rIns="0" bIns="0">
            <a:noAutofit/>
          </a:bodyPr>
          <a:lstStyle/>
          <a:p>
            <a:pPr indent="0"/>
            <a:r>
              <a:rPr lang="en-US" sz="1100" dirty="0">
                <a:latin typeface="Times New Roman"/>
              </a:rPr>
              <a:t>i</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6696" y="1746504"/>
            <a:ext cx="6199632" cy="1246632"/>
          </a:xfrm>
          <a:prstGeom prst="rect">
            <a:avLst/>
          </a:prstGeom>
        </p:spPr>
      </p:pic>
      <p:pic>
        <p:nvPicPr>
          <p:cNvPr id="3" name="Picture 2"/>
          <p:cNvPicPr>
            <a:picLocks noChangeAspect="1"/>
          </p:cNvPicPr>
          <p:nvPr/>
        </p:nvPicPr>
        <p:blipFill>
          <a:blip r:embed="rId3"/>
          <a:stretch>
            <a:fillRect/>
          </a:stretch>
        </p:blipFill>
        <p:spPr>
          <a:xfrm>
            <a:off x="1127760" y="5437632"/>
            <a:ext cx="5721096" cy="2752344"/>
          </a:xfrm>
          <a:prstGeom prst="rect">
            <a:avLst/>
          </a:prstGeom>
        </p:spPr>
      </p:pic>
      <p:sp>
        <p:nvSpPr>
          <p:cNvPr id="4" name="Rectangle 3"/>
          <p:cNvSpPr/>
          <p:nvPr/>
        </p:nvSpPr>
        <p:spPr>
          <a:xfrm>
            <a:off x="1182624" y="182880"/>
            <a:ext cx="2694432" cy="176784"/>
          </a:xfrm>
          <a:prstGeom prst="rect">
            <a:avLst/>
          </a:prstGeom>
        </p:spPr>
        <p:txBody>
          <a:bodyPr wrap="none" lIns="0" tIns="0" rIns="0" bIns="0">
            <a:noAutofit/>
          </a:bodyPr>
          <a:lstStyle/>
          <a:p>
            <a:pPr indent="0"/>
            <a:r>
              <a:rPr lang="en-US" sz="1100">
                <a:latin typeface="Times New Roman"/>
              </a:rPr>
              <a:t>SISTec/BTech/AD/2023/5/MinorProject_I/9</a:t>
            </a:r>
          </a:p>
        </p:txBody>
      </p:sp>
      <p:sp>
        <p:nvSpPr>
          <p:cNvPr id="5" name="Rectangle 4"/>
          <p:cNvSpPr/>
          <p:nvPr/>
        </p:nvSpPr>
        <p:spPr>
          <a:xfrm>
            <a:off x="1173480" y="624840"/>
            <a:ext cx="5730240" cy="701040"/>
          </a:xfrm>
          <a:prstGeom prst="rect">
            <a:avLst/>
          </a:prstGeom>
        </p:spPr>
        <p:txBody>
          <a:bodyPr lIns="0" tIns="0" rIns="0" bIns="0">
            <a:noAutofit/>
          </a:bodyPr>
          <a:lstStyle/>
          <a:p>
            <a:pPr indent="0" algn="just">
              <a:spcAft>
                <a:spcPts val="840"/>
              </a:spcAft>
            </a:pPr>
            <a:r>
              <a:rPr lang="en-US" sz="1300" b="1">
                <a:latin typeface="Times New Roman"/>
              </a:rPr>
              <a:t>6.3 DATA FLOW</a:t>
            </a:r>
          </a:p>
          <a:p>
            <a:pPr indent="0">
              <a:lnSpc>
                <a:spcPts val="1584"/>
              </a:lnSpc>
              <a:spcAft>
                <a:spcPts val="2520"/>
              </a:spcAft>
            </a:pPr>
            <a:r>
              <a:rPr lang="en-US" sz="1100">
                <a:latin typeface="Times New Roman"/>
              </a:rPr>
              <a:t>The data flow begins with data collection and preprocessing, followed by model training, user input handling, and model evaluation. This structure ensures accurate deep fake detection.</a:t>
            </a:r>
          </a:p>
        </p:txBody>
      </p:sp>
      <p:sp>
        <p:nvSpPr>
          <p:cNvPr id="6" name="Rectangle 5"/>
          <p:cNvSpPr/>
          <p:nvPr/>
        </p:nvSpPr>
        <p:spPr>
          <a:xfrm>
            <a:off x="2700528" y="3090672"/>
            <a:ext cx="2438400" cy="155448"/>
          </a:xfrm>
          <a:prstGeom prst="rect">
            <a:avLst/>
          </a:prstGeom>
        </p:spPr>
        <p:txBody>
          <a:bodyPr wrap="none" lIns="0" tIns="0" rIns="0" bIns="0">
            <a:noAutofit/>
          </a:bodyPr>
          <a:lstStyle/>
          <a:p>
            <a:pPr indent="0"/>
            <a:r>
              <a:rPr lang="en-US" sz="1100" b="1">
                <a:latin typeface="Times New Roman"/>
              </a:rPr>
              <a:t>Fig (6.2): Data Flow Diagram Level 0</a:t>
            </a:r>
          </a:p>
        </p:txBody>
      </p:sp>
      <p:sp>
        <p:nvSpPr>
          <p:cNvPr id="7" name="Rectangle 6"/>
          <p:cNvSpPr/>
          <p:nvPr/>
        </p:nvSpPr>
        <p:spPr>
          <a:xfrm>
            <a:off x="1112520" y="3590544"/>
            <a:ext cx="4617720" cy="1420368"/>
          </a:xfrm>
          <a:prstGeom prst="rect">
            <a:avLst/>
          </a:prstGeom>
        </p:spPr>
        <p:txBody>
          <a:bodyPr lIns="0" tIns="0" rIns="0" bIns="0">
            <a:noAutofit/>
          </a:bodyPr>
          <a:lstStyle/>
          <a:p>
            <a:pPr indent="0">
              <a:lnSpc>
                <a:spcPts val="1584"/>
              </a:lnSpc>
              <a:spcBef>
                <a:spcPts val="1890"/>
              </a:spcBef>
            </a:pPr>
            <a:r>
              <a:rPr lang="en-US" sz="1100">
                <a:latin typeface="Times New Roman"/>
              </a:rPr>
              <a:t>DFD level - 0 indicates the basic flow of data in the system. In this System Input is given equal importance as that for Output.</a:t>
            </a:r>
          </a:p>
          <a:p>
            <a:pPr indent="0" algn="just">
              <a:lnSpc>
                <a:spcPts val="1632"/>
              </a:lnSpc>
            </a:pPr>
            <a:r>
              <a:rPr lang="en-US" sz="1100">
                <a:latin typeface="Times New Roman"/>
              </a:rPr>
              <a:t>•    Input: Here input to the system is uploading video.</a:t>
            </a:r>
          </a:p>
          <a:p>
            <a:pPr indent="0" algn="just">
              <a:lnSpc>
                <a:spcPts val="1632"/>
              </a:lnSpc>
            </a:pPr>
            <a:r>
              <a:rPr lang="en-US" sz="1100">
                <a:latin typeface="Times New Roman"/>
              </a:rPr>
              <a:t>•    System: In system it shows all the details of the Video.</a:t>
            </a:r>
          </a:p>
          <a:p>
            <a:pPr indent="0" algn="just">
              <a:lnSpc>
                <a:spcPts val="1632"/>
              </a:lnSpc>
            </a:pPr>
            <a:r>
              <a:rPr lang="en-US" sz="1100">
                <a:latin typeface="Times New Roman"/>
              </a:rPr>
              <a:t>•    Output: Output of this system is it shows the fake video or not.</a:t>
            </a:r>
          </a:p>
          <a:p>
            <a:pPr indent="0">
              <a:lnSpc>
                <a:spcPts val="1632"/>
              </a:lnSpc>
              <a:spcAft>
                <a:spcPts val="2520"/>
              </a:spcAft>
            </a:pPr>
            <a:r>
              <a:rPr lang="en-US" sz="1100">
                <a:latin typeface="Times New Roman"/>
              </a:rPr>
              <a:t>Hence, the data flow diagram indicates the visualization of system with its Input and output flow.</a:t>
            </a:r>
          </a:p>
        </p:txBody>
      </p:sp>
      <p:sp>
        <p:nvSpPr>
          <p:cNvPr id="8" name="Rectangle 7"/>
          <p:cNvSpPr/>
          <p:nvPr/>
        </p:nvSpPr>
        <p:spPr>
          <a:xfrm>
            <a:off x="2487168" y="8503920"/>
            <a:ext cx="2435352" cy="173736"/>
          </a:xfrm>
          <a:prstGeom prst="rect">
            <a:avLst/>
          </a:prstGeom>
        </p:spPr>
        <p:txBody>
          <a:bodyPr wrap="none" lIns="0" tIns="0" rIns="0" bIns="0">
            <a:noAutofit/>
          </a:bodyPr>
          <a:lstStyle/>
          <a:p>
            <a:pPr indent="0"/>
            <a:r>
              <a:rPr lang="en-US" sz="1200" b="1">
                <a:latin typeface="Times New Roman"/>
              </a:rPr>
              <a:t>Fig (6.3): Data Flow Diagram Level 1</a:t>
            </a:r>
          </a:p>
        </p:txBody>
      </p:sp>
      <p:sp>
        <p:nvSpPr>
          <p:cNvPr id="9" name="Rectangle 8"/>
          <p:cNvSpPr/>
          <p:nvPr/>
        </p:nvSpPr>
        <p:spPr>
          <a:xfrm>
            <a:off x="7479792" y="9689592"/>
            <a:ext cx="155448" cy="131064"/>
          </a:xfrm>
          <a:prstGeom prst="rect">
            <a:avLst/>
          </a:prstGeom>
        </p:spPr>
        <p:txBody>
          <a:bodyPr wrap="none" lIns="0" tIns="0" rIns="0" bIns="0">
            <a:noAutofit/>
          </a:bodyPr>
          <a:lstStyle/>
          <a:p>
            <a:pPr indent="0"/>
            <a:r>
              <a:rPr lang="en-US" sz="1100">
                <a:latin typeface="Times New Roman"/>
              </a:rPr>
              <a:t>14</a:t>
            </a: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7760" y="2270760"/>
            <a:ext cx="6010656" cy="4200144"/>
          </a:xfrm>
          <a:prstGeom prst="rect">
            <a:avLst/>
          </a:prstGeom>
        </p:spPr>
      </p:pic>
      <p:sp>
        <p:nvSpPr>
          <p:cNvPr id="3" name="Rectangle 2"/>
          <p:cNvSpPr/>
          <p:nvPr/>
        </p:nvSpPr>
        <p:spPr>
          <a:xfrm>
            <a:off x="1182624" y="182880"/>
            <a:ext cx="2694432" cy="176784"/>
          </a:xfrm>
          <a:prstGeom prst="rect">
            <a:avLst/>
          </a:prstGeom>
        </p:spPr>
        <p:txBody>
          <a:bodyPr wrap="none" lIns="0" tIns="0" rIns="0" bIns="0">
            <a:noAutofit/>
          </a:bodyPr>
          <a:lstStyle/>
          <a:p>
            <a:pPr indent="0"/>
            <a:r>
              <a:rPr lang="en-US" sz="1100">
                <a:latin typeface="Times New Roman"/>
              </a:rPr>
              <a:t>SISTec/BTech/AD/2023/5/MinorProject_I/9</a:t>
            </a:r>
          </a:p>
        </p:txBody>
      </p:sp>
      <p:sp>
        <p:nvSpPr>
          <p:cNvPr id="4" name="Rectangle 3"/>
          <p:cNvSpPr/>
          <p:nvPr/>
        </p:nvSpPr>
        <p:spPr>
          <a:xfrm>
            <a:off x="1115568" y="1097280"/>
            <a:ext cx="4117848" cy="594360"/>
          </a:xfrm>
          <a:prstGeom prst="rect">
            <a:avLst/>
          </a:prstGeom>
        </p:spPr>
        <p:txBody>
          <a:bodyPr lIns="0" tIns="0" rIns="0" bIns="0">
            <a:noAutofit/>
          </a:bodyPr>
          <a:lstStyle/>
          <a:p>
            <a:pPr indent="0" algn="just">
              <a:lnSpc>
                <a:spcPts val="1680"/>
              </a:lnSpc>
            </a:pPr>
            <a:r>
              <a:rPr lang="en-US" sz="1200" dirty="0">
                <a:latin typeface="Calibri"/>
              </a:rPr>
              <a:t>[1]    DFD Level - 1 gives more in and out information of the system.</a:t>
            </a:r>
          </a:p>
          <a:p>
            <a:pPr marR="284988" indent="0">
              <a:lnSpc>
                <a:spcPts val="1680"/>
              </a:lnSpc>
              <a:spcAft>
                <a:spcPts val="3150"/>
              </a:spcAft>
            </a:pPr>
            <a:r>
              <a:rPr lang="en-US" sz="1200" dirty="0">
                <a:latin typeface="Calibri"/>
              </a:rPr>
              <a:t>[2]    Where system gives detailed information of the procedure taking place.</a:t>
            </a:r>
          </a:p>
        </p:txBody>
      </p:sp>
      <p:sp>
        <p:nvSpPr>
          <p:cNvPr id="5" name="Rectangle 4"/>
          <p:cNvSpPr/>
          <p:nvPr/>
        </p:nvSpPr>
        <p:spPr>
          <a:xfrm>
            <a:off x="1127760" y="6717792"/>
            <a:ext cx="3685032" cy="164592"/>
          </a:xfrm>
          <a:prstGeom prst="rect">
            <a:avLst/>
          </a:prstGeom>
        </p:spPr>
        <p:txBody>
          <a:bodyPr wrap="none" lIns="0" tIns="0" rIns="0" bIns="0">
            <a:noAutofit/>
          </a:bodyPr>
          <a:lstStyle/>
          <a:p>
            <a:pPr indent="0" algn="just">
              <a:spcBef>
                <a:spcPts val="1260"/>
              </a:spcBef>
            </a:pPr>
            <a:r>
              <a:rPr lang="en-US" sz="1200">
                <a:latin typeface="Calibri"/>
              </a:rPr>
              <a:t>[1] DFD level-2 enhances the functionality used by user etc.</a:t>
            </a:r>
          </a:p>
        </p:txBody>
      </p:sp>
      <p:sp>
        <p:nvSpPr>
          <p:cNvPr id="6" name="Rectangle 5"/>
          <p:cNvSpPr/>
          <p:nvPr/>
        </p:nvSpPr>
        <p:spPr>
          <a:xfrm>
            <a:off x="7479792" y="9689592"/>
            <a:ext cx="149352" cy="131064"/>
          </a:xfrm>
          <a:prstGeom prst="rect">
            <a:avLst/>
          </a:prstGeom>
        </p:spPr>
        <p:txBody>
          <a:bodyPr wrap="none" lIns="0" tIns="0" rIns="0" bIns="0">
            <a:noAutofit/>
          </a:bodyPr>
          <a:lstStyle/>
          <a:p>
            <a:pPr indent="0"/>
            <a:r>
              <a:rPr lang="en-US" sz="1100">
                <a:latin typeface="Times New Roman"/>
              </a:rPr>
              <a:t>15</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85672" y="981136"/>
            <a:ext cx="4998720" cy="3806952"/>
          </a:xfrm>
          <a:prstGeom prst="rect">
            <a:avLst/>
          </a:prstGeom>
        </p:spPr>
      </p:pic>
      <p:pic>
        <p:nvPicPr>
          <p:cNvPr id="3" name="Picture 2"/>
          <p:cNvPicPr>
            <a:picLocks noChangeAspect="1"/>
          </p:cNvPicPr>
          <p:nvPr/>
        </p:nvPicPr>
        <p:blipFill>
          <a:blip r:embed="rId3"/>
          <a:stretch>
            <a:fillRect/>
          </a:stretch>
        </p:blipFill>
        <p:spPr>
          <a:xfrm>
            <a:off x="1185672" y="5519608"/>
            <a:ext cx="5013960" cy="2822448"/>
          </a:xfrm>
          <a:prstGeom prst="rect">
            <a:avLst/>
          </a:prstGeom>
        </p:spPr>
      </p:pic>
      <p:sp>
        <p:nvSpPr>
          <p:cNvPr id="4" name="Rectangle 3"/>
          <p:cNvSpPr/>
          <p:nvPr/>
        </p:nvSpPr>
        <p:spPr>
          <a:xfrm>
            <a:off x="1176528" y="597088"/>
            <a:ext cx="2974848" cy="185928"/>
          </a:xfrm>
          <a:prstGeom prst="rect">
            <a:avLst/>
          </a:prstGeom>
        </p:spPr>
        <p:txBody>
          <a:bodyPr wrap="none" lIns="0" tIns="0" rIns="0" bIns="0">
            <a:noAutofit/>
          </a:bodyPr>
          <a:lstStyle/>
          <a:p>
            <a:pPr indent="0"/>
            <a:r>
              <a:rPr lang="en-US" sz="1300" b="1">
                <a:latin typeface="Times New Roman"/>
              </a:rPr>
              <a:t>6.4 SYSTEM SEQUENCE DIAGRAM</a:t>
            </a:r>
          </a:p>
        </p:txBody>
      </p:sp>
      <p:sp>
        <p:nvSpPr>
          <p:cNvPr id="5" name="Rectangle 4"/>
          <p:cNvSpPr/>
          <p:nvPr/>
        </p:nvSpPr>
        <p:spPr>
          <a:xfrm>
            <a:off x="2676144" y="4812472"/>
            <a:ext cx="1767840" cy="173736"/>
          </a:xfrm>
          <a:prstGeom prst="rect">
            <a:avLst/>
          </a:prstGeom>
        </p:spPr>
        <p:txBody>
          <a:bodyPr wrap="none" lIns="0" tIns="0" rIns="0" bIns="0">
            <a:noAutofit/>
          </a:bodyPr>
          <a:lstStyle/>
          <a:p>
            <a:pPr indent="0"/>
            <a:r>
              <a:rPr lang="en-US" sz="1100" b="1">
                <a:latin typeface="Times New Roman"/>
              </a:rPr>
              <a:t>Fig (6.5): System Sequence</a:t>
            </a:r>
          </a:p>
        </p:txBody>
      </p:sp>
      <p:sp>
        <p:nvSpPr>
          <p:cNvPr id="6" name="Rectangle 5"/>
          <p:cNvSpPr/>
          <p:nvPr/>
        </p:nvSpPr>
        <p:spPr>
          <a:xfrm>
            <a:off x="1176528" y="5196520"/>
            <a:ext cx="2090928" cy="161544"/>
          </a:xfrm>
          <a:prstGeom prst="rect">
            <a:avLst/>
          </a:prstGeom>
        </p:spPr>
        <p:txBody>
          <a:bodyPr wrap="none" lIns="0" tIns="0" rIns="0" bIns="0">
            <a:noAutofit/>
          </a:bodyPr>
          <a:lstStyle/>
          <a:p>
            <a:pPr indent="0"/>
            <a:r>
              <a:rPr lang="en-US" sz="1300" b="1">
                <a:latin typeface="Times New Roman"/>
              </a:rPr>
              <a:t>6.5 USE CASE DIAGRAM</a:t>
            </a:r>
          </a:p>
        </p:txBody>
      </p:sp>
      <p:sp>
        <p:nvSpPr>
          <p:cNvPr id="7" name="Rectangle 6"/>
          <p:cNvSpPr/>
          <p:nvPr/>
        </p:nvSpPr>
        <p:spPr>
          <a:xfrm>
            <a:off x="2676144" y="8433496"/>
            <a:ext cx="1853184" cy="173736"/>
          </a:xfrm>
          <a:prstGeom prst="rect">
            <a:avLst/>
          </a:prstGeom>
        </p:spPr>
        <p:txBody>
          <a:bodyPr wrap="none" lIns="0" tIns="0" rIns="0" bIns="0">
            <a:noAutofit/>
          </a:bodyPr>
          <a:lstStyle/>
          <a:p>
            <a:pPr indent="0"/>
            <a:r>
              <a:rPr lang="en-US" sz="1100" b="1">
                <a:latin typeface="Times New Roman"/>
              </a:rPr>
              <a:t>Fig (6.6): Use Case Diagram</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304800"/>
            <a:ext cx="7165848" cy="7958667"/>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1184" y="2557272"/>
            <a:ext cx="5590032" cy="2471928"/>
          </a:xfrm>
          <a:prstGeom prst="rect">
            <a:avLst/>
          </a:prstGeom>
        </p:spPr>
      </p:pic>
      <p:pic>
        <p:nvPicPr>
          <p:cNvPr id="3" name="Picture 2"/>
          <p:cNvPicPr>
            <a:picLocks noChangeAspect="1"/>
          </p:cNvPicPr>
          <p:nvPr/>
        </p:nvPicPr>
        <p:blipFill>
          <a:blip r:embed="rId3"/>
          <a:stretch>
            <a:fillRect/>
          </a:stretch>
        </p:blipFill>
        <p:spPr>
          <a:xfrm>
            <a:off x="1155192" y="5864352"/>
            <a:ext cx="5608320" cy="2709672"/>
          </a:xfrm>
          <a:prstGeom prst="rect">
            <a:avLst/>
          </a:prstGeom>
        </p:spPr>
      </p:pic>
      <p:sp>
        <p:nvSpPr>
          <p:cNvPr id="4" name="Rectangle 3"/>
          <p:cNvSpPr/>
          <p:nvPr/>
        </p:nvSpPr>
        <p:spPr>
          <a:xfrm>
            <a:off x="1182624" y="182880"/>
            <a:ext cx="2694432" cy="170688"/>
          </a:xfrm>
          <a:prstGeom prst="rect">
            <a:avLst/>
          </a:prstGeom>
        </p:spPr>
        <p:txBody>
          <a:bodyPr wrap="none" lIns="0" tIns="0" rIns="0" bIns="0">
            <a:noAutofit/>
          </a:bodyPr>
          <a:lstStyle/>
          <a:p>
            <a:pPr indent="0"/>
            <a:r>
              <a:rPr lang="en-US" sz="1100">
                <a:latin typeface="Times New Roman"/>
              </a:rPr>
              <a:t>SISTec/BTech/AD/2023/5/MinorProject I/9</a:t>
            </a:r>
          </a:p>
        </p:txBody>
      </p:sp>
      <p:sp>
        <p:nvSpPr>
          <p:cNvPr id="5" name="Rectangle 4"/>
          <p:cNvSpPr/>
          <p:nvPr/>
        </p:nvSpPr>
        <p:spPr>
          <a:xfrm>
            <a:off x="4770120" y="758952"/>
            <a:ext cx="2292096" cy="505968"/>
          </a:xfrm>
          <a:prstGeom prst="rect">
            <a:avLst/>
          </a:prstGeom>
        </p:spPr>
        <p:txBody>
          <a:bodyPr lIns="0" tIns="0" rIns="0" bIns="0">
            <a:noAutofit/>
          </a:bodyPr>
          <a:lstStyle/>
          <a:p>
            <a:pPr indent="0" algn="r">
              <a:lnSpc>
                <a:spcPts val="2304"/>
              </a:lnSpc>
              <a:spcAft>
                <a:spcPts val="1260"/>
              </a:spcAft>
            </a:pPr>
            <a:r>
              <a:rPr lang="en-US" sz="1900" b="1">
                <a:latin typeface="Times New Roman"/>
              </a:rPr>
              <a:t>CHAPTER-7 </a:t>
            </a:r>
            <a:r>
              <a:rPr lang="en-US" sz="1900" b="1" u="sng">
                <a:latin typeface="Times New Roman"/>
              </a:rPr>
              <a:t>OUTPUT SCREENS</a:t>
            </a:r>
          </a:p>
        </p:txBody>
      </p:sp>
      <p:sp>
        <p:nvSpPr>
          <p:cNvPr id="6" name="Rectangle 5"/>
          <p:cNvSpPr/>
          <p:nvPr/>
        </p:nvSpPr>
        <p:spPr>
          <a:xfrm>
            <a:off x="1173480" y="1652016"/>
            <a:ext cx="5739384" cy="597408"/>
          </a:xfrm>
          <a:prstGeom prst="rect">
            <a:avLst/>
          </a:prstGeom>
        </p:spPr>
        <p:txBody>
          <a:bodyPr lIns="0" tIns="0" rIns="0" bIns="0">
            <a:noAutofit/>
          </a:bodyPr>
          <a:lstStyle/>
          <a:p>
            <a:pPr indent="0">
              <a:lnSpc>
                <a:spcPts val="1584"/>
              </a:lnSpc>
              <a:spcBef>
                <a:spcPts val="1260"/>
              </a:spcBef>
            </a:pPr>
            <a:r>
              <a:rPr lang="en-US" sz="1100">
                <a:latin typeface="Times New Roman"/>
              </a:rPr>
              <a:t>This chapter presents visual representations of the user interface for the "Deep Fake Detection System”.</a:t>
            </a:r>
          </a:p>
          <a:p>
            <a:pPr indent="0">
              <a:spcAft>
                <a:spcPts val="1890"/>
              </a:spcAft>
            </a:pPr>
            <a:r>
              <a:rPr lang="en-US" sz="1200" b="1">
                <a:latin typeface="Times New Roman"/>
              </a:rPr>
              <a:t>Home Page</a:t>
            </a:r>
            <a:r>
              <a:rPr lang="en-US" sz="1100">
                <a:latin typeface="Times New Roman"/>
              </a:rPr>
              <a:t>: The entry point for users, offering navigation options.</a:t>
            </a:r>
          </a:p>
        </p:txBody>
      </p:sp>
      <p:sp>
        <p:nvSpPr>
          <p:cNvPr id="7" name="Rectangle 6"/>
          <p:cNvSpPr/>
          <p:nvPr/>
        </p:nvSpPr>
        <p:spPr>
          <a:xfrm>
            <a:off x="1115568" y="5193792"/>
            <a:ext cx="3227832" cy="457200"/>
          </a:xfrm>
          <a:prstGeom prst="rect">
            <a:avLst/>
          </a:prstGeom>
        </p:spPr>
        <p:txBody>
          <a:bodyPr lIns="0" tIns="0" rIns="0" bIns="0">
            <a:noAutofit/>
          </a:bodyPr>
          <a:lstStyle/>
          <a:p>
            <a:pPr indent="1778000">
              <a:lnSpc>
                <a:spcPts val="2232"/>
              </a:lnSpc>
              <a:spcBef>
                <a:spcPts val="840"/>
              </a:spcBef>
              <a:spcAft>
                <a:spcPts val="1260"/>
              </a:spcAft>
            </a:pPr>
            <a:r>
              <a:rPr lang="en-US" sz="1100" b="1">
                <a:latin typeface="Times New Roman"/>
              </a:rPr>
              <a:t>Fig (7.1): Home Page </a:t>
            </a:r>
            <a:r>
              <a:rPr lang="en-US" sz="1200" b="1">
                <a:latin typeface="Times New Roman"/>
              </a:rPr>
              <a:t>Input Interface</a:t>
            </a:r>
            <a:r>
              <a:rPr lang="en-US" sz="1100">
                <a:latin typeface="Times New Roman"/>
              </a:rPr>
              <a:t>: Allows users to input</a:t>
            </a:r>
          </a:p>
        </p:txBody>
      </p:sp>
      <p:sp>
        <p:nvSpPr>
          <p:cNvPr id="8" name="Rectangle 7"/>
          <p:cNvSpPr/>
          <p:nvPr/>
        </p:nvSpPr>
        <p:spPr>
          <a:xfrm>
            <a:off x="3288792" y="8793480"/>
            <a:ext cx="1652016" cy="155448"/>
          </a:xfrm>
          <a:prstGeom prst="rect">
            <a:avLst/>
          </a:prstGeom>
        </p:spPr>
        <p:txBody>
          <a:bodyPr wrap="none" lIns="0" tIns="0" rIns="0" bIns="0">
            <a:noAutofit/>
          </a:bodyPr>
          <a:lstStyle/>
          <a:p>
            <a:pPr indent="0"/>
            <a:r>
              <a:rPr lang="en-US" sz="1200" b="1">
                <a:latin typeface="Times New Roman"/>
              </a:rPr>
              <a:t>Fig (7.2): Input Interface</a:t>
            </a:r>
          </a:p>
        </p:txBody>
      </p:sp>
      <p:sp>
        <p:nvSpPr>
          <p:cNvPr id="9" name="Rectangle 8"/>
          <p:cNvSpPr/>
          <p:nvPr/>
        </p:nvSpPr>
        <p:spPr>
          <a:xfrm>
            <a:off x="7479792" y="9689592"/>
            <a:ext cx="152400" cy="131064"/>
          </a:xfrm>
          <a:prstGeom prst="rect">
            <a:avLst/>
          </a:prstGeom>
        </p:spPr>
        <p:txBody>
          <a:bodyPr wrap="none" lIns="0" tIns="0" rIns="0" bIns="0">
            <a:noAutofit/>
          </a:bodyPr>
          <a:lstStyle/>
          <a:p>
            <a:pPr indent="0"/>
            <a:r>
              <a:rPr lang="en-US" sz="1100">
                <a:latin typeface="Times New Roman"/>
              </a:rPr>
              <a:t>18</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59024" y="2182368"/>
            <a:ext cx="2487168" cy="1289304"/>
          </a:xfrm>
          <a:prstGeom prst="rect">
            <a:avLst/>
          </a:prstGeom>
        </p:spPr>
      </p:pic>
      <p:pic>
        <p:nvPicPr>
          <p:cNvPr id="3" name="Picture 2"/>
          <p:cNvPicPr>
            <a:picLocks noChangeAspect="1"/>
          </p:cNvPicPr>
          <p:nvPr/>
        </p:nvPicPr>
        <p:blipFill>
          <a:blip r:embed="rId3"/>
          <a:stretch>
            <a:fillRect/>
          </a:stretch>
        </p:blipFill>
        <p:spPr>
          <a:xfrm>
            <a:off x="4224528" y="3529584"/>
            <a:ext cx="320040" cy="344424"/>
          </a:xfrm>
          <a:prstGeom prst="rect">
            <a:avLst/>
          </a:prstGeom>
        </p:spPr>
      </p:pic>
      <p:sp>
        <p:nvSpPr>
          <p:cNvPr id="4" name="Rectangle 3"/>
          <p:cNvSpPr/>
          <p:nvPr/>
        </p:nvSpPr>
        <p:spPr>
          <a:xfrm>
            <a:off x="1182624" y="182880"/>
            <a:ext cx="2694432" cy="170688"/>
          </a:xfrm>
          <a:prstGeom prst="rect">
            <a:avLst/>
          </a:prstGeom>
        </p:spPr>
        <p:txBody>
          <a:bodyPr wrap="none" lIns="0" tIns="0" rIns="0" bIns="0">
            <a:noAutofit/>
          </a:bodyPr>
          <a:lstStyle/>
          <a:p>
            <a:pPr indent="0"/>
            <a:r>
              <a:rPr lang="en-US" sz="1100">
                <a:latin typeface="Times New Roman"/>
              </a:rPr>
              <a:t>SISTec/BTech/AD/2023/5/MinorProject I/9</a:t>
            </a:r>
          </a:p>
        </p:txBody>
      </p:sp>
      <p:sp>
        <p:nvSpPr>
          <p:cNvPr id="5" name="Rectangle 4"/>
          <p:cNvSpPr/>
          <p:nvPr/>
        </p:nvSpPr>
        <p:spPr>
          <a:xfrm>
            <a:off x="1115568" y="679704"/>
            <a:ext cx="5513832" cy="182880"/>
          </a:xfrm>
          <a:prstGeom prst="rect">
            <a:avLst/>
          </a:prstGeom>
        </p:spPr>
        <p:txBody>
          <a:bodyPr wrap="none" lIns="0" tIns="0" rIns="0" bIns="0">
            <a:noAutofit/>
          </a:bodyPr>
          <a:lstStyle/>
          <a:p>
            <a:pPr indent="0" algn="ctr">
              <a:spcAft>
                <a:spcPts val="3150"/>
              </a:spcAft>
            </a:pPr>
            <a:r>
              <a:rPr lang="en-US" sz="1200" b="1">
                <a:latin typeface="Times New Roman"/>
              </a:rPr>
              <a:t>Face Detection</a:t>
            </a:r>
            <a:r>
              <a:rPr lang="en-US" sz="1100">
                <a:latin typeface="Times New Roman"/>
              </a:rPr>
              <a:t>: Displays accurate Face Detection after user upload video or image files.</a:t>
            </a:r>
          </a:p>
        </p:txBody>
      </p:sp>
      <p:sp>
        <p:nvSpPr>
          <p:cNvPr id="6" name="Rectangle 5"/>
          <p:cNvSpPr/>
          <p:nvPr/>
        </p:nvSpPr>
        <p:spPr>
          <a:xfrm>
            <a:off x="1216152" y="1420368"/>
            <a:ext cx="198120" cy="82296"/>
          </a:xfrm>
          <a:prstGeom prst="rect">
            <a:avLst/>
          </a:prstGeom>
          <a:solidFill>
            <a:srgbClr val="353A40"/>
          </a:solidFill>
        </p:spPr>
        <p:txBody>
          <a:bodyPr wrap="none" lIns="0" tIns="0" rIns="0" bIns="0">
            <a:noAutofit/>
          </a:bodyPr>
          <a:lstStyle/>
          <a:p>
            <a:pPr indent="0">
              <a:spcBef>
                <a:spcPts val="3150"/>
              </a:spcBef>
              <a:spcAft>
                <a:spcPts val="630"/>
              </a:spcAft>
            </a:pPr>
            <a:r>
              <a:rPr lang="en-US" sz="400">
                <a:solidFill>
                  <a:srgbClr val="878C8F"/>
                </a:solidFill>
                <a:latin typeface="Arial"/>
              </a:rPr>
              <a:t>Home</a:t>
            </a:r>
          </a:p>
        </p:txBody>
      </p:sp>
      <p:sp>
        <p:nvSpPr>
          <p:cNvPr id="7" name="Rectangle 6"/>
          <p:cNvSpPr/>
          <p:nvPr/>
        </p:nvSpPr>
        <p:spPr>
          <a:xfrm>
            <a:off x="3008376" y="1618488"/>
            <a:ext cx="2200656" cy="265176"/>
          </a:xfrm>
          <a:prstGeom prst="rect">
            <a:avLst/>
          </a:prstGeom>
        </p:spPr>
        <p:txBody>
          <a:bodyPr wrap="none" lIns="0" tIns="0" rIns="0" bIns="0">
            <a:noAutofit/>
          </a:bodyPr>
          <a:lstStyle/>
          <a:p>
            <a:pPr indent="0">
              <a:spcBef>
                <a:spcPts val="630"/>
              </a:spcBef>
            </a:pPr>
            <a:r>
              <a:rPr lang="en-US" sz="1900" b="1">
                <a:solidFill>
                  <a:srgbClr val="282929"/>
                </a:solidFill>
                <a:latin typeface="Times New Roman"/>
              </a:rPr>
              <a:t>Deepfake </a:t>
            </a:r>
            <a:r>
              <a:rPr lang="en-US" sz="1900">
                <a:solidFill>
                  <a:srgbClr val="282929"/>
                </a:solidFill>
                <a:latin typeface="Arial"/>
              </a:rPr>
              <a:t>Detection</a:t>
            </a:r>
          </a:p>
        </p:txBody>
      </p:sp>
      <p:sp>
        <p:nvSpPr>
          <p:cNvPr id="8" name="Rectangle 7"/>
          <p:cNvSpPr/>
          <p:nvPr/>
        </p:nvSpPr>
        <p:spPr>
          <a:xfrm>
            <a:off x="3669792" y="2033016"/>
            <a:ext cx="880872" cy="146304"/>
          </a:xfrm>
          <a:prstGeom prst="rect">
            <a:avLst/>
          </a:prstGeom>
        </p:spPr>
        <p:txBody>
          <a:bodyPr wrap="none" lIns="0" tIns="0" rIns="0" bIns="0">
            <a:noAutofit/>
          </a:bodyPr>
          <a:lstStyle/>
          <a:p>
            <a:pPr indent="0"/>
            <a:r>
              <a:rPr lang="en-US" sz="900">
                <a:solidFill>
                  <a:srgbClr val="282929"/>
                </a:solidFill>
                <a:latin typeface="Calibri"/>
              </a:rPr>
              <a:t>Play to see Result</a:t>
            </a:r>
          </a:p>
        </p:txBody>
      </p:sp>
      <p:sp>
        <p:nvSpPr>
          <p:cNvPr id="9" name="Rectangle 8"/>
          <p:cNvSpPr/>
          <p:nvPr/>
        </p:nvSpPr>
        <p:spPr>
          <a:xfrm>
            <a:off x="3532632" y="3621024"/>
            <a:ext cx="536448" cy="109728"/>
          </a:xfrm>
          <a:prstGeom prst="rect">
            <a:avLst/>
          </a:prstGeom>
        </p:spPr>
        <p:txBody>
          <a:bodyPr wrap="none" lIns="0" tIns="0" rIns="0" bIns="0">
            <a:noAutofit/>
          </a:bodyPr>
          <a:lstStyle/>
          <a:p>
            <a:pPr indent="0"/>
            <a:r>
              <a:rPr lang="en-US" sz="750" b="1">
                <a:solidFill>
                  <a:srgbClr val="282929"/>
                </a:solidFill>
                <a:latin typeface="Calibri"/>
              </a:rPr>
              <a:t>Result: </a:t>
            </a:r>
            <a:r>
              <a:rPr lang="en-US" sz="750" b="1">
                <a:solidFill>
                  <a:srgbClr val="C52734"/>
                </a:solidFill>
                <a:latin typeface="Calibri"/>
              </a:rPr>
              <a:t>FAKE</a:t>
            </a:r>
          </a:p>
        </p:txBody>
      </p:sp>
      <p:sp>
        <p:nvSpPr>
          <p:cNvPr id="10" name="Rectangle 9"/>
          <p:cNvSpPr/>
          <p:nvPr/>
        </p:nvSpPr>
        <p:spPr>
          <a:xfrm>
            <a:off x="3383280" y="4443984"/>
            <a:ext cx="1524000" cy="173736"/>
          </a:xfrm>
          <a:prstGeom prst="rect">
            <a:avLst/>
          </a:prstGeom>
        </p:spPr>
        <p:txBody>
          <a:bodyPr wrap="none" lIns="0" tIns="0" rIns="0" bIns="0">
            <a:noAutofit/>
          </a:bodyPr>
          <a:lstStyle/>
          <a:p>
            <a:pPr indent="0"/>
            <a:r>
              <a:rPr lang="en-US" sz="1100" b="1">
                <a:latin typeface="Times New Roman"/>
              </a:rPr>
              <a:t>Fig (7.3): Face Detection</a:t>
            </a:r>
          </a:p>
        </p:txBody>
      </p:sp>
      <p:sp>
        <p:nvSpPr>
          <p:cNvPr id="11" name="Rectangle 10"/>
          <p:cNvSpPr/>
          <p:nvPr/>
        </p:nvSpPr>
        <p:spPr>
          <a:xfrm>
            <a:off x="7479792" y="9689592"/>
            <a:ext cx="155448" cy="131064"/>
          </a:xfrm>
          <a:prstGeom prst="rect">
            <a:avLst/>
          </a:prstGeom>
        </p:spPr>
        <p:txBody>
          <a:bodyPr wrap="none" lIns="0" tIns="0" rIns="0" bIns="0">
            <a:noAutofit/>
          </a:bodyPr>
          <a:lstStyle/>
          <a:p>
            <a:pPr indent="0"/>
            <a:r>
              <a:rPr lang="en-US" sz="1100">
                <a:latin typeface="Times New Roman"/>
              </a:rPr>
              <a:t>19</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304800"/>
            <a:ext cx="7165848" cy="8288867"/>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82624" y="179832"/>
            <a:ext cx="2743200" cy="176784"/>
          </a:xfrm>
          <a:prstGeom prst="rect">
            <a:avLst/>
          </a:prstGeom>
        </p:spPr>
        <p:txBody>
          <a:bodyPr wrap="none" lIns="0" tIns="0" rIns="0" bIns="0">
            <a:noAutofit/>
          </a:bodyPr>
          <a:lstStyle/>
          <a:p>
            <a:pPr indent="0"/>
            <a:r>
              <a:rPr lang="en-US" sz="1100">
                <a:latin typeface="Times New Roman"/>
              </a:rPr>
              <a:t>SISTec/BTech/AD/2023/5/MinorProject_I/9</a:t>
            </a:r>
          </a:p>
        </p:txBody>
      </p:sp>
      <p:sp>
        <p:nvSpPr>
          <p:cNvPr id="3" name="Rectangle 2"/>
          <p:cNvSpPr/>
          <p:nvPr/>
        </p:nvSpPr>
        <p:spPr>
          <a:xfrm>
            <a:off x="5169408" y="1051560"/>
            <a:ext cx="1889760" cy="603504"/>
          </a:xfrm>
          <a:prstGeom prst="rect">
            <a:avLst/>
          </a:prstGeom>
        </p:spPr>
        <p:txBody>
          <a:bodyPr lIns="0" tIns="0" rIns="0" bIns="0">
            <a:noAutofit/>
          </a:bodyPr>
          <a:lstStyle/>
          <a:p>
            <a:pPr marL="431292" indent="0">
              <a:spcAft>
                <a:spcPts val="1050"/>
              </a:spcAft>
            </a:pPr>
            <a:r>
              <a:rPr lang="en-US" sz="1900" b="1">
                <a:latin typeface="Times New Roman"/>
              </a:rPr>
              <a:t>CHAPTER-8</a:t>
            </a:r>
          </a:p>
          <a:p>
            <a:pPr indent="0">
              <a:spcAft>
                <a:spcPts val="1680"/>
              </a:spcAft>
            </a:pPr>
            <a:r>
              <a:rPr lang="en-US" sz="1900" b="1" u="sng">
                <a:latin typeface="Times New Roman"/>
              </a:rPr>
              <a:t>DEPLOYMENT</a:t>
            </a:r>
          </a:p>
        </p:txBody>
      </p:sp>
      <p:sp>
        <p:nvSpPr>
          <p:cNvPr id="4" name="Rectangle 3"/>
          <p:cNvSpPr/>
          <p:nvPr/>
        </p:nvSpPr>
        <p:spPr>
          <a:xfrm>
            <a:off x="1170432" y="1984248"/>
            <a:ext cx="5885688" cy="3410712"/>
          </a:xfrm>
          <a:prstGeom prst="rect">
            <a:avLst/>
          </a:prstGeom>
        </p:spPr>
        <p:txBody>
          <a:bodyPr lIns="0" tIns="0" rIns="0" bIns="0">
            <a:noAutofit/>
          </a:bodyPr>
          <a:lstStyle/>
          <a:p>
            <a:pPr indent="0" algn="just">
              <a:lnSpc>
                <a:spcPts val="1584"/>
              </a:lnSpc>
              <a:spcBef>
                <a:spcPts val="1680"/>
              </a:spcBef>
              <a:spcAft>
                <a:spcPts val="1050"/>
              </a:spcAft>
            </a:pPr>
            <a:r>
              <a:rPr lang="en-US" sz="1100">
                <a:latin typeface="Times New Roman"/>
              </a:rPr>
              <a:t>In this chapter, we outline our deployment plans for the "Design and Development of Deep Fake Detection System". The model is currently in development, and while it has not been deployed yet, we provide an overview of our deployment strategy.</a:t>
            </a:r>
          </a:p>
          <a:p>
            <a:pPr indent="0" algn="just">
              <a:spcAft>
                <a:spcPts val="1050"/>
              </a:spcAft>
            </a:pPr>
            <a:r>
              <a:rPr lang="en-US" sz="1300" b="1">
                <a:latin typeface="Times New Roman"/>
              </a:rPr>
              <a:t>8.1    Hosting Environment</a:t>
            </a:r>
          </a:p>
          <a:p>
            <a:pPr indent="0" algn="just">
              <a:lnSpc>
                <a:spcPts val="1584"/>
              </a:lnSpc>
              <a:spcAft>
                <a:spcPts val="1680"/>
              </a:spcAft>
            </a:pPr>
            <a:r>
              <a:rPr lang="en-US" sz="1100">
                <a:latin typeface="Times New Roman"/>
              </a:rPr>
              <a:t>We are in the process of selecting an appropriate hosting environment based on factors such as scalability, performance, and security.</a:t>
            </a:r>
          </a:p>
          <a:p>
            <a:pPr indent="0" algn="just">
              <a:spcAft>
                <a:spcPts val="1050"/>
              </a:spcAft>
            </a:pPr>
            <a:r>
              <a:rPr lang="en-US" sz="1300" b="1">
                <a:latin typeface="Times New Roman"/>
              </a:rPr>
              <a:t>8.2    Model Deployment Strategy</a:t>
            </a:r>
          </a:p>
          <a:p>
            <a:pPr indent="0" algn="just">
              <a:lnSpc>
                <a:spcPts val="1560"/>
              </a:lnSpc>
              <a:spcAft>
                <a:spcPts val="1680"/>
              </a:spcAft>
            </a:pPr>
            <a:r>
              <a:rPr lang="en-US" sz="1100">
                <a:latin typeface="Times New Roman"/>
              </a:rPr>
              <a:t>Once the model is ready, we will serialize it into a deployable format, integrate it into a web application, and enable deep fake detection.</a:t>
            </a:r>
          </a:p>
          <a:p>
            <a:pPr indent="0" algn="just">
              <a:spcAft>
                <a:spcPts val="1050"/>
              </a:spcAft>
            </a:pPr>
            <a:r>
              <a:rPr lang="en-US" sz="1300" b="1">
                <a:latin typeface="Times New Roman"/>
              </a:rPr>
              <a:t>8.3    User Accessibility</a:t>
            </a:r>
          </a:p>
          <a:p>
            <a:pPr indent="0" algn="just">
              <a:spcAft>
                <a:spcPts val="2730"/>
              </a:spcAft>
            </a:pPr>
            <a:r>
              <a:rPr lang="en-US" sz="1100">
                <a:latin typeface="Times New Roman"/>
              </a:rPr>
              <a:t>We plan to make the web-based interface accessible to users through a user-friendly URL.</a:t>
            </a:r>
          </a:p>
        </p:txBody>
      </p:sp>
      <p:sp>
        <p:nvSpPr>
          <p:cNvPr id="5" name="Rectangle 4"/>
          <p:cNvSpPr/>
          <p:nvPr/>
        </p:nvSpPr>
        <p:spPr>
          <a:xfrm>
            <a:off x="1173480" y="5836920"/>
            <a:ext cx="5888736" cy="2639568"/>
          </a:xfrm>
          <a:prstGeom prst="rect">
            <a:avLst/>
          </a:prstGeom>
        </p:spPr>
        <p:txBody>
          <a:bodyPr lIns="0" tIns="0" rIns="0" bIns="0">
            <a:noAutofit/>
          </a:bodyPr>
          <a:lstStyle/>
          <a:p>
            <a:pPr indent="0" algn="just">
              <a:spcBef>
                <a:spcPts val="2730"/>
              </a:spcBef>
              <a:spcAft>
                <a:spcPts val="1050"/>
              </a:spcAft>
            </a:pPr>
            <a:r>
              <a:rPr lang="en-US" sz="1300" b="1">
                <a:latin typeface="Times New Roman"/>
              </a:rPr>
              <a:t>8.4    Scalability</a:t>
            </a:r>
          </a:p>
          <a:p>
            <a:pPr indent="0" algn="just">
              <a:lnSpc>
                <a:spcPts val="1584"/>
              </a:lnSpc>
              <a:spcAft>
                <a:spcPts val="1680"/>
              </a:spcAft>
            </a:pPr>
            <a:r>
              <a:rPr lang="en-US" sz="1100">
                <a:latin typeface="Times New Roman"/>
              </a:rPr>
              <a:t>Our deployment strategy will consider scalability to accommodate an increasing number of users and larger datasets.</a:t>
            </a:r>
          </a:p>
          <a:p>
            <a:pPr indent="0" algn="just">
              <a:spcAft>
                <a:spcPts val="1050"/>
              </a:spcAft>
            </a:pPr>
            <a:r>
              <a:rPr lang="en-US" sz="1300" b="1">
                <a:latin typeface="Times New Roman"/>
              </a:rPr>
              <a:t>8.5    Monitoring and Maintenance</a:t>
            </a:r>
          </a:p>
          <a:p>
            <a:pPr indent="0" algn="just">
              <a:lnSpc>
                <a:spcPts val="1608"/>
              </a:lnSpc>
              <a:spcAft>
                <a:spcPts val="1470"/>
              </a:spcAft>
            </a:pPr>
            <a:r>
              <a:rPr lang="en-US" sz="1100">
                <a:latin typeface="Times New Roman"/>
              </a:rPr>
              <a:t>A monitoring and maintenance plan will be established to ensure the model's continued performance.</a:t>
            </a:r>
          </a:p>
          <a:p>
            <a:pPr indent="0" algn="just">
              <a:lnSpc>
                <a:spcPts val="1584"/>
              </a:lnSpc>
            </a:pPr>
            <a:r>
              <a:rPr lang="en-US" sz="1100">
                <a:latin typeface="Times New Roman"/>
              </a:rPr>
              <a:t>The deployment of the deep fake detection model is currently in the planning stage, and the steps and considerations mentioned in this chapter will be implemented when the model is ready for deployment.</a:t>
            </a:r>
          </a:p>
        </p:txBody>
      </p:sp>
      <p:sp>
        <p:nvSpPr>
          <p:cNvPr id="6" name="Rectangle 5"/>
          <p:cNvSpPr/>
          <p:nvPr/>
        </p:nvSpPr>
        <p:spPr>
          <a:xfrm>
            <a:off x="7464552" y="9689592"/>
            <a:ext cx="161544" cy="131064"/>
          </a:xfrm>
          <a:prstGeom prst="rect">
            <a:avLst/>
          </a:prstGeom>
        </p:spPr>
        <p:txBody>
          <a:bodyPr wrap="none" lIns="0" tIns="0" rIns="0" bIns="0">
            <a:noAutofit/>
          </a:bodyPr>
          <a:lstStyle/>
          <a:p>
            <a:pPr indent="0"/>
            <a:r>
              <a:rPr lang="en-US" sz="1100">
                <a:latin typeface="Times New Roman"/>
              </a:rPr>
              <a:t>21</a:t>
            </a: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08304" y="185928"/>
            <a:ext cx="2743200" cy="176784"/>
          </a:xfrm>
          <a:prstGeom prst="rect">
            <a:avLst/>
          </a:prstGeom>
        </p:spPr>
        <p:txBody>
          <a:bodyPr wrap="none" lIns="0" tIns="0" rIns="0" bIns="0">
            <a:noAutofit/>
          </a:bodyPr>
          <a:lstStyle/>
          <a:p>
            <a:pPr indent="0"/>
            <a:r>
              <a:rPr lang="en-US" sz="1100">
                <a:latin typeface="Times New Roman"/>
              </a:rPr>
              <a:t>SISTec/BTech/AD/2023/5/MinorProject_I/9</a:t>
            </a:r>
          </a:p>
        </p:txBody>
      </p:sp>
      <p:graphicFrame>
        <p:nvGraphicFramePr>
          <p:cNvPr id="3" name="Table 2"/>
          <p:cNvGraphicFramePr>
            <a:graphicFrameLocks noGrp="1"/>
          </p:cNvGraphicFramePr>
          <p:nvPr/>
        </p:nvGraphicFramePr>
        <p:xfrm>
          <a:off x="829056" y="1191768"/>
          <a:ext cx="6135624" cy="289560"/>
        </p:xfrm>
        <a:graphic>
          <a:graphicData uri="http://schemas.openxmlformats.org/drawingml/2006/table">
            <a:tbl>
              <a:tblPr/>
              <a:tblGrid>
                <a:gridCol w="2401824">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256032">
                <a:tc>
                  <a:txBody>
                    <a:bodyPr/>
                    <a:lstStyle/>
                    <a:p>
                      <a:pPr indent="0"/>
                      <a:r>
                        <a:rPr lang="en-US" sz="1900" b="1">
                          <a:latin typeface="Times New Roman"/>
                        </a:rPr>
                        <a:t>APPENDIX-1</a:t>
                      </a:r>
                    </a:p>
                  </a:txBody>
                  <a:tcPr marL="0" marR="0" marT="0" marB="0"/>
                </a:tc>
                <a:tc>
                  <a:txBody>
                    <a:bodyPr/>
                    <a:lstStyle/>
                    <a:p>
                      <a:pPr marR="165100" indent="0" algn="r"/>
                      <a:r>
                        <a:rPr lang="en-US" sz="1900" b="1">
                          <a:latin typeface="Times New Roman"/>
                        </a:rPr>
                        <a:t>GLOSSARY OF TERMS</a:t>
                      </a:r>
                    </a:p>
                  </a:txBody>
                  <a:tcPr marL="0" marR="0" marT="0" marB="0"/>
                </a:tc>
                <a:extLst>
                  <a:ext uri="{0D108BD9-81ED-4DB2-BD59-A6C34878D82A}">
                    <a16:rowId xmlns:a16="http://schemas.microsoft.com/office/drawing/2014/main" val="10000"/>
                  </a:ext>
                </a:extLst>
              </a:tr>
            </a:tbl>
          </a:graphicData>
        </a:graphic>
      </p:graphicFrame>
      <p:sp>
        <p:nvSpPr>
          <p:cNvPr id="4" name="Rectangle 3"/>
          <p:cNvSpPr/>
          <p:nvPr/>
        </p:nvSpPr>
        <p:spPr>
          <a:xfrm>
            <a:off x="902208" y="1621536"/>
            <a:ext cx="1490472" cy="173736"/>
          </a:xfrm>
          <a:prstGeom prst="rect">
            <a:avLst/>
          </a:prstGeom>
        </p:spPr>
        <p:txBody>
          <a:bodyPr wrap="none" lIns="0" tIns="0" rIns="0" bIns="0">
            <a:noAutofit/>
          </a:bodyPr>
          <a:lstStyle/>
          <a:p>
            <a:pPr indent="0"/>
            <a:r>
              <a:rPr lang="en-US" sz="1100" b="1">
                <a:latin typeface="Times New Roman"/>
              </a:rPr>
              <a:t>(In alphabetical order)</a:t>
            </a:r>
          </a:p>
        </p:txBody>
      </p:sp>
      <p:graphicFrame>
        <p:nvGraphicFramePr>
          <p:cNvPr id="5" name="Table 4"/>
          <p:cNvGraphicFramePr>
            <a:graphicFrameLocks noGrp="1"/>
          </p:cNvGraphicFramePr>
          <p:nvPr/>
        </p:nvGraphicFramePr>
        <p:xfrm>
          <a:off x="850392" y="2060448"/>
          <a:ext cx="6089904" cy="7382256"/>
        </p:xfrm>
        <a:graphic>
          <a:graphicData uri="http://schemas.openxmlformats.org/drawingml/2006/table">
            <a:tbl>
              <a:tblPr/>
              <a:tblGrid>
                <a:gridCol w="3044952">
                  <a:extLst>
                    <a:ext uri="{9D8B030D-6E8A-4147-A177-3AD203B41FA5}">
                      <a16:colId xmlns:a16="http://schemas.microsoft.com/office/drawing/2014/main" val="20000"/>
                    </a:ext>
                  </a:extLst>
                </a:gridCol>
                <a:gridCol w="3044952">
                  <a:extLst>
                    <a:ext uri="{9D8B030D-6E8A-4147-A177-3AD203B41FA5}">
                      <a16:colId xmlns:a16="http://schemas.microsoft.com/office/drawing/2014/main" val="20001"/>
                    </a:ext>
                  </a:extLst>
                </a:gridCol>
              </a:tblGrid>
              <a:tr h="350520">
                <a:tc>
                  <a:txBody>
                    <a:bodyPr/>
                    <a:lstStyle/>
                    <a:p>
                      <a:pPr indent="0"/>
                      <a:r>
                        <a:rPr lang="en-US" sz="2100" b="1">
                          <a:latin typeface="Times New Roman"/>
                        </a:rPr>
                        <a:t>B</a:t>
                      </a:r>
                    </a:p>
                  </a:txBody>
                  <a:tcPr marL="0" marR="0" marT="0" marB="0"/>
                </a:tc>
                <a:tc>
                  <a:txBody>
                    <a:bodyPr/>
                    <a:lstStyle/>
                    <a:p>
                      <a:endParaRPr sz="1700"/>
                    </a:p>
                  </a:txBody>
                  <a:tcPr marL="0" marR="0" marT="0" marB="0"/>
                </a:tc>
                <a:extLst>
                  <a:ext uri="{0D108BD9-81ED-4DB2-BD59-A6C34878D82A}">
                    <a16:rowId xmlns:a16="http://schemas.microsoft.com/office/drawing/2014/main" val="10000"/>
                  </a:ext>
                </a:extLst>
              </a:tr>
              <a:tr h="533400">
                <a:tc>
                  <a:txBody>
                    <a:bodyPr/>
                    <a:lstStyle/>
                    <a:p>
                      <a:pPr indent="0"/>
                      <a:r>
                        <a:rPr lang="en-US" sz="1100" b="1">
                          <a:latin typeface="Times New Roman"/>
                        </a:rPr>
                        <a:t>Bias in Data</a:t>
                      </a:r>
                    </a:p>
                  </a:txBody>
                  <a:tcPr marL="0" marR="0" marT="0" marB="0"/>
                </a:tc>
                <a:tc>
                  <a:txBody>
                    <a:bodyPr/>
                    <a:lstStyle/>
                    <a:p>
                      <a:pPr indent="0">
                        <a:lnSpc>
                          <a:spcPts val="1368"/>
                        </a:lnSpc>
                      </a:pPr>
                      <a:r>
                        <a:rPr lang="en-US" sz="1100">
                          <a:latin typeface="Times New Roman"/>
                        </a:rPr>
                        <a:t>Unintended patterns in the data that can affect the model's predictions, often requiring mitigation during preprocessing.</a:t>
                      </a:r>
                    </a:p>
                  </a:txBody>
                  <a:tcPr marL="0" marR="0" marT="0" marB="0" anchor="b"/>
                </a:tc>
                <a:extLst>
                  <a:ext uri="{0D108BD9-81ED-4DB2-BD59-A6C34878D82A}">
                    <a16:rowId xmlns:a16="http://schemas.microsoft.com/office/drawing/2014/main" val="10001"/>
                  </a:ext>
                </a:extLst>
              </a:tr>
              <a:tr h="408432">
                <a:tc>
                  <a:txBody>
                    <a:bodyPr/>
                    <a:lstStyle/>
                    <a:p>
                      <a:pPr indent="0"/>
                      <a:r>
                        <a:rPr lang="en-US" sz="2100" b="1">
                          <a:latin typeface="Times New Roman"/>
                        </a:rPr>
                        <a:t>D</a:t>
                      </a:r>
                    </a:p>
                  </a:txBody>
                  <a:tcPr marL="0" marR="0" marT="0" marB="0"/>
                </a:tc>
                <a:tc>
                  <a:txBody>
                    <a:bodyPr/>
                    <a:lstStyle/>
                    <a:p>
                      <a:endParaRPr sz="2000"/>
                    </a:p>
                  </a:txBody>
                  <a:tcPr marL="0" marR="0" marT="0" marB="0"/>
                </a:tc>
                <a:extLst>
                  <a:ext uri="{0D108BD9-81ED-4DB2-BD59-A6C34878D82A}">
                    <a16:rowId xmlns:a16="http://schemas.microsoft.com/office/drawing/2014/main" val="10002"/>
                  </a:ext>
                </a:extLst>
              </a:tr>
              <a:tr h="356616">
                <a:tc>
                  <a:txBody>
                    <a:bodyPr/>
                    <a:lstStyle/>
                    <a:p>
                      <a:pPr indent="0"/>
                      <a:r>
                        <a:rPr lang="en-US" sz="1100" b="1">
                          <a:latin typeface="Times New Roman"/>
                        </a:rPr>
                        <a:t>Data Collection</a:t>
                      </a:r>
                    </a:p>
                  </a:txBody>
                  <a:tcPr marL="0" marR="0" marT="0" marB="0"/>
                </a:tc>
                <a:tc>
                  <a:txBody>
                    <a:bodyPr/>
                    <a:lstStyle/>
                    <a:p>
                      <a:pPr indent="0">
                        <a:lnSpc>
                          <a:spcPts val="1320"/>
                        </a:lnSpc>
                      </a:pPr>
                      <a:r>
                        <a:rPr lang="en-US" sz="1100">
                          <a:latin typeface="Times New Roman"/>
                        </a:rPr>
                        <a:t>The process of gathering relevant data from various sources to be used for model training.</a:t>
                      </a:r>
                    </a:p>
                  </a:txBody>
                  <a:tcPr marL="0" marR="0" marT="0" marB="0" anchor="b"/>
                </a:tc>
                <a:extLst>
                  <a:ext uri="{0D108BD9-81ED-4DB2-BD59-A6C34878D82A}">
                    <a16:rowId xmlns:a16="http://schemas.microsoft.com/office/drawing/2014/main" val="10003"/>
                  </a:ext>
                </a:extLst>
              </a:tr>
              <a:tr h="356616">
                <a:tc>
                  <a:txBody>
                    <a:bodyPr/>
                    <a:lstStyle/>
                    <a:p>
                      <a:pPr indent="0"/>
                      <a:r>
                        <a:rPr lang="en-US" sz="1100" b="1">
                          <a:latin typeface="Times New Roman"/>
                        </a:rPr>
                        <a:t>Data Preprocessing</a:t>
                      </a:r>
                    </a:p>
                  </a:txBody>
                  <a:tcPr marL="0" marR="0" marT="0" marB="0"/>
                </a:tc>
                <a:tc>
                  <a:txBody>
                    <a:bodyPr/>
                    <a:lstStyle/>
                    <a:p>
                      <a:pPr indent="0">
                        <a:lnSpc>
                          <a:spcPts val="1320"/>
                        </a:lnSpc>
                      </a:pPr>
                      <a:r>
                        <a:rPr lang="en-US" sz="1100">
                          <a:latin typeface="Times New Roman"/>
                        </a:rPr>
                        <a:t>Cleaning and preparing data to ensure its quality and suitability for model training.</a:t>
                      </a:r>
                    </a:p>
                  </a:txBody>
                  <a:tcPr marL="0" marR="0" marT="0" marB="0" anchor="b"/>
                </a:tc>
                <a:extLst>
                  <a:ext uri="{0D108BD9-81ED-4DB2-BD59-A6C34878D82A}">
                    <a16:rowId xmlns:a16="http://schemas.microsoft.com/office/drawing/2014/main" val="10004"/>
                  </a:ext>
                </a:extLst>
              </a:tr>
              <a:tr h="356616">
                <a:tc>
                  <a:txBody>
                    <a:bodyPr/>
                    <a:lstStyle/>
                    <a:p>
                      <a:pPr indent="0"/>
                      <a:r>
                        <a:rPr lang="en-US" sz="1100" b="1">
                          <a:latin typeface="Times New Roman"/>
                        </a:rPr>
                        <a:t>Deployment</a:t>
                      </a:r>
                    </a:p>
                  </a:txBody>
                  <a:tcPr marL="0" marR="0" marT="0" marB="0"/>
                </a:tc>
                <a:tc>
                  <a:txBody>
                    <a:bodyPr/>
                    <a:lstStyle/>
                    <a:p>
                      <a:pPr indent="0">
                        <a:lnSpc>
                          <a:spcPts val="1320"/>
                        </a:lnSpc>
                      </a:pPr>
                      <a:r>
                        <a:rPr lang="en-US" sz="1100">
                          <a:latin typeface="Times New Roman"/>
                        </a:rPr>
                        <a:t>The process of making the model accessible to users for real-time predictions.</a:t>
                      </a:r>
                    </a:p>
                  </a:txBody>
                  <a:tcPr marL="0" marR="0" marT="0" marB="0" anchor="b"/>
                </a:tc>
                <a:extLst>
                  <a:ext uri="{0D108BD9-81ED-4DB2-BD59-A6C34878D82A}">
                    <a16:rowId xmlns:a16="http://schemas.microsoft.com/office/drawing/2014/main" val="10005"/>
                  </a:ext>
                </a:extLst>
              </a:tr>
              <a:tr h="454152">
                <a:tc>
                  <a:txBody>
                    <a:bodyPr/>
                    <a:lstStyle/>
                    <a:p>
                      <a:pPr indent="0"/>
                      <a:r>
                        <a:rPr lang="en-US" sz="2100" b="1">
                          <a:latin typeface="Times New Roman"/>
                        </a:rPr>
                        <a:t>F</a:t>
                      </a:r>
                    </a:p>
                  </a:txBody>
                  <a:tcPr marL="0" marR="0" marT="0" marB="0"/>
                </a:tc>
                <a:tc>
                  <a:txBody>
                    <a:bodyPr/>
                    <a:lstStyle/>
                    <a:p>
                      <a:endParaRPr sz="2200"/>
                    </a:p>
                  </a:txBody>
                  <a:tcPr marL="0" marR="0" marT="0" marB="0"/>
                </a:tc>
                <a:extLst>
                  <a:ext uri="{0D108BD9-81ED-4DB2-BD59-A6C34878D82A}">
                    <a16:rowId xmlns:a16="http://schemas.microsoft.com/office/drawing/2014/main" val="10006"/>
                  </a:ext>
                </a:extLst>
              </a:tr>
              <a:tr h="533400">
                <a:tc>
                  <a:txBody>
                    <a:bodyPr/>
                    <a:lstStyle/>
                    <a:p>
                      <a:pPr indent="0"/>
                      <a:r>
                        <a:rPr lang="en-US" sz="1100" b="1">
                          <a:latin typeface="Times New Roman"/>
                        </a:rPr>
                        <a:t>Feature Engineering</a:t>
                      </a:r>
                    </a:p>
                  </a:txBody>
                  <a:tcPr marL="0" marR="0" marT="0" marB="0"/>
                </a:tc>
                <a:tc>
                  <a:txBody>
                    <a:bodyPr/>
                    <a:lstStyle/>
                    <a:p>
                      <a:pPr marR="203200" indent="0" algn="just">
                        <a:lnSpc>
                          <a:spcPts val="1344"/>
                        </a:lnSpc>
                      </a:pPr>
                      <a:r>
                        <a:rPr lang="en-US" sz="1100">
                          <a:latin typeface="Times New Roman"/>
                        </a:rPr>
                        <a:t>The process of selecting and creating relevant features from the dataset to improve the model's predictive accuracy.</a:t>
                      </a:r>
                    </a:p>
                  </a:txBody>
                  <a:tcPr marL="0" marR="0" marT="0" marB="0" anchor="b"/>
                </a:tc>
                <a:extLst>
                  <a:ext uri="{0D108BD9-81ED-4DB2-BD59-A6C34878D82A}">
                    <a16:rowId xmlns:a16="http://schemas.microsoft.com/office/drawing/2014/main" val="10007"/>
                  </a:ext>
                </a:extLst>
              </a:tr>
              <a:tr h="533400">
                <a:tc>
                  <a:txBody>
                    <a:bodyPr/>
                    <a:lstStyle/>
                    <a:p>
                      <a:pPr indent="0"/>
                      <a:r>
                        <a:rPr lang="en-US" sz="1100" b="1">
                          <a:latin typeface="Times New Roman"/>
                        </a:rPr>
                        <a:t>Feature Extraction</a:t>
                      </a:r>
                    </a:p>
                  </a:txBody>
                  <a:tcPr marL="0" marR="0" marT="0" marB="0"/>
                </a:tc>
                <a:tc>
                  <a:txBody>
                    <a:bodyPr/>
                    <a:lstStyle/>
                    <a:p>
                      <a:pPr indent="0">
                        <a:lnSpc>
                          <a:spcPts val="1368"/>
                        </a:lnSpc>
                      </a:pPr>
                      <a:r>
                        <a:rPr lang="en-US" sz="1100">
                          <a:latin typeface="Times New Roman"/>
                        </a:rPr>
                        <a:t>The process of selecting and creating relevant features from the dataset to improve the model's predictive accuracy.</a:t>
                      </a:r>
                    </a:p>
                  </a:txBody>
                  <a:tcPr marL="0" marR="0" marT="0" marB="0" anchor="b"/>
                </a:tc>
                <a:extLst>
                  <a:ext uri="{0D108BD9-81ED-4DB2-BD59-A6C34878D82A}">
                    <a16:rowId xmlns:a16="http://schemas.microsoft.com/office/drawing/2014/main" val="10008"/>
                  </a:ext>
                </a:extLst>
              </a:tr>
              <a:tr h="390144">
                <a:tc>
                  <a:txBody>
                    <a:bodyPr/>
                    <a:lstStyle/>
                    <a:p>
                      <a:pPr indent="0"/>
                      <a:r>
                        <a:rPr lang="en-US" sz="2100" b="1">
                          <a:latin typeface="Times New Roman"/>
                        </a:rPr>
                        <a:t>G</a:t>
                      </a:r>
                    </a:p>
                  </a:txBody>
                  <a:tcPr marL="0" marR="0" marT="0" marB="0" anchor="b"/>
                </a:tc>
                <a:tc>
                  <a:txBody>
                    <a:bodyPr/>
                    <a:lstStyle/>
                    <a:p>
                      <a:endParaRPr sz="1900"/>
                    </a:p>
                  </a:txBody>
                  <a:tcPr marL="0" marR="0" marT="0" marB="0"/>
                </a:tc>
                <a:extLst>
                  <a:ext uri="{0D108BD9-81ED-4DB2-BD59-A6C34878D82A}">
                    <a16:rowId xmlns:a16="http://schemas.microsoft.com/office/drawing/2014/main" val="10009"/>
                  </a:ext>
                </a:extLst>
              </a:tr>
              <a:tr h="533400">
                <a:tc>
                  <a:txBody>
                    <a:bodyPr/>
                    <a:lstStyle/>
                    <a:p>
                      <a:pPr indent="0"/>
                      <a:r>
                        <a:rPr lang="en-US" sz="1100" b="1">
                          <a:latin typeface="Times New Roman"/>
                        </a:rPr>
                        <a:t>Geographical Variations</a:t>
                      </a:r>
                    </a:p>
                  </a:txBody>
                  <a:tcPr marL="0" marR="0" marT="0" marB="0"/>
                </a:tc>
                <a:tc>
                  <a:txBody>
                    <a:bodyPr/>
                    <a:lstStyle/>
                    <a:p>
                      <a:pPr indent="0">
                        <a:lnSpc>
                          <a:spcPts val="1344"/>
                        </a:lnSpc>
                      </a:pPr>
                      <a:r>
                        <a:rPr lang="en-US" sz="1100">
                          <a:latin typeface="Times New Roman"/>
                        </a:rPr>
                        <a:t>Differences in car prices due to location or region, which need to be considered in the model.</a:t>
                      </a:r>
                    </a:p>
                  </a:txBody>
                  <a:tcPr marL="0" marR="0" marT="0" marB="0"/>
                </a:tc>
                <a:extLst>
                  <a:ext uri="{0D108BD9-81ED-4DB2-BD59-A6C34878D82A}">
                    <a16:rowId xmlns:a16="http://schemas.microsoft.com/office/drawing/2014/main" val="10010"/>
                  </a:ext>
                </a:extLst>
              </a:tr>
              <a:tr h="387096">
                <a:tc>
                  <a:txBody>
                    <a:bodyPr/>
                    <a:lstStyle/>
                    <a:p>
                      <a:pPr indent="0"/>
                      <a:r>
                        <a:rPr lang="en-US" sz="2100" b="1">
                          <a:latin typeface="Times New Roman"/>
                        </a:rPr>
                        <a:t>H</a:t>
                      </a:r>
                    </a:p>
                  </a:txBody>
                  <a:tcPr marL="0" marR="0" marT="0" marB="0" anchor="b"/>
                </a:tc>
                <a:tc>
                  <a:txBody>
                    <a:bodyPr/>
                    <a:lstStyle/>
                    <a:p>
                      <a:endParaRPr sz="1900"/>
                    </a:p>
                  </a:txBody>
                  <a:tcPr marL="0" marR="0" marT="0" marB="0"/>
                </a:tc>
                <a:extLst>
                  <a:ext uri="{0D108BD9-81ED-4DB2-BD59-A6C34878D82A}">
                    <a16:rowId xmlns:a16="http://schemas.microsoft.com/office/drawing/2014/main" val="10011"/>
                  </a:ext>
                </a:extLst>
              </a:tr>
              <a:tr h="533400">
                <a:tc>
                  <a:txBody>
                    <a:bodyPr/>
                    <a:lstStyle/>
                    <a:p>
                      <a:pPr indent="0"/>
                      <a:r>
                        <a:rPr lang="en-US" sz="1100" b="1">
                          <a:latin typeface="Times New Roman"/>
                        </a:rPr>
                        <a:t>Hosting Environment</a:t>
                      </a:r>
                    </a:p>
                  </a:txBody>
                  <a:tcPr marL="0" marR="0" marT="0" marB="0"/>
                </a:tc>
                <a:tc>
                  <a:txBody>
                    <a:bodyPr/>
                    <a:lstStyle/>
                    <a:p>
                      <a:pPr indent="0">
                        <a:lnSpc>
                          <a:spcPts val="1368"/>
                        </a:lnSpc>
                      </a:pPr>
                      <a:r>
                        <a:rPr lang="en-US" sz="1100">
                          <a:latin typeface="Times New Roman"/>
                        </a:rPr>
                        <a:t>The infrastructure or platform where the application and model will be hosted and made accessible to users.</a:t>
                      </a:r>
                    </a:p>
                  </a:txBody>
                  <a:tcPr marL="0" marR="0" marT="0" marB="0"/>
                </a:tc>
                <a:extLst>
                  <a:ext uri="{0D108BD9-81ED-4DB2-BD59-A6C34878D82A}">
                    <a16:rowId xmlns:a16="http://schemas.microsoft.com/office/drawing/2014/main" val="10012"/>
                  </a:ext>
                </a:extLst>
              </a:tr>
              <a:tr h="411480">
                <a:tc>
                  <a:txBody>
                    <a:bodyPr/>
                    <a:lstStyle/>
                    <a:p>
                      <a:pPr indent="0"/>
                      <a:r>
                        <a:rPr lang="en-US" sz="2100" b="1">
                          <a:latin typeface="Times New Roman"/>
                        </a:rPr>
                        <a:t>M</a:t>
                      </a:r>
                    </a:p>
                  </a:txBody>
                  <a:tcPr marL="0" marR="0" marT="0" marB="0"/>
                </a:tc>
                <a:tc>
                  <a:txBody>
                    <a:bodyPr/>
                    <a:lstStyle/>
                    <a:p>
                      <a:endParaRPr sz="2000"/>
                    </a:p>
                  </a:txBody>
                  <a:tcPr marL="0" marR="0" marT="0" marB="0"/>
                </a:tc>
                <a:extLst>
                  <a:ext uri="{0D108BD9-81ED-4DB2-BD59-A6C34878D82A}">
                    <a16:rowId xmlns:a16="http://schemas.microsoft.com/office/drawing/2014/main" val="10013"/>
                  </a:ext>
                </a:extLst>
              </a:tr>
              <a:tr h="707136">
                <a:tc>
                  <a:txBody>
                    <a:bodyPr/>
                    <a:lstStyle/>
                    <a:p>
                      <a:pPr indent="0"/>
                      <a:r>
                        <a:rPr lang="en-US" sz="1100" b="1">
                          <a:latin typeface="Times New Roman"/>
                        </a:rPr>
                        <a:t>Machine Learning Model</a:t>
                      </a:r>
                    </a:p>
                  </a:txBody>
                  <a:tcPr marL="0" marR="0" marT="0" marB="0"/>
                </a:tc>
                <a:tc>
                  <a:txBody>
                    <a:bodyPr/>
                    <a:lstStyle/>
                    <a:p>
                      <a:pPr indent="0">
                        <a:lnSpc>
                          <a:spcPts val="1344"/>
                        </a:lnSpc>
                      </a:pPr>
                      <a:r>
                        <a:rPr lang="en-US" sz="1100">
                          <a:latin typeface="Times New Roman"/>
                        </a:rPr>
                        <a:t>A mathematical model that uses algorithms to predict or classify data based on input features. In this project, it predicts car prices based on car attributes.</a:t>
                      </a:r>
                    </a:p>
                  </a:txBody>
                  <a:tcPr marL="0" marR="0" marT="0" marB="0"/>
                </a:tc>
                <a:extLst>
                  <a:ext uri="{0D108BD9-81ED-4DB2-BD59-A6C34878D82A}">
                    <a16:rowId xmlns:a16="http://schemas.microsoft.com/office/drawing/2014/main" val="10014"/>
                  </a:ext>
                </a:extLst>
              </a:tr>
              <a:tr h="536448">
                <a:tc>
                  <a:txBody>
                    <a:bodyPr/>
                    <a:lstStyle/>
                    <a:p>
                      <a:pPr indent="0"/>
                      <a:r>
                        <a:rPr lang="en-US" sz="1100" b="1">
                          <a:latin typeface="Times New Roman"/>
                        </a:rPr>
                        <a:t>Model Evaluation</a:t>
                      </a:r>
                    </a:p>
                  </a:txBody>
                  <a:tcPr marL="0" marR="0" marT="0" marB="0"/>
                </a:tc>
                <a:tc>
                  <a:txBody>
                    <a:bodyPr/>
                    <a:lstStyle/>
                    <a:p>
                      <a:pPr marR="203200" indent="0" algn="just">
                        <a:lnSpc>
                          <a:spcPts val="1368"/>
                        </a:lnSpc>
                      </a:pPr>
                      <a:r>
                        <a:rPr lang="en-US" sz="1100">
                          <a:latin typeface="Times New Roman"/>
                        </a:rPr>
                        <a:t>The process of assessing the performance and accuracy of the machine learning model using various metrics.</a:t>
                      </a:r>
                    </a:p>
                  </a:txBody>
                  <a:tcPr marL="0" marR="0" marT="0" marB="0"/>
                </a:tc>
                <a:extLst>
                  <a:ext uri="{0D108BD9-81ED-4DB2-BD59-A6C34878D82A}">
                    <a16:rowId xmlns:a16="http://schemas.microsoft.com/office/drawing/2014/main" val="10015"/>
                  </a:ext>
                </a:extLst>
              </a:tr>
            </a:tbl>
          </a:graphicData>
        </a:graphic>
      </p:graphicFrame>
      <p:sp>
        <p:nvSpPr>
          <p:cNvPr id="6" name="Rectangle 5"/>
          <p:cNvSpPr/>
          <p:nvPr/>
        </p:nvSpPr>
        <p:spPr>
          <a:xfrm>
            <a:off x="7464552" y="9756648"/>
            <a:ext cx="170688" cy="131064"/>
          </a:xfrm>
          <a:prstGeom prst="rect">
            <a:avLst/>
          </a:prstGeom>
        </p:spPr>
        <p:txBody>
          <a:bodyPr wrap="none" lIns="0" tIns="0" rIns="0" bIns="0">
            <a:noAutofit/>
          </a:bodyPr>
          <a:lstStyle/>
          <a:p>
            <a:pPr indent="0"/>
            <a:r>
              <a:rPr lang="en-US" sz="1100">
                <a:latin typeface="Times New Roman"/>
              </a:rPr>
              <a:t>22</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850392" y="902208"/>
          <a:ext cx="6089904" cy="3822192"/>
        </p:xfrm>
        <a:graphic>
          <a:graphicData uri="http://schemas.openxmlformats.org/drawingml/2006/table">
            <a:tbl>
              <a:tblPr/>
              <a:tblGrid>
                <a:gridCol w="3044952">
                  <a:extLst>
                    <a:ext uri="{9D8B030D-6E8A-4147-A177-3AD203B41FA5}">
                      <a16:colId xmlns:a16="http://schemas.microsoft.com/office/drawing/2014/main" val="20000"/>
                    </a:ext>
                  </a:extLst>
                </a:gridCol>
                <a:gridCol w="3044952">
                  <a:extLst>
                    <a:ext uri="{9D8B030D-6E8A-4147-A177-3AD203B41FA5}">
                      <a16:colId xmlns:a16="http://schemas.microsoft.com/office/drawing/2014/main" val="20001"/>
                    </a:ext>
                  </a:extLst>
                </a:gridCol>
              </a:tblGrid>
              <a:tr h="518160">
                <a:tc>
                  <a:txBody>
                    <a:bodyPr/>
                    <a:lstStyle/>
                    <a:p>
                      <a:pPr indent="0"/>
                      <a:r>
                        <a:rPr lang="en-US" sz="1100" b="1">
                          <a:latin typeface="Times New Roman"/>
                        </a:rPr>
                        <a:t>Monitoring and Maintenance</a:t>
                      </a:r>
                    </a:p>
                  </a:txBody>
                  <a:tcPr marL="0" marR="0" marT="0" marB="0"/>
                </a:tc>
                <a:tc>
                  <a:txBody>
                    <a:bodyPr/>
                    <a:lstStyle/>
                    <a:p>
                      <a:pPr indent="0">
                        <a:lnSpc>
                          <a:spcPts val="1344"/>
                        </a:lnSpc>
                      </a:pPr>
                      <a:r>
                        <a:rPr lang="en-US" sz="1100">
                          <a:latin typeface="Times New Roman"/>
                        </a:rPr>
                        <a:t>A plan for continuous monitoring and upkeep of the model and application to ensure optimal performance.</a:t>
                      </a:r>
                    </a:p>
                  </a:txBody>
                  <a:tcPr marL="0" marR="0" marT="0" marB="0" anchor="b"/>
                </a:tc>
                <a:extLst>
                  <a:ext uri="{0D108BD9-81ED-4DB2-BD59-A6C34878D82A}">
                    <a16:rowId xmlns:a16="http://schemas.microsoft.com/office/drawing/2014/main" val="10000"/>
                  </a:ext>
                </a:extLst>
              </a:tr>
              <a:tr h="393192">
                <a:tc>
                  <a:txBody>
                    <a:bodyPr/>
                    <a:lstStyle/>
                    <a:p>
                      <a:pPr marL="88900" indent="0"/>
                      <a:r>
                        <a:rPr lang="en-US" sz="2100" b="1">
                          <a:latin typeface="Times New Roman"/>
                        </a:rPr>
                        <a:t>S</a:t>
                      </a:r>
                    </a:p>
                  </a:txBody>
                  <a:tcPr marL="0" marR="0" marT="0" marB="0" anchor="b"/>
                </a:tc>
                <a:tc>
                  <a:txBody>
                    <a:bodyPr/>
                    <a:lstStyle/>
                    <a:p>
                      <a:endParaRPr sz="1900"/>
                    </a:p>
                  </a:txBody>
                  <a:tcPr marL="0" marR="0" marT="0" marB="0"/>
                </a:tc>
                <a:extLst>
                  <a:ext uri="{0D108BD9-81ED-4DB2-BD59-A6C34878D82A}">
                    <a16:rowId xmlns:a16="http://schemas.microsoft.com/office/drawing/2014/main" val="10001"/>
                  </a:ext>
                </a:extLst>
              </a:tr>
              <a:tr h="530352">
                <a:tc>
                  <a:txBody>
                    <a:bodyPr/>
                    <a:lstStyle/>
                    <a:p>
                      <a:pPr indent="0"/>
                      <a:r>
                        <a:rPr lang="en-US" sz="1100" b="1">
                          <a:latin typeface="Times New Roman"/>
                        </a:rPr>
                        <a:t>Scalability</a:t>
                      </a:r>
                    </a:p>
                  </a:txBody>
                  <a:tcPr marL="0" marR="0" marT="0" marB="0"/>
                </a:tc>
                <a:tc>
                  <a:txBody>
                    <a:bodyPr/>
                    <a:lstStyle/>
                    <a:p>
                      <a:pPr marR="203200" indent="0" algn="just">
                        <a:lnSpc>
                          <a:spcPts val="1344"/>
                        </a:lnSpc>
                      </a:pPr>
                      <a:r>
                        <a:rPr lang="en-US" sz="1100">
                          <a:latin typeface="Times New Roman"/>
                        </a:rPr>
                        <a:t>The system's ability to handle an increasing number of users and larger datasets without a significant decrease in performance.</a:t>
                      </a:r>
                    </a:p>
                  </a:txBody>
                  <a:tcPr marL="0" marR="0" marT="0" marB="0" anchor="b"/>
                </a:tc>
                <a:extLst>
                  <a:ext uri="{0D108BD9-81ED-4DB2-BD59-A6C34878D82A}">
                    <a16:rowId xmlns:a16="http://schemas.microsoft.com/office/drawing/2014/main" val="10002"/>
                  </a:ext>
                </a:extLst>
              </a:tr>
              <a:tr h="533400">
                <a:tc>
                  <a:txBody>
                    <a:bodyPr/>
                    <a:lstStyle/>
                    <a:p>
                      <a:pPr indent="0"/>
                      <a:r>
                        <a:rPr lang="en-US" sz="1100" b="1">
                          <a:latin typeface="Times New Roman"/>
                        </a:rPr>
                        <a:t>Serializing</a:t>
                      </a:r>
                    </a:p>
                  </a:txBody>
                  <a:tcPr marL="0" marR="0" marT="0" marB="0"/>
                </a:tc>
                <a:tc>
                  <a:txBody>
                    <a:bodyPr/>
                    <a:lstStyle/>
                    <a:p>
                      <a:pPr indent="0">
                        <a:lnSpc>
                          <a:spcPts val="1392"/>
                        </a:lnSpc>
                      </a:pPr>
                      <a:r>
                        <a:rPr lang="en-US" sz="1100">
                          <a:latin typeface="Times New Roman"/>
                        </a:rPr>
                        <a:t>Converting the machine learning model into a deployable format, often used for saving and loading models.</a:t>
                      </a:r>
                    </a:p>
                  </a:txBody>
                  <a:tcPr marL="0" marR="0" marT="0" marB="0" anchor="b"/>
                </a:tc>
                <a:extLst>
                  <a:ext uri="{0D108BD9-81ED-4DB2-BD59-A6C34878D82A}">
                    <a16:rowId xmlns:a16="http://schemas.microsoft.com/office/drawing/2014/main" val="10003"/>
                  </a:ext>
                </a:extLst>
              </a:tr>
              <a:tr h="387096">
                <a:tc>
                  <a:txBody>
                    <a:bodyPr/>
                    <a:lstStyle/>
                    <a:p>
                      <a:pPr marL="88900" indent="0"/>
                      <a:r>
                        <a:rPr lang="en-US" sz="2100" b="1">
                          <a:latin typeface="Times New Roman"/>
                        </a:rPr>
                        <a:t>U</a:t>
                      </a:r>
                    </a:p>
                  </a:txBody>
                  <a:tcPr marL="0" marR="0" marT="0" marB="0" anchor="b"/>
                </a:tc>
                <a:tc>
                  <a:txBody>
                    <a:bodyPr/>
                    <a:lstStyle/>
                    <a:p>
                      <a:endParaRPr sz="1900"/>
                    </a:p>
                  </a:txBody>
                  <a:tcPr marL="0" marR="0" marT="0" marB="0"/>
                </a:tc>
                <a:extLst>
                  <a:ext uri="{0D108BD9-81ED-4DB2-BD59-A6C34878D82A}">
                    <a16:rowId xmlns:a16="http://schemas.microsoft.com/office/drawing/2014/main" val="10004"/>
                  </a:ext>
                </a:extLst>
              </a:tr>
              <a:tr h="533400">
                <a:tc>
                  <a:txBody>
                    <a:bodyPr/>
                    <a:lstStyle/>
                    <a:p>
                      <a:pPr indent="0"/>
                      <a:r>
                        <a:rPr lang="en-US" sz="1100" b="1">
                          <a:latin typeface="Times New Roman"/>
                        </a:rPr>
                        <a:t>User Interface</a:t>
                      </a:r>
                    </a:p>
                  </a:txBody>
                  <a:tcPr marL="0" marR="0" marT="0" marB="0"/>
                </a:tc>
                <a:tc>
                  <a:txBody>
                    <a:bodyPr/>
                    <a:lstStyle/>
                    <a:p>
                      <a:pPr indent="0">
                        <a:lnSpc>
                          <a:spcPts val="1368"/>
                        </a:lnSpc>
                      </a:pPr>
                      <a:r>
                        <a:rPr lang="en-US" sz="1100">
                          <a:latin typeface="Times New Roman"/>
                        </a:rPr>
                        <a:t>The graphical or web-based interface through which users can interact with the car price prediction model.</a:t>
                      </a:r>
                    </a:p>
                  </a:txBody>
                  <a:tcPr marL="0" marR="0" marT="0" marB="0" anchor="b"/>
                </a:tc>
                <a:extLst>
                  <a:ext uri="{0D108BD9-81ED-4DB2-BD59-A6C34878D82A}">
                    <a16:rowId xmlns:a16="http://schemas.microsoft.com/office/drawing/2014/main" val="10005"/>
                  </a:ext>
                </a:extLst>
              </a:tr>
              <a:tr h="390144">
                <a:tc>
                  <a:txBody>
                    <a:bodyPr/>
                    <a:lstStyle/>
                    <a:p>
                      <a:pPr marL="88900" indent="0"/>
                      <a:r>
                        <a:rPr lang="en-US" sz="2100" b="1">
                          <a:latin typeface="Times New Roman"/>
                        </a:rPr>
                        <a:t>V</a:t>
                      </a:r>
                    </a:p>
                  </a:txBody>
                  <a:tcPr marL="0" marR="0" marT="0" marB="0" anchor="b"/>
                </a:tc>
                <a:tc>
                  <a:txBody>
                    <a:bodyPr/>
                    <a:lstStyle/>
                    <a:p>
                      <a:endParaRPr sz="1900"/>
                    </a:p>
                  </a:txBody>
                  <a:tcPr marL="0" marR="0" marT="0" marB="0"/>
                </a:tc>
                <a:extLst>
                  <a:ext uri="{0D108BD9-81ED-4DB2-BD59-A6C34878D82A}">
                    <a16:rowId xmlns:a16="http://schemas.microsoft.com/office/drawing/2014/main" val="10006"/>
                  </a:ext>
                </a:extLst>
              </a:tr>
              <a:tr h="536448">
                <a:tc>
                  <a:txBody>
                    <a:bodyPr/>
                    <a:lstStyle/>
                    <a:p>
                      <a:pPr indent="0"/>
                      <a:r>
                        <a:rPr lang="en-US" sz="1100" b="1">
                          <a:latin typeface="Times New Roman"/>
                        </a:rPr>
                        <a:t>Version Control</a:t>
                      </a:r>
                    </a:p>
                  </a:txBody>
                  <a:tcPr marL="0" marR="0" marT="0" marB="0"/>
                </a:tc>
                <a:tc>
                  <a:txBody>
                    <a:bodyPr/>
                    <a:lstStyle/>
                    <a:p>
                      <a:pPr indent="0">
                        <a:lnSpc>
                          <a:spcPts val="1368"/>
                        </a:lnSpc>
                      </a:pPr>
                      <a:r>
                        <a:rPr lang="en-US" sz="1100">
                          <a:latin typeface="Times New Roman"/>
                        </a:rPr>
                        <a:t>The practice of tracking changes made to code and other project files, often managed using tools like Git.</a:t>
                      </a:r>
                    </a:p>
                  </a:txBody>
                  <a:tcPr marL="0" marR="0" marT="0" marB="0"/>
                </a:tc>
                <a:extLst>
                  <a:ext uri="{0D108BD9-81ED-4DB2-BD59-A6C34878D82A}">
                    <a16:rowId xmlns:a16="http://schemas.microsoft.com/office/drawing/2014/main" val="10007"/>
                  </a:ext>
                </a:extLst>
              </a:tr>
            </a:tbl>
          </a:graphicData>
        </a:graphic>
      </p:graphicFrame>
      <p:sp>
        <p:nvSpPr>
          <p:cNvPr id="3" name="Rectangle 2"/>
          <p:cNvSpPr/>
          <p:nvPr/>
        </p:nvSpPr>
        <p:spPr>
          <a:xfrm>
            <a:off x="7464552" y="9756648"/>
            <a:ext cx="164592" cy="131064"/>
          </a:xfrm>
          <a:prstGeom prst="rect">
            <a:avLst/>
          </a:prstGeom>
        </p:spPr>
        <p:txBody>
          <a:bodyPr wrap="none" lIns="0" tIns="0" rIns="0" bIns="0">
            <a:noAutofit/>
          </a:bodyPr>
          <a:lstStyle/>
          <a:p>
            <a:pPr indent="0"/>
            <a:r>
              <a:rPr lang="en-US" sz="1100">
                <a:latin typeface="Times New Roman"/>
              </a:rPr>
              <a:t>23</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08304" y="128016"/>
            <a:ext cx="2731008" cy="176784"/>
          </a:xfrm>
          <a:prstGeom prst="rect">
            <a:avLst/>
          </a:prstGeom>
        </p:spPr>
        <p:txBody>
          <a:bodyPr wrap="none" lIns="0" tIns="0" rIns="0" bIns="0">
            <a:noAutofit/>
          </a:bodyPr>
          <a:lstStyle/>
          <a:p>
            <a:pPr indent="0"/>
            <a:r>
              <a:rPr lang="en-US" sz="1100">
                <a:latin typeface="Times New Roman"/>
              </a:rPr>
              <a:t>SISTec/BTech/AD/2023/5/MinorProject_I/ 9</a:t>
            </a:r>
          </a:p>
        </p:txBody>
      </p:sp>
      <p:sp>
        <p:nvSpPr>
          <p:cNvPr id="3" name="Rectangle 2"/>
          <p:cNvSpPr/>
          <p:nvPr/>
        </p:nvSpPr>
        <p:spPr>
          <a:xfrm>
            <a:off x="896112" y="911352"/>
            <a:ext cx="6004560" cy="3374136"/>
          </a:xfrm>
          <a:prstGeom prst="rect">
            <a:avLst/>
          </a:prstGeom>
        </p:spPr>
        <p:txBody>
          <a:bodyPr lIns="0" tIns="0" rIns="0" bIns="0">
            <a:noAutofit/>
          </a:bodyPr>
          <a:lstStyle/>
          <a:p>
            <a:pPr indent="0" algn="ctr">
              <a:spcAft>
                <a:spcPts val="1260"/>
              </a:spcAft>
            </a:pPr>
            <a:r>
              <a:rPr lang="en-US" sz="1100" b="1" u="sng" dirty="0">
                <a:latin typeface="Times New Roman"/>
              </a:rPr>
              <a:t>ACKNOWLEDGEMENT</a:t>
            </a:r>
          </a:p>
          <a:p>
            <a:pPr indent="0" algn="just">
              <a:lnSpc>
                <a:spcPts val="1344"/>
              </a:lnSpc>
              <a:spcAft>
                <a:spcPts val="1260"/>
              </a:spcAft>
            </a:pPr>
            <a:r>
              <a:rPr lang="en-US" sz="1100" dirty="0">
                <a:latin typeface="Times New Roman"/>
              </a:rPr>
              <a:t>We would like to extend our heartfelt gratitude to various individuals and institutions who have played a significant role in the successful completion of our project, "Design &amp; Development of Deep Fake Detection System."</a:t>
            </a:r>
          </a:p>
          <a:p>
            <a:pPr indent="0" algn="just">
              <a:lnSpc>
                <a:spcPts val="1368"/>
              </a:lnSpc>
              <a:spcAft>
                <a:spcPts val="840"/>
              </a:spcAft>
            </a:pPr>
            <a:r>
              <a:rPr lang="en-US" sz="1100" dirty="0">
                <a:latin typeface="Times New Roman"/>
              </a:rPr>
              <a:t>We are deeply grateful to </a:t>
            </a:r>
            <a:r>
              <a:rPr lang="en-US" sz="1100" b="1" dirty="0">
                <a:latin typeface="Times New Roman"/>
              </a:rPr>
              <a:t>Sagar Institute of Science &amp; Technology </a:t>
            </a:r>
            <a:r>
              <a:rPr lang="en-US" sz="1100" dirty="0">
                <a:latin typeface="Times New Roman"/>
              </a:rPr>
              <a:t>for providing us with the necessary resources, facilities, and a conducive environment for research and learning. This project would not have been possible without the support and opportunities offered by our esteemed institution.</a:t>
            </a:r>
          </a:p>
          <a:p>
            <a:pPr indent="0" algn="just">
              <a:lnSpc>
                <a:spcPts val="1368"/>
              </a:lnSpc>
              <a:spcAft>
                <a:spcPts val="840"/>
              </a:spcAft>
            </a:pPr>
            <a:r>
              <a:rPr lang="en-US" sz="1100" dirty="0">
                <a:latin typeface="Times New Roman"/>
              </a:rPr>
              <a:t>Our heartfelt thanks go to </a:t>
            </a:r>
            <a:r>
              <a:rPr lang="en-US" sz="1100" b="1" dirty="0">
                <a:latin typeface="Times New Roman"/>
              </a:rPr>
              <a:t>Dr. D.K. </a:t>
            </a:r>
            <a:r>
              <a:rPr lang="en-US" sz="1100" b="1" dirty="0" err="1">
                <a:latin typeface="Times New Roman"/>
              </a:rPr>
              <a:t>Rajoriya</a:t>
            </a:r>
            <a:r>
              <a:rPr lang="en-US" sz="1100" dirty="0">
                <a:latin typeface="Times New Roman"/>
              </a:rPr>
              <a:t>, Principal of Sagar Institute of Science &amp; Technology, for granting us the opportunity to undertake this project. We also extend our appreciation to </a:t>
            </a:r>
            <a:r>
              <a:rPr lang="en-US" sz="1100" b="1" dirty="0">
                <a:latin typeface="Times New Roman"/>
              </a:rPr>
              <a:t>Dr. Swati Saxena, </a:t>
            </a:r>
            <a:r>
              <a:rPr lang="en-US" sz="1100" dirty="0">
                <a:latin typeface="Times New Roman"/>
              </a:rPr>
              <a:t>Vice Principal of Sagar Institute of Science &amp; Technology, for their support and encouragement throughout our endeavor.</a:t>
            </a:r>
          </a:p>
          <a:p>
            <a:pPr indent="0" algn="just">
              <a:lnSpc>
                <a:spcPts val="1368"/>
              </a:lnSpc>
              <a:spcAft>
                <a:spcPts val="1680"/>
              </a:spcAft>
            </a:pPr>
            <a:r>
              <a:rPr lang="en-US" sz="1100" dirty="0">
                <a:latin typeface="Times New Roman"/>
              </a:rPr>
              <a:t>We acknowledge the invaluable assistance and support provided by </a:t>
            </a:r>
            <a:r>
              <a:rPr lang="en-US" sz="1100" b="1" dirty="0">
                <a:latin typeface="Times New Roman"/>
              </a:rPr>
              <a:t>Dr. </a:t>
            </a:r>
            <a:r>
              <a:rPr lang="en-US" sz="1100" b="1" dirty="0" err="1">
                <a:latin typeface="Times New Roman"/>
              </a:rPr>
              <a:t>Vasima</a:t>
            </a:r>
            <a:r>
              <a:rPr lang="en-US" sz="1100" b="1" dirty="0">
                <a:latin typeface="Times New Roman"/>
              </a:rPr>
              <a:t> Khan</a:t>
            </a:r>
            <a:r>
              <a:rPr lang="en-US" sz="1100" dirty="0">
                <a:latin typeface="Times New Roman"/>
              </a:rPr>
              <a:t>, Head of the </a:t>
            </a:r>
            <a:r>
              <a:rPr lang="en-US" sz="1100" b="1" dirty="0">
                <a:latin typeface="Times New Roman"/>
              </a:rPr>
              <a:t>Department of Artificial Intelligence &amp; Data Science, </a:t>
            </a:r>
            <a:r>
              <a:rPr lang="en-US" sz="1100" dirty="0">
                <a:latin typeface="Times New Roman"/>
              </a:rPr>
              <a:t>who offered valuable insights and encouragement at various stages of our project.</a:t>
            </a:r>
          </a:p>
        </p:txBody>
      </p:sp>
      <p:sp>
        <p:nvSpPr>
          <p:cNvPr id="4" name="Rectangle 3"/>
          <p:cNvSpPr/>
          <p:nvPr/>
        </p:nvSpPr>
        <p:spPr>
          <a:xfrm>
            <a:off x="896112" y="4632960"/>
            <a:ext cx="5989320" cy="1405128"/>
          </a:xfrm>
          <a:prstGeom prst="rect">
            <a:avLst/>
          </a:prstGeom>
        </p:spPr>
        <p:txBody>
          <a:bodyPr lIns="0" tIns="0" rIns="0" bIns="0">
            <a:noAutofit/>
          </a:bodyPr>
          <a:lstStyle/>
          <a:p>
            <a:pPr indent="0" algn="just">
              <a:lnSpc>
                <a:spcPts val="1368"/>
              </a:lnSpc>
              <a:spcBef>
                <a:spcPts val="1680"/>
              </a:spcBef>
              <a:spcAft>
                <a:spcPts val="840"/>
              </a:spcAft>
            </a:pPr>
            <a:r>
              <a:rPr lang="en-US" sz="1100">
                <a:latin typeface="Times New Roman"/>
              </a:rPr>
              <a:t>First and foremost, we wish to express our sincere appreciation to our project guide, </a:t>
            </a:r>
            <a:r>
              <a:rPr lang="en-US" sz="1100" b="1">
                <a:latin typeface="Times New Roman"/>
              </a:rPr>
              <a:t>Dr. Vasima Khan</a:t>
            </a:r>
            <a:r>
              <a:rPr lang="en-US" sz="1100">
                <a:latin typeface="Times New Roman"/>
              </a:rPr>
              <a:t>, for their unwavering support, invaluable guidance, and insightful feedback throughout the course of this project.</a:t>
            </a:r>
          </a:p>
          <a:p>
            <a:pPr indent="0" algn="just">
              <a:lnSpc>
                <a:spcPts val="1368"/>
              </a:lnSpc>
            </a:pPr>
            <a:r>
              <a:rPr lang="en-US" sz="1100">
                <a:latin typeface="Times New Roman"/>
              </a:rPr>
              <a:t>Special recognition goes to </a:t>
            </a:r>
            <a:r>
              <a:rPr lang="en-US" sz="1100" b="1">
                <a:latin typeface="Times New Roman"/>
              </a:rPr>
              <a:t>Prof. Ruchi Jain </a:t>
            </a:r>
            <a:r>
              <a:rPr lang="en-US" sz="1100">
                <a:latin typeface="Times New Roman"/>
              </a:rPr>
              <a:t>and </a:t>
            </a:r>
            <a:r>
              <a:rPr lang="en-US" sz="1100" b="1">
                <a:latin typeface="Times New Roman"/>
              </a:rPr>
              <a:t>Prof. Abhuday Tripathi</a:t>
            </a:r>
            <a:r>
              <a:rPr lang="en-US" sz="1100">
                <a:latin typeface="Times New Roman"/>
              </a:rPr>
              <a:t>, Assistant Professors in the Department of Artificial Intelligence &amp; Data Science, for their unwavering support and readiness to address our queries and concerns. Their academic expertise and commitment to our project were truly commendable.</a:t>
            </a:r>
          </a:p>
        </p:txBody>
      </p:sp>
      <p:sp>
        <p:nvSpPr>
          <p:cNvPr id="5" name="Rectangle 4"/>
          <p:cNvSpPr/>
          <p:nvPr/>
        </p:nvSpPr>
        <p:spPr>
          <a:xfrm>
            <a:off x="3794760" y="9305544"/>
            <a:ext cx="149352" cy="109728"/>
          </a:xfrm>
          <a:prstGeom prst="rect">
            <a:avLst/>
          </a:prstGeom>
        </p:spPr>
        <p:txBody>
          <a:bodyPr wrap="none" lIns="0" tIns="0" rIns="0" bIns="0">
            <a:noAutofit/>
          </a:bodyPr>
          <a:lstStyle/>
          <a:p>
            <a:pPr indent="0"/>
            <a:r>
              <a:rPr lang="en-US" sz="1100" dirty="0">
                <a:latin typeface="Times New Roman"/>
              </a:rPr>
              <a:t>ii</a:t>
            </a: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84504" y="469392"/>
            <a:ext cx="2694432" cy="155448"/>
          </a:xfrm>
          <a:prstGeom prst="rect">
            <a:avLst/>
          </a:prstGeom>
        </p:spPr>
        <p:txBody>
          <a:bodyPr wrap="none" lIns="0" tIns="0" rIns="0" bIns="0">
            <a:noAutofit/>
          </a:bodyPr>
          <a:lstStyle/>
          <a:p>
            <a:pPr indent="0"/>
            <a:r>
              <a:rPr lang="en-US" sz="1100">
                <a:latin typeface="Times New Roman"/>
              </a:rPr>
              <a:t>SISTec/BTech/AD/2023/5/MinorProiect I/9</a:t>
            </a:r>
          </a:p>
        </p:txBody>
      </p:sp>
      <p:sp>
        <p:nvSpPr>
          <p:cNvPr id="3" name="Rectangle 2"/>
          <p:cNvSpPr/>
          <p:nvPr/>
        </p:nvSpPr>
        <p:spPr>
          <a:xfrm>
            <a:off x="5141976" y="1310640"/>
            <a:ext cx="1734312" cy="213360"/>
          </a:xfrm>
          <a:prstGeom prst="rect">
            <a:avLst/>
          </a:prstGeom>
        </p:spPr>
        <p:txBody>
          <a:bodyPr wrap="none" lIns="0" tIns="0" rIns="0" bIns="0">
            <a:noAutofit/>
          </a:bodyPr>
          <a:lstStyle/>
          <a:p>
            <a:pPr indent="0">
              <a:spcAft>
                <a:spcPts val="3360"/>
              </a:spcAft>
            </a:pPr>
            <a:r>
              <a:rPr lang="en-US" sz="1900" b="1">
                <a:latin typeface="Times New Roman"/>
              </a:rPr>
              <a:t>REFERENCES</a:t>
            </a:r>
          </a:p>
        </p:txBody>
      </p:sp>
      <p:sp>
        <p:nvSpPr>
          <p:cNvPr id="4" name="Rectangle 3"/>
          <p:cNvSpPr/>
          <p:nvPr/>
        </p:nvSpPr>
        <p:spPr>
          <a:xfrm>
            <a:off x="1103376" y="2127504"/>
            <a:ext cx="5977128" cy="4922520"/>
          </a:xfrm>
          <a:prstGeom prst="rect">
            <a:avLst/>
          </a:prstGeom>
        </p:spPr>
        <p:txBody>
          <a:bodyPr lIns="0" tIns="0" rIns="0" bIns="0">
            <a:noAutofit/>
          </a:bodyPr>
          <a:lstStyle/>
          <a:p>
            <a:pPr indent="0" algn="just">
              <a:lnSpc>
                <a:spcPts val="1584"/>
              </a:lnSpc>
              <a:spcBef>
                <a:spcPts val="3360"/>
              </a:spcBef>
              <a:spcAft>
                <a:spcPts val="840"/>
              </a:spcAft>
            </a:pPr>
            <a:r>
              <a:rPr lang="en-US" sz="1100">
                <a:latin typeface="Times New Roman"/>
              </a:rPr>
              <a:t>[1]    Yuezun Li, Siwei Lyu, “ExposingDF Videos By Detecting Face Warping Artifacts,” in arXiv: 1811.00656v3.</a:t>
            </a:r>
          </a:p>
          <a:p>
            <a:pPr indent="0" algn="just">
              <a:lnSpc>
                <a:spcPts val="1560"/>
              </a:lnSpc>
              <a:spcAft>
                <a:spcPts val="840"/>
              </a:spcAft>
            </a:pPr>
            <a:r>
              <a:rPr lang="en-US" sz="1100">
                <a:latin typeface="Times New Roman"/>
              </a:rPr>
              <a:t>[2]    Yuezun Li, Ming-Ching Chang and Siwei Lyu “Exposing AI Created Fake Videos by Detecting Eye Blinking” in arXiv:1806.02877v2.</a:t>
            </a:r>
          </a:p>
          <a:p>
            <a:pPr indent="0" algn="just">
              <a:lnSpc>
                <a:spcPts val="1560"/>
              </a:lnSpc>
              <a:spcAft>
                <a:spcPts val="840"/>
              </a:spcAft>
            </a:pPr>
            <a:r>
              <a:rPr lang="en-US" sz="1100">
                <a:latin typeface="Times New Roman"/>
              </a:rPr>
              <a:t>[3]    Huy H. Nguyen , Junichi Yamagishi, and Isao Echizen “ Using capsule networks to detect forged images and videos ” in arXiv:1810.11215.</a:t>
            </a:r>
          </a:p>
          <a:p>
            <a:pPr indent="0" algn="just">
              <a:lnSpc>
                <a:spcPts val="1584"/>
              </a:lnSpc>
              <a:spcAft>
                <a:spcPts val="840"/>
              </a:spcAft>
            </a:pPr>
            <a:r>
              <a:rPr lang="en-US" sz="1100">
                <a:latin typeface="Times New Roman"/>
              </a:rPr>
              <a:t>[4]    D. Guera and E. J. Delp, "Deepfake Video Detection Using Recurrent Neural Networks," 2018 15th IEEE International Conference on Advanced Video and Signal Based Surveillance (AVSS), Auckland, New Zealand, 2018, pp. 1-6.</a:t>
            </a:r>
          </a:p>
          <a:p>
            <a:pPr indent="0" algn="just">
              <a:lnSpc>
                <a:spcPts val="1560"/>
              </a:lnSpc>
              <a:spcAft>
                <a:spcPts val="840"/>
              </a:spcAft>
            </a:pPr>
            <a:r>
              <a:rPr lang="en-US" sz="1100">
                <a:latin typeface="Times New Roman"/>
              </a:rPr>
              <a:t>[5]    I. Laptev, M. Marszalek, C. Schmid, and B. Rozenfeld. Learning realistic human actions from movies. Proceedings of the IEEE Conference on Computer Vision and Pattern Recognition, pages 1-8, June 2008. Anchorage, AK</a:t>
            </a:r>
          </a:p>
          <a:p>
            <a:pPr indent="0" algn="just">
              <a:lnSpc>
                <a:spcPts val="1584"/>
              </a:lnSpc>
              <a:spcAft>
                <a:spcPts val="840"/>
              </a:spcAft>
            </a:pPr>
            <a:r>
              <a:rPr lang="en-US" sz="1100">
                <a:latin typeface="Times New Roman"/>
              </a:rPr>
              <a:t>[6]    Umur Aybars Ciftci, Ilke Demir, Lijun Yin “Detection of Synthetic Portrait Videos using Biological Signals” in arXiv:1901.02212v2</a:t>
            </a:r>
          </a:p>
          <a:p>
            <a:pPr indent="0" algn="just">
              <a:lnSpc>
                <a:spcPts val="1560"/>
              </a:lnSpc>
              <a:spcAft>
                <a:spcPts val="840"/>
              </a:spcAft>
            </a:pPr>
            <a:r>
              <a:rPr lang="en-US" sz="1100">
                <a:latin typeface="Times New Roman"/>
              </a:rPr>
              <a:t>[7]    Andreas Rossler, Davide Cozzolino, Luisa Verdoliva, Christian Riess, Justus Thies, Matthias Niebner, “Face Forensics++: Learning to Detect Manipulated Facial Images” in arXiv:1901.08971.</a:t>
            </a:r>
          </a:p>
          <a:p>
            <a:pPr indent="0">
              <a:lnSpc>
                <a:spcPts val="1584"/>
              </a:lnSpc>
              <a:spcAft>
                <a:spcPts val="840"/>
              </a:spcAft>
            </a:pPr>
            <a:r>
              <a:rPr lang="en-US" sz="1100">
                <a:latin typeface="Times New Roman"/>
              </a:rPr>
              <a:t>[8]    Deepfake detection challenge dataset:</a:t>
            </a:r>
            <a:r>
              <a:rPr lang="en-US" sz="1100">
                <a:latin typeface="Times New Roman"/>
                <a:hlinkClick r:id="rId2"/>
              </a:rPr>
              <a:t> </a:t>
            </a:r>
            <a:r>
              <a:rPr lang="en-US" sz="1100" u="sng">
                <a:solidFill>
                  <a:srgbClr val="0000FF"/>
                </a:solidFill>
                <a:latin typeface="Times New Roman"/>
                <a:hlinkClick r:id="rId2"/>
              </a:rPr>
              <a:t>https://www.kaggle.com/c/deepfake-</a:t>
            </a:r>
            <a:r>
              <a:rPr lang="en-US" sz="1100" u="sng">
                <a:solidFill>
                  <a:srgbClr val="0000FF"/>
                </a:solidFill>
                <a:latin typeface="Times New Roman"/>
                <a:hlinkClick r:id="rId2"/>
              </a:rPr>
              <a:t>detectionchallenge/</a:t>
            </a:r>
          </a:p>
        </p:txBody>
      </p:sp>
      <p:sp>
        <p:nvSpPr>
          <p:cNvPr id="5" name="Rectangle 4"/>
          <p:cNvSpPr/>
          <p:nvPr/>
        </p:nvSpPr>
        <p:spPr>
          <a:xfrm>
            <a:off x="1112520" y="7257288"/>
            <a:ext cx="5967984" cy="377952"/>
          </a:xfrm>
          <a:prstGeom prst="rect">
            <a:avLst/>
          </a:prstGeom>
        </p:spPr>
        <p:txBody>
          <a:bodyPr lIns="0" tIns="0" rIns="0" bIns="0">
            <a:noAutofit/>
          </a:bodyPr>
          <a:lstStyle/>
          <a:p>
            <a:pPr indent="0" algn="just">
              <a:lnSpc>
                <a:spcPts val="1584"/>
              </a:lnSpc>
              <a:spcBef>
                <a:spcPts val="840"/>
              </a:spcBef>
            </a:pPr>
            <a:r>
              <a:rPr lang="en-US" sz="1100">
                <a:latin typeface="Times New Roman"/>
              </a:rPr>
              <a:t>[9] Yuezun Li , Xin Yang , Pu Sun , Honggang Qi and Siwei Lyu “Celeb-DF: A Large-scale Challenging Dataset for DeepFake Forensics” in arXiv:1909.12962</a:t>
            </a:r>
          </a:p>
        </p:txBody>
      </p:sp>
      <p:sp>
        <p:nvSpPr>
          <p:cNvPr id="6" name="Rectangle 5"/>
          <p:cNvSpPr/>
          <p:nvPr/>
        </p:nvSpPr>
        <p:spPr>
          <a:xfrm>
            <a:off x="7138416" y="9912096"/>
            <a:ext cx="167640" cy="131064"/>
          </a:xfrm>
          <a:prstGeom prst="rect">
            <a:avLst/>
          </a:prstGeom>
        </p:spPr>
        <p:txBody>
          <a:bodyPr wrap="none" lIns="0" tIns="0" rIns="0" bIns="0">
            <a:noAutofit/>
          </a:bodyPr>
          <a:lstStyle/>
          <a:p>
            <a:pPr indent="0"/>
            <a:r>
              <a:rPr lang="en-US" sz="1100">
                <a:latin typeface="Times New Roman"/>
              </a:rPr>
              <a:t>24</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08304" y="128016"/>
            <a:ext cx="2731008" cy="176784"/>
          </a:xfrm>
          <a:prstGeom prst="rect">
            <a:avLst/>
          </a:prstGeom>
        </p:spPr>
        <p:txBody>
          <a:bodyPr wrap="none" lIns="0" tIns="0" rIns="0" bIns="0">
            <a:noAutofit/>
          </a:bodyPr>
          <a:lstStyle/>
          <a:p>
            <a:pPr indent="0"/>
            <a:r>
              <a:rPr lang="en-US" sz="1100">
                <a:latin typeface="Times New Roman"/>
              </a:rPr>
              <a:t>SISTec/BTech/AD/2023/5/MinorProject_I/ 9</a:t>
            </a:r>
          </a:p>
        </p:txBody>
      </p:sp>
      <p:sp>
        <p:nvSpPr>
          <p:cNvPr id="3" name="Rectangle 2"/>
          <p:cNvSpPr/>
          <p:nvPr/>
        </p:nvSpPr>
        <p:spPr>
          <a:xfrm>
            <a:off x="3221736" y="911352"/>
            <a:ext cx="1331976" cy="167640"/>
          </a:xfrm>
          <a:prstGeom prst="rect">
            <a:avLst/>
          </a:prstGeom>
        </p:spPr>
        <p:txBody>
          <a:bodyPr wrap="none" lIns="0" tIns="0" rIns="0" bIns="0">
            <a:noAutofit/>
          </a:bodyPr>
          <a:lstStyle/>
          <a:p>
            <a:pPr indent="0"/>
            <a:r>
              <a:rPr lang="en-US" sz="1100" b="1" u="sng">
                <a:latin typeface="Times New Roman"/>
              </a:rPr>
              <a:t>LTST OF FTGTTRES</a:t>
            </a:r>
          </a:p>
        </p:txBody>
      </p:sp>
      <p:graphicFrame>
        <p:nvGraphicFramePr>
          <p:cNvPr id="4" name="Table 3"/>
          <p:cNvGraphicFramePr>
            <a:graphicFrameLocks noGrp="1"/>
          </p:cNvGraphicFramePr>
          <p:nvPr>
            <p:extLst>
              <p:ext uri="{D42A27DB-BD31-4B8C-83A1-F6EECF244321}">
                <p14:modId xmlns:p14="http://schemas.microsoft.com/office/powerpoint/2010/main" val="2740423329"/>
              </p:ext>
            </p:extLst>
          </p:nvPr>
        </p:nvGraphicFramePr>
        <p:xfrm>
          <a:off x="847344" y="1246632"/>
          <a:ext cx="6214872" cy="3044952"/>
        </p:xfrm>
        <a:graphic>
          <a:graphicData uri="http://schemas.openxmlformats.org/drawingml/2006/table">
            <a:tbl>
              <a:tblPr/>
              <a:tblGrid>
                <a:gridCol w="990600">
                  <a:extLst>
                    <a:ext uri="{9D8B030D-6E8A-4147-A177-3AD203B41FA5}">
                      <a16:colId xmlns:a16="http://schemas.microsoft.com/office/drawing/2014/main" val="20000"/>
                    </a:ext>
                  </a:extLst>
                </a:gridCol>
                <a:gridCol w="4291584">
                  <a:extLst>
                    <a:ext uri="{9D8B030D-6E8A-4147-A177-3AD203B41FA5}">
                      <a16:colId xmlns:a16="http://schemas.microsoft.com/office/drawing/2014/main" val="20001"/>
                    </a:ext>
                  </a:extLst>
                </a:gridCol>
                <a:gridCol w="932688">
                  <a:extLst>
                    <a:ext uri="{9D8B030D-6E8A-4147-A177-3AD203B41FA5}">
                      <a16:colId xmlns:a16="http://schemas.microsoft.com/office/drawing/2014/main" val="20002"/>
                    </a:ext>
                  </a:extLst>
                </a:gridCol>
              </a:tblGrid>
              <a:tr h="277368">
                <a:tc>
                  <a:txBody>
                    <a:bodyPr/>
                    <a:lstStyle/>
                    <a:p>
                      <a:pPr marL="203200" indent="0"/>
                      <a:r>
                        <a:rPr lang="en-US" sz="1100" b="1">
                          <a:latin typeface="Times New Roman"/>
                        </a:rPr>
                        <a:t>FTG. NO.</a:t>
                      </a:r>
                    </a:p>
                  </a:txBody>
                  <a:tcPr marL="45720" marR="45720" anchor="ctr"/>
                </a:tc>
                <a:tc>
                  <a:txBody>
                    <a:bodyPr/>
                    <a:lstStyle/>
                    <a:p>
                      <a:pPr indent="0" algn="ctr"/>
                      <a:r>
                        <a:rPr lang="en-US" sz="1100" b="1">
                          <a:latin typeface="Times New Roman"/>
                        </a:rPr>
                        <a:t>TITLE</a:t>
                      </a:r>
                    </a:p>
                  </a:txBody>
                  <a:tcPr marL="45720" marR="45720" anchor="ctr"/>
                </a:tc>
                <a:tc>
                  <a:txBody>
                    <a:bodyPr/>
                    <a:lstStyle/>
                    <a:p>
                      <a:pPr marL="114300" indent="0"/>
                      <a:r>
                        <a:rPr lang="en-US" sz="1100" b="1">
                          <a:latin typeface="Times New Roman"/>
                        </a:rPr>
                        <a:t>PAGE NO.</a:t>
                      </a:r>
                    </a:p>
                  </a:txBody>
                  <a:tcPr marL="45720" marR="45720" anchor="ctr"/>
                </a:tc>
                <a:extLst>
                  <a:ext uri="{0D108BD9-81ED-4DB2-BD59-A6C34878D82A}">
                    <a16:rowId xmlns:a16="http://schemas.microsoft.com/office/drawing/2014/main" val="10000"/>
                  </a:ext>
                </a:extLst>
              </a:tr>
              <a:tr h="274320">
                <a:tc>
                  <a:txBody>
                    <a:bodyPr/>
                    <a:lstStyle/>
                    <a:p>
                      <a:endParaRPr sz="1300"/>
                    </a:p>
                  </a:txBody>
                  <a:tcPr marL="45720" marR="45720" anchor="ctr"/>
                </a:tc>
                <a:tc>
                  <a:txBody>
                    <a:bodyPr/>
                    <a:lstStyle/>
                    <a:p>
                      <a:endParaRPr sz="1300"/>
                    </a:p>
                  </a:txBody>
                  <a:tcPr marL="45720" marR="45720" anchor="ctr"/>
                </a:tc>
                <a:tc>
                  <a:txBody>
                    <a:bodyPr/>
                    <a:lstStyle/>
                    <a:p>
                      <a:endParaRPr sz="1300"/>
                    </a:p>
                  </a:txBody>
                  <a:tcPr marL="45720" marR="45720" anchor="ctr"/>
                </a:tc>
                <a:extLst>
                  <a:ext uri="{0D108BD9-81ED-4DB2-BD59-A6C34878D82A}">
                    <a16:rowId xmlns:a16="http://schemas.microsoft.com/office/drawing/2014/main" val="10001"/>
                  </a:ext>
                </a:extLst>
              </a:tr>
              <a:tr h="274320">
                <a:tc>
                  <a:txBody>
                    <a:bodyPr/>
                    <a:lstStyle/>
                    <a:p>
                      <a:pPr indent="0" algn="ctr"/>
                      <a:r>
                        <a:rPr lang="en-US" sz="1100">
                          <a:latin typeface="Times New Roman"/>
                        </a:rPr>
                        <a:t>6.1</a:t>
                      </a:r>
                    </a:p>
                  </a:txBody>
                  <a:tcPr marL="45720" marR="45720" anchor="ctr"/>
                </a:tc>
                <a:tc>
                  <a:txBody>
                    <a:bodyPr/>
                    <a:lstStyle/>
                    <a:p>
                      <a:pPr indent="0"/>
                      <a:r>
                        <a:rPr lang="en-US" sz="1100">
                          <a:latin typeface="Times New Roman"/>
                        </a:rPr>
                        <a:t>System Architecture</a:t>
                      </a:r>
                    </a:p>
                  </a:txBody>
                  <a:tcPr marL="45720" marR="45720" anchor="ctr"/>
                </a:tc>
                <a:tc>
                  <a:txBody>
                    <a:bodyPr/>
                    <a:lstStyle/>
                    <a:p>
                      <a:pPr indent="0" algn="ctr"/>
                      <a:r>
                        <a:rPr lang="en-US" sz="1100">
                          <a:latin typeface="Times New Roman"/>
                        </a:rPr>
                        <a:t>13</a:t>
                      </a:r>
                    </a:p>
                  </a:txBody>
                  <a:tcPr marL="45720" marR="45720" anchor="ctr"/>
                </a:tc>
                <a:extLst>
                  <a:ext uri="{0D108BD9-81ED-4DB2-BD59-A6C34878D82A}">
                    <a16:rowId xmlns:a16="http://schemas.microsoft.com/office/drawing/2014/main" val="10002"/>
                  </a:ext>
                </a:extLst>
              </a:tr>
              <a:tr h="274320">
                <a:tc>
                  <a:txBody>
                    <a:bodyPr/>
                    <a:lstStyle/>
                    <a:p>
                      <a:pPr indent="0" algn="ctr"/>
                      <a:r>
                        <a:rPr lang="en-US" sz="1100">
                          <a:latin typeface="Times New Roman"/>
                        </a:rPr>
                        <a:t>6.2</a:t>
                      </a:r>
                    </a:p>
                  </a:txBody>
                  <a:tcPr marL="45720" marR="45720" anchor="ctr"/>
                </a:tc>
                <a:tc>
                  <a:txBody>
                    <a:bodyPr/>
                    <a:lstStyle/>
                    <a:p>
                      <a:pPr indent="0"/>
                      <a:r>
                        <a:rPr lang="en-US" sz="1100">
                          <a:latin typeface="Times New Roman"/>
                        </a:rPr>
                        <a:t>Data Flow Diagram Level 0</a:t>
                      </a:r>
                    </a:p>
                  </a:txBody>
                  <a:tcPr marL="45720" marR="45720" anchor="ctr"/>
                </a:tc>
                <a:tc>
                  <a:txBody>
                    <a:bodyPr/>
                    <a:lstStyle/>
                    <a:p>
                      <a:pPr indent="0" algn="ctr"/>
                      <a:r>
                        <a:rPr lang="en-US" sz="1100">
                          <a:latin typeface="Times New Roman"/>
                        </a:rPr>
                        <a:t>14</a:t>
                      </a:r>
                    </a:p>
                  </a:txBody>
                  <a:tcPr marL="45720" marR="45720" anchor="ctr"/>
                </a:tc>
                <a:extLst>
                  <a:ext uri="{0D108BD9-81ED-4DB2-BD59-A6C34878D82A}">
                    <a16:rowId xmlns:a16="http://schemas.microsoft.com/office/drawing/2014/main" val="10003"/>
                  </a:ext>
                </a:extLst>
              </a:tr>
              <a:tr h="274320">
                <a:tc>
                  <a:txBody>
                    <a:bodyPr/>
                    <a:lstStyle/>
                    <a:p>
                      <a:pPr indent="0" algn="ctr"/>
                      <a:r>
                        <a:rPr lang="en-US" sz="1100">
                          <a:latin typeface="Times New Roman"/>
                        </a:rPr>
                        <a:t>6.3</a:t>
                      </a:r>
                    </a:p>
                  </a:txBody>
                  <a:tcPr marL="45720" marR="45720" anchor="ctr"/>
                </a:tc>
                <a:tc>
                  <a:txBody>
                    <a:bodyPr/>
                    <a:lstStyle/>
                    <a:p>
                      <a:pPr indent="0"/>
                      <a:r>
                        <a:rPr lang="en-US" sz="1100">
                          <a:latin typeface="Times New Roman"/>
                        </a:rPr>
                        <a:t>Data Flow Diagram Level 1</a:t>
                      </a:r>
                    </a:p>
                  </a:txBody>
                  <a:tcPr marL="45720" marR="45720" anchor="ctr"/>
                </a:tc>
                <a:tc>
                  <a:txBody>
                    <a:bodyPr/>
                    <a:lstStyle/>
                    <a:p>
                      <a:pPr indent="0" algn="ctr"/>
                      <a:r>
                        <a:rPr lang="en-US" sz="1100">
                          <a:latin typeface="Times New Roman"/>
                        </a:rPr>
                        <a:t>14</a:t>
                      </a:r>
                    </a:p>
                  </a:txBody>
                  <a:tcPr marL="45720" marR="45720" anchor="ctr"/>
                </a:tc>
                <a:extLst>
                  <a:ext uri="{0D108BD9-81ED-4DB2-BD59-A6C34878D82A}">
                    <a16:rowId xmlns:a16="http://schemas.microsoft.com/office/drawing/2014/main" val="10004"/>
                  </a:ext>
                </a:extLst>
              </a:tr>
              <a:tr h="274320">
                <a:tc>
                  <a:txBody>
                    <a:bodyPr/>
                    <a:lstStyle/>
                    <a:p>
                      <a:pPr indent="0" algn="ctr"/>
                      <a:r>
                        <a:rPr lang="en-US" sz="1100">
                          <a:latin typeface="Times New Roman"/>
                        </a:rPr>
                        <a:t>6.4</a:t>
                      </a:r>
                    </a:p>
                  </a:txBody>
                  <a:tcPr marL="45720" marR="45720" anchor="ctr"/>
                </a:tc>
                <a:tc>
                  <a:txBody>
                    <a:bodyPr/>
                    <a:lstStyle/>
                    <a:p>
                      <a:pPr indent="0"/>
                      <a:r>
                        <a:rPr lang="en-US" sz="1100">
                          <a:latin typeface="Times New Roman"/>
                        </a:rPr>
                        <a:t>Data Flow Diagram Level 2</a:t>
                      </a:r>
                    </a:p>
                  </a:txBody>
                  <a:tcPr marL="45720" marR="45720" anchor="ctr"/>
                </a:tc>
                <a:tc>
                  <a:txBody>
                    <a:bodyPr/>
                    <a:lstStyle/>
                    <a:p>
                      <a:pPr indent="0" algn="ctr"/>
                      <a:r>
                        <a:rPr lang="en-US" sz="1100">
                          <a:latin typeface="Times New Roman"/>
                        </a:rPr>
                        <a:t>15</a:t>
                      </a:r>
                    </a:p>
                  </a:txBody>
                  <a:tcPr marL="45720" marR="45720" anchor="ctr"/>
                </a:tc>
                <a:extLst>
                  <a:ext uri="{0D108BD9-81ED-4DB2-BD59-A6C34878D82A}">
                    <a16:rowId xmlns:a16="http://schemas.microsoft.com/office/drawing/2014/main" val="10005"/>
                  </a:ext>
                </a:extLst>
              </a:tr>
              <a:tr h="274320">
                <a:tc>
                  <a:txBody>
                    <a:bodyPr/>
                    <a:lstStyle/>
                    <a:p>
                      <a:pPr indent="0" algn="ctr"/>
                      <a:r>
                        <a:rPr lang="en-US" sz="1100">
                          <a:latin typeface="Times New Roman"/>
                        </a:rPr>
                        <a:t>6.5</a:t>
                      </a:r>
                    </a:p>
                  </a:txBody>
                  <a:tcPr marL="45720" marR="45720" anchor="ctr"/>
                </a:tc>
                <a:tc>
                  <a:txBody>
                    <a:bodyPr/>
                    <a:lstStyle/>
                    <a:p>
                      <a:pPr indent="0"/>
                      <a:r>
                        <a:rPr lang="en-US" sz="1100">
                          <a:latin typeface="Times New Roman"/>
                        </a:rPr>
                        <a:t>System Sequence</a:t>
                      </a:r>
                    </a:p>
                  </a:txBody>
                  <a:tcPr marL="45720" marR="45720" anchor="ctr"/>
                </a:tc>
                <a:tc>
                  <a:txBody>
                    <a:bodyPr/>
                    <a:lstStyle/>
                    <a:p>
                      <a:pPr indent="0" algn="ctr"/>
                      <a:r>
                        <a:rPr lang="en-US" sz="1100">
                          <a:latin typeface="Times New Roman"/>
                        </a:rPr>
                        <a:t>16</a:t>
                      </a:r>
                    </a:p>
                  </a:txBody>
                  <a:tcPr marL="45720" marR="45720" anchor="ctr"/>
                </a:tc>
                <a:extLst>
                  <a:ext uri="{0D108BD9-81ED-4DB2-BD59-A6C34878D82A}">
                    <a16:rowId xmlns:a16="http://schemas.microsoft.com/office/drawing/2014/main" val="10006"/>
                  </a:ext>
                </a:extLst>
              </a:tr>
              <a:tr h="274320">
                <a:tc>
                  <a:txBody>
                    <a:bodyPr/>
                    <a:lstStyle/>
                    <a:p>
                      <a:pPr indent="0" algn="ctr"/>
                      <a:r>
                        <a:rPr lang="en-US" sz="1100">
                          <a:latin typeface="Times New Roman"/>
                        </a:rPr>
                        <a:t>6.6</a:t>
                      </a:r>
                    </a:p>
                  </a:txBody>
                  <a:tcPr marL="45720" marR="45720" anchor="ctr"/>
                </a:tc>
                <a:tc>
                  <a:txBody>
                    <a:bodyPr/>
                    <a:lstStyle/>
                    <a:p>
                      <a:pPr indent="0"/>
                      <a:r>
                        <a:rPr lang="en-US" sz="1100">
                          <a:latin typeface="Times New Roman"/>
                        </a:rPr>
                        <a:t>Use Case Diagram</a:t>
                      </a:r>
                    </a:p>
                  </a:txBody>
                  <a:tcPr marL="45720" marR="45720" anchor="ctr"/>
                </a:tc>
                <a:tc>
                  <a:txBody>
                    <a:bodyPr/>
                    <a:lstStyle/>
                    <a:p>
                      <a:pPr indent="0" algn="ctr"/>
                      <a:r>
                        <a:rPr lang="en-US" sz="1100">
                          <a:latin typeface="Times New Roman"/>
                        </a:rPr>
                        <a:t>16</a:t>
                      </a:r>
                    </a:p>
                  </a:txBody>
                  <a:tcPr marL="45720" marR="45720" anchor="ctr"/>
                </a:tc>
                <a:extLst>
                  <a:ext uri="{0D108BD9-81ED-4DB2-BD59-A6C34878D82A}">
                    <a16:rowId xmlns:a16="http://schemas.microsoft.com/office/drawing/2014/main" val="10007"/>
                  </a:ext>
                </a:extLst>
              </a:tr>
              <a:tr h="271272">
                <a:tc>
                  <a:txBody>
                    <a:bodyPr/>
                    <a:lstStyle/>
                    <a:p>
                      <a:pPr indent="0" algn="ctr"/>
                      <a:r>
                        <a:rPr lang="en-US" sz="1100">
                          <a:latin typeface="Times New Roman"/>
                        </a:rPr>
                        <a:t>7.1</a:t>
                      </a:r>
                    </a:p>
                  </a:txBody>
                  <a:tcPr marL="45720" marR="45720" anchor="ctr"/>
                </a:tc>
                <a:tc>
                  <a:txBody>
                    <a:bodyPr/>
                    <a:lstStyle/>
                    <a:p>
                      <a:pPr indent="0"/>
                      <a:r>
                        <a:rPr lang="en-US" sz="1100">
                          <a:latin typeface="Times New Roman"/>
                        </a:rPr>
                        <a:t>Home Page</a:t>
                      </a:r>
                    </a:p>
                  </a:txBody>
                  <a:tcPr marL="45720" marR="45720" anchor="ctr"/>
                </a:tc>
                <a:tc>
                  <a:txBody>
                    <a:bodyPr/>
                    <a:lstStyle/>
                    <a:p>
                      <a:pPr indent="0" algn="ctr"/>
                      <a:r>
                        <a:rPr lang="en-US" sz="1100">
                          <a:latin typeface="Times New Roman"/>
                        </a:rPr>
                        <a:t>18</a:t>
                      </a:r>
                    </a:p>
                  </a:txBody>
                  <a:tcPr marL="45720" marR="45720" anchor="ctr"/>
                </a:tc>
                <a:extLst>
                  <a:ext uri="{0D108BD9-81ED-4DB2-BD59-A6C34878D82A}">
                    <a16:rowId xmlns:a16="http://schemas.microsoft.com/office/drawing/2014/main" val="10008"/>
                  </a:ext>
                </a:extLst>
              </a:tr>
              <a:tr h="274320">
                <a:tc>
                  <a:txBody>
                    <a:bodyPr/>
                    <a:lstStyle/>
                    <a:p>
                      <a:pPr indent="0" algn="ctr"/>
                      <a:r>
                        <a:rPr lang="en-US" sz="1100">
                          <a:latin typeface="Times New Roman"/>
                        </a:rPr>
                        <a:t>7.2</a:t>
                      </a:r>
                    </a:p>
                  </a:txBody>
                  <a:tcPr marL="45720" marR="45720" anchor="ctr"/>
                </a:tc>
                <a:tc>
                  <a:txBody>
                    <a:bodyPr/>
                    <a:lstStyle/>
                    <a:p>
                      <a:pPr indent="0"/>
                      <a:r>
                        <a:rPr lang="en-US" sz="1100">
                          <a:latin typeface="Times New Roman"/>
                        </a:rPr>
                        <a:t>Input Interface</a:t>
                      </a:r>
                    </a:p>
                  </a:txBody>
                  <a:tcPr marL="45720" marR="45720" anchor="ctr"/>
                </a:tc>
                <a:tc>
                  <a:txBody>
                    <a:bodyPr/>
                    <a:lstStyle/>
                    <a:p>
                      <a:pPr indent="0" algn="ctr"/>
                      <a:r>
                        <a:rPr lang="en-US" sz="1100">
                          <a:latin typeface="Times New Roman"/>
                        </a:rPr>
                        <a:t>18</a:t>
                      </a:r>
                    </a:p>
                  </a:txBody>
                  <a:tcPr marL="45720" marR="45720" anchor="ctr"/>
                </a:tc>
                <a:extLst>
                  <a:ext uri="{0D108BD9-81ED-4DB2-BD59-A6C34878D82A}">
                    <a16:rowId xmlns:a16="http://schemas.microsoft.com/office/drawing/2014/main" val="10009"/>
                  </a:ext>
                </a:extLst>
              </a:tr>
              <a:tr h="286512">
                <a:tc>
                  <a:txBody>
                    <a:bodyPr/>
                    <a:lstStyle/>
                    <a:p>
                      <a:pPr indent="0" algn="ctr"/>
                      <a:r>
                        <a:rPr lang="en-US" sz="1100">
                          <a:latin typeface="Times New Roman"/>
                        </a:rPr>
                        <a:t>7.3</a:t>
                      </a:r>
                    </a:p>
                  </a:txBody>
                  <a:tcPr marL="45720" marR="45720" anchor="ctr"/>
                </a:tc>
                <a:tc>
                  <a:txBody>
                    <a:bodyPr/>
                    <a:lstStyle/>
                    <a:p>
                      <a:pPr indent="0"/>
                      <a:r>
                        <a:rPr lang="en-US" sz="1100">
                          <a:latin typeface="Times New Roman"/>
                        </a:rPr>
                        <a:t>Face Detection</a:t>
                      </a:r>
                    </a:p>
                  </a:txBody>
                  <a:tcPr marL="45720" marR="45720" anchor="ctr"/>
                </a:tc>
                <a:tc>
                  <a:txBody>
                    <a:bodyPr/>
                    <a:lstStyle/>
                    <a:p>
                      <a:pPr indent="0" algn="ctr"/>
                      <a:r>
                        <a:rPr lang="en-US" sz="1100" dirty="0">
                          <a:latin typeface="Times New Roman"/>
                        </a:rPr>
                        <a:t>19</a:t>
                      </a:r>
                    </a:p>
                  </a:txBody>
                  <a:tcPr marL="45720" marR="45720" anchor="ctr"/>
                </a:tc>
                <a:extLst>
                  <a:ext uri="{0D108BD9-81ED-4DB2-BD59-A6C34878D82A}">
                    <a16:rowId xmlns:a16="http://schemas.microsoft.com/office/drawing/2014/main" val="10010"/>
                  </a:ext>
                </a:extLst>
              </a:tr>
            </a:tbl>
          </a:graphicData>
        </a:graphic>
      </p:graphicFrame>
      <p:sp>
        <p:nvSpPr>
          <p:cNvPr id="5" name="Rectangle 4"/>
          <p:cNvSpPr/>
          <p:nvPr/>
        </p:nvSpPr>
        <p:spPr>
          <a:xfrm>
            <a:off x="3791712" y="9305544"/>
            <a:ext cx="146304" cy="109728"/>
          </a:xfrm>
          <a:prstGeom prst="rect">
            <a:avLst/>
          </a:prstGeom>
        </p:spPr>
        <p:txBody>
          <a:bodyPr wrap="none" lIns="0" tIns="0" rIns="0" bIns="0">
            <a:noAutofit/>
          </a:bodyPr>
          <a:lstStyle/>
          <a:p>
            <a:pPr indent="0"/>
            <a:r>
              <a:rPr lang="en-US" sz="1100" dirty="0">
                <a:latin typeface="Times New Roman"/>
              </a:rPr>
              <a:t>iii</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08304" y="128016"/>
            <a:ext cx="2731008" cy="176784"/>
          </a:xfrm>
          <a:prstGeom prst="rect">
            <a:avLst/>
          </a:prstGeom>
        </p:spPr>
        <p:txBody>
          <a:bodyPr wrap="none" lIns="0" tIns="0" rIns="0" bIns="0">
            <a:noAutofit/>
          </a:bodyPr>
          <a:lstStyle/>
          <a:p>
            <a:pPr indent="0"/>
            <a:r>
              <a:rPr lang="en-US" sz="1100">
                <a:latin typeface="Times New Roman"/>
              </a:rPr>
              <a:t>SISTec/BTech/AD/2023/5/MinorProject_I/ 9</a:t>
            </a:r>
          </a:p>
        </p:txBody>
      </p:sp>
      <p:sp>
        <p:nvSpPr>
          <p:cNvPr id="3" name="Rectangle 2"/>
          <p:cNvSpPr/>
          <p:nvPr/>
        </p:nvSpPr>
        <p:spPr>
          <a:xfrm>
            <a:off x="2919984" y="911352"/>
            <a:ext cx="1926336" cy="167640"/>
          </a:xfrm>
          <a:prstGeom prst="rect">
            <a:avLst/>
          </a:prstGeom>
        </p:spPr>
        <p:txBody>
          <a:bodyPr wrap="none" lIns="0" tIns="0" rIns="0" bIns="0">
            <a:noAutofit/>
          </a:bodyPr>
          <a:lstStyle/>
          <a:p>
            <a:pPr indent="0"/>
            <a:r>
              <a:rPr lang="en-US" sz="1100" b="1" u="sng">
                <a:latin typeface="Times New Roman"/>
              </a:rPr>
              <a:t>LTST OF ABBREVIATIONS</a:t>
            </a:r>
          </a:p>
        </p:txBody>
      </p:sp>
      <p:graphicFrame>
        <p:nvGraphicFramePr>
          <p:cNvPr id="4" name="Table 3"/>
          <p:cNvGraphicFramePr>
            <a:graphicFrameLocks noGrp="1"/>
          </p:cNvGraphicFramePr>
          <p:nvPr>
            <p:extLst>
              <p:ext uri="{D42A27DB-BD31-4B8C-83A1-F6EECF244321}">
                <p14:modId xmlns:p14="http://schemas.microsoft.com/office/powerpoint/2010/main" val="4007926065"/>
              </p:ext>
            </p:extLst>
          </p:nvPr>
        </p:nvGraphicFramePr>
        <p:xfrm>
          <a:off x="847344" y="1246632"/>
          <a:ext cx="6214872" cy="2749296"/>
        </p:xfrm>
        <a:graphic>
          <a:graphicData uri="http://schemas.openxmlformats.org/drawingml/2006/table">
            <a:tbl>
              <a:tblPr/>
              <a:tblGrid>
                <a:gridCol w="990600">
                  <a:extLst>
                    <a:ext uri="{9D8B030D-6E8A-4147-A177-3AD203B41FA5}">
                      <a16:colId xmlns:a16="http://schemas.microsoft.com/office/drawing/2014/main" val="20000"/>
                    </a:ext>
                  </a:extLst>
                </a:gridCol>
                <a:gridCol w="5224272">
                  <a:extLst>
                    <a:ext uri="{9D8B030D-6E8A-4147-A177-3AD203B41FA5}">
                      <a16:colId xmlns:a16="http://schemas.microsoft.com/office/drawing/2014/main" val="20001"/>
                    </a:ext>
                  </a:extLst>
                </a:gridCol>
              </a:tblGrid>
              <a:tr h="277368">
                <a:tc>
                  <a:txBody>
                    <a:bodyPr/>
                    <a:lstStyle/>
                    <a:p>
                      <a:pPr marL="88900" indent="0"/>
                      <a:r>
                        <a:rPr lang="en-US" sz="1100">
                          <a:latin typeface="Times New Roman"/>
                        </a:rPr>
                        <a:t>ACRONYM</a:t>
                      </a:r>
                    </a:p>
                  </a:txBody>
                  <a:tcPr marL="45720" marR="45720" anchor="ctr"/>
                </a:tc>
                <a:tc>
                  <a:txBody>
                    <a:bodyPr/>
                    <a:lstStyle/>
                    <a:p>
                      <a:pPr indent="0"/>
                      <a:r>
                        <a:rPr lang="en-US" sz="1100">
                          <a:latin typeface="Times New Roman"/>
                        </a:rPr>
                        <a:t>FULL FORM</a:t>
                      </a:r>
                    </a:p>
                  </a:txBody>
                  <a:tcPr marL="45720" marR="45720" anchor="ctr"/>
                </a:tc>
                <a:extLst>
                  <a:ext uri="{0D108BD9-81ED-4DB2-BD59-A6C34878D82A}">
                    <a16:rowId xmlns:a16="http://schemas.microsoft.com/office/drawing/2014/main" val="10000"/>
                  </a:ext>
                </a:extLst>
              </a:tr>
              <a:tr h="274320">
                <a:tc>
                  <a:txBody>
                    <a:bodyPr/>
                    <a:lstStyle/>
                    <a:p>
                      <a:pPr indent="0" algn="ctr"/>
                      <a:r>
                        <a:rPr lang="en-US" sz="1100">
                          <a:latin typeface="Times New Roman"/>
                        </a:rPr>
                        <a:t>HTML</a:t>
                      </a:r>
                    </a:p>
                  </a:txBody>
                  <a:tcPr marL="45720" marR="45720" anchor="ctr"/>
                </a:tc>
                <a:tc>
                  <a:txBody>
                    <a:bodyPr/>
                    <a:lstStyle/>
                    <a:p>
                      <a:pPr indent="0"/>
                      <a:r>
                        <a:rPr lang="en-US" sz="1100">
                          <a:latin typeface="Times New Roman"/>
                        </a:rPr>
                        <a:t>Hyper Text Markup Language</a:t>
                      </a:r>
                    </a:p>
                  </a:txBody>
                  <a:tcPr marL="45720" marR="45720" anchor="ctr"/>
                </a:tc>
                <a:extLst>
                  <a:ext uri="{0D108BD9-81ED-4DB2-BD59-A6C34878D82A}">
                    <a16:rowId xmlns:a16="http://schemas.microsoft.com/office/drawing/2014/main" val="10001"/>
                  </a:ext>
                </a:extLst>
              </a:tr>
              <a:tr h="271272">
                <a:tc>
                  <a:txBody>
                    <a:bodyPr/>
                    <a:lstStyle/>
                    <a:p>
                      <a:pPr indent="0" algn="ctr"/>
                      <a:r>
                        <a:rPr lang="en-US" sz="1100">
                          <a:latin typeface="Times New Roman"/>
                        </a:rPr>
                        <a:t>CSS</a:t>
                      </a:r>
                    </a:p>
                  </a:txBody>
                  <a:tcPr marL="45720" marR="45720" anchor="ctr"/>
                </a:tc>
                <a:tc>
                  <a:txBody>
                    <a:bodyPr/>
                    <a:lstStyle/>
                    <a:p>
                      <a:pPr indent="0"/>
                      <a:r>
                        <a:rPr lang="en-US" sz="1100">
                          <a:latin typeface="Times New Roman"/>
                        </a:rPr>
                        <a:t>Cascading Style Sheets</a:t>
                      </a:r>
                    </a:p>
                  </a:txBody>
                  <a:tcPr marL="45720" marR="45720" anchor="ctr"/>
                </a:tc>
                <a:extLst>
                  <a:ext uri="{0D108BD9-81ED-4DB2-BD59-A6C34878D82A}">
                    <a16:rowId xmlns:a16="http://schemas.microsoft.com/office/drawing/2014/main" val="10002"/>
                  </a:ext>
                </a:extLst>
              </a:tr>
              <a:tr h="274320">
                <a:tc>
                  <a:txBody>
                    <a:bodyPr/>
                    <a:lstStyle/>
                    <a:p>
                      <a:pPr indent="0" algn="ctr"/>
                      <a:r>
                        <a:rPr lang="en-US" sz="1100">
                          <a:latin typeface="Times New Roman"/>
                        </a:rPr>
                        <a:t>RNN</a:t>
                      </a:r>
                    </a:p>
                  </a:txBody>
                  <a:tcPr marL="45720" marR="45720" anchor="ctr"/>
                </a:tc>
                <a:tc>
                  <a:txBody>
                    <a:bodyPr/>
                    <a:lstStyle/>
                    <a:p>
                      <a:pPr indent="0"/>
                      <a:r>
                        <a:rPr lang="en-US" sz="1100">
                          <a:latin typeface="Times New Roman"/>
                        </a:rPr>
                        <a:t>Recurrent Neural Network</a:t>
                      </a:r>
                    </a:p>
                  </a:txBody>
                  <a:tcPr marL="45720" marR="45720" anchor="ctr"/>
                </a:tc>
                <a:extLst>
                  <a:ext uri="{0D108BD9-81ED-4DB2-BD59-A6C34878D82A}">
                    <a16:rowId xmlns:a16="http://schemas.microsoft.com/office/drawing/2014/main" val="10003"/>
                  </a:ext>
                </a:extLst>
              </a:tr>
              <a:tr h="274320">
                <a:tc>
                  <a:txBody>
                    <a:bodyPr/>
                    <a:lstStyle/>
                    <a:p>
                      <a:pPr indent="0" algn="ctr"/>
                      <a:r>
                        <a:rPr lang="en-US" sz="1100">
                          <a:latin typeface="Times New Roman"/>
                        </a:rPr>
                        <a:t>DFD</a:t>
                      </a:r>
                    </a:p>
                  </a:txBody>
                  <a:tcPr marL="45720" marR="45720" anchor="ctr"/>
                </a:tc>
                <a:tc>
                  <a:txBody>
                    <a:bodyPr/>
                    <a:lstStyle/>
                    <a:p>
                      <a:pPr indent="0"/>
                      <a:r>
                        <a:rPr lang="en-US" sz="1100">
                          <a:latin typeface="Times New Roman"/>
                        </a:rPr>
                        <a:t>Deep Fake Detection</a:t>
                      </a:r>
                    </a:p>
                  </a:txBody>
                  <a:tcPr marL="45720" marR="45720" anchor="ctr"/>
                </a:tc>
                <a:extLst>
                  <a:ext uri="{0D108BD9-81ED-4DB2-BD59-A6C34878D82A}">
                    <a16:rowId xmlns:a16="http://schemas.microsoft.com/office/drawing/2014/main" val="10004"/>
                  </a:ext>
                </a:extLst>
              </a:tr>
              <a:tr h="274320">
                <a:tc>
                  <a:txBody>
                    <a:bodyPr/>
                    <a:lstStyle/>
                    <a:p>
                      <a:pPr indent="0" algn="ctr"/>
                      <a:r>
                        <a:rPr lang="en-US" sz="1100">
                          <a:latin typeface="Times New Roman"/>
                        </a:rPr>
                        <a:t>LRCN</a:t>
                      </a:r>
                    </a:p>
                  </a:txBody>
                  <a:tcPr marL="45720" marR="45720" anchor="ctr"/>
                </a:tc>
                <a:tc>
                  <a:txBody>
                    <a:bodyPr/>
                    <a:lstStyle/>
                    <a:p>
                      <a:pPr indent="0"/>
                      <a:r>
                        <a:rPr lang="en-US" sz="1100">
                          <a:latin typeface="Times New Roman"/>
                        </a:rPr>
                        <a:t>Long-term Recurrent Convolution Network</a:t>
                      </a:r>
                    </a:p>
                  </a:txBody>
                  <a:tcPr marL="45720" marR="45720" anchor="ctr"/>
                </a:tc>
                <a:extLst>
                  <a:ext uri="{0D108BD9-81ED-4DB2-BD59-A6C34878D82A}">
                    <a16:rowId xmlns:a16="http://schemas.microsoft.com/office/drawing/2014/main" val="10005"/>
                  </a:ext>
                </a:extLst>
              </a:tr>
              <a:tr h="274320">
                <a:tc>
                  <a:txBody>
                    <a:bodyPr/>
                    <a:lstStyle/>
                    <a:p>
                      <a:pPr indent="0" algn="ctr"/>
                      <a:r>
                        <a:rPr lang="en-US" sz="1100">
                          <a:latin typeface="Times New Roman"/>
                        </a:rPr>
                        <a:t>CNN</a:t>
                      </a:r>
                    </a:p>
                  </a:txBody>
                  <a:tcPr marL="45720" marR="45720" anchor="ctr"/>
                </a:tc>
                <a:tc>
                  <a:txBody>
                    <a:bodyPr/>
                    <a:lstStyle/>
                    <a:p>
                      <a:pPr indent="0"/>
                      <a:r>
                        <a:rPr lang="en-US" sz="1100">
                          <a:latin typeface="Times New Roman"/>
                        </a:rPr>
                        <a:t>Convolutional Neural Networks</a:t>
                      </a:r>
                    </a:p>
                  </a:txBody>
                  <a:tcPr marL="45720" marR="45720" anchor="ctr"/>
                </a:tc>
                <a:extLst>
                  <a:ext uri="{0D108BD9-81ED-4DB2-BD59-A6C34878D82A}">
                    <a16:rowId xmlns:a16="http://schemas.microsoft.com/office/drawing/2014/main" val="10006"/>
                  </a:ext>
                </a:extLst>
              </a:tr>
              <a:tr h="274320">
                <a:tc>
                  <a:txBody>
                    <a:bodyPr/>
                    <a:lstStyle/>
                    <a:p>
                      <a:pPr indent="0" algn="ctr"/>
                      <a:r>
                        <a:rPr lang="en-US" sz="1100">
                          <a:latin typeface="Times New Roman"/>
                        </a:rPr>
                        <a:t>LSTM</a:t>
                      </a:r>
                    </a:p>
                  </a:txBody>
                  <a:tcPr marL="45720" marR="45720" anchor="ctr"/>
                </a:tc>
                <a:tc>
                  <a:txBody>
                    <a:bodyPr/>
                    <a:lstStyle/>
                    <a:p>
                      <a:pPr indent="0"/>
                      <a:r>
                        <a:rPr lang="en-US" sz="1100">
                          <a:latin typeface="Times New Roman"/>
                        </a:rPr>
                        <a:t>Long Short-Term Memory</a:t>
                      </a:r>
                    </a:p>
                  </a:txBody>
                  <a:tcPr marL="45720" marR="45720" anchor="ctr"/>
                </a:tc>
                <a:extLst>
                  <a:ext uri="{0D108BD9-81ED-4DB2-BD59-A6C34878D82A}">
                    <a16:rowId xmlns:a16="http://schemas.microsoft.com/office/drawing/2014/main" val="10007"/>
                  </a:ext>
                </a:extLst>
              </a:tr>
              <a:tr h="274320">
                <a:tc>
                  <a:txBody>
                    <a:bodyPr/>
                    <a:lstStyle/>
                    <a:p>
                      <a:pPr indent="0" algn="ctr"/>
                      <a:r>
                        <a:rPr lang="en-US" sz="1100">
                          <a:latin typeface="Times New Roman"/>
                        </a:rPr>
                        <a:t>GAN</a:t>
                      </a:r>
                    </a:p>
                  </a:txBody>
                  <a:tcPr marL="45720" marR="45720" anchor="ctr"/>
                </a:tc>
                <a:tc>
                  <a:txBody>
                    <a:bodyPr/>
                    <a:lstStyle/>
                    <a:p>
                      <a:pPr indent="0"/>
                      <a:r>
                        <a:rPr lang="en-US" sz="1100">
                          <a:latin typeface="Times New Roman"/>
                        </a:rPr>
                        <a:t>Generative Adversarial Network</a:t>
                      </a:r>
                    </a:p>
                  </a:txBody>
                  <a:tcPr marL="45720" marR="45720" anchor="ctr"/>
                </a:tc>
                <a:extLst>
                  <a:ext uri="{0D108BD9-81ED-4DB2-BD59-A6C34878D82A}">
                    <a16:rowId xmlns:a16="http://schemas.microsoft.com/office/drawing/2014/main" val="10008"/>
                  </a:ext>
                </a:extLst>
              </a:tr>
              <a:tr h="280416">
                <a:tc>
                  <a:txBody>
                    <a:bodyPr/>
                    <a:lstStyle/>
                    <a:p>
                      <a:pPr indent="0" algn="ctr"/>
                      <a:r>
                        <a:rPr lang="en-US" sz="1100">
                          <a:latin typeface="Times New Roman"/>
                        </a:rPr>
                        <a:t>SVM</a:t>
                      </a:r>
                    </a:p>
                  </a:txBody>
                  <a:tcPr marL="45720" marR="45720" anchor="ctr"/>
                </a:tc>
                <a:tc>
                  <a:txBody>
                    <a:bodyPr/>
                    <a:lstStyle/>
                    <a:p>
                      <a:pPr indent="0"/>
                      <a:r>
                        <a:rPr lang="en-US" sz="1100" dirty="0">
                          <a:latin typeface="Times New Roman"/>
                        </a:rPr>
                        <a:t>Support Vector Machine</a:t>
                      </a:r>
                    </a:p>
                  </a:txBody>
                  <a:tcPr marL="45720" marR="45720" anchor="ctr"/>
                </a:tc>
                <a:extLst>
                  <a:ext uri="{0D108BD9-81ED-4DB2-BD59-A6C34878D82A}">
                    <a16:rowId xmlns:a16="http://schemas.microsoft.com/office/drawing/2014/main" val="10009"/>
                  </a:ext>
                </a:extLst>
              </a:tr>
            </a:tbl>
          </a:graphicData>
        </a:graphic>
      </p:graphicFrame>
      <p:sp>
        <p:nvSpPr>
          <p:cNvPr id="5" name="Rectangle 4"/>
          <p:cNvSpPr/>
          <p:nvPr/>
        </p:nvSpPr>
        <p:spPr>
          <a:xfrm>
            <a:off x="3791712" y="9268968"/>
            <a:ext cx="188976" cy="146304"/>
          </a:xfrm>
          <a:prstGeom prst="rect">
            <a:avLst/>
          </a:prstGeom>
        </p:spPr>
        <p:txBody>
          <a:bodyPr wrap="none" lIns="0" tIns="0" rIns="0" bIns="0">
            <a:noAutofit/>
          </a:bodyPr>
          <a:lstStyle/>
          <a:p>
            <a:pPr indent="0"/>
            <a:r>
              <a:rPr lang="en-US" sz="1100" dirty="0">
                <a:latin typeface="Times New Roman"/>
              </a:rPr>
              <a:t>iv</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08304" y="128016"/>
            <a:ext cx="2731008" cy="176784"/>
          </a:xfrm>
          <a:prstGeom prst="rect">
            <a:avLst/>
          </a:prstGeom>
        </p:spPr>
        <p:txBody>
          <a:bodyPr wrap="none" lIns="0" tIns="0" rIns="0" bIns="0">
            <a:noAutofit/>
          </a:bodyPr>
          <a:lstStyle/>
          <a:p>
            <a:pPr indent="0"/>
            <a:r>
              <a:rPr lang="en-US" sz="1100">
                <a:latin typeface="Times New Roman"/>
              </a:rPr>
              <a:t>SISTec/BTech/AD/2023/5/MinorProject_I/ 9</a:t>
            </a:r>
          </a:p>
        </p:txBody>
      </p:sp>
      <p:sp>
        <p:nvSpPr>
          <p:cNvPr id="3" name="Rectangle 2"/>
          <p:cNvSpPr/>
          <p:nvPr/>
        </p:nvSpPr>
        <p:spPr>
          <a:xfrm>
            <a:off x="3060192" y="530352"/>
            <a:ext cx="1658112" cy="143256"/>
          </a:xfrm>
          <a:prstGeom prst="rect">
            <a:avLst/>
          </a:prstGeom>
        </p:spPr>
        <p:txBody>
          <a:bodyPr wrap="none" lIns="0" tIns="0" rIns="0" bIns="0">
            <a:noAutofit/>
          </a:bodyPr>
          <a:lstStyle/>
          <a:p>
            <a:pPr indent="0"/>
            <a:r>
              <a:rPr lang="en-US" sz="1100" b="1" u="sng">
                <a:latin typeface="Times New Roman"/>
              </a:rPr>
              <a:t>TABLE OF CONTENTS</a:t>
            </a:r>
          </a:p>
        </p:txBody>
      </p:sp>
      <p:graphicFrame>
        <p:nvGraphicFramePr>
          <p:cNvPr id="4" name="Table 3"/>
          <p:cNvGraphicFramePr>
            <a:graphicFrameLocks noGrp="1"/>
          </p:cNvGraphicFramePr>
          <p:nvPr>
            <p:extLst>
              <p:ext uri="{D42A27DB-BD31-4B8C-83A1-F6EECF244321}">
                <p14:modId xmlns:p14="http://schemas.microsoft.com/office/powerpoint/2010/main" val="24493677"/>
              </p:ext>
            </p:extLst>
          </p:nvPr>
        </p:nvGraphicFramePr>
        <p:xfrm>
          <a:off x="847344" y="865632"/>
          <a:ext cx="6315456" cy="7833360"/>
        </p:xfrm>
        <a:graphic>
          <a:graphicData uri="http://schemas.openxmlformats.org/drawingml/2006/table">
            <a:tbl>
              <a:tblPr/>
              <a:tblGrid>
                <a:gridCol w="668189">
                  <a:extLst>
                    <a:ext uri="{9D8B030D-6E8A-4147-A177-3AD203B41FA5}">
                      <a16:colId xmlns:a16="http://schemas.microsoft.com/office/drawing/2014/main" val="20000"/>
                    </a:ext>
                  </a:extLst>
                </a:gridCol>
                <a:gridCol w="490051">
                  <a:extLst>
                    <a:ext uri="{9D8B030D-6E8A-4147-A177-3AD203B41FA5}">
                      <a16:colId xmlns:a16="http://schemas.microsoft.com/office/drawing/2014/main" val="20001"/>
                    </a:ext>
                  </a:extLst>
                </a:gridCol>
                <a:gridCol w="4218432">
                  <a:extLst>
                    <a:ext uri="{9D8B030D-6E8A-4147-A177-3AD203B41FA5}">
                      <a16:colId xmlns:a16="http://schemas.microsoft.com/office/drawing/2014/main" val="20002"/>
                    </a:ext>
                  </a:extLst>
                </a:gridCol>
                <a:gridCol w="938784">
                  <a:extLst>
                    <a:ext uri="{9D8B030D-6E8A-4147-A177-3AD203B41FA5}">
                      <a16:colId xmlns:a16="http://schemas.microsoft.com/office/drawing/2014/main" val="20003"/>
                    </a:ext>
                  </a:extLst>
                </a:gridCol>
              </a:tblGrid>
              <a:tr h="252984">
                <a:tc gridSpan="3">
                  <a:txBody>
                    <a:bodyPr/>
                    <a:lstStyle/>
                    <a:p>
                      <a:pPr indent="0"/>
                      <a:r>
                        <a:rPr lang="en-US" sz="1100" b="1">
                          <a:latin typeface="Times New Roman"/>
                        </a:rPr>
                        <a:t>TITLE</a:t>
                      </a:r>
                    </a:p>
                  </a:txBody>
                  <a:tcPr marL="45720" marR="45720" anchor="ctr"/>
                </a:tc>
                <a:tc hMerge="1">
                  <a:txBody>
                    <a:bodyPr/>
                    <a:lstStyle/>
                    <a:p>
                      <a:endParaRPr sz="1200"/>
                    </a:p>
                  </a:txBody>
                  <a:tcPr marL="0" marR="0" marT="0" marB="0"/>
                </a:tc>
                <a:tc hMerge="1">
                  <a:txBody>
                    <a:bodyPr/>
                    <a:lstStyle/>
                    <a:p>
                      <a:endParaRPr sz="1200"/>
                    </a:p>
                  </a:txBody>
                  <a:tcPr marL="0" marR="0" marT="0" marB="0"/>
                </a:tc>
                <a:tc>
                  <a:txBody>
                    <a:bodyPr/>
                    <a:lstStyle/>
                    <a:p>
                      <a:pPr marL="114300" indent="0"/>
                      <a:r>
                        <a:rPr lang="en-US" sz="1100" b="1">
                          <a:latin typeface="Times New Roman"/>
                        </a:rPr>
                        <a:t>PAGE NO.</a:t>
                      </a:r>
                    </a:p>
                  </a:txBody>
                  <a:tcPr marL="45720" marR="45720" anchor="ctr"/>
                </a:tc>
                <a:extLst>
                  <a:ext uri="{0D108BD9-81ED-4DB2-BD59-A6C34878D82A}">
                    <a16:rowId xmlns:a16="http://schemas.microsoft.com/office/drawing/2014/main" val="10000"/>
                  </a:ext>
                </a:extLst>
              </a:tr>
              <a:tr h="228600">
                <a:tc gridSpan="3">
                  <a:txBody>
                    <a:bodyPr/>
                    <a:lstStyle/>
                    <a:p>
                      <a:endParaRPr sz="1100"/>
                    </a:p>
                  </a:txBody>
                  <a:tcPr marL="45720" marR="45720" anchor="ctr"/>
                </a:tc>
                <a:tc hMerge="1">
                  <a:txBody>
                    <a:bodyPr/>
                    <a:lstStyle/>
                    <a:p>
                      <a:endParaRPr sz="1100"/>
                    </a:p>
                  </a:txBody>
                  <a:tcPr marL="0" marR="0" marT="0" marB="0"/>
                </a:tc>
                <a:tc hMerge="1">
                  <a:txBody>
                    <a:bodyPr/>
                    <a:lstStyle/>
                    <a:p>
                      <a:endParaRPr sz="1100"/>
                    </a:p>
                  </a:txBody>
                  <a:tcPr marL="0" marR="0" marT="0" marB="0"/>
                </a:tc>
                <a:tc>
                  <a:txBody>
                    <a:bodyPr/>
                    <a:lstStyle/>
                    <a:p>
                      <a:endParaRPr sz="1100"/>
                    </a:p>
                  </a:txBody>
                  <a:tcPr marL="45720" marR="45720" anchor="ctr"/>
                </a:tc>
                <a:extLst>
                  <a:ext uri="{0D108BD9-81ED-4DB2-BD59-A6C34878D82A}">
                    <a16:rowId xmlns:a16="http://schemas.microsoft.com/office/drawing/2014/main" val="10001"/>
                  </a:ext>
                </a:extLst>
              </a:tr>
              <a:tr h="283464">
                <a:tc gridSpan="3">
                  <a:txBody>
                    <a:bodyPr/>
                    <a:lstStyle/>
                    <a:p>
                      <a:pPr indent="0"/>
                      <a:r>
                        <a:rPr lang="en-US" sz="1100">
                          <a:latin typeface="Times New Roman"/>
                        </a:rPr>
                        <a:t>Abstract</a:t>
                      </a:r>
                    </a:p>
                  </a:txBody>
                  <a:tcPr marL="45720" marR="45720" anchor="ctr"/>
                </a:tc>
                <a:tc hMerge="1">
                  <a:txBody>
                    <a:bodyPr/>
                    <a:lstStyle/>
                    <a:p>
                      <a:endParaRPr sz="1400"/>
                    </a:p>
                  </a:txBody>
                  <a:tcPr marL="0" marR="0" marT="0" marB="0"/>
                </a:tc>
                <a:tc hMerge="1">
                  <a:txBody>
                    <a:bodyPr/>
                    <a:lstStyle/>
                    <a:p>
                      <a:endParaRPr sz="1400"/>
                    </a:p>
                  </a:txBody>
                  <a:tcPr marL="0" marR="0" marT="0" marB="0"/>
                </a:tc>
                <a:tc>
                  <a:txBody>
                    <a:bodyPr/>
                    <a:lstStyle/>
                    <a:p>
                      <a:pPr indent="0" algn="ctr"/>
                      <a:r>
                        <a:rPr lang="en-US" sz="1100" dirty="0">
                          <a:latin typeface="Times New Roman"/>
                        </a:rPr>
                        <a:t>i</a:t>
                      </a:r>
                    </a:p>
                  </a:txBody>
                  <a:tcPr marL="45720" marR="45720" anchor="ctr"/>
                </a:tc>
                <a:extLst>
                  <a:ext uri="{0D108BD9-81ED-4DB2-BD59-A6C34878D82A}">
                    <a16:rowId xmlns:a16="http://schemas.microsoft.com/office/drawing/2014/main" val="10002"/>
                  </a:ext>
                </a:extLst>
              </a:tr>
              <a:tr h="280416">
                <a:tc gridSpan="3">
                  <a:txBody>
                    <a:bodyPr/>
                    <a:lstStyle/>
                    <a:p>
                      <a:pPr indent="0"/>
                      <a:r>
                        <a:rPr lang="en-US" sz="1100" dirty="0">
                          <a:latin typeface="Times New Roman"/>
                        </a:rPr>
                        <a:t>Acknowledgement</a:t>
                      </a:r>
                    </a:p>
                  </a:txBody>
                  <a:tcPr marL="45720" marR="45720" anchor="ctr"/>
                </a:tc>
                <a:tc hMerge="1">
                  <a:txBody>
                    <a:bodyPr/>
                    <a:lstStyle/>
                    <a:p>
                      <a:endParaRPr sz="1400"/>
                    </a:p>
                  </a:txBody>
                  <a:tcPr marL="0" marR="0" marT="0" marB="0"/>
                </a:tc>
                <a:tc hMerge="1">
                  <a:txBody>
                    <a:bodyPr/>
                    <a:lstStyle/>
                    <a:p>
                      <a:endParaRPr sz="1400"/>
                    </a:p>
                  </a:txBody>
                  <a:tcPr marL="0" marR="0" marT="0" marB="0"/>
                </a:tc>
                <a:tc>
                  <a:txBody>
                    <a:bodyPr/>
                    <a:lstStyle/>
                    <a:p>
                      <a:pPr indent="0" algn="ctr"/>
                      <a:r>
                        <a:rPr lang="en-US" sz="1100" dirty="0">
                          <a:latin typeface="Times New Roman"/>
                        </a:rPr>
                        <a:t>ii</a:t>
                      </a:r>
                    </a:p>
                  </a:txBody>
                  <a:tcPr marL="45720" marR="45720" anchor="ctr"/>
                </a:tc>
                <a:extLst>
                  <a:ext uri="{0D108BD9-81ED-4DB2-BD59-A6C34878D82A}">
                    <a16:rowId xmlns:a16="http://schemas.microsoft.com/office/drawing/2014/main" val="10003"/>
                  </a:ext>
                </a:extLst>
              </a:tr>
              <a:tr h="280416">
                <a:tc gridSpan="3">
                  <a:txBody>
                    <a:bodyPr/>
                    <a:lstStyle/>
                    <a:p>
                      <a:pPr indent="0"/>
                      <a:r>
                        <a:rPr lang="en-US" sz="1100">
                          <a:latin typeface="Times New Roman"/>
                        </a:rPr>
                        <a:t>List of figures</a:t>
                      </a:r>
                    </a:p>
                  </a:txBody>
                  <a:tcPr marL="45720" marR="45720" anchor="ctr"/>
                </a:tc>
                <a:tc hMerge="1">
                  <a:txBody>
                    <a:bodyPr/>
                    <a:lstStyle/>
                    <a:p>
                      <a:endParaRPr sz="1400"/>
                    </a:p>
                  </a:txBody>
                  <a:tcPr marL="0" marR="0" marT="0" marB="0"/>
                </a:tc>
                <a:tc hMerge="1">
                  <a:txBody>
                    <a:bodyPr/>
                    <a:lstStyle/>
                    <a:p>
                      <a:endParaRPr sz="1400"/>
                    </a:p>
                  </a:txBody>
                  <a:tcPr marL="0" marR="0" marT="0" marB="0"/>
                </a:tc>
                <a:tc>
                  <a:txBody>
                    <a:bodyPr/>
                    <a:lstStyle/>
                    <a:p>
                      <a:pPr indent="0" algn="ctr"/>
                      <a:r>
                        <a:rPr lang="en-US" sz="1100" dirty="0">
                          <a:latin typeface="Times New Roman"/>
                        </a:rPr>
                        <a:t>iii</a:t>
                      </a:r>
                    </a:p>
                  </a:txBody>
                  <a:tcPr marL="45720" marR="45720" anchor="ctr"/>
                </a:tc>
                <a:extLst>
                  <a:ext uri="{0D108BD9-81ED-4DB2-BD59-A6C34878D82A}">
                    <a16:rowId xmlns:a16="http://schemas.microsoft.com/office/drawing/2014/main" val="10004"/>
                  </a:ext>
                </a:extLst>
              </a:tr>
              <a:tr h="283464">
                <a:tc gridSpan="3">
                  <a:txBody>
                    <a:bodyPr/>
                    <a:lstStyle/>
                    <a:p>
                      <a:pPr indent="0"/>
                      <a:r>
                        <a:rPr lang="en-US" sz="1100">
                          <a:latin typeface="Times New Roman"/>
                        </a:rPr>
                        <a:t>List of abbreviations</a:t>
                      </a:r>
                    </a:p>
                  </a:txBody>
                  <a:tcPr marL="45720" marR="45720" anchor="ctr"/>
                </a:tc>
                <a:tc hMerge="1">
                  <a:txBody>
                    <a:bodyPr/>
                    <a:lstStyle/>
                    <a:p>
                      <a:endParaRPr sz="1400"/>
                    </a:p>
                  </a:txBody>
                  <a:tcPr marL="0" marR="0" marT="0" marB="0"/>
                </a:tc>
                <a:tc hMerge="1">
                  <a:txBody>
                    <a:bodyPr/>
                    <a:lstStyle/>
                    <a:p>
                      <a:endParaRPr sz="1400"/>
                    </a:p>
                  </a:txBody>
                  <a:tcPr marL="0" marR="0" marT="0" marB="0"/>
                </a:tc>
                <a:tc>
                  <a:txBody>
                    <a:bodyPr/>
                    <a:lstStyle/>
                    <a:p>
                      <a:pPr indent="0" algn="ctr"/>
                      <a:r>
                        <a:rPr lang="en-US" sz="1100" dirty="0">
                          <a:latin typeface="Times New Roman"/>
                        </a:rPr>
                        <a:t>iv</a:t>
                      </a:r>
                    </a:p>
                  </a:txBody>
                  <a:tcPr marL="45720" marR="45720" anchor="ctr"/>
                </a:tc>
                <a:extLst>
                  <a:ext uri="{0D108BD9-81ED-4DB2-BD59-A6C34878D82A}">
                    <a16:rowId xmlns:a16="http://schemas.microsoft.com/office/drawing/2014/main" val="10005"/>
                  </a:ext>
                </a:extLst>
              </a:tr>
              <a:tr h="283464">
                <a:tc>
                  <a:txBody>
                    <a:bodyPr/>
                    <a:lstStyle/>
                    <a:p>
                      <a:pPr indent="0"/>
                      <a:r>
                        <a:rPr lang="en-US" sz="1100">
                          <a:latin typeface="Times New Roman"/>
                        </a:rPr>
                        <a:t>Chapter 1</a:t>
                      </a:r>
                    </a:p>
                  </a:txBody>
                  <a:tcPr marL="45720" marR="45720" anchor="ctr"/>
                </a:tc>
                <a:tc gridSpan="2">
                  <a:txBody>
                    <a:bodyPr/>
                    <a:lstStyle/>
                    <a:p>
                      <a:pPr indent="0"/>
                      <a:r>
                        <a:rPr lang="en-US" sz="1100">
                          <a:latin typeface="Times New Roman"/>
                        </a:rPr>
                        <a:t>Introduction</a:t>
                      </a:r>
                    </a:p>
                  </a:txBody>
                  <a:tcPr marL="45720" marR="45720" anchor="ctr"/>
                </a:tc>
                <a:tc hMerge="1">
                  <a:txBody>
                    <a:bodyPr/>
                    <a:lstStyle/>
                    <a:p>
                      <a:endParaRPr sz="1400"/>
                    </a:p>
                  </a:txBody>
                  <a:tcPr marL="0" marR="0" marT="0" marB="0"/>
                </a:tc>
                <a:tc>
                  <a:txBody>
                    <a:bodyPr/>
                    <a:lstStyle/>
                    <a:p>
                      <a:pPr indent="0" algn="ctr"/>
                      <a:r>
                        <a:rPr lang="en-US" sz="1100" dirty="0">
                          <a:latin typeface="Times New Roman"/>
                        </a:rPr>
                        <a:t>1</a:t>
                      </a:r>
                    </a:p>
                  </a:txBody>
                  <a:tcPr marL="45720" marR="45720" anchor="ctr"/>
                </a:tc>
                <a:extLst>
                  <a:ext uri="{0D108BD9-81ED-4DB2-BD59-A6C34878D82A}">
                    <a16:rowId xmlns:a16="http://schemas.microsoft.com/office/drawing/2014/main" val="10006"/>
                  </a:ext>
                </a:extLst>
              </a:tr>
              <a:tr h="280416">
                <a:tc>
                  <a:txBody>
                    <a:bodyPr/>
                    <a:lstStyle/>
                    <a:p>
                      <a:endParaRPr sz="1400"/>
                    </a:p>
                  </a:txBody>
                  <a:tcPr marL="45720" marR="45720" anchor="ctr"/>
                </a:tc>
                <a:tc>
                  <a:txBody>
                    <a:bodyPr/>
                    <a:lstStyle/>
                    <a:p>
                      <a:pPr marL="101600" indent="0"/>
                      <a:r>
                        <a:rPr lang="en-US" sz="1100" dirty="0">
                          <a:latin typeface="Times New Roman"/>
                        </a:rPr>
                        <a:t>1.1</a:t>
                      </a:r>
                    </a:p>
                  </a:txBody>
                  <a:tcPr marL="45720" marR="45720" anchor="ctr"/>
                </a:tc>
                <a:tc>
                  <a:txBody>
                    <a:bodyPr/>
                    <a:lstStyle/>
                    <a:p>
                      <a:pPr indent="0"/>
                      <a:r>
                        <a:rPr lang="en-US" sz="1100">
                          <a:latin typeface="Times New Roman"/>
                        </a:rPr>
                        <a:t>About Project</a:t>
                      </a:r>
                    </a:p>
                  </a:txBody>
                  <a:tcPr marL="45720" marR="45720" anchor="ctr"/>
                </a:tc>
                <a:tc>
                  <a:txBody>
                    <a:bodyPr/>
                    <a:lstStyle/>
                    <a:p>
                      <a:pPr indent="0" algn="ctr"/>
                      <a:r>
                        <a:rPr lang="en-US" sz="1100">
                          <a:latin typeface="Times New Roman"/>
                        </a:rPr>
                        <a:t>2</a:t>
                      </a:r>
                    </a:p>
                  </a:txBody>
                  <a:tcPr marL="45720" marR="45720" anchor="ctr"/>
                </a:tc>
                <a:extLst>
                  <a:ext uri="{0D108BD9-81ED-4DB2-BD59-A6C34878D82A}">
                    <a16:rowId xmlns:a16="http://schemas.microsoft.com/office/drawing/2014/main" val="10007"/>
                  </a:ext>
                </a:extLst>
              </a:tr>
              <a:tr h="283464">
                <a:tc>
                  <a:txBody>
                    <a:bodyPr/>
                    <a:lstStyle/>
                    <a:p>
                      <a:endParaRPr sz="1400"/>
                    </a:p>
                  </a:txBody>
                  <a:tcPr marL="45720" marR="45720" anchor="ctr"/>
                </a:tc>
                <a:tc>
                  <a:txBody>
                    <a:bodyPr/>
                    <a:lstStyle/>
                    <a:p>
                      <a:pPr marL="101600" indent="0"/>
                      <a:r>
                        <a:rPr lang="en-US" sz="1100">
                          <a:latin typeface="Times New Roman"/>
                        </a:rPr>
                        <a:t>1.2</a:t>
                      </a:r>
                    </a:p>
                  </a:txBody>
                  <a:tcPr marL="45720" marR="45720" anchor="ctr"/>
                </a:tc>
                <a:tc>
                  <a:txBody>
                    <a:bodyPr/>
                    <a:lstStyle/>
                    <a:p>
                      <a:pPr indent="0"/>
                      <a:r>
                        <a:rPr lang="en-US" sz="1100">
                          <a:latin typeface="Times New Roman"/>
                        </a:rPr>
                        <a:t>Significance of Deep Fake Detection</a:t>
                      </a:r>
                    </a:p>
                  </a:txBody>
                  <a:tcPr marL="45720" marR="45720" anchor="ctr"/>
                </a:tc>
                <a:tc>
                  <a:txBody>
                    <a:bodyPr/>
                    <a:lstStyle/>
                    <a:p>
                      <a:pPr indent="0" algn="ctr"/>
                      <a:r>
                        <a:rPr lang="en-US" sz="1100">
                          <a:latin typeface="Times New Roman"/>
                        </a:rPr>
                        <a:t>3</a:t>
                      </a:r>
                    </a:p>
                  </a:txBody>
                  <a:tcPr marL="45720" marR="45720" anchor="ctr"/>
                </a:tc>
                <a:extLst>
                  <a:ext uri="{0D108BD9-81ED-4DB2-BD59-A6C34878D82A}">
                    <a16:rowId xmlns:a16="http://schemas.microsoft.com/office/drawing/2014/main" val="10008"/>
                  </a:ext>
                </a:extLst>
              </a:tr>
              <a:tr h="283464">
                <a:tc>
                  <a:txBody>
                    <a:bodyPr/>
                    <a:lstStyle/>
                    <a:p>
                      <a:pPr indent="0"/>
                      <a:r>
                        <a:rPr lang="en-US" sz="1100">
                          <a:latin typeface="Times New Roman"/>
                        </a:rPr>
                        <a:t>Chapter 2</a:t>
                      </a:r>
                    </a:p>
                  </a:txBody>
                  <a:tcPr marL="45720" marR="45720" anchor="ctr"/>
                </a:tc>
                <a:tc gridSpan="2">
                  <a:txBody>
                    <a:bodyPr/>
                    <a:lstStyle/>
                    <a:p>
                      <a:pPr indent="0"/>
                      <a:r>
                        <a:rPr lang="en-US" sz="1100">
                          <a:latin typeface="Times New Roman"/>
                        </a:rPr>
                        <a:t>Software &amp; Hardware Requirements</a:t>
                      </a:r>
                    </a:p>
                  </a:txBody>
                  <a:tcPr marL="45720" marR="45720" anchor="ctr"/>
                </a:tc>
                <a:tc hMerge="1">
                  <a:txBody>
                    <a:bodyPr/>
                    <a:lstStyle/>
                    <a:p>
                      <a:endParaRPr sz="1400"/>
                    </a:p>
                  </a:txBody>
                  <a:tcPr marL="0" marR="0" marT="0" marB="0"/>
                </a:tc>
                <a:tc>
                  <a:txBody>
                    <a:bodyPr/>
                    <a:lstStyle/>
                    <a:p>
                      <a:pPr indent="0" algn="ctr"/>
                      <a:r>
                        <a:rPr lang="en-US" sz="1100">
                          <a:latin typeface="Times New Roman"/>
                        </a:rPr>
                        <a:t>4</a:t>
                      </a:r>
                    </a:p>
                  </a:txBody>
                  <a:tcPr marL="45720" marR="45720" anchor="ctr"/>
                </a:tc>
                <a:extLst>
                  <a:ext uri="{0D108BD9-81ED-4DB2-BD59-A6C34878D82A}">
                    <a16:rowId xmlns:a16="http://schemas.microsoft.com/office/drawing/2014/main" val="10009"/>
                  </a:ext>
                </a:extLst>
              </a:tr>
              <a:tr h="280416">
                <a:tc>
                  <a:txBody>
                    <a:bodyPr/>
                    <a:lstStyle/>
                    <a:p>
                      <a:pPr indent="0"/>
                      <a:r>
                        <a:rPr lang="en-US" sz="1100">
                          <a:latin typeface="Times New Roman"/>
                        </a:rPr>
                        <a:t>Chapter 3</a:t>
                      </a:r>
                    </a:p>
                  </a:txBody>
                  <a:tcPr marL="45720" marR="45720" anchor="ctr"/>
                </a:tc>
                <a:tc gridSpan="2">
                  <a:txBody>
                    <a:bodyPr/>
                    <a:lstStyle/>
                    <a:p>
                      <a:pPr indent="0"/>
                      <a:r>
                        <a:rPr lang="en-US" sz="1100">
                          <a:latin typeface="Times New Roman"/>
                        </a:rPr>
                        <a:t>Problem Description</a:t>
                      </a:r>
                    </a:p>
                  </a:txBody>
                  <a:tcPr marL="45720" marR="45720" anchor="ctr"/>
                </a:tc>
                <a:tc hMerge="1">
                  <a:txBody>
                    <a:bodyPr/>
                    <a:lstStyle/>
                    <a:p>
                      <a:endParaRPr sz="1400"/>
                    </a:p>
                  </a:txBody>
                  <a:tcPr marL="0" marR="0" marT="0" marB="0"/>
                </a:tc>
                <a:tc>
                  <a:txBody>
                    <a:bodyPr/>
                    <a:lstStyle/>
                    <a:p>
                      <a:pPr indent="0" algn="ctr"/>
                      <a:r>
                        <a:rPr lang="en-US" sz="1100">
                          <a:latin typeface="Times New Roman"/>
                        </a:rPr>
                        <a:t>6</a:t>
                      </a:r>
                    </a:p>
                  </a:txBody>
                  <a:tcPr marL="45720" marR="45720" anchor="ctr"/>
                </a:tc>
                <a:extLst>
                  <a:ext uri="{0D108BD9-81ED-4DB2-BD59-A6C34878D82A}">
                    <a16:rowId xmlns:a16="http://schemas.microsoft.com/office/drawing/2014/main" val="10010"/>
                  </a:ext>
                </a:extLst>
              </a:tr>
              <a:tr h="283464">
                <a:tc>
                  <a:txBody>
                    <a:bodyPr/>
                    <a:lstStyle/>
                    <a:p>
                      <a:pPr indent="0"/>
                      <a:r>
                        <a:rPr lang="en-US" sz="1100">
                          <a:latin typeface="Times New Roman"/>
                        </a:rPr>
                        <a:t>Chapter 4</a:t>
                      </a:r>
                    </a:p>
                  </a:txBody>
                  <a:tcPr marL="45720" marR="45720" anchor="ctr"/>
                </a:tc>
                <a:tc gridSpan="2">
                  <a:txBody>
                    <a:bodyPr/>
                    <a:lstStyle/>
                    <a:p>
                      <a:pPr indent="0"/>
                      <a:r>
                        <a:rPr lang="en-US" sz="1100">
                          <a:latin typeface="Times New Roman"/>
                        </a:rPr>
                        <a:t>Literature Survey</a:t>
                      </a:r>
                    </a:p>
                  </a:txBody>
                  <a:tcPr marL="45720" marR="45720" anchor="ctr"/>
                </a:tc>
                <a:tc hMerge="1">
                  <a:txBody>
                    <a:bodyPr/>
                    <a:lstStyle/>
                    <a:p>
                      <a:endParaRPr sz="1400"/>
                    </a:p>
                  </a:txBody>
                  <a:tcPr marL="0" marR="0" marT="0" marB="0"/>
                </a:tc>
                <a:tc>
                  <a:txBody>
                    <a:bodyPr/>
                    <a:lstStyle/>
                    <a:p>
                      <a:pPr indent="0" algn="ctr"/>
                      <a:r>
                        <a:rPr lang="en-US" sz="1100">
                          <a:latin typeface="Times New Roman"/>
                        </a:rPr>
                        <a:t>8</a:t>
                      </a:r>
                    </a:p>
                  </a:txBody>
                  <a:tcPr marL="45720" marR="45720" anchor="ctr"/>
                </a:tc>
                <a:extLst>
                  <a:ext uri="{0D108BD9-81ED-4DB2-BD59-A6C34878D82A}">
                    <a16:rowId xmlns:a16="http://schemas.microsoft.com/office/drawing/2014/main" val="10011"/>
                  </a:ext>
                </a:extLst>
              </a:tr>
              <a:tr h="283464">
                <a:tc>
                  <a:txBody>
                    <a:bodyPr/>
                    <a:lstStyle/>
                    <a:p>
                      <a:pPr indent="0"/>
                      <a:r>
                        <a:rPr lang="en-US" sz="1100">
                          <a:latin typeface="Times New Roman"/>
                        </a:rPr>
                        <a:t>Chapter 5</a:t>
                      </a:r>
                    </a:p>
                  </a:txBody>
                  <a:tcPr marL="45720" marR="45720" anchor="ctr"/>
                </a:tc>
                <a:tc gridSpan="2">
                  <a:txBody>
                    <a:bodyPr/>
                    <a:lstStyle/>
                    <a:p>
                      <a:pPr indent="0"/>
                      <a:r>
                        <a:rPr lang="en-US" sz="1100">
                          <a:latin typeface="Times New Roman"/>
                        </a:rPr>
                        <a:t>Software Requirements Specification</a:t>
                      </a:r>
                    </a:p>
                  </a:txBody>
                  <a:tcPr marL="45720" marR="45720" anchor="ctr"/>
                </a:tc>
                <a:tc hMerge="1">
                  <a:txBody>
                    <a:bodyPr/>
                    <a:lstStyle/>
                    <a:p>
                      <a:endParaRPr sz="1400"/>
                    </a:p>
                  </a:txBody>
                  <a:tcPr marL="0" marR="0" marT="0" marB="0"/>
                </a:tc>
                <a:tc>
                  <a:txBody>
                    <a:bodyPr/>
                    <a:lstStyle/>
                    <a:p>
                      <a:pPr indent="0" algn="ctr"/>
                      <a:r>
                        <a:rPr lang="en-US" sz="1100">
                          <a:latin typeface="Times New Roman"/>
                        </a:rPr>
                        <a:t>10</a:t>
                      </a:r>
                    </a:p>
                  </a:txBody>
                  <a:tcPr marL="45720" marR="45720" anchor="ctr"/>
                </a:tc>
                <a:extLst>
                  <a:ext uri="{0D108BD9-81ED-4DB2-BD59-A6C34878D82A}">
                    <a16:rowId xmlns:a16="http://schemas.microsoft.com/office/drawing/2014/main" val="10012"/>
                  </a:ext>
                </a:extLst>
              </a:tr>
              <a:tr h="283464">
                <a:tc>
                  <a:txBody>
                    <a:bodyPr/>
                    <a:lstStyle/>
                    <a:p>
                      <a:endParaRPr sz="1400"/>
                    </a:p>
                  </a:txBody>
                  <a:tcPr marL="45720" marR="45720" anchor="ctr"/>
                </a:tc>
                <a:tc>
                  <a:txBody>
                    <a:bodyPr/>
                    <a:lstStyle/>
                    <a:p>
                      <a:pPr marL="88900" indent="0"/>
                      <a:r>
                        <a:rPr lang="en-US" sz="1100">
                          <a:latin typeface="Times New Roman"/>
                        </a:rPr>
                        <a:t>5.1</a:t>
                      </a:r>
                    </a:p>
                  </a:txBody>
                  <a:tcPr marL="45720" marR="45720" anchor="ctr"/>
                </a:tc>
                <a:tc>
                  <a:txBody>
                    <a:bodyPr/>
                    <a:lstStyle/>
                    <a:p>
                      <a:pPr indent="0"/>
                      <a:r>
                        <a:rPr lang="en-US" sz="1100">
                          <a:latin typeface="Times New Roman"/>
                        </a:rPr>
                        <a:t>Functional Requirements</a:t>
                      </a:r>
                    </a:p>
                  </a:txBody>
                  <a:tcPr marL="45720" marR="45720" anchor="ctr"/>
                </a:tc>
                <a:tc>
                  <a:txBody>
                    <a:bodyPr/>
                    <a:lstStyle/>
                    <a:p>
                      <a:pPr indent="0" algn="ctr"/>
                      <a:r>
                        <a:rPr lang="en-US" sz="1100">
                          <a:latin typeface="Times New Roman"/>
                        </a:rPr>
                        <a:t>11</a:t>
                      </a:r>
                    </a:p>
                  </a:txBody>
                  <a:tcPr marL="45720" marR="45720" anchor="ctr"/>
                </a:tc>
                <a:extLst>
                  <a:ext uri="{0D108BD9-81ED-4DB2-BD59-A6C34878D82A}">
                    <a16:rowId xmlns:a16="http://schemas.microsoft.com/office/drawing/2014/main" val="10013"/>
                  </a:ext>
                </a:extLst>
              </a:tr>
              <a:tr h="277368">
                <a:tc>
                  <a:txBody>
                    <a:bodyPr/>
                    <a:lstStyle/>
                    <a:p>
                      <a:endParaRPr sz="1400"/>
                    </a:p>
                  </a:txBody>
                  <a:tcPr marL="45720" marR="45720" anchor="ctr"/>
                </a:tc>
                <a:tc>
                  <a:txBody>
                    <a:bodyPr/>
                    <a:lstStyle/>
                    <a:p>
                      <a:pPr marL="88900" indent="0"/>
                      <a:r>
                        <a:rPr lang="en-US" sz="1100">
                          <a:latin typeface="Times New Roman"/>
                        </a:rPr>
                        <a:t>5.2</a:t>
                      </a:r>
                    </a:p>
                  </a:txBody>
                  <a:tcPr marL="45720" marR="45720" anchor="ctr"/>
                </a:tc>
                <a:tc>
                  <a:txBody>
                    <a:bodyPr/>
                    <a:lstStyle/>
                    <a:p>
                      <a:pPr indent="0"/>
                      <a:r>
                        <a:rPr lang="en-US" sz="1100">
                          <a:latin typeface="Times New Roman"/>
                        </a:rPr>
                        <a:t>Non-Functional Requirements</a:t>
                      </a:r>
                    </a:p>
                  </a:txBody>
                  <a:tcPr marL="45720" marR="45720" anchor="ctr"/>
                </a:tc>
                <a:tc>
                  <a:txBody>
                    <a:bodyPr/>
                    <a:lstStyle/>
                    <a:p>
                      <a:pPr indent="0" algn="ctr"/>
                      <a:r>
                        <a:rPr lang="en-US" sz="1100">
                          <a:latin typeface="Times New Roman"/>
                        </a:rPr>
                        <a:t>11</a:t>
                      </a:r>
                    </a:p>
                  </a:txBody>
                  <a:tcPr marL="45720" marR="45720" anchor="ctr"/>
                </a:tc>
                <a:extLst>
                  <a:ext uri="{0D108BD9-81ED-4DB2-BD59-A6C34878D82A}">
                    <a16:rowId xmlns:a16="http://schemas.microsoft.com/office/drawing/2014/main" val="10014"/>
                  </a:ext>
                </a:extLst>
              </a:tr>
              <a:tr h="283464">
                <a:tc>
                  <a:txBody>
                    <a:bodyPr/>
                    <a:lstStyle/>
                    <a:p>
                      <a:pPr indent="0"/>
                      <a:r>
                        <a:rPr lang="en-US" sz="1100">
                          <a:latin typeface="Times New Roman"/>
                        </a:rPr>
                        <a:t>Chapter 6</a:t>
                      </a:r>
                    </a:p>
                  </a:txBody>
                  <a:tcPr marL="45720" marR="45720" anchor="ctr"/>
                </a:tc>
                <a:tc gridSpan="2">
                  <a:txBody>
                    <a:bodyPr/>
                    <a:lstStyle/>
                    <a:p>
                      <a:pPr indent="0"/>
                      <a:r>
                        <a:rPr lang="en-US" sz="1100">
                          <a:latin typeface="Times New Roman"/>
                        </a:rPr>
                        <a:t>Software Design</a:t>
                      </a:r>
                    </a:p>
                  </a:txBody>
                  <a:tcPr marL="45720" marR="45720" anchor="ctr"/>
                </a:tc>
                <a:tc hMerge="1">
                  <a:txBody>
                    <a:bodyPr/>
                    <a:lstStyle/>
                    <a:p>
                      <a:endParaRPr sz="1400"/>
                    </a:p>
                  </a:txBody>
                  <a:tcPr marL="0" marR="0" marT="0" marB="0"/>
                </a:tc>
                <a:tc>
                  <a:txBody>
                    <a:bodyPr/>
                    <a:lstStyle/>
                    <a:p>
                      <a:pPr indent="0" algn="ctr"/>
                      <a:r>
                        <a:rPr lang="en-US" sz="1100">
                          <a:latin typeface="Times New Roman"/>
                        </a:rPr>
                        <a:t>12</a:t>
                      </a:r>
                    </a:p>
                  </a:txBody>
                  <a:tcPr marL="45720" marR="45720" anchor="ctr"/>
                </a:tc>
                <a:extLst>
                  <a:ext uri="{0D108BD9-81ED-4DB2-BD59-A6C34878D82A}">
                    <a16:rowId xmlns:a16="http://schemas.microsoft.com/office/drawing/2014/main" val="10015"/>
                  </a:ext>
                </a:extLst>
              </a:tr>
              <a:tr h="283464">
                <a:tc>
                  <a:txBody>
                    <a:bodyPr/>
                    <a:lstStyle/>
                    <a:p>
                      <a:endParaRPr sz="1400"/>
                    </a:p>
                  </a:txBody>
                  <a:tcPr marL="45720" marR="45720" anchor="ctr"/>
                </a:tc>
                <a:tc>
                  <a:txBody>
                    <a:bodyPr/>
                    <a:lstStyle/>
                    <a:p>
                      <a:pPr indent="0"/>
                      <a:r>
                        <a:rPr lang="en-US" sz="1100">
                          <a:latin typeface="Times New Roman"/>
                        </a:rPr>
                        <a:t>6.1</a:t>
                      </a:r>
                    </a:p>
                  </a:txBody>
                  <a:tcPr marL="45720" marR="45720" anchor="ctr"/>
                </a:tc>
                <a:tc>
                  <a:txBody>
                    <a:bodyPr/>
                    <a:lstStyle/>
                    <a:p>
                      <a:pPr indent="0"/>
                      <a:r>
                        <a:rPr lang="en-US" sz="1100">
                          <a:latin typeface="Times New Roman"/>
                        </a:rPr>
                        <a:t>Overview</a:t>
                      </a:r>
                    </a:p>
                  </a:txBody>
                  <a:tcPr marL="45720" marR="45720" anchor="ctr"/>
                </a:tc>
                <a:tc>
                  <a:txBody>
                    <a:bodyPr/>
                    <a:lstStyle/>
                    <a:p>
                      <a:pPr indent="0" algn="ctr"/>
                      <a:r>
                        <a:rPr lang="en-US" sz="1100">
                          <a:latin typeface="Times New Roman"/>
                        </a:rPr>
                        <a:t>13</a:t>
                      </a:r>
                    </a:p>
                  </a:txBody>
                  <a:tcPr marL="45720" marR="45720" anchor="ctr"/>
                </a:tc>
                <a:extLst>
                  <a:ext uri="{0D108BD9-81ED-4DB2-BD59-A6C34878D82A}">
                    <a16:rowId xmlns:a16="http://schemas.microsoft.com/office/drawing/2014/main" val="10016"/>
                  </a:ext>
                </a:extLst>
              </a:tr>
              <a:tr h="283464">
                <a:tc>
                  <a:txBody>
                    <a:bodyPr/>
                    <a:lstStyle/>
                    <a:p>
                      <a:endParaRPr sz="1400"/>
                    </a:p>
                  </a:txBody>
                  <a:tcPr marL="45720" marR="45720" anchor="ctr"/>
                </a:tc>
                <a:tc>
                  <a:txBody>
                    <a:bodyPr/>
                    <a:lstStyle/>
                    <a:p>
                      <a:pPr indent="0"/>
                      <a:r>
                        <a:rPr lang="en-US" sz="1100">
                          <a:latin typeface="Times New Roman"/>
                        </a:rPr>
                        <a:t>6.2</a:t>
                      </a:r>
                    </a:p>
                  </a:txBody>
                  <a:tcPr marL="45720" marR="45720" anchor="ctr"/>
                </a:tc>
                <a:tc>
                  <a:txBody>
                    <a:bodyPr/>
                    <a:lstStyle/>
                    <a:p>
                      <a:pPr indent="0"/>
                      <a:r>
                        <a:rPr lang="en-US" sz="1100">
                          <a:latin typeface="Times New Roman"/>
                        </a:rPr>
                        <a:t>System Architecture</a:t>
                      </a:r>
                    </a:p>
                  </a:txBody>
                  <a:tcPr marL="45720" marR="45720" anchor="ctr"/>
                </a:tc>
                <a:tc>
                  <a:txBody>
                    <a:bodyPr/>
                    <a:lstStyle/>
                    <a:p>
                      <a:pPr indent="0" algn="ctr"/>
                      <a:r>
                        <a:rPr lang="en-US" sz="1100">
                          <a:latin typeface="Times New Roman"/>
                        </a:rPr>
                        <a:t>13</a:t>
                      </a:r>
                    </a:p>
                  </a:txBody>
                  <a:tcPr marL="45720" marR="45720" anchor="ctr"/>
                </a:tc>
                <a:extLst>
                  <a:ext uri="{0D108BD9-81ED-4DB2-BD59-A6C34878D82A}">
                    <a16:rowId xmlns:a16="http://schemas.microsoft.com/office/drawing/2014/main" val="10017"/>
                  </a:ext>
                </a:extLst>
              </a:tr>
              <a:tr h="277368">
                <a:tc>
                  <a:txBody>
                    <a:bodyPr/>
                    <a:lstStyle/>
                    <a:p>
                      <a:endParaRPr sz="1400"/>
                    </a:p>
                  </a:txBody>
                  <a:tcPr marL="45720" marR="45720" anchor="ctr"/>
                </a:tc>
                <a:tc>
                  <a:txBody>
                    <a:bodyPr/>
                    <a:lstStyle/>
                    <a:p>
                      <a:pPr indent="0"/>
                      <a:r>
                        <a:rPr lang="en-US" sz="1100">
                          <a:latin typeface="Times New Roman"/>
                        </a:rPr>
                        <a:t>6.2</a:t>
                      </a:r>
                    </a:p>
                  </a:txBody>
                  <a:tcPr marL="45720" marR="45720" anchor="ctr"/>
                </a:tc>
                <a:tc>
                  <a:txBody>
                    <a:bodyPr/>
                    <a:lstStyle/>
                    <a:p>
                      <a:pPr indent="0"/>
                      <a:r>
                        <a:rPr lang="en-US" sz="1100">
                          <a:latin typeface="Times New Roman"/>
                        </a:rPr>
                        <a:t>Data Flow Diagrams</a:t>
                      </a:r>
                    </a:p>
                  </a:txBody>
                  <a:tcPr marL="45720" marR="45720" anchor="ctr"/>
                </a:tc>
                <a:tc>
                  <a:txBody>
                    <a:bodyPr/>
                    <a:lstStyle/>
                    <a:p>
                      <a:pPr indent="0" algn="ctr"/>
                      <a:r>
                        <a:rPr lang="en-US" sz="1100">
                          <a:latin typeface="Times New Roman"/>
                        </a:rPr>
                        <a:t>14-15</a:t>
                      </a:r>
                    </a:p>
                  </a:txBody>
                  <a:tcPr marL="45720" marR="45720" anchor="ctr"/>
                </a:tc>
                <a:extLst>
                  <a:ext uri="{0D108BD9-81ED-4DB2-BD59-A6C34878D82A}">
                    <a16:rowId xmlns:a16="http://schemas.microsoft.com/office/drawing/2014/main" val="10018"/>
                  </a:ext>
                </a:extLst>
              </a:tr>
              <a:tr h="277368">
                <a:tc>
                  <a:txBody>
                    <a:bodyPr/>
                    <a:lstStyle/>
                    <a:p>
                      <a:endParaRPr sz="1400"/>
                    </a:p>
                  </a:txBody>
                  <a:tcPr marL="45720" marR="45720" anchor="ctr"/>
                </a:tc>
                <a:tc>
                  <a:txBody>
                    <a:bodyPr/>
                    <a:lstStyle/>
                    <a:p>
                      <a:pPr indent="0"/>
                      <a:r>
                        <a:rPr lang="en-US" sz="1100">
                          <a:latin typeface="Times New Roman"/>
                        </a:rPr>
                        <a:t>6.4</a:t>
                      </a:r>
                    </a:p>
                  </a:txBody>
                  <a:tcPr marL="45720" marR="45720" anchor="ctr"/>
                </a:tc>
                <a:tc>
                  <a:txBody>
                    <a:bodyPr/>
                    <a:lstStyle/>
                    <a:p>
                      <a:pPr indent="0"/>
                      <a:r>
                        <a:rPr lang="en-US" sz="1100">
                          <a:latin typeface="Times New Roman"/>
                        </a:rPr>
                        <a:t>Sequence Diagram</a:t>
                      </a:r>
                    </a:p>
                  </a:txBody>
                  <a:tcPr marL="45720" marR="45720" anchor="ctr"/>
                </a:tc>
                <a:tc>
                  <a:txBody>
                    <a:bodyPr/>
                    <a:lstStyle/>
                    <a:p>
                      <a:pPr indent="0" algn="ctr"/>
                      <a:r>
                        <a:rPr lang="en-US" sz="1100">
                          <a:latin typeface="Times New Roman"/>
                        </a:rPr>
                        <a:t>16</a:t>
                      </a:r>
                    </a:p>
                  </a:txBody>
                  <a:tcPr marL="45720" marR="45720" anchor="ctr"/>
                </a:tc>
                <a:extLst>
                  <a:ext uri="{0D108BD9-81ED-4DB2-BD59-A6C34878D82A}">
                    <a16:rowId xmlns:a16="http://schemas.microsoft.com/office/drawing/2014/main" val="10019"/>
                  </a:ext>
                </a:extLst>
              </a:tr>
              <a:tr h="277368">
                <a:tc>
                  <a:txBody>
                    <a:bodyPr/>
                    <a:lstStyle/>
                    <a:p>
                      <a:endParaRPr sz="1400"/>
                    </a:p>
                  </a:txBody>
                  <a:tcPr marL="45720" marR="45720" anchor="ctr"/>
                </a:tc>
                <a:tc>
                  <a:txBody>
                    <a:bodyPr/>
                    <a:lstStyle/>
                    <a:p>
                      <a:pPr indent="0"/>
                      <a:r>
                        <a:rPr lang="en-US" sz="1100">
                          <a:latin typeface="Times New Roman"/>
                        </a:rPr>
                        <a:t>6.5</a:t>
                      </a:r>
                    </a:p>
                  </a:txBody>
                  <a:tcPr marL="45720" marR="45720" anchor="ctr"/>
                </a:tc>
                <a:tc>
                  <a:txBody>
                    <a:bodyPr/>
                    <a:lstStyle/>
                    <a:p>
                      <a:pPr indent="0"/>
                      <a:r>
                        <a:rPr lang="en-US" sz="1100">
                          <a:latin typeface="Times New Roman"/>
                        </a:rPr>
                        <a:t>Use Case Diagram</a:t>
                      </a:r>
                    </a:p>
                  </a:txBody>
                  <a:tcPr marL="45720" marR="45720" anchor="ctr"/>
                </a:tc>
                <a:tc>
                  <a:txBody>
                    <a:bodyPr/>
                    <a:lstStyle/>
                    <a:p>
                      <a:pPr indent="0" algn="ctr"/>
                      <a:r>
                        <a:rPr lang="en-US" sz="1100">
                          <a:latin typeface="Times New Roman"/>
                        </a:rPr>
                        <a:t>16</a:t>
                      </a:r>
                    </a:p>
                  </a:txBody>
                  <a:tcPr marL="45720" marR="45720" anchor="ctr"/>
                </a:tc>
                <a:extLst>
                  <a:ext uri="{0D108BD9-81ED-4DB2-BD59-A6C34878D82A}">
                    <a16:rowId xmlns:a16="http://schemas.microsoft.com/office/drawing/2014/main" val="10020"/>
                  </a:ext>
                </a:extLst>
              </a:tr>
              <a:tr h="277368">
                <a:tc>
                  <a:txBody>
                    <a:bodyPr/>
                    <a:lstStyle/>
                    <a:p>
                      <a:pPr indent="0"/>
                      <a:r>
                        <a:rPr lang="en-US" sz="1100">
                          <a:latin typeface="Times New Roman"/>
                        </a:rPr>
                        <a:t>Chapter 7</a:t>
                      </a:r>
                    </a:p>
                  </a:txBody>
                  <a:tcPr marL="45720" marR="45720" anchor="ctr"/>
                </a:tc>
                <a:tc gridSpan="2">
                  <a:txBody>
                    <a:bodyPr/>
                    <a:lstStyle/>
                    <a:p>
                      <a:pPr indent="0"/>
                      <a:r>
                        <a:rPr lang="en-US" sz="1100">
                          <a:latin typeface="Times New Roman"/>
                        </a:rPr>
                        <a:t>Output Screens</a:t>
                      </a:r>
                    </a:p>
                  </a:txBody>
                  <a:tcPr marL="45720" marR="45720" anchor="ctr"/>
                </a:tc>
                <a:tc hMerge="1">
                  <a:txBody>
                    <a:bodyPr/>
                    <a:lstStyle/>
                    <a:p>
                      <a:endParaRPr sz="1400"/>
                    </a:p>
                  </a:txBody>
                  <a:tcPr marL="0" marR="0" marT="0" marB="0"/>
                </a:tc>
                <a:tc>
                  <a:txBody>
                    <a:bodyPr/>
                    <a:lstStyle/>
                    <a:p>
                      <a:pPr indent="0" algn="ctr"/>
                      <a:r>
                        <a:rPr lang="en-US" sz="1100">
                          <a:latin typeface="Times New Roman"/>
                        </a:rPr>
                        <a:t>17-19</a:t>
                      </a:r>
                    </a:p>
                  </a:txBody>
                  <a:tcPr marL="45720" marR="45720" anchor="ctr"/>
                </a:tc>
                <a:extLst>
                  <a:ext uri="{0D108BD9-81ED-4DB2-BD59-A6C34878D82A}">
                    <a16:rowId xmlns:a16="http://schemas.microsoft.com/office/drawing/2014/main" val="10021"/>
                  </a:ext>
                </a:extLst>
              </a:tr>
              <a:tr h="277368">
                <a:tc>
                  <a:txBody>
                    <a:bodyPr/>
                    <a:lstStyle/>
                    <a:p>
                      <a:pPr indent="0"/>
                      <a:r>
                        <a:rPr lang="en-US" sz="1100">
                          <a:latin typeface="Times New Roman"/>
                        </a:rPr>
                        <a:t>Chapter 8</a:t>
                      </a:r>
                    </a:p>
                  </a:txBody>
                  <a:tcPr marL="45720" marR="45720" anchor="ctr"/>
                </a:tc>
                <a:tc gridSpan="2">
                  <a:txBody>
                    <a:bodyPr/>
                    <a:lstStyle/>
                    <a:p>
                      <a:pPr indent="0"/>
                      <a:r>
                        <a:rPr lang="en-US" sz="1100">
                          <a:latin typeface="Times New Roman"/>
                        </a:rPr>
                        <a:t>Deployment</a:t>
                      </a:r>
                    </a:p>
                  </a:txBody>
                  <a:tcPr marL="45720" marR="45720" anchor="ctr"/>
                </a:tc>
                <a:tc hMerge="1">
                  <a:txBody>
                    <a:bodyPr/>
                    <a:lstStyle/>
                    <a:p>
                      <a:endParaRPr sz="1400"/>
                    </a:p>
                  </a:txBody>
                  <a:tcPr marL="0" marR="0" marT="0" marB="0"/>
                </a:tc>
                <a:tc>
                  <a:txBody>
                    <a:bodyPr/>
                    <a:lstStyle/>
                    <a:p>
                      <a:pPr indent="0" algn="ctr"/>
                      <a:r>
                        <a:rPr lang="en-US" sz="1100">
                          <a:latin typeface="Times New Roman"/>
                        </a:rPr>
                        <a:t>20</a:t>
                      </a:r>
                    </a:p>
                  </a:txBody>
                  <a:tcPr marL="45720" marR="45720" anchor="ctr"/>
                </a:tc>
                <a:extLst>
                  <a:ext uri="{0D108BD9-81ED-4DB2-BD59-A6C34878D82A}">
                    <a16:rowId xmlns:a16="http://schemas.microsoft.com/office/drawing/2014/main" val="10022"/>
                  </a:ext>
                </a:extLst>
              </a:tr>
              <a:tr h="298704">
                <a:tc gridSpan="3">
                  <a:txBody>
                    <a:bodyPr/>
                    <a:lstStyle/>
                    <a:p>
                      <a:endParaRPr sz="1500"/>
                    </a:p>
                  </a:txBody>
                  <a:tcPr marL="45720" marR="45720" anchor="ctr"/>
                </a:tc>
                <a:tc hMerge="1">
                  <a:txBody>
                    <a:bodyPr/>
                    <a:lstStyle/>
                    <a:p>
                      <a:endParaRPr sz="1500"/>
                    </a:p>
                  </a:txBody>
                  <a:tcPr marL="0" marR="0" marT="0" marB="0"/>
                </a:tc>
                <a:tc hMerge="1">
                  <a:txBody>
                    <a:bodyPr/>
                    <a:lstStyle/>
                    <a:p>
                      <a:endParaRPr sz="1500"/>
                    </a:p>
                  </a:txBody>
                  <a:tcPr marL="0" marR="0" marT="0" marB="0"/>
                </a:tc>
                <a:tc>
                  <a:txBody>
                    <a:bodyPr/>
                    <a:lstStyle/>
                    <a:p>
                      <a:endParaRPr sz="1500"/>
                    </a:p>
                  </a:txBody>
                  <a:tcPr marL="45720" marR="45720" anchor="ctr"/>
                </a:tc>
                <a:extLst>
                  <a:ext uri="{0D108BD9-81ED-4DB2-BD59-A6C34878D82A}">
                    <a16:rowId xmlns:a16="http://schemas.microsoft.com/office/drawing/2014/main" val="10023"/>
                  </a:ext>
                </a:extLst>
              </a:tr>
              <a:tr h="301752">
                <a:tc gridSpan="3">
                  <a:txBody>
                    <a:bodyPr/>
                    <a:lstStyle/>
                    <a:p>
                      <a:pPr indent="0"/>
                      <a:r>
                        <a:rPr lang="en-US" sz="1100">
                          <a:latin typeface="Times New Roman"/>
                        </a:rPr>
                        <a:t>Appendix-1: Glossary of Terms</a:t>
                      </a:r>
                    </a:p>
                  </a:txBody>
                  <a:tcPr marL="45720" marR="45720" anchor="ctr"/>
                </a:tc>
                <a:tc hMerge="1">
                  <a:txBody>
                    <a:bodyPr/>
                    <a:lstStyle/>
                    <a:p>
                      <a:endParaRPr sz="1500"/>
                    </a:p>
                  </a:txBody>
                  <a:tcPr marL="0" marR="0" marT="0" marB="0"/>
                </a:tc>
                <a:tc hMerge="1">
                  <a:txBody>
                    <a:bodyPr/>
                    <a:lstStyle/>
                    <a:p>
                      <a:endParaRPr sz="1500"/>
                    </a:p>
                  </a:txBody>
                  <a:tcPr marL="0" marR="0" marT="0" marB="0"/>
                </a:tc>
                <a:tc>
                  <a:txBody>
                    <a:bodyPr/>
                    <a:lstStyle/>
                    <a:p>
                      <a:pPr indent="0" algn="ctr"/>
                      <a:r>
                        <a:rPr lang="en-US" sz="1100">
                          <a:latin typeface="Times New Roman"/>
                        </a:rPr>
                        <a:t>22-23</a:t>
                      </a:r>
                    </a:p>
                  </a:txBody>
                  <a:tcPr marL="45720" marR="45720" anchor="ctr"/>
                </a:tc>
                <a:extLst>
                  <a:ext uri="{0D108BD9-81ED-4DB2-BD59-A6C34878D82A}">
                    <a16:rowId xmlns:a16="http://schemas.microsoft.com/office/drawing/2014/main" val="10024"/>
                  </a:ext>
                </a:extLst>
              </a:tr>
              <a:tr h="283464">
                <a:tc gridSpan="3">
                  <a:txBody>
                    <a:bodyPr/>
                    <a:lstStyle/>
                    <a:p>
                      <a:pPr indent="0"/>
                      <a:r>
                        <a:rPr lang="en-US" sz="1100">
                          <a:latin typeface="Times New Roman"/>
                        </a:rPr>
                        <a:t>Appendix-2: References</a:t>
                      </a:r>
                    </a:p>
                  </a:txBody>
                  <a:tcPr marL="45720" marR="45720" anchor="ctr"/>
                </a:tc>
                <a:tc hMerge="1">
                  <a:txBody>
                    <a:bodyPr/>
                    <a:lstStyle/>
                    <a:p>
                      <a:endParaRPr sz="1400"/>
                    </a:p>
                  </a:txBody>
                  <a:tcPr marL="0" marR="0" marT="0" marB="0"/>
                </a:tc>
                <a:tc hMerge="1">
                  <a:txBody>
                    <a:bodyPr/>
                    <a:lstStyle/>
                    <a:p>
                      <a:endParaRPr sz="1400"/>
                    </a:p>
                  </a:txBody>
                  <a:tcPr marL="0" marR="0" marT="0" marB="0"/>
                </a:tc>
                <a:tc>
                  <a:txBody>
                    <a:bodyPr/>
                    <a:lstStyle/>
                    <a:p>
                      <a:pPr indent="0" algn="ctr"/>
                      <a:r>
                        <a:rPr lang="en-US" sz="1100">
                          <a:latin typeface="Times New Roman"/>
                        </a:rPr>
                        <a:t>24</a:t>
                      </a:r>
                    </a:p>
                  </a:txBody>
                  <a:tcPr marL="45720" marR="45720" anchor="ctr"/>
                </a:tc>
                <a:extLst>
                  <a:ext uri="{0D108BD9-81ED-4DB2-BD59-A6C34878D82A}">
                    <a16:rowId xmlns:a16="http://schemas.microsoft.com/office/drawing/2014/main" val="10025"/>
                  </a:ext>
                </a:extLst>
              </a:tr>
              <a:tr h="286512">
                <a:tc gridSpan="3">
                  <a:txBody>
                    <a:bodyPr/>
                    <a:lstStyle/>
                    <a:p>
                      <a:pPr indent="0"/>
                      <a:r>
                        <a:rPr lang="en-US" sz="1100">
                          <a:latin typeface="Times New Roman"/>
                        </a:rPr>
                        <a:t>Appendix-3: Project Summary</a:t>
                      </a:r>
                    </a:p>
                  </a:txBody>
                  <a:tcPr marL="45720" marR="45720" anchor="ctr"/>
                </a:tc>
                <a:tc hMerge="1">
                  <a:txBody>
                    <a:bodyPr/>
                    <a:lstStyle/>
                    <a:p>
                      <a:endParaRPr sz="1400"/>
                    </a:p>
                  </a:txBody>
                  <a:tcPr marL="0" marR="0" marT="0" marB="0"/>
                </a:tc>
                <a:tc hMerge="1">
                  <a:txBody>
                    <a:bodyPr/>
                    <a:lstStyle/>
                    <a:p>
                      <a:endParaRPr sz="1400"/>
                    </a:p>
                  </a:txBody>
                  <a:tcPr marL="0" marR="0" marT="0" marB="0"/>
                </a:tc>
                <a:tc>
                  <a:txBody>
                    <a:bodyPr/>
                    <a:lstStyle/>
                    <a:p>
                      <a:pPr indent="0" algn="ctr"/>
                      <a:r>
                        <a:rPr lang="en-US" sz="1100" dirty="0">
                          <a:latin typeface="Times New Roman"/>
                        </a:rPr>
                        <a:t>25-28</a:t>
                      </a:r>
                    </a:p>
                  </a:txBody>
                  <a:tcPr marL="45720" marR="45720" anchor="ctr"/>
                </a:tc>
                <a:extLst>
                  <a:ext uri="{0D108BD9-81ED-4DB2-BD59-A6C34878D82A}">
                    <a16:rowId xmlns:a16="http://schemas.microsoft.com/office/drawing/2014/main" val="10026"/>
                  </a:ext>
                </a:extLst>
              </a:tr>
            </a:tbl>
          </a:graphicData>
        </a:graphic>
      </p:graphicFrame>
      <p:sp>
        <p:nvSpPr>
          <p:cNvPr id="5" name="Rectangle 4"/>
          <p:cNvSpPr/>
          <p:nvPr/>
        </p:nvSpPr>
        <p:spPr>
          <a:xfrm>
            <a:off x="3791712" y="9308592"/>
            <a:ext cx="109728" cy="106680"/>
          </a:xfrm>
          <a:prstGeom prst="rect">
            <a:avLst/>
          </a:prstGeom>
        </p:spPr>
        <p:txBody>
          <a:bodyPr wrap="none" lIns="0" tIns="0" rIns="0" bIns="0">
            <a:noAutofit/>
          </a:bodyPr>
          <a:lstStyle/>
          <a:p>
            <a:pPr indent="0"/>
            <a:r>
              <a:rPr lang="en-US" sz="1100">
                <a:latin typeface="Times New Roman"/>
              </a:rPr>
              <a:t>v</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304800"/>
            <a:ext cx="7165848" cy="813655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82624" y="182880"/>
            <a:ext cx="2731008" cy="176784"/>
          </a:xfrm>
          <a:prstGeom prst="rect">
            <a:avLst/>
          </a:prstGeom>
        </p:spPr>
        <p:txBody>
          <a:bodyPr wrap="none" lIns="0" tIns="0" rIns="0" bIns="0">
            <a:noAutofit/>
          </a:bodyPr>
          <a:lstStyle/>
          <a:p>
            <a:pPr indent="0"/>
            <a:r>
              <a:rPr lang="en-US" sz="1100">
                <a:latin typeface="Times New Roman"/>
              </a:rPr>
              <a:t>SISTec/BTech/AD/2023/5/MinorProject_I/ 9</a:t>
            </a:r>
          </a:p>
        </p:txBody>
      </p:sp>
      <p:sp>
        <p:nvSpPr>
          <p:cNvPr id="3" name="Rectangle 2"/>
          <p:cNvSpPr/>
          <p:nvPr/>
        </p:nvSpPr>
        <p:spPr>
          <a:xfrm>
            <a:off x="5001768" y="1051560"/>
            <a:ext cx="2063496" cy="505968"/>
          </a:xfrm>
          <a:prstGeom prst="rect">
            <a:avLst/>
          </a:prstGeom>
        </p:spPr>
        <p:txBody>
          <a:bodyPr lIns="0" tIns="0" rIns="0" bIns="0">
            <a:noAutofit/>
          </a:bodyPr>
          <a:lstStyle/>
          <a:p>
            <a:pPr marL="598932" indent="0">
              <a:spcAft>
                <a:spcPts val="420"/>
              </a:spcAft>
            </a:pPr>
            <a:r>
              <a:rPr lang="en-US" sz="1900" b="1">
                <a:latin typeface="Times New Roman"/>
              </a:rPr>
              <a:t>CHAPTER-1</a:t>
            </a:r>
          </a:p>
          <a:p>
            <a:pPr indent="0">
              <a:spcAft>
                <a:spcPts val="1890"/>
              </a:spcAft>
            </a:pPr>
            <a:r>
              <a:rPr lang="en-US" sz="1900" b="1" u="sng">
                <a:latin typeface="Times New Roman"/>
              </a:rPr>
              <a:t>INTRODUCTION</a:t>
            </a:r>
          </a:p>
        </p:txBody>
      </p:sp>
      <p:sp>
        <p:nvSpPr>
          <p:cNvPr id="4" name="Rectangle 3"/>
          <p:cNvSpPr/>
          <p:nvPr/>
        </p:nvSpPr>
        <p:spPr>
          <a:xfrm>
            <a:off x="1167384" y="1901952"/>
            <a:ext cx="5913120" cy="6190488"/>
          </a:xfrm>
          <a:prstGeom prst="rect">
            <a:avLst/>
          </a:prstGeom>
        </p:spPr>
        <p:txBody>
          <a:bodyPr lIns="0" tIns="0" rIns="0" bIns="0">
            <a:noAutofit/>
          </a:bodyPr>
          <a:lstStyle/>
          <a:p>
            <a:pPr indent="0" algn="just">
              <a:spcBef>
                <a:spcPts val="1890"/>
              </a:spcBef>
              <a:spcAft>
                <a:spcPts val="1260"/>
              </a:spcAft>
            </a:pPr>
            <a:r>
              <a:rPr lang="en-US" sz="1300" b="1">
                <a:latin typeface="Times New Roman"/>
              </a:rPr>
              <a:t>1.1 ABOUT THE PROJECT</a:t>
            </a:r>
          </a:p>
          <a:p>
            <a:pPr indent="0" algn="just">
              <a:lnSpc>
                <a:spcPts val="1584"/>
              </a:lnSpc>
              <a:spcAft>
                <a:spcPts val="1050"/>
              </a:spcAft>
            </a:pPr>
            <a:r>
              <a:rPr lang="en-US" sz="1100">
                <a:latin typeface="Times New Roman"/>
              </a:rPr>
              <a:t>In response to the rapid evolution of technology, the "Advancements in Deep Fake Detection" project tackles the challenge of identifying manipulated content using state-of-the-art Machine learning techniques. By meticulously analyzing diverse datasets of manipulated videos and images, the project aims to unveil subtle patterns that reveal the authenticity of digital media. Employing innovative approaches in machine learning and digital forensics, the project endeavors to create a reliable tool empowering individuals and organizations to effectively identify and counter deep fake threats online.</a:t>
            </a:r>
          </a:p>
          <a:p>
            <a:pPr indent="0" algn="just">
              <a:lnSpc>
                <a:spcPts val="1584"/>
              </a:lnSpc>
              <a:spcAft>
                <a:spcPts val="1050"/>
              </a:spcAft>
            </a:pPr>
            <a:r>
              <a:rPr lang="en-US" sz="1100">
                <a:latin typeface="Times New Roman"/>
              </a:rPr>
              <a:t>This project holds immense significance in the digital landscape, where the authenticity of multimedia content is paramount. By harnessing data-driven methodologies and predictive analytics, the deep fake detection model aims to bolster the defenses against deceptive media, ensuring a safer and more trustworthy online environment. Its outcomes have far-reaching implications for cybersecurity, journalism, and digital communication, enabling society to navigate the digital realm with increased awareness and resilience against the ever-evolving challenges posed by deep fake technology</a:t>
            </a:r>
          </a:p>
          <a:p>
            <a:pPr indent="0" algn="just">
              <a:lnSpc>
                <a:spcPts val="1584"/>
              </a:lnSpc>
            </a:pPr>
            <a:r>
              <a:rPr lang="en-US" sz="1100">
                <a:latin typeface="Times New Roman"/>
              </a:rPr>
              <a:t>Deepfake creation tools leave distinctive artefacts in the resulting Deep Fake videos, and we show that they can be effectively captured by Res-Next Convolution Neural Networks. Our system uses a Res-Next Convolution Neural Networks to extract frame-level features. These features are then used to train a Long Short Term Memory (LSTM) based Recurrent Neural Network (RNN) to classify whether the video is subject to any kind of manipulation or not, i.e whether the video is deep fake or real video. We proposed to evaluate our method against a large set of deep fake videos collected from multiple video websites. We are tried to make the deep fake detection model perform better on real time data. To achieve this we trained our model on combination of available data-sets .So that our model can learn the features from different kind of images. We extracted a adequate amount of videos from Face-Forensic++ [7], Deepfake detection challenge [8], and Celeb-DF [9] data-sets. We also evaluated our model against the large amount of real time data like YouTube data-set to achieve competitive results in the real time scenario’s.</a:t>
            </a:r>
          </a:p>
        </p:txBody>
      </p:sp>
      <p:sp>
        <p:nvSpPr>
          <p:cNvPr id="5" name="Rectangle 4"/>
          <p:cNvSpPr/>
          <p:nvPr/>
        </p:nvSpPr>
        <p:spPr>
          <a:xfrm>
            <a:off x="6955536" y="9732264"/>
            <a:ext cx="103632" cy="137160"/>
          </a:xfrm>
          <a:prstGeom prst="rect">
            <a:avLst/>
          </a:prstGeom>
        </p:spPr>
        <p:txBody>
          <a:bodyPr wrap="none" lIns="0" tIns="0" rIns="0" bIns="0">
            <a:noAutofit/>
          </a:bodyPr>
          <a:lstStyle/>
          <a:p>
            <a:pPr indent="0"/>
            <a:r>
              <a:rPr lang="en-US" sz="1100">
                <a:latin typeface="Times New Roman"/>
              </a:rPr>
              <a:t>2</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82624" y="182880"/>
            <a:ext cx="2731008" cy="176784"/>
          </a:xfrm>
          <a:prstGeom prst="rect">
            <a:avLst/>
          </a:prstGeom>
        </p:spPr>
        <p:txBody>
          <a:bodyPr wrap="none" lIns="0" tIns="0" rIns="0" bIns="0">
            <a:noAutofit/>
          </a:bodyPr>
          <a:lstStyle/>
          <a:p>
            <a:pPr indent="0"/>
            <a:r>
              <a:rPr lang="en-US" sz="1100">
                <a:latin typeface="Times New Roman"/>
              </a:rPr>
              <a:t>SISTec/BTech/AD/2023/5/MinorProject_I/ 9</a:t>
            </a:r>
          </a:p>
        </p:txBody>
      </p:sp>
      <p:sp>
        <p:nvSpPr>
          <p:cNvPr id="3" name="Rectangle 2"/>
          <p:cNvSpPr/>
          <p:nvPr/>
        </p:nvSpPr>
        <p:spPr>
          <a:xfrm>
            <a:off x="1350264" y="734568"/>
            <a:ext cx="5721096" cy="4111752"/>
          </a:xfrm>
          <a:prstGeom prst="rect">
            <a:avLst/>
          </a:prstGeom>
        </p:spPr>
        <p:txBody>
          <a:bodyPr lIns="0" tIns="0" rIns="0" bIns="0">
            <a:noAutofit/>
          </a:bodyPr>
          <a:lstStyle/>
          <a:p>
            <a:pPr indent="0">
              <a:spcAft>
                <a:spcPts val="840"/>
              </a:spcAft>
            </a:pPr>
            <a:r>
              <a:rPr lang="en-US" sz="1300" b="1">
                <a:latin typeface="Times New Roman"/>
              </a:rPr>
              <a:t>• PROJECT OBJECTIVES</a:t>
            </a:r>
          </a:p>
          <a:p>
            <a:pPr marL="465836" indent="-203200">
              <a:spcAft>
                <a:spcPts val="840"/>
              </a:spcAft>
            </a:pPr>
            <a:r>
              <a:rPr lang="en-US" sz="1100">
                <a:latin typeface="Times New Roman"/>
              </a:rPr>
              <a:t>The primary objectives of this project are as follows:</a:t>
            </a:r>
          </a:p>
          <a:p>
            <a:pPr marL="465836" indent="-203200" algn="just">
              <a:lnSpc>
                <a:spcPts val="1584"/>
              </a:lnSpc>
              <a:spcAft>
                <a:spcPts val="420"/>
              </a:spcAft>
            </a:pPr>
            <a:r>
              <a:rPr lang="en-US" sz="1100" b="1">
                <a:latin typeface="Times New Roman"/>
              </a:rPr>
              <a:t>♦    Developing an Advanced Detection Model: </a:t>
            </a:r>
            <a:r>
              <a:rPr lang="en-US" sz="1100">
                <a:latin typeface="Times New Roman"/>
              </a:rPr>
              <a:t>Develop a precise deep fake detection system using cutting-edge machine learning techniques for accurate identification of manipulated content.</a:t>
            </a:r>
          </a:p>
          <a:p>
            <a:pPr marL="465836" indent="-203200" algn="just">
              <a:lnSpc>
                <a:spcPts val="1584"/>
              </a:lnSpc>
              <a:spcAft>
                <a:spcPts val="420"/>
              </a:spcAft>
            </a:pPr>
            <a:r>
              <a:rPr lang="en-US" sz="1100" b="1">
                <a:latin typeface="Times New Roman"/>
              </a:rPr>
              <a:t>♦    Data Compilation and Refinement: </a:t>
            </a:r>
            <a:r>
              <a:rPr lang="en-US" sz="1100">
                <a:latin typeface="Times New Roman"/>
              </a:rPr>
              <a:t>Curate a diverse dataset of manipulated multimedia and refine it to extract crucial features, forming a strong foundation for training the detection model.</a:t>
            </a:r>
          </a:p>
          <a:p>
            <a:pPr marL="465836" indent="-203200" algn="just">
              <a:lnSpc>
                <a:spcPts val="1584"/>
              </a:lnSpc>
              <a:spcAft>
                <a:spcPts val="420"/>
              </a:spcAft>
            </a:pPr>
            <a:r>
              <a:rPr lang="en-US" sz="1100" b="1">
                <a:latin typeface="Times New Roman"/>
              </a:rPr>
              <a:t>♦    Model Assessment and Verification: </a:t>
            </a:r>
            <a:r>
              <a:rPr lang="en-US" sz="1100">
                <a:latin typeface="Times New Roman"/>
              </a:rPr>
              <a:t>Assess the detection model rigorously using various algorithms and metrics to ensure its effectiveness in recognizing complex patterns in deep fake media.</a:t>
            </a:r>
          </a:p>
          <a:p>
            <a:pPr marL="465836" indent="-203200">
              <a:lnSpc>
                <a:spcPts val="1584"/>
              </a:lnSpc>
              <a:spcAft>
                <a:spcPts val="420"/>
              </a:spcAft>
            </a:pPr>
            <a:r>
              <a:rPr lang="en-US" sz="1100" b="1">
                <a:latin typeface="Times New Roman"/>
              </a:rPr>
              <a:t>♦    User-Friendly Interface Development</a:t>
            </a:r>
            <a:r>
              <a:rPr lang="en-US" sz="1100">
                <a:latin typeface="Times New Roman"/>
              </a:rPr>
              <a:t>: Create an intuitive interface enabling users to input media for seamless detection.</a:t>
            </a:r>
          </a:p>
          <a:p>
            <a:pPr marL="465836" indent="-203200">
              <a:lnSpc>
                <a:spcPts val="1584"/>
              </a:lnSpc>
              <a:spcAft>
                <a:spcPts val="420"/>
              </a:spcAft>
            </a:pPr>
            <a:r>
              <a:rPr lang="en-US" sz="1100" b="1">
                <a:latin typeface="Times New Roman"/>
              </a:rPr>
              <a:t>♦    Empowering Users and Industry Professionals: </a:t>
            </a:r>
            <a:r>
              <a:rPr lang="en-US" sz="1100">
                <a:latin typeface="Times New Roman"/>
              </a:rPr>
              <a:t>Offer a valuable tool to individuals and industry professionals.</a:t>
            </a:r>
          </a:p>
          <a:p>
            <a:pPr marL="465836" indent="-203200">
              <a:lnSpc>
                <a:spcPts val="1536"/>
              </a:lnSpc>
              <a:spcAft>
                <a:spcPts val="1890"/>
              </a:spcAft>
            </a:pPr>
            <a:r>
              <a:rPr lang="en-US" sz="1100" b="1">
                <a:latin typeface="Times New Roman"/>
              </a:rPr>
              <a:t>♦    Enhance Skills: </a:t>
            </a:r>
            <a:r>
              <a:rPr lang="en-US" sz="1100">
                <a:latin typeface="Times New Roman"/>
              </a:rPr>
              <a:t>Provide practical experience in data processing, feature extraction , machine learning, fostering expertise in countering digital manipulation effectively</a:t>
            </a:r>
          </a:p>
        </p:txBody>
      </p:sp>
      <p:sp>
        <p:nvSpPr>
          <p:cNvPr id="4" name="Rectangle 3"/>
          <p:cNvSpPr/>
          <p:nvPr/>
        </p:nvSpPr>
        <p:spPr>
          <a:xfrm>
            <a:off x="1182624" y="5227320"/>
            <a:ext cx="4053840" cy="161544"/>
          </a:xfrm>
          <a:prstGeom prst="rect">
            <a:avLst/>
          </a:prstGeom>
        </p:spPr>
        <p:txBody>
          <a:bodyPr wrap="none" lIns="0" tIns="0" rIns="0" bIns="0">
            <a:noAutofit/>
          </a:bodyPr>
          <a:lstStyle/>
          <a:p>
            <a:pPr indent="0" algn="just">
              <a:spcBef>
                <a:spcPts val="1890"/>
              </a:spcBef>
              <a:spcAft>
                <a:spcPts val="1890"/>
              </a:spcAft>
            </a:pPr>
            <a:r>
              <a:rPr lang="en-US" sz="1300" b="1">
                <a:latin typeface="Times New Roman"/>
              </a:rPr>
              <a:t>1.2 SIGNIFICANCE OF DEEP FAKE DETECTION</a:t>
            </a:r>
          </a:p>
        </p:txBody>
      </p:sp>
      <p:sp>
        <p:nvSpPr>
          <p:cNvPr id="5" name="Rectangle 4"/>
          <p:cNvSpPr/>
          <p:nvPr/>
        </p:nvSpPr>
        <p:spPr>
          <a:xfrm>
            <a:off x="1170432" y="5626932"/>
            <a:ext cx="5888736" cy="3401568"/>
          </a:xfrm>
          <a:prstGeom prst="rect">
            <a:avLst/>
          </a:prstGeom>
        </p:spPr>
        <p:txBody>
          <a:bodyPr lIns="0" tIns="0" rIns="0" bIns="0">
            <a:noAutofit/>
          </a:bodyPr>
          <a:lstStyle/>
          <a:p>
            <a:pPr indent="0" algn="just">
              <a:lnSpc>
                <a:spcPts val="1584"/>
              </a:lnSpc>
              <a:spcBef>
                <a:spcPts val="1890"/>
              </a:spcBef>
              <a:spcAft>
                <a:spcPts val="840"/>
              </a:spcAft>
            </a:pPr>
            <a:r>
              <a:rPr lang="en-US" sz="1100" dirty="0">
                <a:latin typeface="Times New Roman"/>
              </a:rPr>
              <a:t>The importance of a robust deep fake detection system in today's digital landscape cannot be emphasized enough. For the general public, having access to accurate tools for identifying manipulated content is crucial. It empowers individuals to navigate online platforms with confidence, ensuring that the information they encounter is trustworthy and authentic. This capability not only safeguards users from falling victim to misinformation but also fosters a safer digital environment, promoting responsible online behavior.</a:t>
            </a:r>
          </a:p>
          <a:p>
            <a:pPr indent="0">
              <a:lnSpc>
                <a:spcPts val="1584"/>
              </a:lnSpc>
              <a:spcAft>
                <a:spcPts val="840"/>
              </a:spcAft>
            </a:pPr>
            <a:r>
              <a:rPr lang="en-US" sz="1100" dirty="0">
                <a:latin typeface="Times New Roman"/>
              </a:rPr>
              <a:t>In addition to individual users, social media platforms, news organizations, and government agencies greatly benefit from effective deep fake detection technology. By implementing reliable detection systems, these entities can curb the spread of deceptive content, maintain the integrity of their platforms, and uphold public trust. Furthermore, researchers and cybersecurity experts working in the digital domain rely on accurate deep fake detection methods to study evolving threats and develop strategies to counter digital manipulation effectively.</a:t>
            </a:r>
          </a:p>
          <a:p>
            <a:pPr indent="0" algn="just">
              <a:lnSpc>
                <a:spcPts val="1584"/>
              </a:lnSpc>
            </a:pPr>
            <a:r>
              <a:rPr lang="en-US" sz="1100" dirty="0">
                <a:latin typeface="Times New Roman"/>
              </a:rPr>
              <a:t>The project's objective to develop a precise deep fake detection model aligns with these pressing needs, offering a practical solution that strengthens digital security, preserves authenticity, and fortifies society against the harmful impact of manipulated media.</a:t>
            </a:r>
          </a:p>
        </p:txBody>
      </p:sp>
      <p:sp>
        <p:nvSpPr>
          <p:cNvPr id="6" name="Rectangle 5"/>
          <p:cNvSpPr/>
          <p:nvPr/>
        </p:nvSpPr>
        <p:spPr>
          <a:xfrm>
            <a:off x="6958584" y="9732264"/>
            <a:ext cx="91440" cy="137160"/>
          </a:xfrm>
          <a:prstGeom prst="rect">
            <a:avLst/>
          </a:prstGeom>
        </p:spPr>
        <p:txBody>
          <a:bodyPr wrap="none" lIns="0" tIns="0" rIns="0" bIns="0">
            <a:noAutofit/>
          </a:bodyPr>
          <a:lstStyle/>
          <a:p>
            <a:pPr indent="0"/>
            <a:r>
              <a:rPr lang="en-US" sz="1100">
                <a:latin typeface="Times New Roman"/>
              </a:rPr>
              <a:t>3</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TotalTime>
  <Words>4296</Words>
  <Application>Microsoft Office PowerPoint</Application>
  <PresentationFormat>Custom</PresentationFormat>
  <Paragraphs>332</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Century Gothic</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Nazil sheikh</dc:creator>
  <cp:keywords/>
  <cp:lastModifiedBy>Naveen Yadav</cp:lastModifiedBy>
  <cp:revision>3</cp:revision>
  <dcterms:modified xsi:type="dcterms:W3CDTF">2024-05-10T09:28:45Z</dcterms:modified>
</cp:coreProperties>
</file>