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3" r:id="rId5"/>
    <p:sldId id="262" r:id="rId6"/>
    <p:sldId id="261" r:id="rId7"/>
    <p:sldId id="264" r:id="rId8"/>
    <p:sldId id="270" r:id="rId9"/>
  </p:sldIdLst>
  <p:sldSz cx="12192000" cy="6858000"/>
  <p:notesSz cx="6858000" cy="9144000"/>
  <p:embeddedFontLs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E46"/>
    <a:srgbClr val="DB5B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32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il sheikh" userId="88512681b63cb2b5" providerId="LiveId" clId="{B7C2E15C-BB0C-49A9-A063-86B09C262AF1}"/>
    <pc:docChg chg="modSld">
      <pc:chgData name="Nazil sheikh" userId="88512681b63cb2b5" providerId="LiveId" clId="{B7C2E15C-BB0C-49A9-A063-86B09C262AF1}" dt="2024-02-24T04:38:48.822" v="3" actId="20577"/>
      <pc:docMkLst>
        <pc:docMk/>
      </pc:docMkLst>
      <pc:sldChg chg="modSp mod">
        <pc:chgData name="Nazil sheikh" userId="88512681b63cb2b5" providerId="LiveId" clId="{B7C2E15C-BB0C-49A9-A063-86B09C262AF1}" dt="2024-02-24T04:38:48.822" v="3" actId="20577"/>
        <pc:sldMkLst>
          <pc:docMk/>
          <pc:sldMk cId="0" sldId="256"/>
        </pc:sldMkLst>
        <pc:spChg chg="mod">
          <ac:chgData name="Nazil sheikh" userId="88512681b63cb2b5" providerId="LiveId" clId="{B7C2E15C-BB0C-49A9-A063-86B09C262AF1}" dt="2024-02-24T04:38:48.822" v="3" actId="20577"/>
          <ac:spMkLst>
            <pc:docMk/>
            <pc:sldMk cId="0" sldId="256"/>
            <ac:spMk id="2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4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41018" y="409983"/>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u="sng" dirty="0">
                <a:solidFill>
                  <a:srgbClr val="697E46"/>
                </a:solidFill>
                <a:latin typeface="Times New Roman" panose="02020603050405020304" pitchFamily="18" charset="0"/>
                <a:cs typeface="Times New Roman" panose="02020603050405020304" pitchFamily="18" charset="0"/>
              </a:rPr>
              <a:t>Driver Drowsiness Detection System</a:t>
            </a:r>
            <a:endParaRPr u="sng" dirty="0">
              <a:solidFill>
                <a:srgbClr val="697E46"/>
              </a:solidFill>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5742721" y="1541407"/>
            <a:ext cx="6275886" cy="5157688"/>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dirty="0">
                <a:latin typeface="Times New Roman" panose="02020603050405020304" pitchFamily="18" charset="0"/>
                <a:ea typeface="Franklin Gothic"/>
                <a:cs typeface="Times New Roman" panose="02020603050405020304" pitchFamily="18" charset="0"/>
                <a:sym typeface="Franklin Gothic"/>
              </a:rPr>
              <a:t>Problem Statement:  </a:t>
            </a:r>
            <a:r>
              <a:rPr lang="en-US" dirty="0">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Design and Development of Driver Drowsiness Detection System</a:t>
            </a:r>
            <a:endParaRPr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latin typeface="Times New Roman" panose="02020603050405020304" pitchFamily="18" charset="0"/>
                <a:ea typeface="Franklin Gothic"/>
                <a:cs typeface="Times New Roman" panose="02020603050405020304" pitchFamily="18" charset="0"/>
                <a:sym typeface="Franklin Gothic"/>
              </a:rPr>
            </a:br>
            <a:r>
              <a:rPr lang="en-US" dirty="0">
                <a:latin typeface="Times New Roman" panose="02020603050405020304" pitchFamily="18" charset="0"/>
                <a:ea typeface="Franklin Gothic"/>
                <a:cs typeface="Times New Roman" panose="02020603050405020304" pitchFamily="18" charset="0"/>
                <a:sym typeface="Franklin Gothic"/>
              </a:rPr>
              <a:t>Project Group Number: </a:t>
            </a:r>
            <a:r>
              <a:rPr lang="en-US" dirty="0">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4</a:t>
            </a:r>
          </a:p>
          <a:p>
            <a:pPr marL="0" lvl="0" indent="0" algn="l" rtl="0">
              <a:lnSpc>
                <a:spcPct val="90000"/>
              </a:lnSpc>
              <a:spcBef>
                <a:spcPts val="1000"/>
              </a:spcBef>
              <a:spcAft>
                <a:spcPts val="0"/>
              </a:spcAft>
              <a:buClr>
                <a:schemeClr val="lt2"/>
              </a:buClr>
              <a:buSzPts val="1800"/>
              <a:buNone/>
            </a:pPr>
            <a:br>
              <a:rPr lang="en-US" dirty="0">
                <a:latin typeface="Times New Roman" panose="02020603050405020304" pitchFamily="18" charset="0"/>
                <a:ea typeface="Franklin Gothic"/>
                <a:cs typeface="Times New Roman" panose="02020603050405020304" pitchFamily="18" charset="0"/>
                <a:sym typeface="Franklin Gothic"/>
              </a:rPr>
            </a:br>
            <a:r>
              <a:rPr lang="en-US" dirty="0">
                <a:latin typeface="Times New Roman" panose="02020603050405020304" pitchFamily="18" charset="0"/>
                <a:ea typeface="Franklin Gothic"/>
                <a:cs typeface="Times New Roman" panose="02020603050405020304" pitchFamily="18" charset="0"/>
                <a:sym typeface="Franklin Gothic"/>
              </a:rPr>
              <a:t>Group Member Details: -   </a:t>
            </a:r>
          </a:p>
          <a:p>
            <a:pPr marL="285750" lvl="0" indent="-285750" algn="l" rtl="0">
              <a:lnSpc>
                <a:spcPct val="90000"/>
              </a:lnSpc>
              <a:spcBef>
                <a:spcPts val="1000"/>
              </a:spcBef>
              <a:spcAft>
                <a:spcPts val="0"/>
              </a:spcAft>
              <a:buClr>
                <a:schemeClr val="lt2"/>
              </a:buClr>
              <a:buSzPts val="1800"/>
              <a:buFont typeface="Courier New" panose="02070309020205020404" pitchFamily="49" charset="0"/>
              <a:buChar char="o"/>
            </a:pPr>
            <a:r>
              <a:rPr lang="en-US" dirty="0">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Harsh Singh Rajput     (0187AD211017)   </a:t>
            </a:r>
          </a:p>
          <a:p>
            <a:pPr marL="285750" lvl="0" indent="-285750" algn="l" rtl="0">
              <a:lnSpc>
                <a:spcPct val="90000"/>
              </a:lnSpc>
              <a:spcBef>
                <a:spcPts val="1000"/>
              </a:spcBef>
              <a:spcAft>
                <a:spcPts val="0"/>
              </a:spcAft>
              <a:buClr>
                <a:schemeClr val="lt2"/>
              </a:buClr>
              <a:buSzPts val="1800"/>
              <a:buFont typeface="Courier New" panose="02070309020205020404" pitchFamily="49" charset="0"/>
              <a:buChar char="o"/>
            </a:pPr>
            <a:r>
              <a:rPr lang="en-US" dirty="0">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Mohit Sharma         (0187AD211025) </a:t>
            </a:r>
          </a:p>
          <a:p>
            <a:pPr marL="285750" lvl="0" indent="-285750" algn="l" rtl="0">
              <a:lnSpc>
                <a:spcPct val="90000"/>
              </a:lnSpc>
              <a:spcBef>
                <a:spcPts val="1000"/>
              </a:spcBef>
              <a:spcAft>
                <a:spcPts val="0"/>
              </a:spcAft>
              <a:buClr>
                <a:schemeClr val="lt2"/>
              </a:buClr>
              <a:buSzPts val="1800"/>
              <a:buFont typeface="Courier New" panose="02070309020205020404" pitchFamily="49" charset="0"/>
              <a:buChar char="o"/>
            </a:pPr>
            <a:r>
              <a:rPr lang="en-US" dirty="0" err="1">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Nazil</a:t>
            </a:r>
            <a:r>
              <a:rPr lang="en-US" dirty="0">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 Sheikh</a:t>
            </a:r>
            <a:r>
              <a:rPr lang="en-US" dirty="0">
                <a:latin typeface="Times New Roman" panose="02020603050405020304" pitchFamily="18" charset="0"/>
                <a:ea typeface="Franklin Gothic"/>
                <a:cs typeface="Times New Roman" panose="02020603050405020304" pitchFamily="18" charset="0"/>
                <a:sym typeface="Franklin Gothic"/>
              </a:rPr>
              <a:t>	</a:t>
            </a:r>
            <a:r>
              <a:rPr lang="en-US" dirty="0">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     (0187AD211028) </a:t>
            </a:r>
            <a:endParaRPr lang="en-US" dirty="0">
              <a:latin typeface="Times New Roman" panose="02020603050405020304" pitchFamily="18" charset="0"/>
              <a:ea typeface="Franklin Gothic"/>
              <a:cs typeface="Times New Roman" panose="02020603050405020304" pitchFamily="18" charset="0"/>
              <a:sym typeface="Franklin Gothic"/>
            </a:endParaRPr>
          </a:p>
          <a:p>
            <a:pPr marL="0" indent="0"/>
            <a:endParaRPr lang="en-US" dirty="0">
              <a:latin typeface="Times New Roman" panose="02020603050405020304" pitchFamily="18" charset="0"/>
              <a:ea typeface="Franklin Gothic"/>
              <a:cs typeface="Times New Roman" panose="02020603050405020304" pitchFamily="18" charset="0"/>
            </a:endParaRPr>
          </a:p>
          <a:p>
            <a:pPr marL="0" indent="0"/>
            <a:r>
              <a:rPr lang="en-US" dirty="0">
                <a:latin typeface="Times New Roman" panose="02020603050405020304" pitchFamily="18" charset="0"/>
                <a:ea typeface="Franklin Gothic"/>
                <a:cs typeface="Times New Roman" panose="02020603050405020304" pitchFamily="18" charset="0"/>
                <a:sym typeface="Franklin Gothic"/>
              </a:rPr>
              <a:t>Guide Details:   </a:t>
            </a:r>
            <a:r>
              <a:rPr lang="en-US" b="1" dirty="0">
                <a:solidFill>
                  <a:schemeClr val="tx1">
                    <a:lumMod val="75000"/>
                    <a:lumOff val="25000"/>
                  </a:schemeClr>
                </a:solidFill>
                <a:latin typeface="Times New Roman" panose="02020603050405020304" pitchFamily="18" charset="0"/>
                <a:ea typeface="Franklin Gothic"/>
                <a:cs typeface="Times New Roman" panose="02020603050405020304" pitchFamily="18" charset="0"/>
                <a:sym typeface="Franklin Gothic"/>
              </a:rPr>
              <a:t>Prof. Ruchi Jain</a:t>
            </a:r>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dirty="0"/>
          </a:p>
        </p:txBody>
      </p:sp>
      <p:sp>
        <p:nvSpPr>
          <p:cNvPr id="3" name="TextBox 2"/>
          <p:cNvSpPr txBox="1"/>
          <p:nvPr/>
        </p:nvSpPr>
        <p:spPr>
          <a:xfrm>
            <a:off x="1937981" y="409983"/>
            <a:ext cx="3184625"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MINOR PROJECT-2</a:t>
            </a:r>
          </a:p>
          <a:p>
            <a:r>
              <a:rPr lang="en-US" sz="2400" b="1" dirty="0">
                <a:latin typeface="Times New Roman" panose="02020603050405020304" pitchFamily="18" charset="0"/>
                <a:cs typeface="Times New Roman" panose="02020603050405020304" pitchFamily="18" charset="0"/>
              </a:rPr>
              <a:t>          AD-508</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40" y="86012"/>
            <a:ext cx="1107741" cy="1438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71550" y="2289363"/>
            <a:ext cx="6024054" cy="323636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000" dirty="0">
                <a:solidFill>
                  <a:schemeClr val="lt2"/>
                </a:solidFill>
                <a:latin typeface="Franklin Gothic"/>
                <a:ea typeface="Franklin Gothic"/>
                <a:cs typeface="Franklin Gothic"/>
                <a:sym typeface="Franklin Gothic"/>
              </a:rPr>
              <a:t>Idea Solution :-</a:t>
            </a:r>
            <a:endParaRPr sz="2000" dirty="0"/>
          </a:p>
          <a:p>
            <a:pPr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Utilize an in-car camera to capture real-time video footage of the driver's face.</a:t>
            </a:r>
          </a:p>
          <a:p>
            <a:pPr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Develop a deep learning model, specifically a convolutional neural network (CNN), trained on a dataset of drowsy and alert driving behaviors.</a:t>
            </a:r>
          </a:p>
          <a:p>
            <a:pPr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Deploy the CNN to analyze facial expressions and eye movements in real-time.</a:t>
            </a:r>
          </a:p>
          <a:p>
            <a:pPr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Trigger timely alerts, such as auditory alarms or visual warnings, upon detecting signs of drowsiness.</a:t>
            </a:r>
          </a:p>
          <a:p>
            <a:pPr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Implement intelligent interventions, like seat vibrations or voice prompts, to reawaken the driver and prevent accidents.</a:t>
            </a: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10194" y="3714701"/>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Technology stack</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2" name="Google Shape;222;p2">
            <a:extLst>
              <a:ext uri="{FF2B5EF4-FFF2-40B4-BE49-F238E27FC236}">
                <a16:creationId xmlns:a16="http://schemas.microsoft.com/office/drawing/2014/main" id="{D17D62E3-421C-8B4F-24FC-7C53CF7AA148}"/>
              </a:ext>
            </a:extLst>
          </p:cNvPr>
          <p:cNvSpPr txBox="1"/>
          <p:nvPr/>
        </p:nvSpPr>
        <p:spPr>
          <a:xfrm>
            <a:off x="7310194" y="97347"/>
            <a:ext cx="4572001" cy="333652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Abstract</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b="1" i="0" dirty="0">
                <a:solidFill>
                  <a:srgbClr val="0D0D0D"/>
                </a:solidFill>
                <a:effectLst/>
                <a:latin typeface="Times New Roman" panose="02020603050405020304" pitchFamily="18" charset="0"/>
                <a:cs typeface="Times New Roman" panose="02020603050405020304" pitchFamily="18" charset="0"/>
              </a:rPr>
              <a:t>Drowsiness Detection System Overview:</a:t>
            </a:r>
            <a:r>
              <a:rPr lang="en-US" b="0" i="0" dirty="0">
                <a:solidFill>
                  <a:srgbClr val="0D0D0D"/>
                </a:solidFill>
                <a:effectLst/>
                <a:latin typeface="Times New Roman" panose="02020603050405020304" pitchFamily="18" charset="0"/>
                <a:cs typeface="Times New Roman" panose="02020603050405020304" pitchFamily="18" charset="0"/>
              </a:rPr>
              <a:t> Our project focuses on developing a real-time drowsiness detection system for drivers using deep learning technology. By leveraging convolutional neural networks (CNNs), we aim to analyze facial expressions and eye movements captured by an in-car camera to identify signs of driver drowsiness accurately.</a:t>
            </a:r>
            <a:endParaRPr lang="en-US" dirty="0">
              <a:solidFill>
                <a:schemeClr val="tx1">
                  <a:lumMod val="75000"/>
                  <a:lumOff val="25000"/>
                </a:schemeClr>
              </a:solidFill>
              <a:effectLst/>
              <a:latin typeface="Times New Roman" panose="02020603050405020304" pitchFamily="18" charset="0"/>
              <a:ea typeface="Tahoma" panose="020B0604030504040204" pitchFamily="34" charset="0"/>
              <a:cs typeface="Times New Roman" panose="02020603050405020304" pitchFamily="18"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b="1" i="0" dirty="0">
                <a:solidFill>
                  <a:srgbClr val="0D0D0D"/>
                </a:solidFill>
                <a:effectLst/>
                <a:latin typeface="Times New Roman" panose="02020603050405020304" pitchFamily="18" charset="0"/>
                <a:cs typeface="Times New Roman" panose="02020603050405020304" pitchFamily="18" charset="0"/>
              </a:rPr>
              <a:t>Road Safety Enhancement:</a:t>
            </a:r>
            <a:r>
              <a:rPr lang="en-US" b="0" i="0" dirty="0">
                <a:solidFill>
                  <a:srgbClr val="0D0D0D"/>
                </a:solidFill>
                <a:effectLst/>
                <a:latin typeface="Times New Roman" panose="02020603050405020304" pitchFamily="18" charset="0"/>
                <a:cs typeface="Times New Roman" panose="02020603050405020304" pitchFamily="18" charset="0"/>
              </a:rPr>
              <a:t> Through the deployment of our drowsiness detection system, we aspire to significantly reduce the risk of accidents caused by drowsy driving. By providing timely alerts and interventions, we aim to enhance road safety, prevent accidents, and save lives on our highways and roads.</a:t>
            </a:r>
            <a:endParaRPr lang="en-US" b="0" i="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sym typeface="Libre Franklin"/>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5" y="140367"/>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BEA22EA1-518F-89FF-1F04-BD902D704A7D}"/>
              </a:ext>
            </a:extLst>
          </p:cNvPr>
          <p:cNvPicPr>
            <a:picLocks noChangeAspect="1"/>
          </p:cNvPicPr>
          <p:nvPr/>
        </p:nvPicPr>
        <p:blipFill>
          <a:blip r:embed="rId4"/>
          <a:stretch>
            <a:fillRect/>
          </a:stretch>
        </p:blipFill>
        <p:spPr>
          <a:xfrm>
            <a:off x="7550960" y="5410722"/>
            <a:ext cx="1461837" cy="927904"/>
          </a:xfrm>
          <a:prstGeom prst="rect">
            <a:avLst/>
          </a:prstGeom>
        </p:spPr>
      </p:pic>
      <p:pic>
        <p:nvPicPr>
          <p:cNvPr id="12" name="Picture 11">
            <a:extLst>
              <a:ext uri="{FF2B5EF4-FFF2-40B4-BE49-F238E27FC236}">
                <a16:creationId xmlns:a16="http://schemas.microsoft.com/office/drawing/2014/main" id="{4B92D616-D0D1-1A60-2C2F-02F98DE66D79}"/>
              </a:ext>
            </a:extLst>
          </p:cNvPr>
          <p:cNvPicPr>
            <a:picLocks noChangeAspect="1"/>
          </p:cNvPicPr>
          <p:nvPr/>
        </p:nvPicPr>
        <p:blipFill>
          <a:blip r:embed="rId5"/>
          <a:stretch>
            <a:fillRect/>
          </a:stretch>
        </p:blipFill>
        <p:spPr>
          <a:xfrm>
            <a:off x="10715401" y="5410722"/>
            <a:ext cx="1063067" cy="1063067"/>
          </a:xfrm>
          <a:prstGeom prst="rect">
            <a:avLst/>
          </a:prstGeom>
        </p:spPr>
      </p:pic>
      <p:pic>
        <p:nvPicPr>
          <p:cNvPr id="1026" name="Picture 2">
            <a:extLst>
              <a:ext uri="{FF2B5EF4-FFF2-40B4-BE49-F238E27FC236}">
                <a16:creationId xmlns:a16="http://schemas.microsoft.com/office/drawing/2014/main" id="{0666EA1B-0D44-DB45-D9F5-E2E9498F13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9819" y="4188762"/>
            <a:ext cx="794643" cy="7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FB7279-7DBE-7204-ECCB-C067741BE7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27950" y="4303056"/>
            <a:ext cx="673963" cy="6343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uter vision icon hi-res stock photography and images - Alamy">
            <a:extLst>
              <a:ext uri="{FF2B5EF4-FFF2-40B4-BE49-F238E27FC236}">
                <a16:creationId xmlns:a16="http://schemas.microsoft.com/office/drawing/2014/main" id="{AB31DCEC-0784-092F-B7FF-7AA3D2E4F1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401" y="4087529"/>
            <a:ext cx="1010005" cy="9503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6A9130D-899E-68E9-93FB-9281CFBD60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91933" y="5525729"/>
            <a:ext cx="744332" cy="7005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Project Requirements </a:t>
            </a:r>
            <a:endParaRPr dirty="0"/>
          </a:p>
        </p:txBody>
      </p:sp>
      <p:sp>
        <p:nvSpPr>
          <p:cNvPr id="228" name="Google Shape;228;p3"/>
          <p:cNvSpPr txBox="1">
            <a:spLocks noGrp="1"/>
          </p:cNvSpPr>
          <p:nvPr>
            <p:ph type="body" idx="2"/>
          </p:nvPr>
        </p:nvSpPr>
        <p:spPr>
          <a:xfrm>
            <a:off x="952499" y="2128041"/>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Functional Requirements:-</a:t>
            </a:r>
            <a:endParaRPr dirty="0"/>
          </a:p>
        </p:txBody>
      </p:sp>
      <p:sp>
        <p:nvSpPr>
          <p:cNvPr id="229" name="Google Shape;229;p3"/>
          <p:cNvSpPr txBox="1">
            <a:spLocks noGrp="1"/>
          </p:cNvSpPr>
          <p:nvPr>
            <p:ph type="body" idx="1"/>
          </p:nvPr>
        </p:nvSpPr>
        <p:spPr>
          <a:xfrm>
            <a:off x="952498" y="2501677"/>
            <a:ext cx="4838701" cy="407819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Real-time Data Capture:</a:t>
            </a:r>
            <a:endParaRPr lang="en-IN" b="0" i="0" dirty="0">
              <a:solidFill>
                <a:srgbClr val="0D0D0D"/>
              </a:solidFill>
              <a:effectLst/>
              <a:latin typeface="Times New Roman" panose="02020603050405020304" pitchFamily="18" charset="0"/>
              <a:cs typeface="Times New Roman" panose="02020603050405020304" pitchFamily="18" charset="0"/>
            </a:endParaRPr>
          </a:p>
          <a:p>
            <a:pPr marL="457200" lvl="1" indent="0" algn="l">
              <a:buNone/>
            </a:pPr>
            <a:r>
              <a:rPr lang="en-IN" sz="1600" b="0" i="0" dirty="0">
                <a:solidFill>
                  <a:srgbClr val="0D0D0D"/>
                </a:solidFill>
                <a:effectLst/>
                <a:latin typeface="Times New Roman" panose="02020603050405020304" pitchFamily="18" charset="0"/>
                <a:cs typeface="Times New Roman" panose="02020603050405020304" pitchFamily="18" charset="0"/>
              </a:rPr>
              <a:t>Capture live video of driver's face , Continuously stream data.</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Drowsiness Detection:</a:t>
            </a:r>
            <a:endParaRPr lang="en-IN" b="0" i="0" dirty="0">
              <a:solidFill>
                <a:srgbClr val="0D0D0D"/>
              </a:solidFill>
              <a:effectLst/>
              <a:latin typeface="Times New Roman" panose="02020603050405020304" pitchFamily="18" charset="0"/>
              <a:cs typeface="Times New Roman" panose="02020603050405020304" pitchFamily="18" charset="0"/>
            </a:endParaRPr>
          </a:p>
          <a:p>
            <a:pPr marL="457200" lvl="1" indent="0" algn="l">
              <a:buNone/>
            </a:pPr>
            <a:r>
              <a:rPr lang="en-IN" sz="1600" b="0" i="0" dirty="0">
                <a:solidFill>
                  <a:srgbClr val="0D0D0D"/>
                </a:solidFill>
                <a:effectLst/>
                <a:latin typeface="Times New Roman" panose="02020603050405020304" pitchFamily="18" charset="0"/>
                <a:cs typeface="Times New Roman" panose="02020603050405020304" pitchFamily="18" charset="0"/>
              </a:rPr>
              <a:t>Use deep learning for detection, Differentiate alert from drowsy states.</a:t>
            </a: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Alert Generation:</a:t>
            </a:r>
            <a:endParaRPr lang="en-IN" b="0" i="0" dirty="0">
              <a:solidFill>
                <a:srgbClr val="0D0D0D"/>
              </a:solidFill>
              <a:effectLst/>
              <a:latin typeface="Times New Roman" panose="02020603050405020304" pitchFamily="18" charset="0"/>
              <a:cs typeface="Times New Roman" panose="02020603050405020304" pitchFamily="18" charset="0"/>
            </a:endParaRPr>
          </a:p>
          <a:p>
            <a:pPr marL="457200" lvl="1" indent="0" algn="l">
              <a:buNone/>
            </a:pPr>
            <a:r>
              <a:rPr lang="en-IN" sz="1600" b="0" i="0" dirty="0">
                <a:solidFill>
                  <a:srgbClr val="0D0D0D"/>
                </a:solidFill>
                <a:effectLst/>
                <a:latin typeface="Times New Roman" panose="02020603050405020304" pitchFamily="18" charset="0"/>
                <a:cs typeface="Times New Roman" panose="02020603050405020304" pitchFamily="18" charset="0"/>
              </a:rPr>
              <a:t>Issue timely alerts. </a:t>
            </a:r>
          </a:p>
        </p:txBody>
      </p:sp>
      <p:sp>
        <p:nvSpPr>
          <p:cNvPr id="230" name="Google Shape;230;p3"/>
          <p:cNvSpPr txBox="1">
            <a:spLocks noGrp="1"/>
          </p:cNvSpPr>
          <p:nvPr>
            <p:ph type="sldNum" idx="12"/>
          </p:nvPr>
        </p:nvSpPr>
        <p:spPr>
          <a:xfrm>
            <a:off x="302956" y="6451006"/>
            <a:ext cx="523240" cy="257729"/>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sp>
        <p:nvSpPr>
          <p:cNvPr id="231" name="Google Shape;231;p3"/>
          <p:cNvSpPr txBox="1"/>
          <p:nvPr/>
        </p:nvSpPr>
        <p:spPr>
          <a:xfrm>
            <a:off x="6096000" y="2128042"/>
            <a:ext cx="5143500" cy="315915"/>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1800" dirty="0">
                <a:solidFill>
                  <a:schemeClr val="lt2"/>
                </a:solidFill>
                <a:latin typeface="Franklin Gothic"/>
                <a:ea typeface="Franklin Gothic"/>
                <a:cs typeface="Franklin Gothic"/>
                <a:sym typeface="Franklin Gothic"/>
              </a:rPr>
              <a:t>Non Functional Requirements:-</a:t>
            </a:r>
          </a:p>
          <a:p>
            <a:pPr marL="228600" marR="0" lvl="0" indent="-228600" algn="l" rtl="0">
              <a:lnSpc>
                <a:spcPct val="90000"/>
              </a:lnSpc>
              <a:spcBef>
                <a:spcPts val="0"/>
              </a:spcBef>
              <a:spcAft>
                <a:spcPts val="0"/>
              </a:spcAft>
              <a:buClr>
                <a:schemeClr val="lt2"/>
              </a:buClr>
              <a:buSzPts val="1800"/>
              <a:buFont typeface="Arial"/>
              <a:buNone/>
            </a:pPr>
            <a:endParaRPr dirty="0"/>
          </a:p>
        </p:txBody>
      </p:sp>
      <p:sp>
        <p:nvSpPr>
          <p:cNvPr id="232" name="Google Shape;232;p3"/>
          <p:cNvSpPr txBox="1"/>
          <p:nvPr/>
        </p:nvSpPr>
        <p:spPr>
          <a:xfrm>
            <a:off x="6248399" y="2501677"/>
            <a:ext cx="4838701" cy="40072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lnSpc>
                <a:spcPct val="150000"/>
              </a:lnSpc>
              <a:buFont typeface="+mj-lt"/>
              <a:buAutoNum type="arabicPeriod"/>
            </a:pPr>
            <a:r>
              <a:rPr lang="en-IN" sz="1600" b="1" i="0" dirty="0">
                <a:solidFill>
                  <a:srgbClr val="0D0D0D"/>
                </a:solidFill>
                <a:effectLst/>
                <a:latin typeface="Times New Roman" panose="02020603050405020304" pitchFamily="18" charset="0"/>
                <a:cs typeface="Times New Roman" panose="02020603050405020304" pitchFamily="18" charset="0"/>
              </a:rPr>
              <a:t>Performance:</a:t>
            </a:r>
            <a:endParaRPr lang="en-IN" sz="1600" b="0" i="0" dirty="0">
              <a:solidFill>
                <a:srgbClr val="0D0D0D"/>
              </a:solidFill>
              <a:effectLst/>
              <a:latin typeface="Times New Roman" panose="02020603050405020304" pitchFamily="18" charset="0"/>
              <a:cs typeface="Times New Roman" panose="02020603050405020304" pitchFamily="18" charset="0"/>
            </a:endParaRPr>
          </a:p>
          <a:p>
            <a:pPr marL="457200" lvl="1" algn="l">
              <a:lnSpc>
                <a:spcPct val="150000"/>
              </a:lnSpc>
            </a:pPr>
            <a:r>
              <a:rPr lang="en-IN" sz="1600" b="0" i="0" dirty="0">
                <a:solidFill>
                  <a:srgbClr val="0D0D0D"/>
                </a:solidFill>
                <a:effectLst/>
                <a:latin typeface="Times New Roman" panose="02020603050405020304" pitchFamily="18" charset="0"/>
                <a:cs typeface="Times New Roman" panose="02020603050405020304" pitchFamily="18" charset="0"/>
              </a:rPr>
              <a:t>Timely and accurate drowsiness detection , Resilience to environmental factors.</a:t>
            </a:r>
          </a:p>
          <a:p>
            <a:pPr algn="l">
              <a:lnSpc>
                <a:spcPct val="150000"/>
              </a:lnSpc>
              <a:buFont typeface="+mj-lt"/>
              <a:buAutoNum type="arabicPeriod"/>
            </a:pPr>
            <a:r>
              <a:rPr lang="en-IN" sz="1600" b="1" i="0" dirty="0">
                <a:solidFill>
                  <a:srgbClr val="0D0D0D"/>
                </a:solidFill>
                <a:effectLst/>
                <a:latin typeface="Times New Roman" panose="02020603050405020304" pitchFamily="18" charset="0"/>
                <a:cs typeface="Times New Roman" panose="02020603050405020304" pitchFamily="18" charset="0"/>
              </a:rPr>
              <a:t>Reliability:</a:t>
            </a:r>
            <a:endParaRPr lang="en-IN" sz="1600" b="0" i="0" dirty="0">
              <a:solidFill>
                <a:srgbClr val="0D0D0D"/>
              </a:solidFill>
              <a:effectLst/>
              <a:latin typeface="Times New Roman" panose="02020603050405020304" pitchFamily="18" charset="0"/>
              <a:cs typeface="Times New Roman" panose="02020603050405020304" pitchFamily="18" charset="0"/>
            </a:endParaRPr>
          </a:p>
          <a:p>
            <a:pPr marL="457200" lvl="1" algn="l">
              <a:lnSpc>
                <a:spcPct val="150000"/>
              </a:lnSpc>
            </a:pPr>
            <a:r>
              <a:rPr lang="en-IN" sz="1600" b="0" i="0" dirty="0">
                <a:solidFill>
                  <a:srgbClr val="0D0D0D"/>
                </a:solidFill>
                <a:effectLst/>
                <a:latin typeface="Times New Roman" panose="02020603050405020304" pitchFamily="18" charset="0"/>
                <a:cs typeface="Times New Roman" panose="02020603050405020304" pitchFamily="18" charset="0"/>
              </a:rPr>
              <a:t>High accuracy with minimal false alarms.</a:t>
            </a:r>
          </a:p>
          <a:p>
            <a:pPr algn="l">
              <a:lnSpc>
                <a:spcPct val="150000"/>
              </a:lnSpc>
              <a:buFont typeface="+mj-lt"/>
              <a:buAutoNum type="arabicPeriod"/>
            </a:pPr>
            <a:r>
              <a:rPr lang="en-IN" sz="1600" b="1" i="0" dirty="0">
                <a:solidFill>
                  <a:srgbClr val="0D0D0D"/>
                </a:solidFill>
                <a:effectLst/>
                <a:latin typeface="Times New Roman" panose="02020603050405020304" pitchFamily="18" charset="0"/>
                <a:cs typeface="Times New Roman" panose="02020603050405020304" pitchFamily="18" charset="0"/>
              </a:rPr>
              <a:t>Maintainability:</a:t>
            </a:r>
            <a:endParaRPr lang="en-IN" sz="1600" b="0" i="0" dirty="0">
              <a:solidFill>
                <a:srgbClr val="0D0D0D"/>
              </a:solidFill>
              <a:effectLst/>
              <a:latin typeface="Times New Roman" panose="02020603050405020304" pitchFamily="18" charset="0"/>
              <a:cs typeface="Times New Roman" panose="02020603050405020304" pitchFamily="18" charset="0"/>
            </a:endParaRPr>
          </a:p>
          <a:p>
            <a:pPr marL="457200" lvl="1" algn="l">
              <a:lnSpc>
                <a:spcPct val="150000"/>
              </a:lnSpc>
            </a:pPr>
            <a:r>
              <a:rPr lang="en-IN" sz="1600" b="0" i="0" dirty="0">
                <a:solidFill>
                  <a:srgbClr val="0D0D0D"/>
                </a:solidFill>
                <a:effectLst/>
                <a:latin typeface="Times New Roman" panose="02020603050405020304" pitchFamily="18" charset="0"/>
                <a:cs typeface="Times New Roman" panose="02020603050405020304" pitchFamily="18" charset="0"/>
              </a:rPr>
              <a:t>Modular design for easy updates.</a:t>
            </a:r>
          </a:p>
          <a:p>
            <a:pPr marL="285750" marR="0" lvl="0" indent="-285750" algn="l" rtl="0">
              <a:lnSpc>
                <a:spcPct val="90000"/>
              </a:lnSpc>
              <a:spcBef>
                <a:spcPts val="0"/>
              </a:spcBef>
              <a:spcAft>
                <a:spcPts val="0"/>
              </a:spcAft>
              <a:buClr>
                <a:schemeClr val="dk1"/>
              </a:buClr>
              <a:buSzPts val="1600"/>
              <a:buFont typeface="Noto Sans Symbols"/>
              <a:buChar char="⮚"/>
            </a:pPr>
            <a:endParaRPr dirty="0">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45" y="84871"/>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lvl="0">
              <a:buSzPct val="100000"/>
            </a:pPr>
            <a:r>
              <a:rPr lang="en-US" dirty="0"/>
              <a:t>Project Requirements </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Hardware and Software Requirements:-</a:t>
            </a:r>
            <a:endParaRPr dirty="0"/>
          </a:p>
        </p:txBody>
      </p:sp>
      <p:sp>
        <p:nvSpPr>
          <p:cNvPr id="229" name="Google Shape;229;p3"/>
          <p:cNvSpPr txBox="1">
            <a:spLocks noGrp="1"/>
          </p:cNvSpPr>
          <p:nvPr>
            <p:ph type="body" idx="1"/>
          </p:nvPr>
        </p:nvSpPr>
        <p:spPr>
          <a:xfrm>
            <a:off x="952499" y="2656903"/>
            <a:ext cx="4838701" cy="261318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b="1" dirty="0">
                <a:latin typeface="Times New Roman" panose="02020603050405020304" pitchFamily="18" charset="0"/>
                <a:cs typeface="Times New Roman" panose="02020603050405020304" pitchFamily="18" charset="0"/>
              </a:rPr>
              <a:t>Hardware  Requirements :</a:t>
            </a:r>
          </a:p>
          <a:p>
            <a:pPr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In-vehicle Camera</a:t>
            </a:r>
          </a:p>
          <a:p>
            <a:pPr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Computer System</a:t>
            </a:r>
          </a:p>
          <a:p>
            <a:pPr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Mounting Hardware</a:t>
            </a:r>
          </a:p>
          <a:p>
            <a:pPr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Power Supply</a:t>
            </a:r>
          </a:p>
          <a:p>
            <a:pPr algn="l">
              <a:buFont typeface="+mj-lt"/>
              <a:buAutoNum type="arabicPeriod"/>
            </a:pPr>
            <a:r>
              <a:rPr lang="en-US" sz="1400" b="0" i="0" dirty="0">
                <a:solidFill>
                  <a:srgbClr val="0D0D0D"/>
                </a:solidFill>
                <a:effectLst/>
                <a:latin typeface="Times New Roman" panose="02020603050405020304" pitchFamily="18" charset="0"/>
                <a:cs typeface="Times New Roman" panose="02020603050405020304" pitchFamily="18" charset="0"/>
              </a:rPr>
              <a:t>Display Unit (Optional)</a:t>
            </a:r>
          </a:p>
        </p:txBody>
      </p:sp>
      <p:sp>
        <p:nvSpPr>
          <p:cNvPr id="230" name="Google Shape;230;p3"/>
          <p:cNvSpPr txBox="1">
            <a:spLocks noGrp="1"/>
          </p:cNvSpPr>
          <p:nvPr>
            <p:ph type="sldNum" idx="12"/>
          </p:nvPr>
        </p:nvSpPr>
        <p:spPr>
          <a:xfrm>
            <a:off x="234131" y="6456045"/>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t>4</a:t>
            </a:r>
            <a:endParaRPr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80" y="35612"/>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Google Shape;229;p3">
            <a:extLst>
              <a:ext uri="{FF2B5EF4-FFF2-40B4-BE49-F238E27FC236}">
                <a16:creationId xmlns:a16="http://schemas.microsoft.com/office/drawing/2014/main" id="{F52C74AD-A5DA-C210-DAE8-064B15EA17D8}"/>
              </a:ext>
            </a:extLst>
          </p:cNvPr>
          <p:cNvSpPr txBox="1">
            <a:spLocks/>
          </p:cNvSpPr>
          <p:nvPr/>
        </p:nvSpPr>
        <p:spPr>
          <a:xfrm>
            <a:off x="6096000" y="2656903"/>
            <a:ext cx="4838701" cy="261318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285750" indent="-285750">
              <a:spcBef>
                <a:spcPts val="0"/>
              </a:spcBef>
              <a:buFont typeface="Noto Sans Symbols"/>
              <a:buChar char="⮚"/>
            </a:pPr>
            <a:r>
              <a:rPr lang="en-US" b="1" dirty="0">
                <a:latin typeface="Times New Roman" panose="02020603050405020304" pitchFamily="18" charset="0"/>
                <a:cs typeface="Times New Roman" panose="02020603050405020304" pitchFamily="18" charset="0"/>
              </a:rPr>
              <a:t>Software Requirements :</a:t>
            </a:r>
          </a:p>
          <a:p>
            <a:pPr algn="l">
              <a:buFont typeface="+mj-lt"/>
              <a:buAutoNum type="arabicPeriod"/>
            </a:pPr>
            <a:r>
              <a:rPr lang="en-IN" sz="1400" b="0" i="0" dirty="0">
                <a:solidFill>
                  <a:srgbClr val="0D0D0D"/>
                </a:solidFill>
                <a:effectLst/>
                <a:latin typeface="Times New Roman" panose="02020603050405020304" pitchFamily="18" charset="0"/>
                <a:cs typeface="Times New Roman" panose="02020603050405020304" pitchFamily="18" charset="0"/>
              </a:rPr>
              <a:t>Operating System</a:t>
            </a:r>
          </a:p>
          <a:p>
            <a:pPr algn="l">
              <a:buFont typeface="+mj-lt"/>
              <a:buAutoNum type="arabicPeriod"/>
            </a:pPr>
            <a:r>
              <a:rPr lang="en-IN" sz="1400" b="0" i="0" dirty="0">
                <a:solidFill>
                  <a:srgbClr val="0D0D0D"/>
                </a:solidFill>
                <a:effectLst/>
                <a:latin typeface="Times New Roman" panose="02020603050405020304" pitchFamily="18" charset="0"/>
                <a:cs typeface="Times New Roman" panose="02020603050405020304" pitchFamily="18" charset="0"/>
              </a:rPr>
              <a:t>Deep Learning Framework</a:t>
            </a:r>
          </a:p>
          <a:p>
            <a:pPr algn="l">
              <a:buFont typeface="+mj-lt"/>
              <a:buAutoNum type="arabicPeriod"/>
            </a:pPr>
            <a:r>
              <a:rPr lang="en-IN" sz="1400" b="0" i="0" dirty="0">
                <a:solidFill>
                  <a:srgbClr val="0D0D0D"/>
                </a:solidFill>
                <a:effectLst/>
                <a:latin typeface="Times New Roman" panose="02020603050405020304" pitchFamily="18" charset="0"/>
                <a:cs typeface="Times New Roman" panose="02020603050405020304" pitchFamily="18" charset="0"/>
              </a:rPr>
              <a:t>Computer Vision Library</a:t>
            </a:r>
          </a:p>
          <a:p>
            <a:pPr algn="l">
              <a:buFont typeface="+mj-lt"/>
              <a:buAutoNum type="arabicPeriod"/>
            </a:pPr>
            <a:r>
              <a:rPr lang="en-IN" sz="1400" b="0" i="0" dirty="0">
                <a:solidFill>
                  <a:srgbClr val="0D0D0D"/>
                </a:solidFill>
                <a:effectLst/>
                <a:latin typeface="Times New Roman" panose="02020603050405020304" pitchFamily="18" charset="0"/>
                <a:cs typeface="Times New Roman" panose="02020603050405020304" pitchFamily="18" charset="0"/>
              </a:rPr>
              <a:t>Data Processing Tools</a:t>
            </a:r>
          </a:p>
          <a:p>
            <a:pPr marL="228600" indent="0" algn="l"/>
            <a:endParaRPr lang="en-IN" sz="1600" b="0" i="0" dirty="0">
              <a:solidFill>
                <a:srgbClr val="0D0D0D"/>
              </a:solidFill>
              <a:effectLst/>
              <a:latin typeface="Söhne"/>
            </a:endParaRPr>
          </a:p>
        </p:txBody>
      </p:sp>
    </p:spTree>
    <p:extLst>
      <p:ext uri="{BB962C8B-B14F-4D97-AF65-F5344CB8AC3E}">
        <p14:creationId xmlns:p14="http://schemas.microsoft.com/office/powerpoint/2010/main" val="1155483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1800" dirty="0"/>
              <a:t>D</a:t>
            </a:r>
            <a:r>
              <a:rPr lang="en-US" dirty="0"/>
              <a:t>ata Process Diagram:-</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3" y="122830"/>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D539899D-C857-E236-F7BB-A67B60E9CBAF}"/>
              </a:ext>
            </a:extLst>
          </p:cNvPr>
          <p:cNvPicPr>
            <a:picLocks noChangeAspect="1"/>
          </p:cNvPicPr>
          <p:nvPr/>
        </p:nvPicPr>
        <p:blipFill>
          <a:blip r:embed="rId4"/>
          <a:stretch>
            <a:fillRect/>
          </a:stretch>
        </p:blipFill>
        <p:spPr>
          <a:xfrm>
            <a:off x="4271634" y="1528549"/>
            <a:ext cx="4488907" cy="4590311"/>
          </a:xfrm>
          <a:prstGeom prst="rect">
            <a:avLst/>
          </a:prstGeom>
        </p:spPr>
      </p:pic>
    </p:spTree>
    <p:extLst>
      <p:ext uri="{BB962C8B-B14F-4D97-AF65-F5344CB8AC3E}">
        <p14:creationId xmlns:p14="http://schemas.microsoft.com/office/powerpoint/2010/main" val="2020109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38851" y="1069051"/>
            <a:ext cx="5780809" cy="610863"/>
          </a:xfrm>
          <a:prstGeom prst="rect">
            <a:avLst/>
          </a:prstGeom>
          <a:noFill/>
          <a:ln>
            <a:noFill/>
          </a:ln>
        </p:spPr>
        <p:txBody>
          <a:bodyPr spcFirstLastPara="1" wrap="square" lIns="0" tIns="0" rIns="0" bIns="0" anchor="b" anchorCtr="0">
            <a:normAutofit/>
          </a:bodyPr>
          <a:lstStyle/>
          <a:p>
            <a:pPr lvl="0">
              <a:buSzPct val="100000"/>
            </a:pPr>
            <a:r>
              <a:rPr lang="en-US" dirty="0"/>
              <a:t>Design </a:t>
            </a:r>
            <a:endParaRPr dirty="0"/>
          </a:p>
        </p:txBody>
      </p:sp>
      <p:sp>
        <p:nvSpPr>
          <p:cNvPr id="228" name="Google Shape;228;p3"/>
          <p:cNvSpPr txBox="1">
            <a:spLocks noGrp="1"/>
          </p:cNvSpPr>
          <p:nvPr>
            <p:ph type="body" idx="2"/>
          </p:nvPr>
        </p:nvSpPr>
        <p:spPr>
          <a:xfrm>
            <a:off x="247036" y="2104344"/>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Use Cases Diagram:-</a:t>
            </a:r>
            <a:endParaRPr dirty="0"/>
          </a:p>
        </p:txBody>
      </p:sp>
      <p:sp>
        <p:nvSpPr>
          <p:cNvPr id="229" name="Google Shape;229;p3"/>
          <p:cNvSpPr txBox="1">
            <a:spLocks noGrp="1"/>
          </p:cNvSpPr>
          <p:nvPr>
            <p:ph type="body" idx="1"/>
          </p:nvPr>
        </p:nvSpPr>
        <p:spPr>
          <a:xfrm>
            <a:off x="571501" y="2420259"/>
            <a:ext cx="5219700" cy="364643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l">
              <a:buFont typeface="Wingdings" panose="05000000000000000000" pitchFamily="2" charset="2"/>
              <a:buChar char="Ø"/>
            </a:pPr>
            <a:endParaRPr lang="en-US" sz="1400" b="0" i="0" dirty="0">
              <a:solidFill>
                <a:schemeClr val="tx1">
                  <a:lumMod val="75000"/>
                  <a:lumOff val="25000"/>
                </a:schemeClr>
              </a:solidFill>
              <a:effectLst/>
              <a:latin typeface="Söhne"/>
            </a:endParaRPr>
          </a:p>
          <a:p>
            <a:pPr marL="514350" indent="-285750" algn="l">
              <a:buFont typeface="Wingdings" panose="05000000000000000000" pitchFamily="2" charset="2"/>
              <a:buChar char="Ø"/>
            </a:pPr>
            <a:endParaRPr lang="en-US" sz="1400" b="0" i="0" dirty="0">
              <a:solidFill>
                <a:schemeClr val="tx1">
                  <a:lumMod val="75000"/>
                  <a:lumOff val="25000"/>
                </a:schemeClr>
              </a:solidFill>
              <a:effectLst/>
              <a:latin typeface="Söhne"/>
            </a:endParaRPr>
          </a:p>
          <a:p>
            <a:pPr marL="0" lvl="0" indent="0" algn="l" rtl="0">
              <a:lnSpc>
                <a:spcPct val="90000"/>
              </a:lnSpc>
              <a:spcBef>
                <a:spcPts val="0"/>
              </a:spcBef>
              <a:spcAft>
                <a:spcPts val="0"/>
              </a:spcAft>
              <a:buClr>
                <a:schemeClr val="dk1"/>
              </a:buClr>
              <a:buSzPts val="1600"/>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dirty="0">
                <a:solidFill>
                  <a:schemeClr val="lt2"/>
                </a:solidFill>
                <a:latin typeface="Franklin Gothic"/>
                <a:ea typeface="Franklin Gothic"/>
                <a:cs typeface="Franklin Gothic"/>
                <a:sym typeface="Franklin Gothic"/>
              </a:rPr>
              <a:t> </a:t>
            </a:r>
            <a:r>
              <a:rPr lang="en-US" sz="1800" b="0" i="0" dirty="0">
                <a:solidFill>
                  <a:schemeClr val="lt2"/>
                </a:solidFill>
                <a:latin typeface="Franklin Gothic"/>
                <a:ea typeface="Franklin Gothic"/>
                <a:cs typeface="Franklin Gothic"/>
                <a:sym typeface="Franklin Gothic"/>
              </a:rPr>
              <a:t>Dependencies / Show stopper :-</a:t>
            </a:r>
            <a:endParaRPr dirty="0"/>
          </a:p>
        </p:txBody>
      </p:sp>
      <p:sp>
        <p:nvSpPr>
          <p:cNvPr id="232" name="Google Shape;232;p3"/>
          <p:cNvSpPr txBox="1"/>
          <p:nvPr/>
        </p:nvSpPr>
        <p:spPr>
          <a:xfrm>
            <a:off x="6274776" y="2656903"/>
            <a:ext cx="4838701" cy="34097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Hardware:</a:t>
            </a:r>
            <a:r>
              <a:rPr lang="en-IN" sz="1800" b="0" i="0" dirty="0">
                <a:solidFill>
                  <a:srgbClr val="0D0D0D"/>
                </a:solidFill>
                <a:effectLst/>
                <a:latin typeface="Times New Roman" panose="02020603050405020304" pitchFamily="18" charset="0"/>
                <a:cs typeface="Times New Roman" panose="02020603050405020304" pitchFamily="18" charset="0"/>
              </a:rPr>
              <a:t> In-car camera, computer system.</a:t>
            </a:r>
          </a:p>
          <a:p>
            <a:pPr algn="l">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Software:</a:t>
            </a:r>
            <a:r>
              <a:rPr lang="en-IN" sz="1800" b="0" i="0" dirty="0">
                <a:solidFill>
                  <a:srgbClr val="0D0D0D"/>
                </a:solidFill>
                <a:effectLst/>
                <a:latin typeface="Times New Roman" panose="02020603050405020304" pitchFamily="18" charset="0"/>
                <a:cs typeface="Times New Roman" panose="02020603050405020304" pitchFamily="18" charset="0"/>
              </a:rPr>
              <a:t> Operating system, deep learning framework.</a:t>
            </a:r>
          </a:p>
          <a:p>
            <a:pPr algn="l">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Data:</a:t>
            </a:r>
            <a:r>
              <a:rPr lang="en-IN" sz="1800" b="0" i="0" dirty="0">
                <a:solidFill>
                  <a:srgbClr val="0D0D0D"/>
                </a:solidFill>
                <a:effectLst/>
                <a:latin typeface="Times New Roman" panose="02020603050405020304" pitchFamily="18" charset="0"/>
                <a:cs typeface="Times New Roman" panose="02020603050405020304" pitchFamily="18" charset="0"/>
              </a:rPr>
              <a:t> Dataset of drowsy and alert driving </a:t>
            </a:r>
            <a:r>
              <a:rPr lang="en-IN" sz="1800" b="0" i="0" dirty="0" err="1">
                <a:solidFill>
                  <a:srgbClr val="0D0D0D"/>
                </a:solidFill>
                <a:effectLst/>
                <a:latin typeface="Times New Roman" panose="02020603050405020304" pitchFamily="18" charset="0"/>
                <a:cs typeface="Times New Roman" panose="02020603050405020304" pitchFamily="18" charset="0"/>
              </a:rPr>
              <a:t>behaviors</a:t>
            </a:r>
            <a:r>
              <a:rPr lang="en-IN" sz="1800" b="0" i="0" dirty="0">
                <a:solidFill>
                  <a:srgbClr val="0D0D0D"/>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Networking (Optional):</a:t>
            </a:r>
            <a:r>
              <a:rPr lang="en-IN" sz="1800" b="0" i="0" dirty="0">
                <a:solidFill>
                  <a:srgbClr val="0D0D0D"/>
                </a:solidFill>
                <a:effectLst/>
                <a:latin typeface="Times New Roman" panose="02020603050405020304" pitchFamily="18" charset="0"/>
                <a:cs typeface="Times New Roman" panose="02020603050405020304" pitchFamily="18" charset="0"/>
              </a:rPr>
              <a:t> Network infrastructure.</a:t>
            </a:r>
          </a:p>
          <a:p>
            <a:pPr algn="l">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External Integration:</a:t>
            </a:r>
            <a:r>
              <a:rPr lang="en-IN" sz="1800" b="0" i="0" dirty="0">
                <a:solidFill>
                  <a:srgbClr val="0D0D0D"/>
                </a:solidFill>
                <a:effectLst/>
                <a:latin typeface="Times New Roman" panose="02020603050405020304" pitchFamily="18" charset="0"/>
                <a:cs typeface="Times New Roman" panose="02020603050405020304" pitchFamily="18" charset="0"/>
              </a:rPr>
              <a:t> Vehicle systems compatibility.</a:t>
            </a:r>
          </a:p>
          <a:p>
            <a:pPr algn="l">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Regulatory:</a:t>
            </a:r>
            <a:r>
              <a:rPr lang="en-IN" sz="1800" b="0" i="0" dirty="0">
                <a:solidFill>
                  <a:srgbClr val="0D0D0D"/>
                </a:solidFill>
                <a:effectLst/>
                <a:latin typeface="Times New Roman" panose="02020603050405020304" pitchFamily="18" charset="0"/>
                <a:cs typeface="Times New Roman" panose="02020603050405020304" pitchFamily="18" charset="0"/>
              </a:rPr>
              <a:t> Compliance with standards.</a:t>
            </a:r>
          </a:p>
          <a:p>
            <a:pPr algn="l">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Power Supply:</a:t>
            </a:r>
            <a:r>
              <a:rPr lang="en-IN" sz="1800" b="0" i="0" dirty="0">
                <a:solidFill>
                  <a:srgbClr val="0D0D0D"/>
                </a:solidFill>
                <a:effectLst/>
                <a:latin typeface="Times New Roman" panose="02020603050405020304" pitchFamily="18" charset="0"/>
                <a:cs typeface="Times New Roman" panose="02020603050405020304" pitchFamily="18" charset="0"/>
              </a:rPr>
              <a:t> Reliable power source.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0" y="90203"/>
            <a:ext cx="700585"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91797C55-B479-0D44-9AC2-C11ED1428B54}"/>
              </a:ext>
            </a:extLst>
          </p:cNvPr>
          <p:cNvPicPr>
            <a:picLocks noChangeAspect="1"/>
          </p:cNvPicPr>
          <p:nvPr/>
        </p:nvPicPr>
        <p:blipFill>
          <a:blip r:embed="rId4"/>
          <a:stretch>
            <a:fillRect/>
          </a:stretch>
        </p:blipFill>
        <p:spPr>
          <a:xfrm>
            <a:off x="658761" y="2517058"/>
            <a:ext cx="5034116" cy="3441291"/>
          </a:xfrm>
          <a:prstGeom prst="rect">
            <a:avLst/>
          </a:prstGeom>
        </p:spPr>
      </p:pic>
    </p:spTree>
    <p:extLst>
      <p:ext uri="{BB962C8B-B14F-4D97-AF65-F5344CB8AC3E}">
        <p14:creationId xmlns:p14="http://schemas.microsoft.com/office/powerpoint/2010/main" val="13357647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Deployment Details</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1800" dirty="0"/>
              <a:t>Describe </a:t>
            </a:r>
            <a:r>
              <a:rPr lang="en-US" dirty="0"/>
              <a:t>Deployment Details </a:t>
            </a:r>
            <a:r>
              <a:rPr lang="en-US" sz="1800" dirty="0"/>
              <a:t>here:-</a:t>
            </a:r>
            <a:endParaRPr dirty="0"/>
          </a:p>
        </p:txBody>
      </p:sp>
      <p:sp>
        <p:nvSpPr>
          <p:cNvPr id="229" name="Google Shape;229;p3"/>
          <p:cNvSpPr txBox="1">
            <a:spLocks noGrp="1"/>
          </p:cNvSpPr>
          <p:nvPr>
            <p:ph type="body" idx="1"/>
          </p:nvPr>
        </p:nvSpPr>
        <p:spPr>
          <a:xfrm>
            <a:off x="952499" y="2656902"/>
            <a:ext cx="7680224" cy="347842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Hardware Setup:</a:t>
            </a:r>
            <a:r>
              <a:rPr lang="en-IN" sz="1400" b="0" i="0" dirty="0">
                <a:solidFill>
                  <a:srgbClr val="0D0D0D"/>
                </a:solidFill>
                <a:effectLst/>
                <a:latin typeface="Times New Roman" panose="02020603050405020304" pitchFamily="18" charset="0"/>
                <a:cs typeface="Times New Roman" panose="02020603050405020304" pitchFamily="18" charset="0"/>
              </a:rPr>
              <a:t> Connect Raspberry Pi and Camera Module.</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OS Installation:</a:t>
            </a:r>
            <a:r>
              <a:rPr lang="en-IN" sz="1400" b="0" i="0" dirty="0">
                <a:solidFill>
                  <a:srgbClr val="0D0D0D"/>
                </a:solidFill>
                <a:effectLst/>
                <a:latin typeface="Times New Roman" panose="02020603050405020304" pitchFamily="18" charset="0"/>
                <a:cs typeface="Times New Roman" panose="02020603050405020304" pitchFamily="18" charset="0"/>
              </a:rPr>
              <a:t> Install Raspberry Pi OS.</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Software Installation:</a:t>
            </a:r>
            <a:r>
              <a:rPr lang="en-IN" sz="1400" b="0" i="0" dirty="0">
                <a:solidFill>
                  <a:srgbClr val="0D0D0D"/>
                </a:solidFill>
                <a:effectLst/>
                <a:latin typeface="Times New Roman" panose="02020603050405020304" pitchFamily="18" charset="0"/>
                <a:cs typeface="Times New Roman" panose="02020603050405020304" pitchFamily="18" charset="0"/>
              </a:rPr>
              <a:t> Install Python, TensorFlow/</a:t>
            </a:r>
            <a:r>
              <a:rPr lang="en-IN" sz="1400" b="0" i="0" dirty="0" err="1">
                <a:solidFill>
                  <a:srgbClr val="0D0D0D"/>
                </a:solidFill>
                <a:effectLst/>
                <a:latin typeface="Times New Roman" panose="02020603050405020304" pitchFamily="18" charset="0"/>
                <a:cs typeface="Times New Roman" panose="02020603050405020304" pitchFamily="18" charset="0"/>
              </a:rPr>
              <a:t>PyTorch</a:t>
            </a:r>
            <a:r>
              <a:rPr lang="en-IN" sz="1400" b="0" i="0" dirty="0">
                <a:solidFill>
                  <a:srgbClr val="0D0D0D"/>
                </a:solidFill>
                <a:effectLst/>
                <a:latin typeface="Times New Roman" panose="02020603050405020304" pitchFamily="18" charset="0"/>
                <a:cs typeface="Times New Roman" panose="02020603050405020304" pitchFamily="18" charset="0"/>
              </a:rPr>
              <a:t>, OpenCV.</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Model Deployment:</a:t>
            </a:r>
            <a:r>
              <a:rPr lang="en-IN" sz="1400" b="0" i="0" dirty="0">
                <a:solidFill>
                  <a:srgbClr val="0D0D0D"/>
                </a:solidFill>
                <a:effectLst/>
                <a:latin typeface="Times New Roman" panose="02020603050405020304" pitchFamily="18" charset="0"/>
                <a:cs typeface="Times New Roman" panose="02020603050405020304" pitchFamily="18" charset="0"/>
              </a:rPr>
              <a:t> Transfer trained model to Raspberry Pi.</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Camera Integration:</a:t>
            </a:r>
            <a:r>
              <a:rPr lang="en-IN" sz="1400" b="0" i="0" dirty="0">
                <a:solidFill>
                  <a:srgbClr val="0D0D0D"/>
                </a:solidFill>
                <a:effectLst/>
                <a:latin typeface="Times New Roman" panose="02020603050405020304" pitchFamily="18" charset="0"/>
                <a:cs typeface="Times New Roman" panose="02020603050405020304" pitchFamily="18" charset="0"/>
              </a:rPr>
              <a:t> Write script for live video capture.</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Testing:</a:t>
            </a:r>
            <a:r>
              <a:rPr lang="en-IN" sz="1400" b="0" i="0" dirty="0">
                <a:solidFill>
                  <a:srgbClr val="0D0D0D"/>
                </a:solidFill>
                <a:effectLst/>
                <a:latin typeface="Times New Roman" panose="02020603050405020304" pitchFamily="18" charset="0"/>
                <a:cs typeface="Times New Roman" panose="02020603050405020304" pitchFamily="18" charset="0"/>
              </a:rPr>
              <a:t> Ensure accuracy and calibration.</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Mounting:</a:t>
            </a:r>
            <a:r>
              <a:rPr lang="en-IN" sz="1400" b="0" i="0" dirty="0">
                <a:solidFill>
                  <a:srgbClr val="0D0D0D"/>
                </a:solidFill>
                <a:effectLst/>
                <a:latin typeface="Times New Roman" panose="02020603050405020304" pitchFamily="18" charset="0"/>
                <a:cs typeface="Times New Roman" panose="02020603050405020304" pitchFamily="18" charset="0"/>
              </a:rPr>
              <a:t> Secure in-car installation.</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User Training:</a:t>
            </a:r>
            <a:r>
              <a:rPr lang="en-IN" sz="1400" b="0" i="0" dirty="0">
                <a:solidFill>
                  <a:srgbClr val="0D0D0D"/>
                </a:solidFill>
                <a:effectLst/>
                <a:latin typeface="Times New Roman" panose="02020603050405020304" pitchFamily="18" charset="0"/>
                <a:cs typeface="Times New Roman" panose="02020603050405020304" pitchFamily="18" charset="0"/>
              </a:rPr>
              <a:t> Provide usage instructions.</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Deployment:</a:t>
            </a:r>
            <a:r>
              <a:rPr lang="en-IN" sz="1400" b="0" i="0" dirty="0">
                <a:solidFill>
                  <a:srgbClr val="0D0D0D"/>
                </a:solidFill>
                <a:effectLst/>
                <a:latin typeface="Times New Roman" panose="02020603050405020304" pitchFamily="18" charset="0"/>
                <a:cs typeface="Times New Roman" panose="02020603050405020304" pitchFamily="18" charset="0"/>
              </a:rPr>
              <a:t> Install system in vehicle.</a:t>
            </a:r>
          </a:p>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Maintenance:</a:t>
            </a:r>
            <a:r>
              <a:rPr lang="en-IN" sz="1400" b="0" i="0" dirty="0">
                <a:solidFill>
                  <a:srgbClr val="0D0D0D"/>
                </a:solidFill>
                <a:effectLst/>
                <a:latin typeface="Times New Roman" panose="02020603050405020304" pitchFamily="18" charset="0"/>
                <a:cs typeface="Times New Roman" panose="02020603050405020304" pitchFamily="18" charset="0"/>
              </a:rPr>
              <a:t> Regular checks and updates for optimal performance.</a:t>
            </a:r>
          </a:p>
          <a:p>
            <a:pPr marL="0" lvl="0" indent="0" algn="l" rtl="0">
              <a:lnSpc>
                <a:spcPct val="90000"/>
              </a:lnSpc>
              <a:spcBef>
                <a:spcPts val="0"/>
              </a:spcBef>
              <a:spcAft>
                <a:spcPts val="0"/>
              </a:spcAft>
              <a:buClr>
                <a:schemeClr val="dk1"/>
              </a:buClr>
              <a:buSzPts val="1600"/>
            </a:pPr>
            <a:r>
              <a:rPr lang="en-US" dirty="0"/>
              <a:t>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80" y="122830"/>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767980"/>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8" y="117497"/>
            <a:ext cx="697550"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71" y="1173708"/>
            <a:ext cx="9705822" cy="4996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882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1232</TotalTime>
  <Words>548</Words>
  <Application>Microsoft Office PowerPoint</Application>
  <PresentationFormat>Widescreen</PresentationFormat>
  <Paragraphs>84</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Wingdings</vt:lpstr>
      <vt:lpstr>Times New Roman</vt:lpstr>
      <vt:lpstr>Söhne</vt:lpstr>
      <vt:lpstr>Franklin Gothic</vt:lpstr>
      <vt:lpstr>Courier New</vt:lpstr>
      <vt:lpstr>Libre Franklin</vt:lpstr>
      <vt:lpstr>Noto Sans Symbols</vt:lpstr>
      <vt:lpstr>Arial</vt:lpstr>
      <vt:lpstr>Calibri</vt:lpstr>
      <vt:lpstr>Theme1</vt:lpstr>
      <vt:lpstr>Driver Drowsiness Detection System</vt:lpstr>
      <vt:lpstr>Idea/Approach Details</vt:lpstr>
      <vt:lpstr>Project Requirements </vt:lpstr>
      <vt:lpstr>Project Requirements </vt:lpstr>
      <vt:lpstr>Design </vt:lpstr>
      <vt:lpstr>Design </vt:lpstr>
      <vt:lpstr>Deployment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Sarim Moin</dc:creator>
  <cp:lastModifiedBy>Nazil sheikh</cp:lastModifiedBy>
  <cp:revision>22</cp:revision>
  <dcterms:created xsi:type="dcterms:W3CDTF">2022-02-11T07:14:46Z</dcterms:created>
  <dcterms:modified xsi:type="dcterms:W3CDTF">2024-05-02T05:56:05Z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