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T/XRJO2OdZQsxXmsM26kP3JU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76130C-6CBC-462D-8C88-3BA732F36F4D}">
  <a:tblStyle styleId="{2E76130C-6CBC-462D-8C88-3BA732F36F4D}" styleName="Table_0">
    <a:wholeTbl>
      <a:tcTxStyle b="off" i="off">
        <a:font>
          <a:latin typeface="Century Gothic"/>
          <a:ea typeface="Century Gothic"/>
          <a:cs typeface="Century Gothic"/>
        </a:font>
        <a:schemeClr val="lt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80965D7-DDF5-47CE-B7C4-24719DB16A7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c88bb69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8c88bb691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c88bb69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8c88bb691c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c88bb69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c88bb691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c8216f6c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8c8216f6cf_1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17"/>
          <p:cNvSpPr txBox="1"/>
          <p:nvPr>
            <p:ph type="ctrTitle"/>
          </p:nvPr>
        </p:nvSpPr>
        <p:spPr>
          <a:xfrm>
            <a:off x="866442" y="1447801"/>
            <a:ext cx="6621000" cy="3329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7200"/>
              <a:buFont typeface="Century Gothic"/>
              <a:buNone/>
              <a:defRPr sz="7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17"/>
          <p:cNvSpPr txBox="1"/>
          <p:nvPr>
            <p:ph idx="1" type="subTitle"/>
          </p:nvPr>
        </p:nvSpPr>
        <p:spPr>
          <a:xfrm>
            <a:off x="866442" y="4777380"/>
            <a:ext cx="6621000" cy="861300"/>
          </a:xfrm>
          <a:prstGeom prst="rect">
            <a:avLst/>
          </a:prstGeom>
          <a:noFill/>
          <a:ln>
            <a:noFill/>
          </a:ln>
        </p:spPr>
        <p:txBody>
          <a:bodyPr anchorCtr="0" anchor="t" bIns="45700" lIns="91425" spcFirstLastPara="1" rIns="91425" wrap="square" tIns="45700">
            <a:noAutofit/>
          </a:bodyPr>
          <a:lstStyle>
            <a:lvl1pPr lvl="0" rtl="0" algn="l">
              <a:spcBef>
                <a:spcPts val="1000"/>
              </a:spcBef>
              <a:spcAft>
                <a:spcPts val="0"/>
              </a:spcAft>
              <a:buSzPts val="1600"/>
              <a:buNone/>
              <a:defRPr cap="none">
                <a:solidFill>
                  <a:srgbClr val="86D1D8"/>
                </a:solidFill>
              </a:defRPr>
            </a:lvl1pPr>
            <a:lvl2pPr lvl="1" rtl="0" algn="ctr">
              <a:spcBef>
                <a:spcPts val="1000"/>
              </a:spcBef>
              <a:spcAft>
                <a:spcPts val="0"/>
              </a:spcAft>
              <a:buSzPts val="1440"/>
              <a:buNone/>
              <a:defRPr>
                <a:solidFill>
                  <a:schemeClr val="lt1"/>
                </a:solidFill>
              </a:defRPr>
            </a:lvl2pPr>
            <a:lvl3pPr lvl="2" rtl="0" algn="ctr">
              <a:spcBef>
                <a:spcPts val="1000"/>
              </a:spcBef>
              <a:spcAft>
                <a:spcPts val="0"/>
              </a:spcAft>
              <a:buSzPts val="1280"/>
              <a:buNone/>
              <a:defRPr>
                <a:solidFill>
                  <a:schemeClr val="lt1"/>
                </a:solidFill>
              </a:defRPr>
            </a:lvl3pPr>
            <a:lvl4pPr lvl="3" rtl="0" algn="ctr">
              <a:spcBef>
                <a:spcPts val="1000"/>
              </a:spcBef>
              <a:spcAft>
                <a:spcPts val="0"/>
              </a:spcAft>
              <a:buSzPts val="1120"/>
              <a:buNone/>
              <a:defRPr>
                <a:solidFill>
                  <a:schemeClr val="lt1"/>
                </a:solidFill>
              </a:defRPr>
            </a:lvl4pPr>
            <a:lvl5pPr lvl="4" rtl="0" algn="ctr">
              <a:spcBef>
                <a:spcPts val="1000"/>
              </a:spcBef>
              <a:spcAft>
                <a:spcPts val="0"/>
              </a:spcAft>
              <a:buSzPts val="1120"/>
              <a:buNone/>
              <a:defRPr>
                <a:solidFill>
                  <a:schemeClr val="lt1"/>
                </a:solidFill>
              </a:defRPr>
            </a:lvl5pPr>
            <a:lvl6pPr lvl="5" rtl="0" algn="ctr">
              <a:spcBef>
                <a:spcPts val="1000"/>
              </a:spcBef>
              <a:spcAft>
                <a:spcPts val="0"/>
              </a:spcAft>
              <a:buSzPts val="1120"/>
              <a:buNone/>
              <a:defRPr>
                <a:solidFill>
                  <a:schemeClr val="lt1"/>
                </a:solidFill>
              </a:defRPr>
            </a:lvl6pPr>
            <a:lvl7pPr lvl="6" rtl="0" algn="ctr">
              <a:spcBef>
                <a:spcPts val="1000"/>
              </a:spcBef>
              <a:spcAft>
                <a:spcPts val="0"/>
              </a:spcAft>
              <a:buSzPts val="1120"/>
              <a:buNone/>
              <a:defRPr>
                <a:solidFill>
                  <a:schemeClr val="lt1"/>
                </a:solidFill>
              </a:defRPr>
            </a:lvl7pPr>
            <a:lvl8pPr lvl="7" rtl="0" algn="ctr">
              <a:spcBef>
                <a:spcPts val="1000"/>
              </a:spcBef>
              <a:spcAft>
                <a:spcPts val="0"/>
              </a:spcAft>
              <a:buSzPts val="1120"/>
              <a:buNone/>
              <a:defRPr>
                <a:solidFill>
                  <a:schemeClr val="lt1"/>
                </a:solidFill>
              </a:defRPr>
            </a:lvl8pPr>
            <a:lvl9pPr lvl="8" rtl="0" algn="ctr">
              <a:spcBef>
                <a:spcPts val="1000"/>
              </a:spcBef>
              <a:spcAft>
                <a:spcPts val="0"/>
              </a:spcAft>
              <a:buSzPts val="1120"/>
              <a:buNone/>
              <a:defRPr>
                <a:solidFill>
                  <a:schemeClr val="lt1"/>
                </a:solidFill>
              </a:defRPr>
            </a:lvl9pPr>
          </a:lstStyle>
          <a:p/>
        </p:txBody>
      </p:sp>
      <p:sp>
        <p:nvSpPr>
          <p:cNvPr id="20" name="Google Shape;20;p17"/>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17"/>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17"/>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6"/>
          <p:cNvSpPr txBox="1"/>
          <p:nvPr>
            <p:ph type="title"/>
          </p:nvPr>
        </p:nvSpPr>
        <p:spPr>
          <a:xfrm>
            <a:off x="866443" y="4800587"/>
            <a:ext cx="66210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26"/>
          <p:cNvSpPr/>
          <p:nvPr>
            <p:ph idx="2" type="pic"/>
          </p:nvPr>
        </p:nvSpPr>
        <p:spPr>
          <a:xfrm>
            <a:off x="866442" y="685800"/>
            <a:ext cx="6621000" cy="36408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26"/>
          <p:cNvSpPr txBox="1"/>
          <p:nvPr>
            <p:ph idx="1" type="body"/>
          </p:nvPr>
        </p:nvSpPr>
        <p:spPr>
          <a:xfrm>
            <a:off x="866443" y="5367325"/>
            <a:ext cx="6621000" cy="4938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78" name="Google Shape;78;p26"/>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26"/>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26"/>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1" name="Shape 81"/>
        <p:cNvGrpSpPr/>
        <p:nvPr/>
      </p:nvGrpSpPr>
      <p:grpSpPr>
        <a:xfrm>
          <a:off x="0" y="0"/>
          <a:ext cx="0" cy="0"/>
          <a:chOff x="0" y="0"/>
          <a:chExt cx="0" cy="0"/>
        </a:xfrm>
      </p:grpSpPr>
      <p:sp>
        <p:nvSpPr>
          <p:cNvPr id="82" name="Google Shape;82;p27"/>
          <p:cNvSpPr txBox="1"/>
          <p:nvPr>
            <p:ph type="title"/>
          </p:nvPr>
        </p:nvSpPr>
        <p:spPr>
          <a:xfrm>
            <a:off x="866442" y="1447800"/>
            <a:ext cx="6621000" cy="1981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800"/>
              <a:buFont typeface="Century Gothic"/>
              <a:buNone/>
              <a:defRPr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27"/>
          <p:cNvSpPr txBox="1"/>
          <p:nvPr>
            <p:ph idx="1" type="body"/>
          </p:nvPr>
        </p:nvSpPr>
        <p:spPr>
          <a:xfrm>
            <a:off x="866442" y="3657600"/>
            <a:ext cx="6621000" cy="23622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440"/>
              <a:buNone/>
              <a:defRPr sz="18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84" name="Google Shape;84;p27"/>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27"/>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27"/>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7" name="Shape 87"/>
        <p:cNvGrpSpPr/>
        <p:nvPr/>
      </p:nvGrpSpPr>
      <p:grpSpPr>
        <a:xfrm>
          <a:off x="0" y="0"/>
          <a:ext cx="0" cy="0"/>
          <a:chOff x="0" y="0"/>
          <a:chExt cx="0" cy="0"/>
        </a:xfrm>
      </p:grpSpPr>
      <p:sp>
        <p:nvSpPr>
          <p:cNvPr id="88" name="Google Shape;88;p28"/>
          <p:cNvSpPr txBox="1"/>
          <p:nvPr>
            <p:ph type="title"/>
          </p:nvPr>
        </p:nvSpPr>
        <p:spPr>
          <a:xfrm>
            <a:off x="1181409" y="1447800"/>
            <a:ext cx="6000900" cy="2323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800"/>
              <a:buFont typeface="Century Gothic"/>
              <a:buNone/>
              <a:defRPr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28"/>
          <p:cNvSpPr txBox="1"/>
          <p:nvPr>
            <p:ph idx="1" type="body"/>
          </p:nvPr>
        </p:nvSpPr>
        <p:spPr>
          <a:xfrm>
            <a:off x="1448177" y="3771174"/>
            <a:ext cx="5461200" cy="3423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90" name="Google Shape;90;p28"/>
          <p:cNvSpPr txBox="1"/>
          <p:nvPr>
            <p:ph idx="2" type="body"/>
          </p:nvPr>
        </p:nvSpPr>
        <p:spPr>
          <a:xfrm>
            <a:off x="866442" y="4350657"/>
            <a:ext cx="6621000" cy="16764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440"/>
              <a:buNone/>
              <a:defRPr sz="18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91" name="Google Shape;91;p28"/>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28"/>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28"/>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8"/>
          <p:cNvSpPr txBox="1"/>
          <p:nvPr/>
        </p:nvSpPr>
        <p:spPr>
          <a:xfrm>
            <a:off x="673897" y="971253"/>
            <a:ext cx="601500" cy="1969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28"/>
          <p:cNvSpPr txBox="1"/>
          <p:nvPr/>
        </p:nvSpPr>
        <p:spPr>
          <a:xfrm>
            <a:off x="6999690" y="2613787"/>
            <a:ext cx="601500" cy="1969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6" name="Shape 96"/>
        <p:cNvGrpSpPr/>
        <p:nvPr/>
      </p:nvGrpSpPr>
      <p:grpSpPr>
        <a:xfrm>
          <a:off x="0" y="0"/>
          <a:ext cx="0" cy="0"/>
          <a:chOff x="0" y="0"/>
          <a:chExt cx="0" cy="0"/>
        </a:xfrm>
      </p:grpSpPr>
      <p:sp>
        <p:nvSpPr>
          <p:cNvPr id="97" name="Google Shape;97;p29"/>
          <p:cNvSpPr txBox="1"/>
          <p:nvPr>
            <p:ph type="title"/>
          </p:nvPr>
        </p:nvSpPr>
        <p:spPr>
          <a:xfrm>
            <a:off x="866441" y="3124201"/>
            <a:ext cx="6621000" cy="16533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9"/>
          <p:cNvSpPr txBox="1"/>
          <p:nvPr>
            <p:ph idx="1" type="body"/>
          </p:nvPr>
        </p:nvSpPr>
        <p:spPr>
          <a:xfrm>
            <a:off x="866442" y="4777381"/>
            <a:ext cx="66210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600"/>
              <a:buNone/>
              <a:defRPr sz="2000" cap="none">
                <a:solidFill>
                  <a:srgbClr val="86D1D8"/>
                </a:solidFill>
              </a:defRPr>
            </a:lvl1pPr>
            <a:lvl2pPr indent="-228600" lvl="1" marL="914400" rtl="0" algn="l">
              <a:spcBef>
                <a:spcPts val="1000"/>
              </a:spcBef>
              <a:spcAft>
                <a:spcPts val="0"/>
              </a:spcAft>
              <a:buSzPts val="1440"/>
              <a:buNone/>
              <a:defRPr sz="1800">
                <a:solidFill>
                  <a:schemeClr val="lt1"/>
                </a:solidFill>
              </a:defRPr>
            </a:lvl2pPr>
            <a:lvl3pPr indent="-228600" lvl="2" marL="1371600" rtl="0" algn="l">
              <a:spcBef>
                <a:spcPts val="1000"/>
              </a:spcBef>
              <a:spcAft>
                <a:spcPts val="0"/>
              </a:spcAft>
              <a:buSzPts val="1280"/>
              <a:buNone/>
              <a:defRPr sz="1600">
                <a:solidFill>
                  <a:schemeClr val="lt1"/>
                </a:solidFill>
              </a:defRPr>
            </a:lvl3pPr>
            <a:lvl4pPr indent="-228600" lvl="3" marL="1828800" rtl="0" algn="l">
              <a:spcBef>
                <a:spcPts val="1000"/>
              </a:spcBef>
              <a:spcAft>
                <a:spcPts val="0"/>
              </a:spcAft>
              <a:buSzPts val="1120"/>
              <a:buNone/>
              <a:defRPr sz="1400">
                <a:solidFill>
                  <a:schemeClr val="lt1"/>
                </a:solidFill>
              </a:defRPr>
            </a:lvl4pPr>
            <a:lvl5pPr indent="-228600" lvl="4" marL="2286000" rtl="0" algn="l">
              <a:spcBef>
                <a:spcPts val="1000"/>
              </a:spcBef>
              <a:spcAft>
                <a:spcPts val="0"/>
              </a:spcAft>
              <a:buSzPts val="1120"/>
              <a:buNone/>
              <a:defRPr sz="1400">
                <a:solidFill>
                  <a:schemeClr val="lt1"/>
                </a:solidFill>
              </a:defRPr>
            </a:lvl5pPr>
            <a:lvl6pPr indent="-228600" lvl="5" marL="2743200" rtl="0" algn="l">
              <a:spcBef>
                <a:spcPts val="1000"/>
              </a:spcBef>
              <a:spcAft>
                <a:spcPts val="0"/>
              </a:spcAft>
              <a:buSzPts val="1120"/>
              <a:buNone/>
              <a:defRPr sz="1400">
                <a:solidFill>
                  <a:schemeClr val="lt1"/>
                </a:solidFill>
              </a:defRPr>
            </a:lvl6pPr>
            <a:lvl7pPr indent="-228600" lvl="6" marL="3200400" rtl="0" algn="l">
              <a:spcBef>
                <a:spcPts val="1000"/>
              </a:spcBef>
              <a:spcAft>
                <a:spcPts val="0"/>
              </a:spcAft>
              <a:buSzPts val="1120"/>
              <a:buNone/>
              <a:defRPr sz="1400">
                <a:solidFill>
                  <a:schemeClr val="lt1"/>
                </a:solidFill>
              </a:defRPr>
            </a:lvl7pPr>
            <a:lvl8pPr indent="-228600" lvl="7" marL="3657600" rtl="0" algn="l">
              <a:spcBef>
                <a:spcPts val="1000"/>
              </a:spcBef>
              <a:spcAft>
                <a:spcPts val="0"/>
              </a:spcAft>
              <a:buSzPts val="1120"/>
              <a:buNone/>
              <a:defRPr sz="1400">
                <a:solidFill>
                  <a:schemeClr val="lt1"/>
                </a:solidFill>
              </a:defRPr>
            </a:lvl8pPr>
            <a:lvl9pPr indent="-228600" lvl="8" marL="4114800" rtl="0" algn="l">
              <a:spcBef>
                <a:spcPts val="1000"/>
              </a:spcBef>
              <a:spcAft>
                <a:spcPts val="0"/>
              </a:spcAft>
              <a:buSzPts val="1120"/>
              <a:buNone/>
              <a:defRPr sz="1400">
                <a:solidFill>
                  <a:schemeClr val="lt1"/>
                </a:solidFill>
              </a:defRPr>
            </a:lvl9pPr>
          </a:lstStyle>
          <a:p/>
        </p:txBody>
      </p:sp>
      <p:sp>
        <p:nvSpPr>
          <p:cNvPr id="99" name="Google Shape;99;p29"/>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29"/>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29"/>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30"/>
          <p:cNvSpPr txBox="1"/>
          <p:nvPr>
            <p:ph type="title"/>
          </p:nvPr>
        </p:nvSpPr>
        <p:spPr>
          <a:xfrm>
            <a:off x="484710" y="452718"/>
            <a:ext cx="70554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200"/>
              <a:buFont typeface="Century Gothic"/>
              <a:buNone/>
              <a:defRPr sz="4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30"/>
          <p:cNvSpPr txBox="1"/>
          <p:nvPr>
            <p:ph idx="1" type="body"/>
          </p:nvPr>
        </p:nvSpPr>
        <p:spPr>
          <a:xfrm>
            <a:off x="474834" y="1981200"/>
            <a:ext cx="22107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5" name="Google Shape;105;p30"/>
          <p:cNvSpPr txBox="1"/>
          <p:nvPr>
            <p:ph idx="2" type="body"/>
          </p:nvPr>
        </p:nvSpPr>
        <p:spPr>
          <a:xfrm>
            <a:off x="489475" y="2667000"/>
            <a:ext cx="2196000" cy="35892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06" name="Google Shape;106;p30"/>
          <p:cNvSpPr txBox="1"/>
          <p:nvPr>
            <p:ph idx="3" type="body"/>
          </p:nvPr>
        </p:nvSpPr>
        <p:spPr>
          <a:xfrm>
            <a:off x="2913504" y="1981200"/>
            <a:ext cx="22029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7" name="Google Shape;107;p30"/>
          <p:cNvSpPr txBox="1"/>
          <p:nvPr>
            <p:ph idx="4" type="body"/>
          </p:nvPr>
        </p:nvSpPr>
        <p:spPr>
          <a:xfrm>
            <a:off x="2905586" y="2667000"/>
            <a:ext cx="2210700" cy="35892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08" name="Google Shape;108;p30"/>
          <p:cNvSpPr txBox="1"/>
          <p:nvPr>
            <p:ph idx="5" type="body"/>
          </p:nvPr>
        </p:nvSpPr>
        <p:spPr>
          <a:xfrm>
            <a:off x="5344917" y="1981200"/>
            <a:ext cx="2199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9" name="Google Shape;109;p30"/>
          <p:cNvSpPr txBox="1"/>
          <p:nvPr>
            <p:ph idx="6" type="body"/>
          </p:nvPr>
        </p:nvSpPr>
        <p:spPr>
          <a:xfrm>
            <a:off x="5344917" y="2667000"/>
            <a:ext cx="2199600" cy="35892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110" name="Google Shape;110;p30"/>
          <p:cNvCxnSpPr/>
          <p:nvPr/>
        </p:nvCxnSpPr>
        <p:spPr>
          <a:xfrm>
            <a:off x="2795334"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30"/>
          <p:cNvCxnSpPr/>
          <p:nvPr/>
        </p:nvCxnSpPr>
        <p:spPr>
          <a:xfrm>
            <a:off x="5223030" y="2133600"/>
            <a:ext cx="0" cy="39669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30"/>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30"/>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30"/>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5" name="Shape 115"/>
        <p:cNvGrpSpPr/>
        <p:nvPr/>
      </p:nvGrpSpPr>
      <p:grpSpPr>
        <a:xfrm>
          <a:off x="0" y="0"/>
          <a:ext cx="0" cy="0"/>
          <a:chOff x="0" y="0"/>
          <a:chExt cx="0" cy="0"/>
        </a:xfrm>
      </p:grpSpPr>
      <p:sp>
        <p:nvSpPr>
          <p:cNvPr id="116" name="Google Shape;116;p31"/>
          <p:cNvSpPr txBox="1"/>
          <p:nvPr>
            <p:ph type="title"/>
          </p:nvPr>
        </p:nvSpPr>
        <p:spPr>
          <a:xfrm>
            <a:off x="484710" y="452718"/>
            <a:ext cx="70554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200"/>
              <a:buFont typeface="Century Gothic"/>
              <a:buNone/>
              <a:defRPr sz="4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31"/>
          <p:cNvSpPr txBox="1"/>
          <p:nvPr>
            <p:ph idx="1" type="body"/>
          </p:nvPr>
        </p:nvSpPr>
        <p:spPr>
          <a:xfrm>
            <a:off x="489475" y="4250949"/>
            <a:ext cx="220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18" name="Google Shape;118;p31"/>
          <p:cNvSpPr/>
          <p:nvPr>
            <p:ph idx="2" type="pic"/>
          </p:nvPr>
        </p:nvSpPr>
        <p:spPr>
          <a:xfrm>
            <a:off x="489475" y="2209800"/>
            <a:ext cx="2205600" cy="1524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31"/>
          <p:cNvSpPr txBox="1"/>
          <p:nvPr>
            <p:ph idx="3" type="body"/>
          </p:nvPr>
        </p:nvSpPr>
        <p:spPr>
          <a:xfrm>
            <a:off x="489475" y="4827212"/>
            <a:ext cx="2205600" cy="659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20" name="Google Shape;120;p31"/>
          <p:cNvSpPr txBox="1"/>
          <p:nvPr>
            <p:ph idx="4" type="body"/>
          </p:nvPr>
        </p:nvSpPr>
        <p:spPr>
          <a:xfrm>
            <a:off x="2917792" y="4250949"/>
            <a:ext cx="21984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21" name="Google Shape;121;p31"/>
          <p:cNvSpPr/>
          <p:nvPr>
            <p:ph idx="5" type="pic"/>
          </p:nvPr>
        </p:nvSpPr>
        <p:spPr>
          <a:xfrm>
            <a:off x="2917791" y="2209800"/>
            <a:ext cx="2198400" cy="1524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31"/>
          <p:cNvSpPr txBox="1"/>
          <p:nvPr>
            <p:ph idx="6" type="body"/>
          </p:nvPr>
        </p:nvSpPr>
        <p:spPr>
          <a:xfrm>
            <a:off x="2916776" y="4827211"/>
            <a:ext cx="2201400" cy="659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23" name="Google Shape;123;p31"/>
          <p:cNvSpPr txBox="1"/>
          <p:nvPr>
            <p:ph idx="7" type="body"/>
          </p:nvPr>
        </p:nvSpPr>
        <p:spPr>
          <a:xfrm>
            <a:off x="5344917" y="4250949"/>
            <a:ext cx="2199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24" name="Google Shape;124;p31"/>
          <p:cNvSpPr/>
          <p:nvPr>
            <p:ph idx="8" type="pic"/>
          </p:nvPr>
        </p:nvSpPr>
        <p:spPr>
          <a:xfrm>
            <a:off x="5344916" y="2209800"/>
            <a:ext cx="2199600" cy="1524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31"/>
          <p:cNvSpPr txBox="1"/>
          <p:nvPr>
            <p:ph idx="9" type="body"/>
          </p:nvPr>
        </p:nvSpPr>
        <p:spPr>
          <a:xfrm>
            <a:off x="5344824" y="4827209"/>
            <a:ext cx="2202600" cy="659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126" name="Google Shape;126;p31"/>
          <p:cNvCxnSpPr/>
          <p:nvPr/>
        </p:nvCxnSpPr>
        <p:spPr>
          <a:xfrm>
            <a:off x="2795334"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31"/>
          <p:cNvCxnSpPr/>
          <p:nvPr/>
        </p:nvCxnSpPr>
        <p:spPr>
          <a:xfrm>
            <a:off x="5223030" y="2133600"/>
            <a:ext cx="0" cy="39669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31"/>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31"/>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31"/>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32"/>
          <p:cNvSpPr txBox="1"/>
          <p:nvPr>
            <p:ph type="title"/>
          </p:nvPr>
        </p:nvSpPr>
        <p:spPr>
          <a:xfrm>
            <a:off x="484710" y="452718"/>
            <a:ext cx="70554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32"/>
          <p:cNvSpPr txBox="1"/>
          <p:nvPr>
            <p:ph idx="1" type="body"/>
          </p:nvPr>
        </p:nvSpPr>
        <p:spPr>
          <a:xfrm rot="5400000">
            <a:off x="2085804" y="794875"/>
            <a:ext cx="4195500" cy="67116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4" name="Google Shape;134;p32"/>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32"/>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32"/>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3"/>
          <p:cNvSpPr txBox="1"/>
          <p:nvPr>
            <p:ph type="title"/>
          </p:nvPr>
        </p:nvSpPr>
        <p:spPr>
          <a:xfrm rot="5400000">
            <a:off x="3974125" y="2685764"/>
            <a:ext cx="5826000" cy="1314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33"/>
          <p:cNvSpPr txBox="1"/>
          <p:nvPr>
            <p:ph idx="1" type="body"/>
          </p:nvPr>
        </p:nvSpPr>
        <p:spPr>
          <a:xfrm rot="5400000">
            <a:off x="532287" y="730305"/>
            <a:ext cx="5483100" cy="55689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40" name="Google Shape;140;p33"/>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33"/>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33"/>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484710" y="452718"/>
            <a:ext cx="70554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18"/>
          <p:cNvSpPr txBox="1"/>
          <p:nvPr>
            <p:ph idx="1" type="body"/>
          </p:nvPr>
        </p:nvSpPr>
        <p:spPr>
          <a:xfrm>
            <a:off x="827700" y="2052925"/>
            <a:ext cx="6711600" cy="41955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26" name="Google Shape;26;p18"/>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18"/>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18"/>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19"/>
          <p:cNvSpPr txBox="1"/>
          <p:nvPr>
            <p:ph type="title"/>
          </p:nvPr>
        </p:nvSpPr>
        <p:spPr>
          <a:xfrm>
            <a:off x="866443" y="2861734"/>
            <a:ext cx="6621000" cy="1915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19"/>
          <p:cNvSpPr txBox="1"/>
          <p:nvPr>
            <p:ph idx="1" type="body"/>
          </p:nvPr>
        </p:nvSpPr>
        <p:spPr>
          <a:xfrm>
            <a:off x="866442" y="4777381"/>
            <a:ext cx="66210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600"/>
              <a:buNone/>
              <a:defRPr sz="2000" cap="none">
                <a:solidFill>
                  <a:srgbClr val="86D1D8"/>
                </a:solidFill>
              </a:defRPr>
            </a:lvl1pPr>
            <a:lvl2pPr indent="-228600" lvl="1" marL="914400" rtl="0" algn="l">
              <a:spcBef>
                <a:spcPts val="1000"/>
              </a:spcBef>
              <a:spcAft>
                <a:spcPts val="0"/>
              </a:spcAft>
              <a:buSzPts val="1440"/>
              <a:buNone/>
              <a:defRPr sz="1800">
                <a:solidFill>
                  <a:schemeClr val="lt1"/>
                </a:solidFill>
              </a:defRPr>
            </a:lvl2pPr>
            <a:lvl3pPr indent="-228600" lvl="2" marL="1371600" rtl="0" algn="l">
              <a:spcBef>
                <a:spcPts val="1000"/>
              </a:spcBef>
              <a:spcAft>
                <a:spcPts val="0"/>
              </a:spcAft>
              <a:buSzPts val="1280"/>
              <a:buNone/>
              <a:defRPr sz="1600">
                <a:solidFill>
                  <a:schemeClr val="lt1"/>
                </a:solidFill>
              </a:defRPr>
            </a:lvl3pPr>
            <a:lvl4pPr indent="-228600" lvl="3" marL="1828800" rtl="0" algn="l">
              <a:spcBef>
                <a:spcPts val="1000"/>
              </a:spcBef>
              <a:spcAft>
                <a:spcPts val="0"/>
              </a:spcAft>
              <a:buSzPts val="1120"/>
              <a:buNone/>
              <a:defRPr sz="1400">
                <a:solidFill>
                  <a:schemeClr val="lt1"/>
                </a:solidFill>
              </a:defRPr>
            </a:lvl4pPr>
            <a:lvl5pPr indent="-228600" lvl="4" marL="2286000" rtl="0" algn="l">
              <a:spcBef>
                <a:spcPts val="1000"/>
              </a:spcBef>
              <a:spcAft>
                <a:spcPts val="0"/>
              </a:spcAft>
              <a:buSzPts val="1120"/>
              <a:buNone/>
              <a:defRPr sz="1400">
                <a:solidFill>
                  <a:schemeClr val="lt1"/>
                </a:solidFill>
              </a:defRPr>
            </a:lvl5pPr>
            <a:lvl6pPr indent="-228600" lvl="5" marL="2743200" rtl="0" algn="l">
              <a:spcBef>
                <a:spcPts val="1000"/>
              </a:spcBef>
              <a:spcAft>
                <a:spcPts val="0"/>
              </a:spcAft>
              <a:buSzPts val="1120"/>
              <a:buNone/>
              <a:defRPr sz="1400">
                <a:solidFill>
                  <a:schemeClr val="lt1"/>
                </a:solidFill>
              </a:defRPr>
            </a:lvl6pPr>
            <a:lvl7pPr indent="-228600" lvl="6" marL="3200400" rtl="0" algn="l">
              <a:spcBef>
                <a:spcPts val="1000"/>
              </a:spcBef>
              <a:spcAft>
                <a:spcPts val="0"/>
              </a:spcAft>
              <a:buSzPts val="1120"/>
              <a:buNone/>
              <a:defRPr sz="1400">
                <a:solidFill>
                  <a:schemeClr val="lt1"/>
                </a:solidFill>
              </a:defRPr>
            </a:lvl7pPr>
            <a:lvl8pPr indent="-228600" lvl="7" marL="3657600" rtl="0" algn="l">
              <a:spcBef>
                <a:spcPts val="1000"/>
              </a:spcBef>
              <a:spcAft>
                <a:spcPts val="0"/>
              </a:spcAft>
              <a:buSzPts val="1120"/>
              <a:buNone/>
              <a:defRPr sz="1400">
                <a:solidFill>
                  <a:schemeClr val="lt1"/>
                </a:solidFill>
              </a:defRPr>
            </a:lvl8pPr>
            <a:lvl9pPr indent="-228600" lvl="8" marL="4114800" rtl="0" algn="l">
              <a:spcBef>
                <a:spcPts val="1000"/>
              </a:spcBef>
              <a:spcAft>
                <a:spcPts val="0"/>
              </a:spcAft>
              <a:buSzPts val="1120"/>
              <a:buNone/>
              <a:defRPr sz="1400">
                <a:solidFill>
                  <a:schemeClr val="lt1"/>
                </a:solidFill>
              </a:defRPr>
            </a:lvl9pPr>
          </a:lstStyle>
          <a:p/>
        </p:txBody>
      </p:sp>
      <p:sp>
        <p:nvSpPr>
          <p:cNvPr id="32" name="Google Shape;32;p19"/>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19"/>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19"/>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20"/>
          <p:cNvSpPr txBox="1"/>
          <p:nvPr>
            <p:ph type="title"/>
          </p:nvPr>
        </p:nvSpPr>
        <p:spPr>
          <a:xfrm>
            <a:off x="484710" y="452718"/>
            <a:ext cx="70554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20"/>
          <p:cNvSpPr txBox="1"/>
          <p:nvPr>
            <p:ph idx="1" type="body"/>
          </p:nvPr>
        </p:nvSpPr>
        <p:spPr>
          <a:xfrm>
            <a:off x="827700" y="2060576"/>
            <a:ext cx="3298200" cy="41958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38" name="Google Shape;38;p20"/>
          <p:cNvSpPr txBox="1"/>
          <p:nvPr>
            <p:ph idx="2" type="body"/>
          </p:nvPr>
        </p:nvSpPr>
        <p:spPr>
          <a:xfrm>
            <a:off x="4241975" y="2056093"/>
            <a:ext cx="3298200" cy="42003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39" name="Google Shape;39;p20"/>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20"/>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20"/>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21"/>
          <p:cNvSpPr txBox="1"/>
          <p:nvPr>
            <p:ph type="title"/>
          </p:nvPr>
        </p:nvSpPr>
        <p:spPr>
          <a:xfrm>
            <a:off x="484710" y="452718"/>
            <a:ext cx="70554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200"/>
              <a:buFont typeface="Century Gothic"/>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21"/>
          <p:cNvSpPr txBox="1"/>
          <p:nvPr>
            <p:ph idx="1" type="body"/>
          </p:nvPr>
        </p:nvSpPr>
        <p:spPr>
          <a:xfrm>
            <a:off x="827700" y="1905000"/>
            <a:ext cx="3298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45" name="Google Shape;45;p21"/>
          <p:cNvSpPr txBox="1"/>
          <p:nvPr>
            <p:ph idx="2" type="body"/>
          </p:nvPr>
        </p:nvSpPr>
        <p:spPr>
          <a:xfrm>
            <a:off x="827700" y="2514600"/>
            <a:ext cx="3298200" cy="37416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46" name="Google Shape;46;p21"/>
          <p:cNvSpPr txBox="1"/>
          <p:nvPr>
            <p:ph idx="3" type="body"/>
          </p:nvPr>
        </p:nvSpPr>
        <p:spPr>
          <a:xfrm>
            <a:off x="4241976" y="1905000"/>
            <a:ext cx="3298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47" name="Google Shape;47;p21"/>
          <p:cNvSpPr txBox="1"/>
          <p:nvPr>
            <p:ph idx="4" type="body"/>
          </p:nvPr>
        </p:nvSpPr>
        <p:spPr>
          <a:xfrm>
            <a:off x="4241976" y="2514600"/>
            <a:ext cx="3298200" cy="37416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48" name="Google Shape;48;p21"/>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21"/>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21"/>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484710" y="452718"/>
            <a:ext cx="70554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22"/>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22"/>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22"/>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23"/>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23"/>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66441" y="1447800"/>
            <a:ext cx="2551500" cy="1447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24"/>
          <p:cNvSpPr txBox="1"/>
          <p:nvPr>
            <p:ph idx="1" type="body"/>
          </p:nvPr>
        </p:nvSpPr>
        <p:spPr>
          <a:xfrm>
            <a:off x="3589397" y="1447800"/>
            <a:ext cx="3897900" cy="4572000"/>
          </a:xfrm>
          <a:prstGeom prst="rect">
            <a:avLst/>
          </a:prstGeom>
          <a:noFill/>
          <a:ln>
            <a:noFill/>
          </a:ln>
        </p:spPr>
        <p:txBody>
          <a:bodyPr anchorCtr="0" anchor="ctr" bIns="45700" lIns="91425" spcFirstLastPara="1" rIns="91425" wrap="square" tIns="45700">
            <a:noAutofit/>
          </a:bodyPr>
          <a:lstStyle>
            <a:lvl1pPr indent="-330200" lvl="0" marL="457200" rtl="0" algn="l">
              <a:spcBef>
                <a:spcPts val="1000"/>
              </a:spcBef>
              <a:spcAft>
                <a:spcPts val="0"/>
              </a:spcAft>
              <a:buSzPts val="1600"/>
              <a:buChar char="►"/>
              <a:defRPr sz="2000"/>
            </a:lvl1pPr>
            <a:lvl2pPr indent="-320040" lvl="1" marL="914400" rtl="0" algn="l">
              <a:spcBef>
                <a:spcPts val="1000"/>
              </a:spcBef>
              <a:spcAft>
                <a:spcPts val="0"/>
              </a:spcAft>
              <a:buSzPts val="1440"/>
              <a:buChar char="►"/>
              <a:defRPr sz="1800"/>
            </a:lvl2pPr>
            <a:lvl3pPr indent="-309880" lvl="2" marL="1371600" rtl="0" algn="l">
              <a:spcBef>
                <a:spcPts val="1000"/>
              </a:spcBef>
              <a:spcAft>
                <a:spcPts val="0"/>
              </a:spcAft>
              <a:buSzPts val="1280"/>
              <a:buChar char="►"/>
              <a:defRPr sz="1600"/>
            </a:lvl3pPr>
            <a:lvl4pPr indent="-299719" lvl="3" marL="1828800" rtl="0" algn="l">
              <a:spcBef>
                <a:spcPts val="1000"/>
              </a:spcBef>
              <a:spcAft>
                <a:spcPts val="0"/>
              </a:spcAft>
              <a:buSzPts val="1120"/>
              <a:buChar char="►"/>
              <a:defRPr sz="1400"/>
            </a:lvl4pPr>
            <a:lvl5pPr indent="-299720" lvl="4" marL="2286000" rtl="0" algn="l">
              <a:spcBef>
                <a:spcPts val="1000"/>
              </a:spcBef>
              <a:spcAft>
                <a:spcPts val="0"/>
              </a:spcAft>
              <a:buSzPts val="1120"/>
              <a:buChar char="►"/>
              <a:defRPr sz="1400"/>
            </a:lvl5pPr>
            <a:lvl6pPr indent="-299720" lvl="5" marL="2743200" rtl="0" algn="l">
              <a:spcBef>
                <a:spcPts val="1000"/>
              </a:spcBef>
              <a:spcAft>
                <a:spcPts val="0"/>
              </a:spcAft>
              <a:buSzPts val="1120"/>
              <a:buChar char="►"/>
              <a:defRPr sz="1400"/>
            </a:lvl6pPr>
            <a:lvl7pPr indent="-299720" lvl="6" marL="3200400" rtl="0" algn="l">
              <a:spcBef>
                <a:spcPts val="1000"/>
              </a:spcBef>
              <a:spcAft>
                <a:spcPts val="0"/>
              </a:spcAft>
              <a:buSzPts val="1120"/>
              <a:buChar char="►"/>
              <a:defRPr sz="1400"/>
            </a:lvl7pPr>
            <a:lvl8pPr indent="-299720" lvl="7" marL="3657600" rtl="0" algn="l">
              <a:spcBef>
                <a:spcPts val="1000"/>
              </a:spcBef>
              <a:spcAft>
                <a:spcPts val="0"/>
              </a:spcAft>
              <a:buSzPts val="1120"/>
              <a:buChar char="►"/>
              <a:defRPr sz="1400"/>
            </a:lvl8pPr>
            <a:lvl9pPr indent="-299720" lvl="8" marL="4114800" rtl="0" algn="l">
              <a:spcBef>
                <a:spcPts val="1000"/>
              </a:spcBef>
              <a:spcAft>
                <a:spcPts val="0"/>
              </a:spcAft>
              <a:buSzPts val="1120"/>
              <a:buChar char="►"/>
              <a:defRPr sz="1400"/>
            </a:lvl9pPr>
          </a:lstStyle>
          <a:p/>
        </p:txBody>
      </p:sp>
      <p:sp>
        <p:nvSpPr>
          <p:cNvPr id="63" name="Google Shape;63;p24"/>
          <p:cNvSpPr txBox="1"/>
          <p:nvPr>
            <p:ph idx="2" type="body"/>
          </p:nvPr>
        </p:nvSpPr>
        <p:spPr>
          <a:xfrm>
            <a:off x="866441" y="3129281"/>
            <a:ext cx="2551500" cy="2895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64" name="Google Shape;64;p24"/>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24"/>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24"/>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65656" y="1854192"/>
            <a:ext cx="3820800" cy="1574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3600"/>
              <a:buFont typeface="Century Gothic"/>
              <a:buNone/>
              <a:defRPr b="0"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25"/>
          <p:cNvSpPr/>
          <p:nvPr>
            <p:ph idx="2" type="pic"/>
          </p:nvPr>
        </p:nvSpPr>
        <p:spPr>
          <a:xfrm>
            <a:off x="5213517" y="1143000"/>
            <a:ext cx="2400900" cy="4572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25"/>
          <p:cNvSpPr txBox="1"/>
          <p:nvPr>
            <p:ph idx="1" type="body"/>
          </p:nvPr>
        </p:nvSpPr>
        <p:spPr>
          <a:xfrm>
            <a:off x="866441" y="3657600"/>
            <a:ext cx="3814800" cy="1371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71" name="Google Shape;71;p25"/>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25"/>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25"/>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6"/>
          <p:cNvSpPr/>
          <p:nvPr/>
        </p:nvSpPr>
        <p:spPr>
          <a:xfrm>
            <a:off x="629943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6"/>
          <p:cNvSpPr/>
          <p:nvPr/>
        </p:nvSpPr>
        <p:spPr>
          <a:xfrm>
            <a:off x="5689832" y="-457200"/>
            <a:ext cx="1600200" cy="1600200"/>
          </a:xfrm>
          <a:prstGeom prst="ellipse">
            <a:avLst/>
          </a:prstGeom>
          <a:gradFill>
            <a:gsLst>
              <a:gs pos="0">
                <a:srgbClr val="4CB9C3">
                  <a:alpha val="13725"/>
                </a:srgbClr>
              </a:gs>
              <a:gs pos="36000">
                <a:srgbClr val="4CB9C3">
                  <a:alpha val="6666"/>
                </a:srgbClr>
              </a:gs>
              <a:gs pos="73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6"/>
          <p:cNvSpPr/>
          <p:nvPr/>
        </p:nvSpPr>
        <p:spPr>
          <a:xfrm>
            <a:off x="6299432" y="6096000"/>
            <a:ext cx="990600" cy="990600"/>
          </a:xfrm>
          <a:prstGeom prst="ellipse">
            <a:avLst/>
          </a:prstGeom>
          <a:gradFill>
            <a:gsLst>
              <a:gs pos="0">
                <a:srgbClr val="4CB9C3">
                  <a:alpha val="8627"/>
                </a:srgbClr>
              </a:gs>
              <a:gs pos="36000">
                <a:srgbClr val="4CB9C3">
                  <a:alpha val="4705"/>
                </a:srgbClr>
              </a:gs>
              <a:gs pos="66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6"/>
          <p:cNvSpPr/>
          <p:nvPr/>
        </p:nvSpPr>
        <p:spPr>
          <a:xfrm>
            <a:off x="-153988" y="2667000"/>
            <a:ext cx="4191000" cy="4191000"/>
          </a:xfrm>
          <a:prstGeom prst="ellipse">
            <a:avLst/>
          </a:prstGeom>
          <a:gradFill>
            <a:gsLst>
              <a:gs pos="0">
                <a:srgbClr val="4CB9C3">
                  <a:alpha val="10980"/>
                </a:srgbClr>
              </a:gs>
              <a:gs pos="36000">
                <a:srgbClr val="4CB9C3">
                  <a:alpha val="9803"/>
                </a:srgbClr>
              </a:gs>
              <a:gs pos="75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6"/>
          <p:cNvSpPr/>
          <p:nvPr/>
        </p:nvSpPr>
        <p:spPr>
          <a:xfrm>
            <a:off x="-839788" y="2895600"/>
            <a:ext cx="2362200" cy="2362200"/>
          </a:xfrm>
          <a:prstGeom prst="ellipse">
            <a:avLst/>
          </a:prstGeom>
          <a:gradFill>
            <a:gsLst>
              <a:gs pos="0">
                <a:srgbClr val="4CB9C3">
                  <a:alpha val="7843"/>
                </a:srgbClr>
              </a:gs>
              <a:gs pos="36000">
                <a:srgbClr val="4CB9C3">
                  <a:alpha val="7843"/>
                </a:srgbClr>
              </a:gs>
              <a:gs pos="72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6"/>
          <p:cNvSpPr/>
          <p:nvPr/>
        </p:nvSpPr>
        <p:spPr>
          <a:xfrm>
            <a:off x="7745644" y="0"/>
            <a:ext cx="685800" cy="10995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txBox="1"/>
          <p:nvPr>
            <p:ph type="title"/>
          </p:nvPr>
        </p:nvSpPr>
        <p:spPr>
          <a:xfrm>
            <a:off x="484710" y="452718"/>
            <a:ext cx="7055400" cy="1400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6"/>
          <p:cNvSpPr txBox="1"/>
          <p:nvPr>
            <p:ph idx="1" type="body"/>
          </p:nvPr>
        </p:nvSpPr>
        <p:spPr>
          <a:xfrm>
            <a:off x="827700" y="2052925"/>
            <a:ext cx="6711600" cy="41955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6"/>
          <p:cNvSpPr txBox="1"/>
          <p:nvPr>
            <p:ph idx="10" type="dt"/>
          </p:nvPr>
        </p:nvSpPr>
        <p:spPr>
          <a:xfrm rot="5400000">
            <a:off x="7495018" y="1828801"/>
            <a:ext cx="990600" cy="228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6"/>
          <p:cNvSpPr txBox="1"/>
          <p:nvPr>
            <p:ph idx="11" type="ftr"/>
          </p:nvPr>
        </p:nvSpPr>
        <p:spPr>
          <a:xfrm rot="5400000">
            <a:off x="6233363" y="3263404"/>
            <a:ext cx="3859800" cy="228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6"/>
          <p:cNvSpPr txBox="1"/>
          <p:nvPr>
            <p:ph idx="12" type="sldNum"/>
          </p:nvPr>
        </p:nvSpPr>
        <p:spPr>
          <a:xfrm>
            <a:off x="7766431" y="295736"/>
            <a:ext cx="628800" cy="76770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1"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1"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1"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1"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1"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1"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1"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1"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866442" y="1447801"/>
            <a:ext cx="6621000" cy="3329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6480"/>
              <a:buFont typeface="Century Gothic"/>
              <a:buNone/>
            </a:pPr>
            <a:r>
              <a:rPr lang="en-US" sz="6480"/>
              <a:t>Closer look at the Pandemics</a:t>
            </a:r>
            <a:endParaRPr/>
          </a:p>
        </p:txBody>
      </p:sp>
      <p:sp>
        <p:nvSpPr>
          <p:cNvPr id="148" name="Google Shape;148;p1"/>
          <p:cNvSpPr txBox="1"/>
          <p:nvPr>
            <p:ph idx="1" type="subTitle"/>
          </p:nvPr>
        </p:nvSpPr>
        <p:spPr>
          <a:xfrm>
            <a:off x="866442" y="4777380"/>
            <a:ext cx="6621000" cy="86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rPr lang="en-US" sz="1600">
                <a:solidFill>
                  <a:schemeClr val="lt1"/>
                </a:solidFill>
              </a:rPr>
              <a:t>TEAM MEMBERS:</a:t>
            </a:r>
            <a:endParaRPr/>
          </a:p>
          <a:p>
            <a:pPr indent="0" lvl="0" marL="0" rtl="0" algn="l">
              <a:spcBef>
                <a:spcPts val="400"/>
              </a:spcBef>
              <a:spcAft>
                <a:spcPts val="0"/>
              </a:spcAft>
              <a:buSzPts val="1120"/>
              <a:buNone/>
            </a:pPr>
            <a:r>
              <a:rPr lang="en-US" sz="1400">
                <a:solidFill>
                  <a:schemeClr val="lt1"/>
                </a:solidFill>
              </a:rPr>
              <a:t>FARIHA SIDDIQUI</a:t>
            </a:r>
            <a:endParaRPr/>
          </a:p>
          <a:p>
            <a:pPr indent="0" lvl="0" marL="0" rtl="0" algn="l">
              <a:spcBef>
                <a:spcPts val="400"/>
              </a:spcBef>
              <a:spcAft>
                <a:spcPts val="0"/>
              </a:spcAft>
              <a:buSzPts val="1120"/>
              <a:buNone/>
            </a:pPr>
            <a:r>
              <a:rPr lang="en-US" sz="1400">
                <a:solidFill>
                  <a:schemeClr val="lt1"/>
                </a:solidFill>
              </a:rPr>
              <a:t>NAZILA ENTEZARI</a:t>
            </a:r>
            <a:endParaRPr sz="1400">
              <a:solidFill>
                <a:schemeClr val="lt1"/>
              </a:solidFill>
            </a:endParaRPr>
          </a:p>
          <a:p>
            <a:pPr indent="0" lvl="0" marL="0" rtl="0" algn="l">
              <a:spcBef>
                <a:spcPts val="400"/>
              </a:spcBef>
              <a:spcAft>
                <a:spcPts val="0"/>
              </a:spcAft>
              <a:buSzPts val="1120"/>
              <a:buNone/>
            </a:pPr>
            <a:r>
              <a:rPr lang="en-US" sz="1400">
                <a:solidFill>
                  <a:schemeClr val="lt1"/>
                </a:solidFill>
              </a:rPr>
              <a:t>YING FENG</a:t>
            </a:r>
            <a:endParaRPr/>
          </a:p>
        </p:txBody>
      </p:sp>
      <p:pic>
        <p:nvPicPr>
          <p:cNvPr id="149" name="Google Shape;149;p1"/>
          <p:cNvPicPr preferRelativeResize="0"/>
          <p:nvPr/>
        </p:nvPicPr>
        <p:blipFill>
          <a:blip r:embed="rId3">
            <a:alphaModFix/>
          </a:blip>
          <a:stretch>
            <a:fillRect/>
          </a:stretch>
        </p:blipFill>
        <p:spPr>
          <a:xfrm>
            <a:off x="6532927" y="4178625"/>
            <a:ext cx="1941950" cy="1952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211" name="Shape 211"/>
        <p:cNvGrpSpPr/>
        <p:nvPr/>
      </p:nvGrpSpPr>
      <p:grpSpPr>
        <a:xfrm>
          <a:off x="0" y="0"/>
          <a:ext cx="0" cy="0"/>
          <a:chOff x="0" y="0"/>
          <a:chExt cx="0" cy="0"/>
        </a:xfrm>
      </p:grpSpPr>
      <p:sp>
        <p:nvSpPr>
          <p:cNvPr id="212" name="Google Shape;212;p10"/>
          <p:cNvSpPr txBox="1"/>
          <p:nvPr>
            <p:ph type="title"/>
          </p:nvPr>
        </p:nvSpPr>
        <p:spPr>
          <a:xfrm>
            <a:off x="610902" y="0"/>
            <a:ext cx="8030817" cy="6335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400"/>
              <a:buFont typeface="Century Gothic"/>
              <a:buNone/>
            </a:pPr>
            <a:r>
              <a:rPr lang="en-US" sz="2400">
                <a:solidFill>
                  <a:schemeClr val="dk2"/>
                </a:solidFill>
              </a:rPr>
              <a:t>Analysis of Total Cases vs. Total Deaths: Covid-19</a:t>
            </a:r>
            <a:endParaRPr/>
          </a:p>
        </p:txBody>
      </p:sp>
      <p:sp>
        <p:nvSpPr>
          <p:cNvPr id="213" name="Google Shape;213;p10"/>
          <p:cNvSpPr txBox="1"/>
          <p:nvPr>
            <p:ph idx="1" type="body"/>
          </p:nvPr>
        </p:nvSpPr>
        <p:spPr>
          <a:xfrm>
            <a:off x="4707520" y="4356337"/>
            <a:ext cx="3648455" cy="2449142"/>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Clr>
                <a:srgbClr val="86D1D8"/>
              </a:buClr>
              <a:buSzPts val="1120"/>
              <a:buChar char="►"/>
            </a:pPr>
            <a:r>
              <a:rPr lang="en-US" sz="1400">
                <a:solidFill>
                  <a:srgbClr val="000000"/>
                </a:solidFill>
              </a:rPr>
              <a:t>Most of the countries in top 10 total cases and total deaths are the same</a:t>
            </a:r>
            <a:endParaRPr>
              <a:solidFill>
                <a:srgbClr val="000000"/>
              </a:solidFill>
            </a:endParaRPr>
          </a:p>
          <a:p>
            <a:pPr indent="-342906" lvl="0" marL="342906" rtl="0" algn="l">
              <a:spcBef>
                <a:spcPts val="1000"/>
              </a:spcBef>
              <a:spcAft>
                <a:spcPts val="0"/>
              </a:spcAft>
              <a:buClr>
                <a:srgbClr val="86D1D8"/>
              </a:buClr>
              <a:buSzPts val="1120"/>
              <a:buChar char="►"/>
            </a:pPr>
            <a:r>
              <a:rPr lang="en-US" sz="1400">
                <a:solidFill>
                  <a:srgbClr val="000000"/>
                </a:solidFill>
              </a:rPr>
              <a:t>The correlation coefficient of total cases vs total deaths is 0.93.</a:t>
            </a:r>
            <a:endParaRPr sz="1400">
              <a:solidFill>
                <a:srgbClr val="000000"/>
              </a:solidFill>
            </a:endParaRPr>
          </a:p>
          <a:p>
            <a:pPr indent="-342906" lvl="0" marL="342906" rtl="0" algn="l">
              <a:spcBef>
                <a:spcPts val="1000"/>
              </a:spcBef>
              <a:spcAft>
                <a:spcPts val="0"/>
              </a:spcAft>
              <a:buClr>
                <a:srgbClr val="86D1D8"/>
              </a:buClr>
              <a:buSzPts val="1120"/>
              <a:buChar char="►"/>
            </a:pPr>
            <a:r>
              <a:rPr lang="en-US" sz="1400">
                <a:solidFill>
                  <a:srgbClr val="000000"/>
                </a:solidFill>
              </a:rPr>
              <a:t>The total deaths is positively and significantly correlated to the total cases</a:t>
            </a:r>
            <a:endParaRPr>
              <a:solidFill>
                <a:srgbClr val="000000"/>
              </a:solidFill>
            </a:endParaRPr>
          </a:p>
        </p:txBody>
      </p:sp>
      <p:pic>
        <p:nvPicPr>
          <p:cNvPr descr="https://lh5.googleusercontent.com/0w1yWWdzVcVzxI89TL7NI4xjO5aJHVRDyC4xC0GV56r03Wowhy0CEW2EtHXI7JgxhOIU67br4vUTRVb5C4ryZAwWldr9ofJquuI8rRH0_u8Uh2UeJKV9rhPJTLPJqQ" id="214" name="Google Shape;214;p10"/>
          <p:cNvPicPr preferRelativeResize="0"/>
          <p:nvPr/>
        </p:nvPicPr>
        <p:blipFill rotWithShape="1">
          <a:blip r:embed="rId3">
            <a:alphaModFix/>
          </a:blip>
          <a:srcRect b="0" l="0" r="0" t="0"/>
          <a:stretch/>
        </p:blipFill>
        <p:spPr>
          <a:xfrm>
            <a:off x="709519" y="599206"/>
            <a:ext cx="3645882" cy="3582079"/>
          </a:xfrm>
          <a:prstGeom prst="rect">
            <a:avLst/>
          </a:prstGeom>
          <a:noFill/>
          <a:ln>
            <a:noFill/>
          </a:ln>
        </p:spPr>
      </p:pic>
      <p:pic>
        <p:nvPicPr>
          <p:cNvPr descr="https://lh6.googleusercontent.com/MFCo4imjMC0T1ZvmHHZZr-4JzObleL_8dZ7zwRZUNr3yp3nX3ryQf82mHUxctDuGwDaSnT6VIWG3FOcziCycLLwKyGnlehwe_lGp_08a9aF7Hc_hcRwlTezpUQmRrQ" id="215" name="Google Shape;215;p10"/>
          <p:cNvPicPr preferRelativeResize="0"/>
          <p:nvPr/>
        </p:nvPicPr>
        <p:blipFill rotWithShape="1">
          <a:blip r:embed="rId4">
            <a:alphaModFix/>
          </a:blip>
          <a:srcRect b="0" l="0" r="0" t="0"/>
          <a:stretch/>
        </p:blipFill>
        <p:spPr>
          <a:xfrm>
            <a:off x="4707519" y="599205"/>
            <a:ext cx="3648456" cy="3582079"/>
          </a:xfrm>
          <a:prstGeom prst="rect">
            <a:avLst/>
          </a:prstGeom>
          <a:noFill/>
          <a:ln>
            <a:noFill/>
          </a:ln>
        </p:spPr>
      </p:pic>
      <p:pic>
        <p:nvPicPr>
          <p:cNvPr id="216" name="Google Shape;216;p10"/>
          <p:cNvPicPr preferRelativeResize="0"/>
          <p:nvPr/>
        </p:nvPicPr>
        <p:blipFill>
          <a:blip r:embed="rId5">
            <a:alphaModFix/>
          </a:blip>
          <a:stretch>
            <a:fillRect/>
          </a:stretch>
        </p:blipFill>
        <p:spPr>
          <a:xfrm>
            <a:off x="775575" y="4181285"/>
            <a:ext cx="3728579" cy="23719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673901" y="2961030"/>
            <a:ext cx="5797296" cy="8915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 closer look at Covid-19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225" name="Shape 225"/>
        <p:cNvGrpSpPr/>
        <p:nvPr/>
      </p:nvGrpSpPr>
      <p:grpSpPr>
        <a:xfrm>
          <a:off x="0" y="0"/>
          <a:ext cx="0" cy="0"/>
          <a:chOff x="0" y="0"/>
          <a:chExt cx="0" cy="0"/>
        </a:xfrm>
      </p:grpSpPr>
      <p:pic>
        <p:nvPicPr>
          <p:cNvPr id="226" name="Google Shape;226;g8c88bb691c_0_0"/>
          <p:cNvPicPr preferRelativeResize="0"/>
          <p:nvPr/>
        </p:nvPicPr>
        <p:blipFill>
          <a:blip r:embed="rId3">
            <a:alphaModFix/>
          </a:blip>
          <a:stretch>
            <a:fillRect/>
          </a:stretch>
        </p:blipFill>
        <p:spPr>
          <a:xfrm>
            <a:off x="0" y="884635"/>
            <a:ext cx="9144000" cy="45875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230" name="Shape 230"/>
        <p:cNvGrpSpPr/>
        <p:nvPr/>
      </p:nvGrpSpPr>
      <p:grpSpPr>
        <a:xfrm>
          <a:off x="0" y="0"/>
          <a:ext cx="0" cy="0"/>
          <a:chOff x="0" y="0"/>
          <a:chExt cx="0" cy="0"/>
        </a:xfrm>
      </p:grpSpPr>
      <p:pic>
        <p:nvPicPr>
          <p:cNvPr descr="https://lh6.googleusercontent.com/m6sJxB9wFc4I1B6lA7mddHWYK0hZabWY0uv54bohxMQa053eSsdgzK4z6l1OrYUKXR7UOzHHGLBLQLi0eTAFRPWJN4e6SwHb8RyjJ2TfyL_TyEuJOH0szDWXTdilFQ" id="231" name="Google Shape;231;g8c88bb691c_0_9"/>
          <p:cNvPicPr preferRelativeResize="0"/>
          <p:nvPr/>
        </p:nvPicPr>
        <p:blipFill rotWithShape="1">
          <a:blip r:embed="rId3">
            <a:alphaModFix/>
          </a:blip>
          <a:srcRect b="0" l="0" r="0" t="0"/>
          <a:stretch/>
        </p:blipFill>
        <p:spPr>
          <a:xfrm>
            <a:off x="168775" y="383550"/>
            <a:ext cx="8836800" cy="5913000"/>
          </a:xfrm>
          <a:prstGeom prst="rect">
            <a:avLst/>
          </a:prstGeom>
          <a:noFill/>
          <a:ln>
            <a:noFill/>
          </a:ln>
        </p:spPr>
      </p:pic>
      <p:sp>
        <p:nvSpPr>
          <p:cNvPr id="232" name="Google Shape;232;g8c88bb691c_0_9"/>
          <p:cNvSpPr txBox="1"/>
          <p:nvPr/>
        </p:nvSpPr>
        <p:spPr>
          <a:xfrm>
            <a:off x="1039000" y="583025"/>
            <a:ext cx="659700" cy="2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rgbClr val="0000FF"/>
                </a:solidFill>
                <a:highlight>
                  <a:schemeClr val="lt1"/>
                </a:highlight>
              </a:rPr>
              <a:t>%3.72</a:t>
            </a:r>
            <a:endParaRPr>
              <a:latin typeface="Century Gothic"/>
              <a:ea typeface="Century Gothic"/>
              <a:cs typeface="Century Gothic"/>
              <a:sym typeface="Century Gothic"/>
            </a:endParaRPr>
          </a:p>
        </p:txBody>
      </p:sp>
      <p:sp>
        <p:nvSpPr>
          <p:cNvPr id="233" name="Google Shape;233;g8c88bb691c_0_9"/>
          <p:cNvSpPr txBox="1"/>
          <p:nvPr/>
        </p:nvSpPr>
        <p:spPr>
          <a:xfrm>
            <a:off x="1806125" y="2761625"/>
            <a:ext cx="659700" cy="2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rgbClr val="0000FF"/>
                </a:solidFill>
                <a:highlight>
                  <a:schemeClr val="lt1"/>
                </a:highlight>
              </a:rPr>
              <a:t>%3.79</a:t>
            </a:r>
            <a:endParaRPr>
              <a:latin typeface="Century Gothic"/>
              <a:ea typeface="Century Gothic"/>
              <a:cs typeface="Century Gothic"/>
              <a:sym typeface="Century Gothic"/>
            </a:endParaRPr>
          </a:p>
        </p:txBody>
      </p:sp>
      <p:sp>
        <p:nvSpPr>
          <p:cNvPr id="234" name="Google Shape;234;g8c88bb691c_0_9"/>
          <p:cNvSpPr txBox="1"/>
          <p:nvPr/>
        </p:nvSpPr>
        <p:spPr>
          <a:xfrm>
            <a:off x="2573225" y="4081050"/>
            <a:ext cx="659700" cy="38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rgbClr val="0000FF"/>
                </a:solidFill>
                <a:highlight>
                  <a:schemeClr val="lt1"/>
                </a:highlight>
              </a:rPr>
              <a:t>%4.05</a:t>
            </a:r>
            <a:endParaRPr>
              <a:latin typeface="Century Gothic"/>
              <a:ea typeface="Century Gothic"/>
              <a:cs typeface="Century Gothic"/>
              <a:sym typeface="Century Gothic"/>
            </a:endParaRPr>
          </a:p>
        </p:txBody>
      </p:sp>
      <p:sp>
        <p:nvSpPr>
          <p:cNvPr id="235" name="Google Shape;235;g8c88bb691c_0_9"/>
          <p:cNvSpPr txBox="1"/>
          <p:nvPr/>
        </p:nvSpPr>
        <p:spPr>
          <a:xfrm>
            <a:off x="3355700" y="4633400"/>
            <a:ext cx="659700" cy="2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rgbClr val="0000FF"/>
                </a:solidFill>
                <a:highlight>
                  <a:schemeClr val="lt1"/>
                </a:highlight>
              </a:rPr>
              <a:t>%5.09</a:t>
            </a:r>
            <a:endParaRPr>
              <a:latin typeface="Century Gothic"/>
              <a:ea typeface="Century Gothic"/>
              <a:cs typeface="Century Gothic"/>
              <a:sym typeface="Century Gothic"/>
            </a:endParaRPr>
          </a:p>
        </p:txBody>
      </p:sp>
      <p:sp>
        <p:nvSpPr>
          <p:cNvPr id="236" name="Google Shape;236;g8c88bb691c_0_9"/>
          <p:cNvSpPr txBox="1"/>
          <p:nvPr/>
        </p:nvSpPr>
        <p:spPr>
          <a:xfrm>
            <a:off x="4203775" y="5216375"/>
            <a:ext cx="659700" cy="2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rgbClr val="0000FF"/>
                </a:solidFill>
                <a:highlight>
                  <a:schemeClr val="lt1"/>
                </a:highlight>
              </a:rPr>
              <a:t>%9.62</a:t>
            </a:r>
            <a:endParaRPr b="1">
              <a:latin typeface="Century Gothic"/>
              <a:ea typeface="Century Gothic"/>
              <a:cs typeface="Century Gothic"/>
              <a:sym typeface="Century Gothic"/>
            </a:endParaRPr>
          </a:p>
        </p:txBody>
      </p:sp>
      <p:sp>
        <p:nvSpPr>
          <p:cNvPr id="237" name="Google Shape;237;g8c88bb691c_0_9"/>
          <p:cNvSpPr txBox="1"/>
          <p:nvPr/>
        </p:nvSpPr>
        <p:spPr>
          <a:xfrm>
            <a:off x="4940200" y="5216375"/>
            <a:ext cx="659700" cy="2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rgbClr val="0000FF"/>
                </a:solidFill>
                <a:highlight>
                  <a:schemeClr val="lt1"/>
                </a:highlight>
              </a:rPr>
              <a:t>%8.5</a:t>
            </a:r>
            <a:endParaRPr>
              <a:latin typeface="Century Gothic"/>
              <a:ea typeface="Century Gothic"/>
              <a:cs typeface="Century Gothic"/>
              <a:sym typeface="Century Gothic"/>
            </a:endParaRPr>
          </a:p>
        </p:txBody>
      </p:sp>
      <p:sp>
        <p:nvSpPr>
          <p:cNvPr id="238" name="Google Shape;238;g8c88bb691c_0_9"/>
          <p:cNvSpPr txBox="1"/>
          <p:nvPr/>
        </p:nvSpPr>
        <p:spPr>
          <a:xfrm>
            <a:off x="5661300" y="5247050"/>
            <a:ext cx="659700" cy="2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rgbClr val="0000FF"/>
                </a:solidFill>
                <a:highlight>
                  <a:schemeClr val="lt1"/>
                </a:highlight>
              </a:rPr>
              <a:t>%8.35</a:t>
            </a:r>
            <a:endParaRPr>
              <a:latin typeface="Century Gothic"/>
              <a:ea typeface="Century Gothic"/>
              <a:cs typeface="Century Gothic"/>
              <a:sym typeface="Century Gothic"/>
            </a:endParaRPr>
          </a:p>
        </p:txBody>
      </p:sp>
      <p:sp>
        <p:nvSpPr>
          <p:cNvPr id="239" name="Google Shape;239;g8c88bb691c_0_9"/>
          <p:cNvSpPr txBox="1"/>
          <p:nvPr/>
        </p:nvSpPr>
        <p:spPr>
          <a:xfrm>
            <a:off x="7241550" y="5262425"/>
            <a:ext cx="659700" cy="18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rgbClr val="0000FF"/>
                </a:solidFill>
                <a:highlight>
                  <a:schemeClr val="lt1"/>
                </a:highlight>
              </a:rPr>
              <a:t>%4.81</a:t>
            </a:r>
            <a:endParaRPr>
              <a:latin typeface="Century Gothic"/>
              <a:ea typeface="Century Gothic"/>
              <a:cs typeface="Century Gothic"/>
              <a:sym typeface="Century Gothic"/>
            </a:endParaRPr>
          </a:p>
        </p:txBody>
      </p:sp>
      <p:sp>
        <p:nvSpPr>
          <p:cNvPr id="240" name="Google Shape;240;g8c88bb691c_0_9"/>
          <p:cNvSpPr txBox="1"/>
          <p:nvPr/>
        </p:nvSpPr>
        <p:spPr>
          <a:xfrm>
            <a:off x="7241550" y="5369800"/>
            <a:ext cx="5370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241" name="Google Shape;241;g8c88bb691c_0_9"/>
          <p:cNvSpPr txBox="1"/>
          <p:nvPr/>
        </p:nvSpPr>
        <p:spPr>
          <a:xfrm>
            <a:off x="8008675" y="5293075"/>
            <a:ext cx="659700" cy="2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rgbClr val="0000FF"/>
                </a:solidFill>
                <a:highlight>
                  <a:schemeClr val="lt1"/>
                </a:highlight>
              </a:rPr>
              <a:t>%4.82</a:t>
            </a:r>
            <a:endParaRPr>
              <a:latin typeface="Century Gothic"/>
              <a:ea typeface="Century Gothic"/>
              <a:cs typeface="Century Gothic"/>
              <a:sym typeface="Century Gothic"/>
            </a:endParaRPr>
          </a:p>
        </p:txBody>
      </p:sp>
      <p:sp>
        <p:nvSpPr>
          <p:cNvPr id="242" name="Google Shape;242;g8c88bb691c_0_9"/>
          <p:cNvSpPr txBox="1"/>
          <p:nvPr/>
        </p:nvSpPr>
        <p:spPr>
          <a:xfrm>
            <a:off x="6451425" y="5247050"/>
            <a:ext cx="659700" cy="2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rgbClr val="0000FF"/>
                </a:solidFill>
                <a:highlight>
                  <a:schemeClr val="lt1"/>
                </a:highlight>
              </a:rPr>
              <a:t>%8.31</a:t>
            </a:r>
            <a:endParaRPr b="1" sz="1300">
              <a:solidFill>
                <a:srgbClr val="0000FF"/>
              </a:solidFill>
              <a:highlight>
                <a:schemeClr val="lt1"/>
              </a:highlight>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243" name="Google Shape;243;g8c88bb691c_0_9"/>
          <p:cNvSpPr txBox="1"/>
          <p:nvPr/>
        </p:nvSpPr>
        <p:spPr>
          <a:xfrm>
            <a:off x="711275" y="304800"/>
            <a:ext cx="28494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0000FF"/>
                </a:solidFill>
                <a:latin typeface="Century Gothic"/>
                <a:ea typeface="Century Gothic"/>
                <a:cs typeface="Century Gothic"/>
                <a:sym typeface="Century Gothic"/>
              </a:rPr>
              <a:t>DEATH RATE FOR EACH COUNTRY</a:t>
            </a:r>
            <a:endParaRPr b="1" sz="1200">
              <a:solidFill>
                <a:srgbClr val="0000FF"/>
              </a:solidFill>
              <a:latin typeface="Century Gothic"/>
              <a:ea typeface="Century Gothic"/>
              <a:cs typeface="Century Gothic"/>
              <a:sym typeface="Century Gothic"/>
            </a:endParaRPr>
          </a:p>
        </p:txBody>
      </p:sp>
      <p:pic>
        <p:nvPicPr>
          <p:cNvPr id="244" name="Google Shape;244;g8c88bb691c_0_9"/>
          <p:cNvPicPr preferRelativeResize="0"/>
          <p:nvPr/>
        </p:nvPicPr>
        <p:blipFill>
          <a:blip r:embed="rId4">
            <a:alphaModFix/>
          </a:blip>
          <a:stretch>
            <a:fillRect/>
          </a:stretch>
        </p:blipFill>
        <p:spPr>
          <a:xfrm>
            <a:off x="2465825" y="1426875"/>
            <a:ext cx="5035229" cy="256650"/>
          </a:xfrm>
          <a:prstGeom prst="rect">
            <a:avLst/>
          </a:prstGeom>
          <a:noFill/>
          <a:ln>
            <a:noFill/>
          </a:ln>
        </p:spPr>
      </p:pic>
      <p:pic>
        <p:nvPicPr>
          <p:cNvPr id="245" name="Google Shape;245;g8c88bb691c_0_9"/>
          <p:cNvPicPr preferRelativeResize="0"/>
          <p:nvPr/>
        </p:nvPicPr>
        <p:blipFill>
          <a:blip r:embed="rId5">
            <a:alphaModFix/>
          </a:blip>
          <a:stretch>
            <a:fillRect/>
          </a:stretch>
        </p:blipFill>
        <p:spPr>
          <a:xfrm>
            <a:off x="2491438" y="1170225"/>
            <a:ext cx="4983999" cy="25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249" name="Shape 249"/>
        <p:cNvGrpSpPr/>
        <p:nvPr/>
      </p:nvGrpSpPr>
      <p:grpSpPr>
        <a:xfrm>
          <a:off x="0" y="0"/>
          <a:ext cx="0" cy="0"/>
          <a:chOff x="0" y="0"/>
          <a:chExt cx="0" cy="0"/>
        </a:xfrm>
      </p:grpSpPr>
      <p:sp>
        <p:nvSpPr>
          <p:cNvPr id="250" name="Google Shape;250;p12"/>
          <p:cNvSpPr txBox="1"/>
          <p:nvPr>
            <p:ph type="title"/>
          </p:nvPr>
        </p:nvSpPr>
        <p:spPr>
          <a:xfrm>
            <a:off x="610902" y="0"/>
            <a:ext cx="8030817" cy="6335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400"/>
              <a:buFont typeface="Century Gothic"/>
              <a:buNone/>
            </a:pPr>
            <a:r>
              <a:rPr lang="en-US" sz="2400">
                <a:solidFill>
                  <a:schemeClr val="dk2"/>
                </a:solidFill>
              </a:rPr>
              <a:t>Covid-19 number of cases predictions by Regression</a:t>
            </a:r>
            <a:endParaRPr/>
          </a:p>
        </p:txBody>
      </p:sp>
      <p:sp>
        <p:nvSpPr>
          <p:cNvPr id="251" name="Google Shape;251;p12"/>
          <p:cNvSpPr txBox="1"/>
          <p:nvPr>
            <p:ph idx="1" type="body"/>
          </p:nvPr>
        </p:nvSpPr>
        <p:spPr>
          <a:xfrm>
            <a:off x="610900" y="4240350"/>
            <a:ext cx="4044000" cy="1634400"/>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120"/>
              <a:buChar char="►"/>
            </a:pPr>
            <a:r>
              <a:rPr lang="en-US" sz="1400">
                <a:solidFill>
                  <a:schemeClr val="dk1"/>
                </a:solidFill>
              </a:rPr>
              <a:t>Regression Value = 75699.2x - 2945848.06</a:t>
            </a:r>
            <a:endParaRPr/>
          </a:p>
          <a:p>
            <a:pPr indent="-342906" lvl="0" marL="342906" rtl="0" algn="l">
              <a:spcBef>
                <a:spcPts val="1000"/>
              </a:spcBef>
              <a:spcAft>
                <a:spcPts val="0"/>
              </a:spcAft>
              <a:buSzPts val="1120"/>
              <a:buChar char="►"/>
            </a:pPr>
            <a:r>
              <a:rPr lang="en-US" sz="1400">
                <a:solidFill>
                  <a:schemeClr val="dk1"/>
                </a:solidFill>
              </a:rPr>
              <a:t>The predicted number of deaths globally by the end of year 2020 based on our 2nd degree nonlinear regression will be </a:t>
            </a:r>
            <a:r>
              <a:rPr b="1" lang="en-US" sz="1400">
                <a:solidFill>
                  <a:schemeClr val="dk1"/>
                </a:solidFill>
              </a:rPr>
              <a:t>24,684,370</a:t>
            </a:r>
            <a:endParaRPr b="1"/>
          </a:p>
          <a:p>
            <a:pPr indent="0" lvl="0" marL="0" rtl="0" algn="l">
              <a:spcBef>
                <a:spcPts val="1000"/>
              </a:spcBef>
              <a:spcAft>
                <a:spcPts val="0"/>
              </a:spcAft>
              <a:buSzPts val="1120"/>
              <a:buNone/>
            </a:pPr>
            <a:r>
              <a:t/>
            </a:r>
            <a:endParaRPr sz="1400">
              <a:solidFill>
                <a:schemeClr val="dk1"/>
              </a:solidFill>
            </a:endParaRPr>
          </a:p>
        </p:txBody>
      </p:sp>
      <p:pic>
        <p:nvPicPr>
          <p:cNvPr id="252" name="Google Shape;252;p12"/>
          <p:cNvPicPr preferRelativeResize="0"/>
          <p:nvPr/>
        </p:nvPicPr>
        <p:blipFill>
          <a:blip r:embed="rId3">
            <a:alphaModFix/>
          </a:blip>
          <a:stretch>
            <a:fillRect/>
          </a:stretch>
        </p:blipFill>
        <p:spPr>
          <a:xfrm>
            <a:off x="166750" y="1057850"/>
            <a:ext cx="4346024" cy="2696875"/>
          </a:xfrm>
          <a:prstGeom prst="rect">
            <a:avLst/>
          </a:prstGeom>
          <a:noFill/>
          <a:ln>
            <a:noFill/>
          </a:ln>
        </p:spPr>
      </p:pic>
      <p:pic>
        <p:nvPicPr>
          <p:cNvPr id="253" name="Google Shape;253;p12"/>
          <p:cNvPicPr preferRelativeResize="0"/>
          <p:nvPr/>
        </p:nvPicPr>
        <p:blipFill>
          <a:blip r:embed="rId4">
            <a:alphaModFix/>
          </a:blip>
          <a:stretch>
            <a:fillRect/>
          </a:stretch>
        </p:blipFill>
        <p:spPr>
          <a:xfrm>
            <a:off x="4512775" y="1025450"/>
            <a:ext cx="4663329" cy="2729275"/>
          </a:xfrm>
          <a:prstGeom prst="rect">
            <a:avLst/>
          </a:prstGeom>
          <a:noFill/>
          <a:ln>
            <a:noFill/>
          </a:ln>
        </p:spPr>
      </p:pic>
      <p:sp>
        <p:nvSpPr>
          <p:cNvPr id="254" name="Google Shape;254;p12"/>
          <p:cNvSpPr txBox="1"/>
          <p:nvPr>
            <p:ph idx="1" type="body"/>
          </p:nvPr>
        </p:nvSpPr>
        <p:spPr>
          <a:xfrm>
            <a:off x="4822438" y="4240350"/>
            <a:ext cx="4044000" cy="1634400"/>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120"/>
              <a:buChar char="►"/>
            </a:pPr>
            <a:r>
              <a:rPr lang="en-US" sz="1400">
                <a:solidFill>
                  <a:schemeClr val="dk1"/>
                </a:solidFill>
              </a:rPr>
              <a:t>Regression Value = </a:t>
            </a:r>
            <a:r>
              <a:rPr lang="en-US" sz="1400">
                <a:solidFill>
                  <a:schemeClr val="dk1"/>
                </a:solidFill>
              </a:rPr>
              <a:t>0.86x</a:t>
            </a:r>
            <a:r>
              <a:rPr baseline="30000" lang="en-US" sz="1400">
                <a:solidFill>
                  <a:schemeClr val="dk1"/>
                </a:solidFill>
              </a:rPr>
              <a:t>3</a:t>
            </a:r>
            <a:r>
              <a:rPr lang="en-US" sz="1400">
                <a:solidFill>
                  <a:schemeClr val="dk1"/>
                </a:solidFill>
              </a:rPr>
              <a:t> + 372.05x</a:t>
            </a:r>
            <a:r>
              <a:rPr baseline="30000" lang="en-US" sz="1400">
                <a:solidFill>
                  <a:schemeClr val="dk1"/>
                </a:solidFill>
              </a:rPr>
              <a:t>2</a:t>
            </a:r>
            <a:r>
              <a:rPr lang="en-US" sz="1400">
                <a:solidFill>
                  <a:schemeClr val="dk1"/>
                </a:solidFill>
              </a:rPr>
              <a:t> -16816.07x +114054.0</a:t>
            </a:r>
            <a:endParaRPr/>
          </a:p>
          <a:p>
            <a:pPr indent="-342906" lvl="0" marL="342906" rtl="0" algn="l">
              <a:spcBef>
                <a:spcPts val="1000"/>
              </a:spcBef>
              <a:spcAft>
                <a:spcPts val="0"/>
              </a:spcAft>
              <a:buSzPts val="1120"/>
              <a:buChar char="►"/>
            </a:pPr>
            <a:r>
              <a:rPr lang="en-US" sz="1400">
                <a:solidFill>
                  <a:schemeClr val="dk1"/>
                </a:solidFill>
              </a:rPr>
              <a:t>T</a:t>
            </a:r>
            <a:r>
              <a:rPr lang="en-US" sz="1400">
                <a:solidFill>
                  <a:schemeClr val="dk1"/>
                </a:solidFill>
              </a:rPr>
              <a:t>he predicted number of deaths globally by the end of year 2020 based on our 3rd degree nonlinear regression will be </a:t>
            </a:r>
            <a:r>
              <a:rPr b="1" lang="en-US" sz="1400">
                <a:solidFill>
                  <a:schemeClr val="dk1"/>
                </a:solidFill>
              </a:rPr>
              <a:t>85,137,099 </a:t>
            </a:r>
            <a:r>
              <a:rPr lang="en-US" sz="1400">
                <a:solidFill>
                  <a:schemeClr val="dk1"/>
                </a:solidFill>
              </a:rPr>
              <a:t>following the current trend.</a:t>
            </a:r>
            <a:endParaRPr/>
          </a:p>
          <a:p>
            <a:pPr indent="0" lvl="0" marL="0" rtl="0" algn="l">
              <a:spcBef>
                <a:spcPts val="1000"/>
              </a:spcBef>
              <a:spcAft>
                <a:spcPts val="0"/>
              </a:spcAft>
              <a:buSzPts val="1120"/>
              <a:buNone/>
            </a:pPr>
            <a:r>
              <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258" name="Shape 258"/>
        <p:cNvGrpSpPr/>
        <p:nvPr/>
      </p:nvGrpSpPr>
      <p:grpSpPr>
        <a:xfrm>
          <a:off x="0" y="0"/>
          <a:ext cx="0" cy="0"/>
          <a:chOff x="0" y="0"/>
          <a:chExt cx="0" cy="0"/>
        </a:xfrm>
      </p:grpSpPr>
      <p:sp>
        <p:nvSpPr>
          <p:cNvPr id="259" name="Google Shape;259;g8c88bb691c_0_24"/>
          <p:cNvSpPr txBox="1"/>
          <p:nvPr>
            <p:ph type="title"/>
          </p:nvPr>
        </p:nvSpPr>
        <p:spPr>
          <a:xfrm>
            <a:off x="610900" y="0"/>
            <a:ext cx="8379000" cy="633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400"/>
              <a:buFont typeface="Century Gothic"/>
              <a:buNone/>
            </a:pPr>
            <a:r>
              <a:rPr lang="en-US" sz="2400">
                <a:solidFill>
                  <a:schemeClr val="dk2"/>
                </a:solidFill>
              </a:rPr>
              <a:t>Covid-19 number of deaths predictions by Regression</a:t>
            </a:r>
            <a:endParaRPr/>
          </a:p>
        </p:txBody>
      </p:sp>
      <p:sp>
        <p:nvSpPr>
          <p:cNvPr id="260" name="Google Shape;260;g8c88bb691c_0_24"/>
          <p:cNvSpPr txBox="1"/>
          <p:nvPr>
            <p:ph idx="1" type="body"/>
          </p:nvPr>
        </p:nvSpPr>
        <p:spPr>
          <a:xfrm>
            <a:off x="610900" y="4240350"/>
            <a:ext cx="4044000" cy="1634400"/>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120"/>
              <a:buChar char="►"/>
            </a:pPr>
            <a:r>
              <a:rPr lang="en-US" sz="1400">
                <a:solidFill>
                  <a:schemeClr val="dk1"/>
                </a:solidFill>
              </a:rPr>
              <a:t>Regression Value = </a:t>
            </a:r>
            <a:r>
              <a:rPr lang="en-US" sz="1400">
                <a:solidFill>
                  <a:schemeClr val="dk1"/>
                </a:solidFill>
              </a:rPr>
              <a:t>3899.27x-133643.12</a:t>
            </a:r>
            <a:endParaRPr sz="1400">
              <a:solidFill>
                <a:schemeClr val="dk1"/>
              </a:solidFill>
            </a:endParaRPr>
          </a:p>
          <a:p>
            <a:pPr indent="-342906" lvl="0" marL="342906" rtl="0" algn="l">
              <a:spcBef>
                <a:spcPts val="1000"/>
              </a:spcBef>
              <a:spcAft>
                <a:spcPts val="0"/>
              </a:spcAft>
              <a:buSzPts val="1120"/>
              <a:buChar char="►"/>
            </a:pPr>
            <a:r>
              <a:rPr lang="en-US" sz="1400">
                <a:solidFill>
                  <a:schemeClr val="dk1"/>
                </a:solidFill>
              </a:rPr>
              <a:t>The predicted number of deaths globally by the end of year 2020 based on our linear regression will be 1,289,590</a:t>
            </a:r>
            <a:endParaRPr/>
          </a:p>
          <a:p>
            <a:pPr indent="0" lvl="0" marL="0" rtl="0" algn="l">
              <a:spcBef>
                <a:spcPts val="1000"/>
              </a:spcBef>
              <a:spcAft>
                <a:spcPts val="0"/>
              </a:spcAft>
              <a:buSzPts val="1120"/>
              <a:buNone/>
            </a:pPr>
            <a:r>
              <a:t/>
            </a:r>
            <a:endParaRPr sz="1400">
              <a:solidFill>
                <a:schemeClr val="dk1"/>
              </a:solidFill>
            </a:endParaRPr>
          </a:p>
        </p:txBody>
      </p:sp>
      <p:sp>
        <p:nvSpPr>
          <p:cNvPr id="261" name="Google Shape;261;g8c88bb691c_0_24"/>
          <p:cNvSpPr txBox="1"/>
          <p:nvPr>
            <p:ph idx="1" type="body"/>
          </p:nvPr>
        </p:nvSpPr>
        <p:spPr>
          <a:xfrm>
            <a:off x="4822450" y="4240350"/>
            <a:ext cx="4275300" cy="1461000"/>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120"/>
              <a:buChar char="►"/>
            </a:pPr>
            <a:r>
              <a:rPr lang="en-US" sz="1400">
                <a:solidFill>
                  <a:schemeClr val="dk1"/>
                </a:solidFill>
              </a:rPr>
              <a:t>Regression Value = </a:t>
            </a:r>
            <a:r>
              <a:rPr lang="en-US" sz="1400">
                <a:solidFill>
                  <a:schemeClr val="dk1"/>
                </a:solidFill>
              </a:rPr>
              <a:t>17.12 x</a:t>
            </a:r>
            <a:r>
              <a:rPr baseline="30000" lang="en-US" sz="1400">
                <a:solidFill>
                  <a:schemeClr val="dk1"/>
                </a:solidFill>
              </a:rPr>
              <a:t>2</a:t>
            </a:r>
            <a:r>
              <a:rPr lang="en-US" sz="1400">
                <a:solidFill>
                  <a:schemeClr val="dk1"/>
                </a:solidFill>
              </a:rPr>
              <a:t> + 800.48x - 39646.33</a:t>
            </a:r>
            <a:endParaRPr/>
          </a:p>
          <a:p>
            <a:pPr indent="-342906" lvl="0" marL="342906" rtl="0" algn="l">
              <a:spcBef>
                <a:spcPts val="1000"/>
              </a:spcBef>
              <a:spcAft>
                <a:spcPts val="0"/>
              </a:spcAft>
              <a:buSzPts val="1120"/>
              <a:buChar char="►"/>
            </a:pPr>
            <a:r>
              <a:rPr lang="en-US" sz="1400">
                <a:solidFill>
                  <a:schemeClr val="dk1"/>
                </a:solidFill>
              </a:rPr>
              <a:t>The predicted number of deaths globally by the end of year 2020 based on our 2nd degree nonlinear regression will be </a:t>
            </a:r>
            <a:r>
              <a:rPr b="1" lang="en-US" sz="1400">
                <a:solidFill>
                  <a:schemeClr val="dk1"/>
                </a:solidFill>
              </a:rPr>
              <a:t>2,533,394 </a:t>
            </a:r>
            <a:r>
              <a:rPr lang="en-US" sz="1400">
                <a:solidFill>
                  <a:schemeClr val="dk1"/>
                </a:solidFill>
              </a:rPr>
              <a:t>if the current trend persists.</a:t>
            </a:r>
            <a:endParaRPr sz="1400">
              <a:solidFill>
                <a:schemeClr val="dk1"/>
              </a:solidFill>
            </a:endParaRPr>
          </a:p>
          <a:p>
            <a:pPr indent="0" lvl="0" marL="0" rtl="0" algn="l">
              <a:spcBef>
                <a:spcPts val="1000"/>
              </a:spcBef>
              <a:spcAft>
                <a:spcPts val="0"/>
              </a:spcAft>
              <a:buSzPts val="1120"/>
              <a:buNone/>
            </a:pPr>
            <a:r>
              <a:t/>
            </a:r>
            <a:endParaRPr sz="1400">
              <a:solidFill>
                <a:schemeClr val="dk1"/>
              </a:solidFill>
            </a:endParaRPr>
          </a:p>
        </p:txBody>
      </p:sp>
      <p:pic>
        <p:nvPicPr>
          <p:cNvPr id="262" name="Google Shape;262;g8c88bb691c_0_24"/>
          <p:cNvPicPr preferRelativeResize="0"/>
          <p:nvPr/>
        </p:nvPicPr>
        <p:blipFill>
          <a:blip r:embed="rId3">
            <a:alphaModFix/>
          </a:blip>
          <a:stretch>
            <a:fillRect/>
          </a:stretch>
        </p:blipFill>
        <p:spPr>
          <a:xfrm>
            <a:off x="204900" y="1152850"/>
            <a:ext cx="4533624" cy="2728025"/>
          </a:xfrm>
          <a:prstGeom prst="rect">
            <a:avLst/>
          </a:prstGeom>
          <a:noFill/>
          <a:ln>
            <a:noFill/>
          </a:ln>
        </p:spPr>
      </p:pic>
      <p:pic>
        <p:nvPicPr>
          <p:cNvPr id="263" name="Google Shape;263;g8c88bb691c_0_24"/>
          <p:cNvPicPr preferRelativeResize="0"/>
          <p:nvPr/>
        </p:nvPicPr>
        <p:blipFill>
          <a:blip r:embed="rId4">
            <a:alphaModFix/>
          </a:blip>
          <a:stretch>
            <a:fillRect/>
          </a:stretch>
        </p:blipFill>
        <p:spPr>
          <a:xfrm>
            <a:off x="4738525" y="1152850"/>
            <a:ext cx="4405474" cy="2525200"/>
          </a:xfrm>
          <a:prstGeom prst="rect">
            <a:avLst/>
          </a:prstGeom>
          <a:noFill/>
          <a:ln>
            <a:noFill/>
          </a:ln>
        </p:spPr>
      </p:pic>
      <p:sp>
        <p:nvSpPr>
          <p:cNvPr id="264" name="Google Shape;264;g8c88bb691c_0_24"/>
          <p:cNvSpPr txBox="1"/>
          <p:nvPr/>
        </p:nvSpPr>
        <p:spPr>
          <a:xfrm>
            <a:off x="705750" y="5874750"/>
            <a:ext cx="7945500" cy="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Our predictions show a death rate of around </a:t>
            </a:r>
            <a:r>
              <a:rPr b="1" lang="en-US">
                <a:latin typeface="Century Gothic"/>
                <a:ea typeface="Century Gothic"/>
                <a:cs typeface="Century Gothic"/>
                <a:sym typeface="Century Gothic"/>
              </a:rPr>
              <a:t>3%</a:t>
            </a:r>
            <a:r>
              <a:rPr lang="en-US">
                <a:latin typeface="Century Gothic"/>
                <a:ea typeface="Century Gothic"/>
                <a:cs typeface="Century Gothic"/>
                <a:sym typeface="Century Gothic"/>
              </a:rPr>
              <a:t> relatively close to our current death rate.</a:t>
            </a:r>
            <a:endParaRPr>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268" name="Shape 268"/>
        <p:cNvGrpSpPr/>
        <p:nvPr/>
      </p:nvGrpSpPr>
      <p:grpSpPr>
        <a:xfrm>
          <a:off x="0" y="0"/>
          <a:ext cx="0" cy="0"/>
          <a:chOff x="0" y="0"/>
          <a:chExt cx="0" cy="0"/>
        </a:xfrm>
      </p:grpSpPr>
      <p:sp>
        <p:nvSpPr>
          <p:cNvPr id="269" name="Google Shape;269;p14"/>
          <p:cNvSpPr txBox="1"/>
          <p:nvPr>
            <p:ph type="title"/>
          </p:nvPr>
        </p:nvSpPr>
        <p:spPr>
          <a:xfrm>
            <a:off x="556590" y="217775"/>
            <a:ext cx="8030700" cy="633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400"/>
              <a:buFont typeface="Century Gothic"/>
              <a:buNone/>
            </a:pPr>
            <a:r>
              <a:rPr lang="en-US" sz="2400">
                <a:solidFill>
                  <a:schemeClr val="dk2"/>
                </a:solidFill>
              </a:rPr>
              <a:t>Conclusion</a:t>
            </a:r>
            <a:endParaRPr/>
          </a:p>
        </p:txBody>
      </p:sp>
      <p:sp>
        <p:nvSpPr>
          <p:cNvPr id="270" name="Google Shape;270;p14"/>
          <p:cNvSpPr txBox="1"/>
          <p:nvPr>
            <p:ph idx="1" type="body"/>
          </p:nvPr>
        </p:nvSpPr>
        <p:spPr>
          <a:xfrm>
            <a:off x="333700" y="914251"/>
            <a:ext cx="8253600" cy="584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20"/>
              <a:buNone/>
            </a:pPr>
            <a:r>
              <a:t/>
            </a:r>
            <a:endParaRPr/>
          </a:p>
          <a:p>
            <a:pPr indent="-341636" lvl="0" marL="342906" rtl="0" algn="l">
              <a:spcBef>
                <a:spcPts val="1000"/>
              </a:spcBef>
              <a:spcAft>
                <a:spcPts val="0"/>
              </a:spcAft>
              <a:buClr>
                <a:srgbClr val="86D1D8"/>
              </a:buClr>
              <a:buSzPts val="1100"/>
              <a:buChar char="►"/>
            </a:pPr>
            <a:r>
              <a:rPr lang="en-US" sz="1400">
                <a:solidFill>
                  <a:schemeClr val="dk1"/>
                </a:solidFill>
              </a:rPr>
              <a:t>Covid-19 cases increase at a higher rate than H1N1</a:t>
            </a:r>
            <a:endParaRPr sz="1400">
              <a:solidFill>
                <a:schemeClr val="dk1"/>
              </a:solidFill>
            </a:endParaRPr>
          </a:p>
          <a:p>
            <a:pPr indent="0" lvl="0" marL="342906" rtl="0" algn="l">
              <a:spcBef>
                <a:spcPts val="1000"/>
              </a:spcBef>
              <a:spcAft>
                <a:spcPts val="0"/>
              </a:spcAft>
              <a:buNone/>
            </a:pPr>
            <a:r>
              <a:t/>
            </a:r>
            <a:endParaRPr sz="1400">
              <a:solidFill>
                <a:schemeClr val="dk1"/>
              </a:solidFill>
            </a:endParaRPr>
          </a:p>
          <a:p>
            <a:pPr indent="-341636" lvl="0" marL="342906" rtl="0" algn="l">
              <a:spcBef>
                <a:spcPts val="1000"/>
              </a:spcBef>
              <a:spcAft>
                <a:spcPts val="0"/>
              </a:spcAft>
              <a:buClr>
                <a:srgbClr val="86D1D8"/>
              </a:buClr>
              <a:buSzPts val="1100"/>
              <a:buChar char="►"/>
            </a:pPr>
            <a:r>
              <a:rPr lang="en-US" sz="1400">
                <a:solidFill>
                  <a:schemeClr val="dk1"/>
                </a:solidFill>
              </a:rPr>
              <a:t>Covid-19 death rate is higher than H1N1</a:t>
            </a:r>
            <a:endParaRPr sz="1400">
              <a:solidFill>
                <a:schemeClr val="dk1"/>
              </a:solidFill>
            </a:endParaRPr>
          </a:p>
          <a:p>
            <a:pPr indent="0" lvl="0" marL="342906" rtl="0" algn="l">
              <a:spcBef>
                <a:spcPts val="1000"/>
              </a:spcBef>
              <a:spcAft>
                <a:spcPts val="0"/>
              </a:spcAft>
              <a:buNone/>
            </a:pPr>
            <a:r>
              <a:t/>
            </a:r>
            <a:endParaRPr sz="1400">
              <a:solidFill>
                <a:schemeClr val="dk1"/>
              </a:solidFill>
            </a:endParaRPr>
          </a:p>
          <a:p>
            <a:pPr indent="-341636" lvl="0" marL="342906" rtl="0" algn="l">
              <a:spcBef>
                <a:spcPts val="1000"/>
              </a:spcBef>
              <a:spcAft>
                <a:spcPts val="0"/>
              </a:spcAft>
              <a:buClr>
                <a:srgbClr val="86D1D8"/>
              </a:buClr>
              <a:buSzPts val="1100"/>
              <a:buChar char="►"/>
            </a:pPr>
            <a:r>
              <a:rPr lang="en-US" sz="1400">
                <a:solidFill>
                  <a:schemeClr val="dk1"/>
                </a:solidFill>
              </a:rPr>
              <a:t>Covid-19 affected more countries and at a greater severity than H1N1 and for both pandemics USA was the most impacted</a:t>
            </a:r>
            <a:endParaRPr sz="1400">
              <a:solidFill>
                <a:schemeClr val="dk1"/>
              </a:solidFill>
            </a:endParaRPr>
          </a:p>
          <a:p>
            <a:pPr indent="0" lvl="0" marL="0" rtl="0" algn="l">
              <a:spcBef>
                <a:spcPts val="1000"/>
              </a:spcBef>
              <a:spcAft>
                <a:spcPts val="0"/>
              </a:spcAft>
              <a:buNone/>
            </a:pPr>
            <a:r>
              <a:t/>
            </a:r>
            <a:endParaRPr sz="1400">
              <a:solidFill>
                <a:schemeClr val="dk1"/>
              </a:solidFill>
            </a:endParaRPr>
          </a:p>
          <a:p>
            <a:pPr indent="0" lvl="0" marL="0" rtl="0" algn="l">
              <a:spcBef>
                <a:spcPts val="1000"/>
              </a:spcBef>
              <a:spcAft>
                <a:spcPts val="0"/>
              </a:spcAft>
              <a:buNone/>
            </a:pPr>
            <a:r>
              <a:t/>
            </a:r>
            <a:endParaRPr sz="1400">
              <a:solidFill>
                <a:schemeClr val="dk1"/>
              </a:solidFill>
            </a:endParaRPr>
          </a:p>
          <a:p>
            <a:pPr indent="0" lvl="0" marL="0" rtl="0" algn="l">
              <a:spcBef>
                <a:spcPts val="1000"/>
              </a:spcBef>
              <a:spcAft>
                <a:spcPts val="0"/>
              </a:spcAft>
              <a:buNone/>
            </a:pPr>
            <a:r>
              <a:t/>
            </a:r>
            <a:endParaRPr sz="1400">
              <a:solidFill>
                <a:schemeClr val="dk1"/>
              </a:solidFill>
            </a:endParaRPr>
          </a:p>
          <a:p>
            <a:pPr indent="0" lvl="0" marL="0" rtl="0" algn="l">
              <a:spcBef>
                <a:spcPts val="1000"/>
              </a:spcBef>
              <a:spcAft>
                <a:spcPts val="0"/>
              </a:spcAft>
              <a:buNone/>
            </a:pPr>
            <a:r>
              <a:rPr b="1" lang="en-US" sz="1400">
                <a:solidFill>
                  <a:schemeClr val="dk2"/>
                </a:solidFill>
              </a:rPr>
              <a:t>Therefore: After comparing the two pandemics, it is clear that Covid-19 is more severe in rate of increase in cases, death rate, and has a greater impact in the world than H1N1. Based on the further analysis on Covid-19, it appears that by the end of the year both total cases and death cases will increase.</a:t>
            </a:r>
            <a:endParaRPr b="1" sz="1400">
              <a:solidFill>
                <a:schemeClr val="dk2"/>
              </a:solidFill>
            </a:endParaRPr>
          </a:p>
          <a:p>
            <a:pPr indent="0" lvl="0" marL="0" rtl="0" algn="l">
              <a:spcBef>
                <a:spcPts val="1000"/>
              </a:spcBef>
              <a:spcAft>
                <a:spcPts val="0"/>
              </a:spcAft>
              <a:buNone/>
            </a:pPr>
            <a:r>
              <a:t/>
            </a:r>
            <a:endParaRPr b="1" sz="1400">
              <a:solidFill>
                <a:srgbClr val="0C343D"/>
              </a:solidFill>
            </a:endParaRPr>
          </a:p>
          <a:p>
            <a:pPr indent="0" lvl="0" marL="342906" rtl="0" algn="l">
              <a:spcBef>
                <a:spcPts val="1000"/>
              </a:spcBef>
              <a:spcAft>
                <a:spcPts val="0"/>
              </a:spcAft>
              <a:buNone/>
            </a:pPr>
            <a:r>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274" name="Shape 274"/>
        <p:cNvGrpSpPr/>
        <p:nvPr/>
      </p:nvGrpSpPr>
      <p:grpSpPr>
        <a:xfrm>
          <a:off x="0" y="0"/>
          <a:ext cx="0" cy="0"/>
          <a:chOff x="0" y="0"/>
          <a:chExt cx="0" cy="0"/>
        </a:xfrm>
      </p:grpSpPr>
      <p:sp>
        <p:nvSpPr>
          <p:cNvPr id="275" name="Google Shape;275;g8c8216f6cf_1_62"/>
          <p:cNvSpPr txBox="1"/>
          <p:nvPr>
            <p:ph type="title"/>
          </p:nvPr>
        </p:nvSpPr>
        <p:spPr>
          <a:xfrm>
            <a:off x="556590" y="217775"/>
            <a:ext cx="8030700" cy="633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400"/>
              <a:buFont typeface="Century Gothic"/>
              <a:buNone/>
            </a:pPr>
            <a:r>
              <a:rPr lang="en-US" sz="2400">
                <a:solidFill>
                  <a:schemeClr val="dk2"/>
                </a:solidFill>
              </a:rPr>
              <a:t>Post Mortem</a:t>
            </a:r>
            <a:endParaRPr/>
          </a:p>
        </p:txBody>
      </p:sp>
      <p:sp>
        <p:nvSpPr>
          <p:cNvPr id="276" name="Google Shape;276;g8c8216f6cf_1_62"/>
          <p:cNvSpPr txBox="1"/>
          <p:nvPr>
            <p:ph idx="1" type="body"/>
          </p:nvPr>
        </p:nvSpPr>
        <p:spPr>
          <a:xfrm>
            <a:off x="333700" y="681576"/>
            <a:ext cx="8253600" cy="5847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20"/>
              <a:buNone/>
            </a:pPr>
            <a:r>
              <a:t/>
            </a:r>
            <a:endParaRPr/>
          </a:p>
          <a:p>
            <a:pPr indent="0" lvl="0" marL="0" rtl="0" algn="l">
              <a:spcBef>
                <a:spcPts val="1000"/>
              </a:spcBef>
              <a:spcAft>
                <a:spcPts val="0"/>
              </a:spcAft>
              <a:buSzPts val="1120"/>
              <a:buNone/>
            </a:pPr>
            <a:r>
              <a:t/>
            </a:r>
            <a:endParaRPr b="1" sz="1400">
              <a:solidFill>
                <a:schemeClr val="dk2"/>
              </a:solidFill>
            </a:endParaRPr>
          </a:p>
          <a:p>
            <a:pPr indent="0" lvl="0" marL="0" rtl="0" algn="l">
              <a:spcBef>
                <a:spcPts val="1000"/>
              </a:spcBef>
              <a:spcAft>
                <a:spcPts val="0"/>
              </a:spcAft>
              <a:buSzPts val="1120"/>
              <a:buNone/>
            </a:pPr>
            <a:r>
              <a:t/>
            </a:r>
            <a:endParaRPr b="1" sz="1400">
              <a:solidFill>
                <a:schemeClr val="dk2"/>
              </a:solidFill>
            </a:endParaRPr>
          </a:p>
          <a:p>
            <a:pPr indent="0" lvl="0" marL="0" rtl="0" algn="l">
              <a:spcBef>
                <a:spcPts val="1000"/>
              </a:spcBef>
              <a:spcAft>
                <a:spcPts val="0"/>
              </a:spcAft>
              <a:buSzPts val="1120"/>
              <a:buNone/>
            </a:pPr>
            <a:r>
              <a:rPr lang="en-US" sz="1400">
                <a:solidFill>
                  <a:schemeClr val="dk1"/>
                </a:solidFill>
              </a:rPr>
              <a:t>Further analysis can be done on the following:</a:t>
            </a:r>
            <a:endParaRPr sz="1400">
              <a:solidFill>
                <a:schemeClr val="dk1"/>
              </a:solidFill>
            </a:endParaRPr>
          </a:p>
          <a:p>
            <a:pPr indent="0" lvl="0" marL="0" rtl="0" algn="l">
              <a:spcBef>
                <a:spcPts val="1000"/>
              </a:spcBef>
              <a:spcAft>
                <a:spcPts val="0"/>
              </a:spcAft>
              <a:buSzPts val="1120"/>
              <a:buNone/>
            </a:pPr>
            <a:r>
              <a:t/>
            </a:r>
            <a:endParaRPr sz="1400">
              <a:solidFill>
                <a:schemeClr val="dk1"/>
              </a:solidFill>
            </a:endParaRPr>
          </a:p>
          <a:p>
            <a:pPr indent="-321316" lvl="0" marL="342906" rtl="0" algn="l">
              <a:spcBef>
                <a:spcPts val="1000"/>
              </a:spcBef>
              <a:spcAft>
                <a:spcPts val="0"/>
              </a:spcAft>
              <a:buClr>
                <a:srgbClr val="86D1D8"/>
              </a:buClr>
              <a:buSzPts val="1100"/>
              <a:buChar char="►"/>
            </a:pPr>
            <a:r>
              <a:rPr lang="en-US" sz="1400">
                <a:solidFill>
                  <a:schemeClr val="dk1"/>
                </a:solidFill>
              </a:rPr>
              <a:t>Statistical analysis</a:t>
            </a:r>
            <a:endParaRPr sz="1400">
              <a:solidFill>
                <a:schemeClr val="dk1"/>
              </a:solidFill>
            </a:endParaRPr>
          </a:p>
          <a:p>
            <a:pPr indent="0" lvl="0" marL="342906" rtl="0" algn="l">
              <a:spcBef>
                <a:spcPts val="1000"/>
              </a:spcBef>
              <a:spcAft>
                <a:spcPts val="0"/>
              </a:spcAft>
              <a:buNone/>
            </a:pPr>
            <a:r>
              <a:t/>
            </a:r>
            <a:endParaRPr sz="1400">
              <a:solidFill>
                <a:schemeClr val="dk1"/>
              </a:solidFill>
            </a:endParaRPr>
          </a:p>
          <a:p>
            <a:pPr indent="-341636" lvl="0" marL="342906" rtl="0" algn="l">
              <a:spcBef>
                <a:spcPts val="1000"/>
              </a:spcBef>
              <a:spcAft>
                <a:spcPts val="0"/>
              </a:spcAft>
              <a:buClr>
                <a:srgbClr val="86D1D8"/>
              </a:buClr>
              <a:buSzPts val="1100"/>
              <a:buChar char="►"/>
            </a:pPr>
            <a:r>
              <a:rPr lang="en-US" sz="1400">
                <a:solidFill>
                  <a:schemeClr val="dk1"/>
                </a:solidFill>
              </a:rPr>
              <a:t>Exploring age group trends for both pandemics</a:t>
            </a:r>
            <a:endParaRPr sz="1400">
              <a:solidFill>
                <a:schemeClr val="dk1"/>
              </a:solidFill>
            </a:endParaRPr>
          </a:p>
          <a:p>
            <a:pPr indent="0" lvl="0" marL="342906" rtl="0" algn="l">
              <a:spcBef>
                <a:spcPts val="1000"/>
              </a:spcBef>
              <a:spcAft>
                <a:spcPts val="0"/>
              </a:spcAft>
              <a:buNone/>
            </a:pPr>
            <a:r>
              <a:t/>
            </a:r>
            <a:endParaRPr sz="1400">
              <a:solidFill>
                <a:schemeClr val="dk1"/>
              </a:solidFill>
            </a:endParaRPr>
          </a:p>
          <a:p>
            <a:pPr indent="-341636" lvl="0" marL="342906" rtl="0" algn="l">
              <a:spcBef>
                <a:spcPts val="1000"/>
              </a:spcBef>
              <a:spcAft>
                <a:spcPts val="0"/>
              </a:spcAft>
              <a:buClr>
                <a:srgbClr val="86D1D8"/>
              </a:buClr>
              <a:buSzPts val="1100"/>
              <a:buChar char="►"/>
            </a:pPr>
            <a:r>
              <a:rPr lang="en-US" sz="1400">
                <a:solidFill>
                  <a:schemeClr val="dk1"/>
                </a:solidFill>
              </a:rPr>
              <a:t>Explore data that has been tracking Government response measures to find correlation between the different measures to the number of cases and deaths to then evaluate the effectiveness of these measures</a:t>
            </a:r>
            <a:endParaRPr sz="1400">
              <a:solidFill>
                <a:schemeClr val="dk1"/>
              </a:solidFill>
            </a:endParaRPr>
          </a:p>
          <a:p>
            <a:pPr indent="0" lvl="0" marL="342906" rtl="0" algn="l">
              <a:spcBef>
                <a:spcPts val="1000"/>
              </a:spcBef>
              <a:spcAft>
                <a:spcPts val="0"/>
              </a:spcAft>
              <a:buNone/>
            </a:pPr>
            <a:r>
              <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5"/>
          <p:cNvSpPr txBox="1"/>
          <p:nvPr>
            <p:ph type="title"/>
          </p:nvPr>
        </p:nvSpPr>
        <p:spPr>
          <a:xfrm>
            <a:off x="673901" y="2961030"/>
            <a:ext cx="5797296" cy="8915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153" name="Shape 153"/>
        <p:cNvGrpSpPr/>
        <p:nvPr/>
      </p:nvGrpSpPr>
      <p:grpSpPr>
        <a:xfrm>
          <a:off x="0" y="0"/>
          <a:ext cx="0" cy="0"/>
          <a:chOff x="0" y="0"/>
          <a:chExt cx="0" cy="0"/>
        </a:xfrm>
      </p:grpSpPr>
      <p:sp>
        <p:nvSpPr>
          <p:cNvPr id="154" name="Google Shape;154;p2"/>
          <p:cNvSpPr txBox="1"/>
          <p:nvPr>
            <p:ph type="title"/>
          </p:nvPr>
        </p:nvSpPr>
        <p:spPr>
          <a:xfrm>
            <a:off x="604300" y="352442"/>
            <a:ext cx="6629400" cy="6335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entury Gothic"/>
              <a:buNone/>
            </a:pPr>
            <a:r>
              <a:rPr lang="en-US" sz="3600">
                <a:solidFill>
                  <a:schemeClr val="dk2"/>
                </a:solidFill>
              </a:rPr>
              <a:t>Project Outline</a:t>
            </a:r>
            <a:endParaRPr/>
          </a:p>
        </p:txBody>
      </p:sp>
      <p:sp>
        <p:nvSpPr>
          <p:cNvPr id="155" name="Google Shape;155;p2"/>
          <p:cNvSpPr txBox="1"/>
          <p:nvPr>
            <p:ph idx="1" type="body"/>
          </p:nvPr>
        </p:nvSpPr>
        <p:spPr>
          <a:xfrm>
            <a:off x="604299" y="1281648"/>
            <a:ext cx="7839985"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sz="1800">
                <a:solidFill>
                  <a:schemeClr val="dk1"/>
                </a:solidFill>
              </a:rPr>
              <a:t>Our project conducts a comparative analysis between the impacts of Covid-19 versus H1N1. We will examine and compare the various trends between the two pandemics and explore the potential impact of Covid-19. </a:t>
            </a:r>
            <a:endParaRPr/>
          </a:p>
          <a:p>
            <a:pPr indent="0" lvl="0" marL="0" rtl="0" algn="l">
              <a:spcBef>
                <a:spcPts val="1000"/>
              </a:spcBef>
              <a:spcAft>
                <a:spcPts val="0"/>
              </a:spcAft>
              <a:buSzPts val="1440"/>
              <a:buNone/>
            </a:pPr>
            <a:r>
              <a:t/>
            </a:r>
            <a:endParaRPr sz="1800">
              <a:solidFill>
                <a:schemeClr val="dk1"/>
              </a:solidFill>
            </a:endParaRPr>
          </a:p>
          <a:p>
            <a:pPr indent="0" lvl="0" marL="0" rtl="0" algn="l">
              <a:spcBef>
                <a:spcPts val="1000"/>
              </a:spcBef>
              <a:spcAft>
                <a:spcPts val="0"/>
              </a:spcAft>
              <a:buSzPts val="1440"/>
              <a:buNone/>
            </a:pPr>
            <a:r>
              <a:rPr lang="en-US" sz="1800">
                <a:solidFill>
                  <a:schemeClr val="dk1"/>
                </a:solidFill>
              </a:rPr>
              <a:t>Questions we will be exploring:</a:t>
            </a:r>
            <a:endParaRPr/>
          </a:p>
          <a:p>
            <a:pPr indent="-342906" lvl="0" marL="342906" rtl="0" algn="l">
              <a:spcBef>
                <a:spcPts val="1000"/>
              </a:spcBef>
              <a:spcAft>
                <a:spcPts val="0"/>
              </a:spcAft>
              <a:buSzPts val="1440"/>
              <a:buChar char="►"/>
            </a:pPr>
            <a:r>
              <a:rPr lang="en-US" sz="1800">
                <a:solidFill>
                  <a:schemeClr val="dk1"/>
                </a:solidFill>
              </a:rPr>
              <a:t>What is the r</a:t>
            </a:r>
            <a:r>
              <a:rPr lang="en-US" sz="1800">
                <a:solidFill>
                  <a:schemeClr val="dk1"/>
                </a:solidFill>
              </a:rPr>
              <a:t>ate of increase in total cases for the pandemics? </a:t>
            </a:r>
            <a:endParaRPr sz="1800">
              <a:solidFill>
                <a:schemeClr val="dk1"/>
              </a:solidFill>
            </a:endParaRPr>
          </a:p>
          <a:p>
            <a:pPr indent="-342906" lvl="0" marL="342906" rtl="0" algn="l">
              <a:spcBef>
                <a:spcPts val="1000"/>
              </a:spcBef>
              <a:spcAft>
                <a:spcPts val="0"/>
              </a:spcAft>
              <a:buSzPts val="1440"/>
              <a:buChar char="►"/>
            </a:pPr>
            <a:r>
              <a:rPr lang="en-US" sz="1800">
                <a:solidFill>
                  <a:schemeClr val="dk1"/>
                </a:solidFill>
              </a:rPr>
              <a:t>What is the death rate and how does it compare to the total cases?</a:t>
            </a:r>
            <a:endParaRPr/>
          </a:p>
          <a:p>
            <a:pPr indent="-342906" lvl="0" marL="342906" rtl="0" algn="l">
              <a:spcBef>
                <a:spcPts val="1000"/>
              </a:spcBef>
              <a:spcAft>
                <a:spcPts val="0"/>
              </a:spcAft>
              <a:buSzPts val="1440"/>
              <a:buChar char="►"/>
            </a:pPr>
            <a:r>
              <a:rPr lang="en-US" sz="1800">
                <a:solidFill>
                  <a:schemeClr val="dk1"/>
                </a:solidFill>
              </a:rPr>
              <a:t>How many countries are impacted? </a:t>
            </a:r>
            <a:endParaRPr sz="1800">
              <a:solidFill>
                <a:schemeClr val="dk1"/>
              </a:solidFill>
            </a:endParaRPr>
          </a:p>
          <a:p>
            <a:pPr indent="-342906" lvl="0" marL="342906" rtl="0" algn="l">
              <a:spcBef>
                <a:spcPts val="1000"/>
              </a:spcBef>
              <a:spcAft>
                <a:spcPts val="0"/>
              </a:spcAft>
              <a:buSzPts val="1440"/>
              <a:buChar char="►"/>
            </a:pPr>
            <a:r>
              <a:rPr lang="en-US" sz="1800">
                <a:solidFill>
                  <a:schemeClr val="dk1"/>
                </a:solidFill>
              </a:rPr>
              <a:t>Are there any geographical similarities between the two pandemics?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159" name="Shape 159"/>
        <p:cNvGrpSpPr/>
        <p:nvPr/>
      </p:nvGrpSpPr>
      <p:grpSpPr>
        <a:xfrm>
          <a:off x="0" y="0"/>
          <a:ext cx="0" cy="0"/>
          <a:chOff x="0" y="0"/>
          <a:chExt cx="0" cy="0"/>
        </a:xfrm>
      </p:grpSpPr>
      <p:sp>
        <p:nvSpPr>
          <p:cNvPr id="160" name="Google Shape;160;p3"/>
          <p:cNvSpPr txBox="1"/>
          <p:nvPr>
            <p:ph type="title"/>
          </p:nvPr>
        </p:nvSpPr>
        <p:spPr>
          <a:xfrm>
            <a:off x="604300" y="352442"/>
            <a:ext cx="6629400" cy="6335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entury Gothic"/>
              <a:buNone/>
            </a:pPr>
            <a:r>
              <a:rPr lang="en-US" sz="3600">
                <a:solidFill>
                  <a:schemeClr val="dk2"/>
                </a:solidFill>
                <a:latin typeface="Century Gothic"/>
                <a:ea typeface="Century Gothic"/>
                <a:cs typeface="Century Gothic"/>
                <a:sym typeface="Century Gothic"/>
              </a:rPr>
              <a:t>Data Exploration</a:t>
            </a:r>
            <a:endParaRPr sz="3600">
              <a:solidFill>
                <a:schemeClr val="dk2"/>
              </a:solidFill>
            </a:endParaRPr>
          </a:p>
        </p:txBody>
      </p:sp>
      <p:sp>
        <p:nvSpPr>
          <p:cNvPr id="161" name="Google Shape;161;p3"/>
          <p:cNvSpPr txBox="1"/>
          <p:nvPr>
            <p:ph idx="1" type="body"/>
          </p:nvPr>
        </p:nvSpPr>
        <p:spPr>
          <a:xfrm>
            <a:off x="604300" y="1528536"/>
            <a:ext cx="7839985"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Clr>
                <a:srgbClr val="86D1D8"/>
              </a:buClr>
              <a:buSzPts val="1600"/>
              <a:buFont typeface="Noto Sans Symbols"/>
              <a:buChar char="►"/>
            </a:pPr>
            <a:r>
              <a:rPr lang="en-US" sz="1800">
                <a:solidFill>
                  <a:schemeClr val="dk1"/>
                </a:solidFill>
                <a:latin typeface="Century Gothic"/>
                <a:ea typeface="Century Gothic"/>
                <a:cs typeface="Century Gothic"/>
                <a:sym typeface="Century Gothic"/>
              </a:rPr>
              <a:t>Found clean csv in Kaggle for H1N1 and Covid-19</a:t>
            </a:r>
            <a:endParaRPr/>
          </a:p>
          <a:p>
            <a:pPr indent="0" lvl="0" marL="0" rtl="0" algn="l">
              <a:spcBef>
                <a:spcPts val="1000"/>
              </a:spcBef>
              <a:spcAft>
                <a:spcPts val="0"/>
              </a:spcAft>
              <a:buSzPts val="1600"/>
              <a:buNone/>
            </a:pPr>
            <a:r>
              <a:t/>
            </a:r>
            <a:endParaRPr sz="1800">
              <a:solidFill>
                <a:schemeClr val="dk1"/>
              </a:solidFill>
              <a:latin typeface="Century Gothic"/>
              <a:ea typeface="Century Gothic"/>
              <a:cs typeface="Century Gothic"/>
              <a:sym typeface="Century Gothic"/>
            </a:endParaRPr>
          </a:p>
          <a:p>
            <a:pPr indent="0" lvl="0" marL="0" rtl="0" algn="l">
              <a:spcBef>
                <a:spcPts val="1000"/>
              </a:spcBef>
              <a:spcAft>
                <a:spcPts val="0"/>
              </a:spcAft>
              <a:buSzPts val="1600"/>
              <a:buNone/>
            </a:pPr>
            <a:r>
              <a:rPr lang="en-US" sz="1800">
                <a:solidFill>
                  <a:schemeClr val="dk1"/>
                </a:solidFill>
                <a:latin typeface="Century Gothic"/>
                <a:ea typeface="Century Gothic"/>
                <a:cs typeface="Century Gothic"/>
                <a:sym typeface="Century Gothic"/>
              </a:rPr>
              <a:t>Issues that arose: </a:t>
            </a:r>
            <a:endParaRPr/>
          </a:p>
          <a:p>
            <a:pPr indent="-342906" lvl="0" marL="342906" rtl="0" algn="l">
              <a:spcBef>
                <a:spcPts val="1000"/>
              </a:spcBef>
              <a:spcAft>
                <a:spcPts val="0"/>
              </a:spcAft>
              <a:buClr>
                <a:srgbClr val="86D1D8"/>
              </a:buClr>
              <a:buSzPts val="1600"/>
              <a:buFont typeface="Noto Sans Symbols"/>
              <a:buChar char="►"/>
            </a:pPr>
            <a:r>
              <a:rPr lang="en-US" sz="1800">
                <a:solidFill>
                  <a:schemeClr val="dk1"/>
                </a:solidFill>
                <a:latin typeface="Century Gothic"/>
                <a:ea typeface="Century Gothic"/>
                <a:cs typeface="Century Gothic"/>
                <a:sym typeface="Century Gothic"/>
              </a:rPr>
              <a:t>Covid-19 ’date’ column was not consistent </a:t>
            </a:r>
            <a:endParaRPr sz="1800">
              <a:solidFill>
                <a:schemeClr val="dk1"/>
              </a:solidFill>
            </a:endParaRPr>
          </a:p>
          <a:p>
            <a:pPr indent="0" lvl="0" marL="0" rtl="0" algn="l">
              <a:spcBef>
                <a:spcPts val="1000"/>
              </a:spcBef>
              <a:spcAft>
                <a:spcPts val="0"/>
              </a:spcAft>
              <a:buSzPts val="1600"/>
              <a:buNone/>
            </a:pPr>
            <a:r>
              <a:t/>
            </a:r>
            <a:endParaRPr sz="1800">
              <a:solidFill>
                <a:schemeClr val="dk1"/>
              </a:solidFill>
              <a:latin typeface="Century Gothic"/>
              <a:ea typeface="Century Gothic"/>
              <a:cs typeface="Century Gothic"/>
              <a:sym typeface="Century Gothic"/>
            </a:endParaRPr>
          </a:p>
          <a:p>
            <a:pPr indent="0" lvl="0" marL="0" rtl="0" algn="l">
              <a:spcBef>
                <a:spcPts val="1000"/>
              </a:spcBef>
              <a:spcAft>
                <a:spcPts val="0"/>
              </a:spcAft>
              <a:buSzPts val="1600"/>
              <a:buNone/>
            </a:pPr>
            <a:r>
              <a:rPr lang="en-US" sz="1800">
                <a:solidFill>
                  <a:schemeClr val="dk1"/>
                </a:solidFill>
                <a:latin typeface="Century Gothic"/>
                <a:ea typeface="Century Gothic"/>
                <a:cs typeface="Century Gothic"/>
                <a:sym typeface="Century Gothic"/>
              </a:rPr>
              <a:t>Resolution: </a:t>
            </a:r>
            <a:endParaRPr/>
          </a:p>
          <a:p>
            <a:pPr indent="-342906" lvl="0" marL="342906" rtl="0" algn="l">
              <a:spcBef>
                <a:spcPts val="1000"/>
              </a:spcBef>
              <a:spcAft>
                <a:spcPts val="0"/>
              </a:spcAft>
              <a:buClr>
                <a:srgbClr val="86D1D8"/>
              </a:buClr>
              <a:buSzPts val="1600"/>
              <a:buFont typeface="Noto Sans Symbols"/>
              <a:buChar char="►"/>
            </a:pPr>
            <a:r>
              <a:rPr lang="en-US" sz="1800">
                <a:solidFill>
                  <a:schemeClr val="dk1"/>
                </a:solidFill>
                <a:latin typeface="Century Gothic"/>
                <a:ea typeface="Century Gothic"/>
                <a:cs typeface="Century Gothic"/>
                <a:sym typeface="Century Gothic"/>
              </a:rPr>
              <a:t>Used API to retrieve another set of data for Covid-19</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165" name="Shape 165"/>
        <p:cNvGrpSpPr/>
        <p:nvPr/>
      </p:nvGrpSpPr>
      <p:grpSpPr>
        <a:xfrm>
          <a:off x="0" y="0"/>
          <a:ext cx="0" cy="0"/>
          <a:chOff x="0" y="0"/>
          <a:chExt cx="0" cy="0"/>
        </a:xfrm>
      </p:grpSpPr>
      <p:sp>
        <p:nvSpPr>
          <p:cNvPr id="166" name="Google Shape;166;p4"/>
          <p:cNvSpPr txBox="1"/>
          <p:nvPr>
            <p:ph type="title"/>
          </p:nvPr>
        </p:nvSpPr>
        <p:spPr>
          <a:xfrm>
            <a:off x="604300" y="352442"/>
            <a:ext cx="6629400" cy="6335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entury Gothic"/>
              <a:buNone/>
            </a:pPr>
            <a:r>
              <a:rPr lang="en-US" sz="3600">
                <a:solidFill>
                  <a:schemeClr val="dk2"/>
                </a:solidFill>
                <a:latin typeface="Century Gothic"/>
                <a:ea typeface="Century Gothic"/>
                <a:cs typeface="Century Gothic"/>
                <a:sym typeface="Century Gothic"/>
              </a:rPr>
              <a:t>Data Cleanup</a:t>
            </a:r>
            <a:endParaRPr sz="3600">
              <a:solidFill>
                <a:schemeClr val="dk2"/>
              </a:solidFill>
            </a:endParaRPr>
          </a:p>
        </p:txBody>
      </p:sp>
      <p:sp>
        <p:nvSpPr>
          <p:cNvPr id="167" name="Google Shape;167;p4"/>
          <p:cNvSpPr txBox="1"/>
          <p:nvPr>
            <p:ph idx="1" type="body"/>
          </p:nvPr>
        </p:nvSpPr>
        <p:spPr>
          <a:xfrm>
            <a:off x="604300" y="1501104"/>
            <a:ext cx="7839900" cy="4195500"/>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440"/>
              <a:buChar char="►"/>
            </a:pPr>
            <a:r>
              <a:rPr lang="en-US" sz="1800">
                <a:solidFill>
                  <a:schemeClr val="dk1"/>
                </a:solidFill>
              </a:rPr>
              <a:t>Changed column names to match the two datasets</a:t>
            </a:r>
            <a:endParaRPr/>
          </a:p>
          <a:p>
            <a:pPr indent="-342906" lvl="0" marL="342906" rtl="0" algn="l">
              <a:spcBef>
                <a:spcPts val="1000"/>
              </a:spcBef>
              <a:spcAft>
                <a:spcPts val="0"/>
              </a:spcAft>
              <a:buSzPts val="1440"/>
              <a:buChar char="►"/>
            </a:pPr>
            <a:r>
              <a:rPr lang="en-US" sz="1800">
                <a:solidFill>
                  <a:schemeClr val="dk1"/>
                </a:solidFill>
              </a:rPr>
              <a:t>Removed unnecessary columns and NaN values</a:t>
            </a:r>
            <a:endParaRPr/>
          </a:p>
          <a:p>
            <a:pPr indent="-342906" lvl="0" marL="342906" rtl="0" algn="l">
              <a:spcBef>
                <a:spcPts val="1000"/>
              </a:spcBef>
              <a:spcAft>
                <a:spcPts val="0"/>
              </a:spcAft>
              <a:buSzPts val="1440"/>
              <a:buChar char="►"/>
            </a:pPr>
            <a:r>
              <a:rPr lang="en-US" sz="1800">
                <a:solidFill>
                  <a:schemeClr val="dk1"/>
                </a:solidFill>
              </a:rPr>
              <a:t>Changed date column type from object to dateframe</a:t>
            </a:r>
            <a:endParaRPr sz="1800">
              <a:solidFill>
                <a:schemeClr val="dk1"/>
              </a:solidFill>
            </a:endParaRPr>
          </a:p>
          <a:p>
            <a:pPr indent="-342906" lvl="0" marL="342906" rtl="0" algn="l">
              <a:spcBef>
                <a:spcPts val="1000"/>
              </a:spcBef>
              <a:spcAft>
                <a:spcPts val="0"/>
              </a:spcAft>
              <a:buSzPts val="1440"/>
              <a:buChar char="►"/>
            </a:pPr>
            <a:r>
              <a:rPr lang="en-US" sz="1800">
                <a:solidFill>
                  <a:schemeClr val="dk1"/>
                </a:solidFill>
              </a:rPr>
              <a:t>Changed the timestamp format to datetime </a:t>
            </a:r>
            <a:endParaRPr sz="1800">
              <a:solidFill>
                <a:schemeClr val="dk1"/>
              </a:solidFill>
            </a:endParaRPr>
          </a:p>
          <a:p>
            <a:pPr indent="-342906" lvl="0" marL="342906" rtl="0" algn="l">
              <a:spcBef>
                <a:spcPts val="1000"/>
              </a:spcBef>
              <a:spcAft>
                <a:spcPts val="0"/>
              </a:spcAft>
              <a:buSzPts val="1440"/>
              <a:buChar char="►"/>
            </a:pPr>
            <a:r>
              <a:rPr lang="en-US" sz="1800">
                <a:solidFill>
                  <a:schemeClr val="dk1"/>
                </a:solidFill>
              </a:rPr>
              <a:t>Covid-19 dataset from the api has over 600,000 rows with </a:t>
            </a:r>
            <a:r>
              <a:rPr lang="en-US" sz="1800">
                <a:solidFill>
                  <a:schemeClr val="dk1"/>
                </a:solidFill>
              </a:rPr>
              <a:t>inconsistent data</a:t>
            </a:r>
            <a:r>
              <a:rPr lang="en-US" sz="1800">
                <a:solidFill>
                  <a:schemeClr val="dk1"/>
                </a:solidFill>
              </a:rPr>
              <a:t> </a:t>
            </a:r>
            <a:endParaRPr sz="1800">
              <a:solidFill>
                <a:schemeClr val="dk1"/>
              </a:solidFill>
            </a:endParaRPr>
          </a:p>
          <a:p>
            <a:pPr indent="-342906" lvl="0" marL="342906" rtl="0" algn="l">
              <a:spcBef>
                <a:spcPts val="1000"/>
              </a:spcBef>
              <a:spcAft>
                <a:spcPts val="0"/>
              </a:spcAft>
              <a:buSzPts val="1440"/>
              <a:buChar char="►"/>
            </a:pPr>
            <a:r>
              <a:rPr lang="en-US" sz="1800">
                <a:solidFill>
                  <a:schemeClr val="dk1"/>
                </a:solidFill>
              </a:rPr>
              <a:t>Cleaned the inconsistency in the dataset by deleting multiple rows for one date and keeping the max value for each date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5"/>
          <p:cNvSpPr txBox="1"/>
          <p:nvPr>
            <p:ph type="title"/>
          </p:nvPr>
        </p:nvSpPr>
        <p:spPr>
          <a:xfrm>
            <a:off x="673901" y="2961030"/>
            <a:ext cx="5797296" cy="8915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176" name="Shape 176"/>
        <p:cNvGrpSpPr/>
        <p:nvPr/>
      </p:nvGrpSpPr>
      <p:grpSpPr>
        <a:xfrm>
          <a:off x="0" y="0"/>
          <a:ext cx="0" cy="0"/>
          <a:chOff x="0" y="0"/>
          <a:chExt cx="0" cy="0"/>
        </a:xfrm>
      </p:grpSpPr>
      <p:sp>
        <p:nvSpPr>
          <p:cNvPr id="177" name="Google Shape;177;p6"/>
          <p:cNvSpPr txBox="1"/>
          <p:nvPr>
            <p:ph type="title"/>
          </p:nvPr>
        </p:nvSpPr>
        <p:spPr>
          <a:xfrm>
            <a:off x="604297" y="0"/>
            <a:ext cx="8094427" cy="6335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800"/>
              <a:buFont typeface="Century Gothic"/>
              <a:buNone/>
            </a:pPr>
            <a:r>
              <a:rPr lang="en-US" sz="2800">
                <a:solidFill>
                  <a:schemeClr val="dk2"/>
                </a:solidFill>
                <a:latin typeface="Century Gothic"/>
                <a:ea typeface="Century Gothic"/>
                <a:cs typeface="Century Gothic"/>
                <a:sym typeface="Century Gothic"/>
              </a:rPr>
              <a:t>Rate of Spread of H1N1 &amp; Covid-19</a:t>
            </a:r>
            <a:endParaRPr sz="2800">
              <a:solidFill>
                <a:schemeClr val="dk2"/>
              </a:solidFill>
            </a:endParaRPr>
          </a:p>
        </p:txBody>
      </p:sp>
      <p:sp>
        <p:nvSpPr>
          <p:cNvPr id="178" name="Google Shape;178;p6"/>
          <p:cNvSpPr txBox="1"/>
          <p:nvPr>
            <p:ph idx="1" type="body"/>
          </p:nvPr>
        </p:nvSpPr>
        <p:spPr>
          <a:xfrm>
            <a:off x="731517" y="3618595"/>
            <a:ext cx="7839900" cy="233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960"/>
              <a:buNone/>
            </a:pPr>
            <a:r>
              <a:rPr lang="en-US" sz="1200">
                <a:solidFill>
                  <a:schemeClr val="dk1"/>
                </a:solidFill>
              </a:rPr>
              <a:t>Visual Comparison:</a:t>
            </a:r>
            <a:endParaRPr/>
          </a:p>
          <a:p>
            <a:pPr indent="-342906" lvl="0" marL="342906" rtl="0" algn="l">
              <a:spcBef>
                <a:spcPts val="1000"/>
              </a:spcBef>
              <a:spcAft>
                <a:spcPts val="0"/>
              </a:spcAft>
              <a:buSzPts val="960"/>
              <a:buChar char="►"/>
            </a:pPr>
            <a:r>
              <a:rPr lang="en-US" sz="1200">
                <a:solidFill>
                  <a:schemeClr val="dk1"/>
                </a:solidFill>
              </a:rPr>
              <a:t>There is a slow rate of increase at the beginning for both H1N1 and Covid-19 as seen by the flatter part of the curve in the graphs.</a:t>
            </a:r>
            <a:endParaRPr/>
          </a:p>
          <a:p>
            <a:pPr indent="-342906" lvl="0" marL="342906" rtl="0" algn="l">
              <a:spcBef>
                <a:spcPts val="1000"/>
              </a:spcBef>
              <a:spcAft>
                <a:spcPts val="0"/>
              </a:spcAft>
              <a:buSzPts val="960"/>
              <a:buChar char="►"/>
            </a:pPr>
            <a:r>
              <a:rPr lang="en-US" sz="1200">
                <a:solidFill>
                  <a:schemeClr val="dk1"/>
                </a:solidFill>
              </a:rPr>
              <a:t>By comparing the graphs it appears that Covid-19 has a steeper slope once it passes the initial stage.</a:t>
            </a:r>
            <a:endParaRPr/>
          </a:p>
          <a:p>
            <a:pPr indent="0" lvl="0" marL="0" rtl="0" algn="l">
              <a:spcBef>
                <a:spcPts val="1000"/>
              </a:spcBef>
              <a:spcAft>
                <a:spcPts val="0"/>
              </a:spcAft>
              <a:buSzPts val="720"/>
              <a:buNone/>
            </a:pPr>
            <a:r>
              <a:t/>
            </a:r>
            <a:endParaRPr sz="900">
              <a:solidFill>
                <a:schemeClr val="dk1"/>
              </a:solidFill>
            </a:endParaRPr>
          </a:p>
          <a:p>
            <a:pPr indent="0" lvl="0" marL="0" rtl="0" algn="l">
              <a:spcBef>
                <a:spcPts val="1000"/>
              </a:spcBef>
              <a:spcAft>
                <a:spcPts val="0"/>
              </a:spcAft>
              <a:buSzPts val="960"/>
              <a:buNone/>
            </a:pPr>
            <a:r>
              <a:rPr lang="en-US" sz="1200">
                <a:solidFill>
                  <a:schemeClr val="dk1"/>
                </a:solidFill>
              </a:rPr>
              <a:t>Mathematical Comparison:</a:t>
            </a:r>
            <a:endParaRPr/>
          </a:p>
          <a:p>
            <a:pPr indent="-342906" lvl="0" marL="342906" rtl="0" algn="l">
              <a:spcBef>
                <a:spcPts val="1000"/>
              </a:spcBef>
              <a:spcAft>
                <a:spcPts val="0"/>
              </a:spcAft>
              <a:buSzPts val="960"/>
              <a:buChar char="►"/>
            </a:pPr>
            <a:r>
              <a:rPr lang="en-US" sz="1200">
                <a:solidFill>
                  <a:schemeClr val="dk1"/>
                </a:solidFill>
              </a:rPr>
              <a:t>By looking at the slopes, the rate of increase of Covid-19 (75,699) is much greater than H1NI (1,429)</a:t>
            </a:r>
            <a:endParaRPr/>
          </a:p>
        </p:txBody>
      </p:sp>
      <p:pic>
        <p:nvPicPr>
          <p:cNvPr descr="https://lh4.googleusercontent.com/D62DYqtmFCXTkwyqda_S99u84wt9g284TNYDr3MpIUIC8q4RDicm2ahhmg2F5_qYUV-8iLXSJm2xSZNcRJzN3fPWd4hldUhLLbMQKTMYvDE-7jl5prA5mfbFkcecKA" id="179" name="Google Shape;179;p6"/>
          <p:cNvPicPr preferRelativeResize="0"/>
          <p:nvPr/>
        </p:nvPicPr>
        <p:blipFill rotWithShape="1">
          <a:blip r:embed="rId3">
            <a:alphaModFix/>
          </a:blip>
          <a:srcRect b="0" l="0" r="0" t="0"/>
          <a:stretch/>
        </p:blipFill>
        <p:spPr>
          <a:xfrm>
            <a:off x="4834673" y="825063"/>
            <a:ext cx="4174067" cy="2457526"/>
          </a:xfrm>
          <a:prstGeom prst="rect">
            <a:avLst/>
          </a:prstGeom>
          <a:noFill/>
          <a:ln>
            <a:noFill/>
          </a:ln>
        </p:spPr>
      </p:pic>
      <p:pic>
        <p:nvPicPr>
          <p:cNvPr descr="https://lh5.googleusercontent.com/1G2-bCH3Ea0g_ylqkUtQMOYZ9itrBiNcDmXUeibMhtD-N7Go4DvC74y9qy81t347r2MuVwIll12n9zyCByORDRrziNJEU6AfYDnSihVjX_t5-6FlSJvhqNhsNZ1s8w" id="180" name="Google Shape;180;p6"/>
          <p:cNvPicPr preferRelativeResize="0"/>
          <p:nvPr/>
        </p:nvPicPr>
        <p:blipFill rotWithShape="1">
          <a:blip r:embed="rId4">
            <a:alphaModFix/>
          </a:blip>
          <a:srcRect b="0" l="0" r="0" t="0"/>
          <a:stretch/>
        </p:blipFill>
        <p:spPr>
          <a:xfrm>
            <a:off x="604297" y="787913"/>
            <a:ext cx="4230376" cy="2494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184" name="Shape 184"/>
        <p:cNvGrpSpPr/>
        <p:nvPr/>
      </p:nvGrpSpPr>
      <p:grpSpPr>
        <a:xfrm>
          <a:off x="0" y="0"/>
          <a:ext cx="0" cy="0"/>
          <a:chOff x="0" y="0"/>
          <a:chExt cx="0" cy="0"/>
        </a:xfrm>
      </p:grpSpPr>
      <p:sp>
        <p:nvSpPr>
          <p:cNvPr id="185" name="Google Shape;185;p7"/>
          <p:cNvSpPr txBox="1"/>
          <p:nvPr>
            <p:ph type="title"/>
          </p:nvPr>
        </p:nvSpPr>
        <p:spPr>
          <a:xfrm>
            <a:off x="604298" y="12842"/>
            <a:ext cx="8030817" cy="6335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800"/>
              <a:buFont typeface="Century Gothic"/>
              <a:buNone/>
            </a:pPr>
            <a:r>
              <a:rPr lang="en-US" sz="2800">
                <a:solidFill>
                  <a:schemeClr val="dk2"/>
                </a:solidFill>
              </a:rPr>
              <a:t>Death Rate of H1N1 &amp; Covid-19</a:t>
            </a:r>
            <a:endParaRPr/>
          </a:p>
        </p:txBody>
      </p:sp>
      <p:pic>
        <p:nvPicPr>
          <p:cNvPr descr="https://lh6.googleusercontent.com/MdxQWxfB_jvq2O02YGy3gwjptuDrFoyLWE7YpMqXlRlfkrep3_TsW1xoxxUUMlFusZiaMGmRloniPpdCC-i6c1eANzqHM8VpkKk2wUv5WsxdOQQ0LNkZtcji6Qm0oA" id="186" name="Google Shape;186;p7"/>
          <p:cNvPicPr preferRelativeResize="0"/>
          <p:nvPr/>
        </p:nvPicPr>
        <p:blipFill rotWithShape="1">
          <a:blip r:embed="rId3">
            <a:alphaModFix/>
          </a:blip>
          <a:srcRect b="0" l="0" r="0" t="0"/>
          <a:stretch/>
        </p:blipFill>
        <p:spPr>
          <a:xfrm>
            <a:off x="148669" y="1129417"/>
            <a:ext cx="4471038" cy="2724214"/>
          </a:xfrm>
          <a:prstGeom prst="rect">
            <a:avLst/>
          </a:prstGeom>
          <a:noFill/>
          <a:ln>
            <a:noFill/>
          </a:ln>
        </p:spPr>
      </p:pic>
      <p:pic>
        <p:nvPicPr>
          <p:cNvPr descr="https://lh6.googleusercontent.com/w5jbyIYNbAVe3pRreBph881A2s_fyn81vjoPVoi3r6HS4RjkY17y_Esxbw15JLkVrdfNYNbL8SHKHj9tR4-B9rgzZNNlxmP7XH88uAWU0Gpw716mQFVtKlGA1kAL8g" id="187" name="Google Shape;187;p7"/>
          <p:cNvPicPr preferRelativeResize="0"/>
          <p:nvPr/>
        </p:nvPicPr>
        <p:blipFill rotWithShape="1">
          <a:blip r:embed="rId4">
            <a:alphaModFix/>
          </a:blip>
          <a:srcRect b="0" l="0" r="0" t="0"/>
          <a:stretch/>
        </p:blipFill>
        <p:spPr>
          <a:xfrm>
            <a:off x="4416506" y="1129417"/>
            <a:ext cx="4467976" cy="2779007"/>
          </a:xfrm>
          <a:prstGeom prst="rect">
            <a:avLst/>
          </a:prstGeom>
          <a:noFill/>
          <a:ln>
            <a:noFill/>
          </a:ln>
        </p:spPr>
      </p:pic>
      <p:graphicFrame>
        <p:nvGraphicFramePr>
          <p:cNvPr id="188" name="Google Shape;188;p7"/>
          <p:cNvGraphicFramePr/>
          <p:nvPr/>
        </p:nvGraphicFramePr>
        <p:xfrm>
          <a:off x="1512439" y="4391479"/>
          <a:ext cx="3000000" cy="3000000"/>
        </p:xfrm>
        <a:graphic>
          <a:graphicData uri="http://schemas.openxmlformats.org/drawingml/2006/table">
            <a:tbl>
              <a:tblPr bandRow="1" firstRow="1">
                <a:noFill/>
                <a:tableStyleId>{2E76130C-6CBC-462D-8C88-3BA732F36F4D}</a:tableStyleId>
              </a:tblPr>
              <a:tblGrid>
                <a:gridCol w="1553625"/>
                <a:gridCol w="1553625"/>
                <a:gridCol w="1553625"/>
                <a:gridCol w="1553625"/>
              </a:tblGrid>
              <a:tr h="228600">
                <a:tc>
                  <a:txBody>
                    <a:bodyPr/>
                    <a:lstStyle/>
                    <a:p>
                      <a:pPr indent="0" lvl="0" marL="0" marR="0" rtl="0" algn="ctr">
                        <a:spcBef>
                          <a:spcPts val="0"/>
                        </a:spcBef>
                        <a:spcAft>
                          <a:spcPts val="0"/>
                        </a:spcAft>
                        <a:buNone/>
                      </a:pPr>
                      <a:r>
                        <a:rPr b="1" lang="en-US" sz="1100" u="none" cap="none" strike="noStrike">
                          <a:solidFill>
                            <a:srgbClr val="000000"/>
                          </a:solidFill>
                        </a:rPr>
                        <a:t>Pandemics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solidFill>
                            <a:srgbClr val="000000"/>
                          </a:solidFill>
                        </a:rPr>
                        <a:t>Total Global Cases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solidFill>
                            <a:srgbClr val="000000"/>
                          </a:solidFill>
                        </a:rPr>
                        <a:t>Total Deaths</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solidFill>
                            <a:srgbClr val="000000"/>
                          </a:solidFill>
                        </a:rPr>
                        <a:t>Death Rate</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100" u="none" cap="none" strike="noStrike">
                          <a:solidFill>
                            <a:srgbClr val="000000"/>
                          </a:solidFill>
                        </a:rPr>
                        <a:t>H1N1</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a:solidFill>
                            <a:srgbClr val="000000"/>
                          </a:solidFill>
                        </a:rPr>
                        <a:t>94,577</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a:solidFill>
                            <a:srgbClr val="000000"/>
                          </a:solidFill>
                        </a:rPr>
                        <a:t>429</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a:solidFill>
                            <a:srgbClr val="000000"/>
                          </a:solidFill>
                        </a:rPr>
                        <a:t>0.45 %</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100">
                          <a:solidFill>
                            <a:srgbClr val="000000"/>
                          </a:solidFill>
                        </a:rPr>
                        <a:t>Covid-19</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a:solidFill>
                            <a:srgbClr val="000000"/>
                          </a:solidFill>
                        </a:rPr>
                        <a:t>14,416,267</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a:solidFill>
                            <a:srgbClr val="000000"/>
                          </a:solidFill>
                        </a:rPr>
                        <a:t>602,837</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a:solidFill>
                            <a:srgbClr val="000000"/>
                          </a:solidFill>
                        </a:rPr>
                        <a:t>4.18 %</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192" name="Shape 192"/>
        <p:cNvGrpSpPr/>
        <p:nvPr/>
      </p:nvGrpSpPr>
      <p:grpSpPr>
        <a:xfrm>
          <a:off x="0" y="0"/>
          <a:ext cx="0" cy="0"/>
          <a:chOff x="0" y="0"/>
          <a:chExt cx="0" cy="0"/>
        </a:xfrm>
      </p:grpSpPr>
      <p:sp>
        <p:nvSpPr>
          <p:cNvPr id="193" name="Google Shape;193;p8"/>
          <p:cNvSpPr txBox="1"/>
          <p:nvPr>
            <p:ph type="title"/>
          </p:nvPr>
        </p:nvSpPr>
        <p:spPr>
          <a:xfrm>
            <a:off x="2001340" y="0"/>
            <a:ext cx="5006100" cy="60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000"/>
              <a:buFont typeface="Century Gothic"/>
              <a:buNone/>
            </a:pPr>
            <a:r>
              <a:rPr lang="en-US" sz="2000">
                <a:solidFill>
                  <a:schemeClr val="dk2"/>
                </a:solidFill>
              </a:rPr>
              <a:t>Global Impact</a:t>
            </a:r>
            <a:r>
              <a:rPr lang="en-US" sz="2000">
                <a:solidFill>
                  <a:schemeClr val="dk2"/>
                </a:solidFill>
              </a:rPr>
              <a:t> of H1N1 vs. Covid-19</a:t>
            </a:r>
            <a:endParaRPr/>
          </a:p>
        </p:txBody>
      </p:sp>
      <p:pic>
        <p:nvPicPr>
          <p:cNvPr descr="https://lh5.googleusercontent.com/33NshGjDGYmwGURCPoXGKNSKols_hzHpBNmffQ2eD0rDIc9P-H_UYDGSunSk16VxfpKxg1nOne3u32k2LeQbcCS0vwh-BRi3mhLIgPP17neSWjcKCNYl-1nV5hiecQ" id="194" name="Google Shape;194;p8"/>
          <p:cNvPicPr preferRelativeResize="0"/>
          <p:nvPr/>
        </p:nvPicPr>
        <p:blipFill rotWithShape="1">
          <a:blip r:embed="rId3">
            <a:alphaModFix/>
          </a:blip>
          <a:srcRect b="0" l="0" r="0" t="0"/>
          <a:stretch/>
        </p:blipFill>
        <p:spPr>
          <a:xfrm>
            <a:off x="381950" y="729723"/>
            <a:ext cx="6337176" cy="2693153"/>
          </a:xfrm>
          <a:prstGeom prst="rect">
            <a:avLst/>
          </a:prstGeom>
          <a:noFill/>
          <a:ln cap="flat" cmpd="sng" w="9525">
            <a:solidFill>
              <a:schemeClr val="dk1"/>
            </a:solidFill>
            <a:prstDash val="solid"/>
            <a:round/>
            <a:headEnd len="sm" w="sm" type="none"/>
            <a:tailEnd len="sm" w="sm" type="none"/>
          </a:ln>
        </p:spPr>
      </p:pic>
      <p:sp>
        <p:nvSpPr>
          <p:cNvPr id="195" name="Google Shape;195;p8"/>
          <p:cNvSpPr txBox="1"/>
          <p:nvPr/>
        </p:nvSpPr>
        <p:spPr>
          <a:xfrm>
            <a:off x="2001348" y="436687"/>
            <a:ext cx="22860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entury Gothic"/>
                <a:ea typeface="Century Gothic"/>
                <a:cs typeface="Century Gothic"/>
                <a:sym typeface="Century Gothic"/>
              </a:rPr>
              <a:t>Impact of H1N1</a:t>
            </a:r>
            <a:endParaRPr/>
          </a:p>
        </p:txBody>
      </p:sp>
      <p:sp>
        <p:nvSpPr>
          <p:cNvPr id="196" name="Google Shape;196;p8"/>
          <p:cNvSpPr txBox="1"/>
          <p:nvPr/>
        </p:nvSpPr>
        <p:spPr>
          <a:xfrm>
            <a:off x="2166077" y="3439030"/>
            <a:ext cx="22860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entury Gothic"/>
                <a:ea typeface="Century Gothic"/>
                <a:cs typeface="Century Gothic"/>
                <a:sym typeface="Century Gothic"/>
              </a:rPr>
              <a:t>Impact of Covid-19</a:t>
            </a:r>
            <a:endParaRPr/>
          </a:p>
        </p:txBody>
      </p:sp>
      <p:pic>
        <p:nvPicPr>
          <p:cNvPr id="197" name="Google Shape;197;p8"/>
          <p:cNvPicPr preferRelativeResize="0"/>
          <p:nvPr/>
        </p:nvPicPr>
        <p:blipFill rotWithShape="1">
          <a:blip r:embed="rId4">
            <a:alphaModFix/>
          </a:blip>
          <a:srcRect b="0" l="0" r="0" t="0"/>
          <a:stretch/>
        </p:blipFill>
        <p:spPr>
          <a:xfrm>
            <a:off x="381944" y="3748142"/>
            <a:ext cx="6337189" cy="2994633"/>
          </a:xfrm>
          <a:prstGeom prst="rect">
            <a:avLst/>
          </a:prstGeom>
          <a:noFill/>
          <a:ln cap="flat" cmpd="sng" w="9525">
            <a:solidFill>
              <a:schemeClr val="dk1"/>
            </a:solidFill>
            <a:prstDash val="solid"/>
            <a:round/>
            <a:headEnd len="sm" w="sm" type="none"/>
            <a:tailEnd len="sm" w="sm" type="none"/>
          </a:ln>
        </p:spPr>
      </p:pic>
      <p:graphicFrame>
        <p:nvGraphicFramePr>
          <p:cNvPr id="198" name="Google Shape;198;p8"/>
          <p:cNvGraphicFramePr/>
          <p:nvPr/>
        </p:nvGraphicFramePr>
        <p:xfrm>
          <a:off x="6811975" y="2966275"/>
          <a:ext cx="3000000" cy="3000000"/>
        </p:xfrm>
        <a:graphic>
          <a:graphicData uri="http://schemas.openxmlformats.org/drawingml/2006/table">
            <a:tbl>
              <a:tblPr>
                <a:noFill/>
                <a:tableStyleId>{980965D7-DDF5-47CE-B7C4-24719DB16A7C}</a:tableStyleId>
              </a:tblPr>
              <a:tblGrid>
                <a:gridCol w="1093575"/>
                <a:gridCol w="1093575"/>
              </a:tblGrid>
              <a:tr h="381000">
                <a:tc>
                  <a:txBody>
                    <a:bodyPr/>
                    <a:lstStyle/>
                    <a:p>
                      <a:pPr indent="0" lvl="0" marL="0" rtl="0" algn="l">
                        <a:spcBef>
                          <a:spcPts val="0"/>
                        </a:spcBef>
                        <a:spcAft>
                          <a:spcPts val="0"/>
                        </a:spcAft>
                        <a:buNone/>
                      </a:pPr>
                      <a:r>
                        <a:rPr b="1" lang="en-US"/>
                        <a:t>Pandemic</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a:t>% of world impacted</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H1N1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FF0000"/>
                          </a:solidFill>
                        </a:rPr>
                        <a:t>75%</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COVID-19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FF0000"/>
                          </a:solidFill>
                        </a:rPr>
                        <a:t>95%</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202" name="Shape 202"/>
        <p:cNvGrpSpPr/>
        <p:nvPr/>
      </p:nvGrpSpPr>
      <p:grpSpPr>
        <a:xfrm>
          <a:off x="0" y="0"/>
          <a:ext cx="0" cy="0"/>
          <a:chOff x="0" y="0"/>
          <a:chExt cx="0" cy="0"/>
        </a:xfrm>
      </p:grpSpPr>
      <p:sp>
        <p:nvSpPr>
          <p:cNvPr id="203" name="Google Shape;203;p9"/>
          <p:cNvSpPr txBox="1"/>
          <p:nvPr>
            <p:ph type="title"/>
          </p:nvPr>
        </p:nvSpPr>
        <p:spPr>
          <a:xfrm>
            <a:off x="610902" y="0"/>
            <a:ext cx="8030817" cy="6335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400"/>
              <a:buFont typeface="Century Gothic"/>
              <a:buNone/>
            </a:pPr>
            <a:r>
              <a:rPr lang="en-US" sz="2400">
                <a:solidFill>
                  <a:schemeClr val="dk2"/>
                </a:solidFill>
              </a:rPr>
              <a:t>Analysis of Total Cases vs. Total Deaths: H1N1</a:t>
            </a:r>
            <a:endParaRPr/>
          </a:p>
        </p:txBody>
      </p:sp>
      <p:pic>
        <p:nvPicPr>
          <p:cNvPr descr="https://lh3.googleusercontent.com/laOL9AUCIdrUdrDYexOQp-Tf0OBRUE2-LwHg6Gt8fspiRm2h0ZOet15SDCHrJZRhDTujsjH_wbmh_wBSVfAMsd6Gs4OY3bh0ZP1Z-oplWIH7t3vKmGvBCHmO7pGuhA" id="204" name="Google Shape;204;p9"/>
          <p:cNvPicPr preferRelativeResize="0"/>
          <p:nvPr/>
        </p:nvPicPr>
        <p:blipFill rotWithShape="1">
          <a:blip r:embed="rId3">
            <a:alphaModFix/>
          </a:blip>
          <a:srcRect b="0" l="0" r="0" t="0"/>
          <a:stretch/>
        </p:blipFill>
        <p:spPr>
          <a:xfrm>
            <a:off x="348508" y="564892"/>
            <a:ext cx="4175783" cy="3354500"/>
          </a:xfrm>
          <a:prstGeom prst="rect">
            <a:avLst/>
          </a:prstGeom>
          <a:noFill/>
          <a:ln>
            <a:noFill/>
          </a:ln>
        </p:spPr>
      </p:pic>
      <p:pic>
        <p:nvPicPr>
          <p:cNvPr descr="https://lh3.googleusercontent.com/hY95sdsQesVEWOlmg43tXP6L7h1BRcB2AEtG6o49YJISI64SLnXaHcSoyd2j0lK-vaLScJ9sdfRSuCHIIQteaVCIrptLbzhLsZmMZDWs5eOPkl4UaWen1Ssd6Qy-sQ" id="205" name="Google Shape;205;p9"/>
          <p:cNvPicPr preferRelativeResize="0"/>
          <p:nvPr/>
        </p:nvPicPr>
        <p:blipFill rotWithShape="1">
          <a:blip r:embed="rId4">
            <a:alphaModFix/>
          </a:blip>
          <a:srcRect b="0" l="0" r="0" t="0"/>
          <a:stretch/>
        </p:blipFill>
        <p:spPr>
          <a:xfrm>
            <a:off x="4177636" y="564892"/>
            <a:ext cx="3988353" cy="3437348"/>
          </a:xfrm>
          <a:prstGeom prst="rect">
            <a:avLst/>
          </a:prstGeom>
          <a:noFill/>
          <a:ln>
            <a:noFill/>
          </a:ln>
        </p:spPr>
      </p:pic>
      <p:sp>
        <p:nvSpPr>
          <p:cNvPr id="206" name="Google Shape;206;p9"/>
          <p:cNvSpPr txBox="1"/>
          <p:nvPr>
            <p:ph idx="1" type="body"/>
          </p:nvPr>
        </p:nvSpPr>
        <p:spPr>
          <a:xfrm>
            <a:off x="4355401" y="4484284"/>
            <a:ext cx="4556096" cy="2720592"/>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120"/>
              <a:buChar char="►"/>
            </a:pPr>
            <a:r>
              <a:rPr lang="en-US" sz="1400">
                <a:solidFill>
                  <a:schemeClr val="dk1"/>
                </a:solidFill>
              </a:rPr>
              <a:t>Most of the countries in top 10 total cases and total deaths are the same</a:t>
            </a:r>
            <a:endParaRPr/>
          </a:p>
          <a:p>
            <a:pPr indent="-342906" lvl="0" marL="342906" rtl="0" algn="l">
              <a:spcBef>
                <a:spcPts val="1000"/>
              </a:spcBef>
              <a:spcAft>
                <a:spcPts val="0"/>
              </a:spcAft>
              <a:buSzPts val="1120"/>
              <a:buChar char="►"/>
            </a:pPr>
            <a:r>
              <a:rPr lang="en-US" sz="1400">
                <a:solidFill>
                  <a:schemeClr val="dk1"/>
                </a:solidFill>
              </a:rPr>
              <a:t>The correlation coefficient of total cases vs. total deaths is 0.893.</a:t>
            </a:r>
            <a:endParaRPr/>
          </a:p>
          <a:p>
            <a:pPr indent="-342906" lvl="0" marL="342906" rtl="0" algn="l">
              <a:spcBef>
                <a:spcPts val="1000"/>
              </a:spcBef>
              <a:spcAft>
                <a:spcPts val="0"/>
              </a:spcAft>
              <a:buSzPts val="1120"/>
              <a:buChar char="►"/>
            </a:pPr>
            <a:r>
              <a:rPr lang="en-US" sz="1400">
                <a:solidFill>
                  <a:schemeClr val="dk1"/>
                </a:solidFill>
              </a:rPr>
              <a:t>The total deaths is positively and significantly correlated to the total cases</a:t>
            </a:r>
            <a:endParaRPr/>
          </a:p>
        </p:txBody>
      </p:sp>
      <p:pic>
        <p:nvPicPr>
          <p:cNvPr id="207" name="Google Shape;207;p9"/>
          <p:cNvPicPr preferRelativeResize="0"/>
          <p:nvPr/>
        </p:nvPicPr>
        <p:blipFill>
          <a:blip r:embed="rId5">
            <a:alphaModFix/>
          </a:blip>
          <a:stretch>
            <a:fillRect/>
          </a:stretch>
        </p:blipFill>
        <p:spPr>
          <a:xfrm>
            <a:off x="348500" y="4056359"/>
            <a:ext cx="3988376" cy="26492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2020-07-20T23:19:38Z</dcterms:created>
  <dc:creator>Fariha Siddiqui</dc:creator>
</cp:coreProperties>
</file>