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0CD9-3902-482D-BD73-608EFEA5865B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8E6A-3612-426E-A1B1-595152DC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6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0F8E60-F7E0-4F1F-95E3-C11075D1387E}"/>
              </a:ext>
            </a:extLst>
          </p:cNvPr>
          <p:cNvSpPr/>
          <p:nvPr/>
        </p:nvSpPr>
        <p:spPr>
          <a:xfrm>
            <a:off x="592429" y="386366"/>
            <a:ext cx="2807594" cy="746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tx1"/>
                </a:solidFill>
              </a:rPr>
              <a:t>TernakYuk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E3B428-AA39-430E-AA26-FFD6C92C4313}"/>
              </a:ext>
            </a:extLst>
          </p:cNvPr>
          <p:cNvSpPr/>
          <p:nvPr/>
        </p:nvSpPr>
        <p:spPr>
          <a:xfrm>
            <a:off x="693314" y="1298620"/>
            <a:ext cx="4883238" cy="17150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Sebuah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bisnis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berbasis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bidang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peternakan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melalui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jaringan</a:t>
            </a:r>
            <a:r>
              <a:rPr lang="en-US" sz="2000" dirty="0">
                <a:solidFill>
                  <a:schemeClr val="tx1"/>
                </a:solidFill>
              </a:rPr>
              <a:t> internet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TernakYuk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membuat</a:t>
            </a:r>
            <a:r>
              <a:rPr lang="en-US" sz="2000" dirty="0">
                <a:solidFill>
                  <a:schemeClr val="tx1"/>
                </a:solidFill>
              </a:rPr>
              <a:t> proses </a:t>
            </a:r>
            <a:r>
              <a:rPr lang="en-US" sz="2000" dirty="0" err="1">
                <a:solidFill>
                  <a:schemeClr val="tx1"/>
                </a:solidFill>
              </a:rPr>
              <a:t>bisnis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menjadi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mudah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F681D5-98C1-4430-A959-08FBFFA0B4FE}"/>
              </a:ext>
            </a:extLst>
          </p:cNvPr>
          <p:cNvSpPr/>
          <p:nvPr/>
        </p:nvSpPr>
        <p:spPr>
          <a:xfrm>
            <a:off x="5924282" y="2045595"/>
            <a:ext cx="1030310" cy="3112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A1EFED-1F19-4B2C-A7BD-7ABCD5C94208}"/>
              </a:ext>
            </a:extLst>
          </p:cNvPr>
          <p:cNvSpPr/>
          <p:nvPr/>
        </p:nvSpPr>
        <p:spPr>
          <a:xfrm>
            <a:off x="5737541" y="933719"/>
            <a:ext cx="1755818" cy="11118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Jenis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melalui</a:t>
            </a:r>
            <a:r>
              <a:rPr lang="en-US" sz="2000" dirty="0">
                <a:solidFill>
                  <a:schemeClr val="tx1"/>
                </a:solidFill>
              </a:rPr>
              <a:t> situs </a:t>
            </a:r>
            <a:r>
              <a:rPr lang="en-US" sz="2000" dirty="0" err="1">
                <a:solidFill>
                  <a:schemeClr val="tx1"/>
                </a:solidFill>
              </a:rPr>
              <a:t>TernakYuk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56EBA1-6609-4975-A76A-6A18F015474B}"/>
              </a:ext>
            </a:extLst>
          </p:cNvPr>
          <p:cNvSpPr/>
          <p:nvPr/>
        </p:nvSpPr>
        <p:spPr>
          <a:xfrm>
            <a:off x="7493359" y="1313646"/>
            <a:ext cx="4104059" cy="3284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Penanaman</a:t>
            </a:r>
            <a:r>
              <a:rPr lang="en-US" sz="2000" dirty="0">
                <a:solidFill>
                  <a:schemeClr val="tx1"/>
                </a:solidFill>
              </a:rPr>
              <a:t> modal 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Laporan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keuntungan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mengenai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peternak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Costumer care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hasil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Mencabut</a:t>
            </a:r>
            <a:r>
              <a:rPr lang="en-US" sz="2000" dirty="0">
                <a:solidFill>
                  <a:schemeClr val="tx1"/>
                </a:solidFill>
              </a:rPr>
              <a:t> modal </a:t>
            </a:r>
            <a:r>
              <a:rPr lang="en-US" sz="2000" dirty="0" err="1">
                <a:solidFill>
                  <a:schemeClr val="tx1"/>
                </a:solidFill>
              </a:rPr>
              <a:t>usaha</a:t>
            </a:r>
            <a:r>
              <a:rPr lang="en-US" sz="2000" dirty="0">
                <a:solidFill>
                  <a:schemeClr val="tx1"/>
                </a:solidFill>
              </a:rPr>
              <a:t> **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AB77CB-9AF8-43F4-8F0F-0113273D8270}"/>
              </a:ext>
            </a:extLst>
          </p:cNvPr>
          <p:cNvSpPr/>
          <p:nvPr/>
        </p:nvSpPr>
        <p:spPr>
          <a:xfrm>
            <a:off x="1082903" y="5074275"/>
            <a:ext cx="4841379" cy="15197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Catatan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* </a:t>
            </a:r>
            <a:r>
              <a:rPr lang="en-US" sz="2000" dirty="0" err="1">
                <a:solidFill>
                  <a:schemeClr val="tx1"/>
                </a:solidFill>
              </a:rPr>
              <a:t>Berdasarkan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ketentuan</a:t>
            </a:r>
            <a:r>
              <a:rPr lang="en-US" sz="2000" dirty="0">
                <a:solidFill>
                  <a:schemeClr val="tx1"/>
                </a:solidFill>
              </a:rPr>
              <a:t> (SOP) part.1</a:t>
            </a:r>
          </a:p>
          <a:p>
            <a:r>
              <a:rPr lang="en-US" sz="2000" dirty="0">
                <a:solidFill>
                  <a:schemeClr val="tx1"/>
                </a:solidFill>
              </a:rPr>
              <a:t>** </a:t>
            </a:r>
            <a:r>
              <a:rPr lang="en-US" sz="2000" dirty="0" err="1">
                <a:solidFill>
                  <a:schemeClr val="tx1"/>
                </a:solidFill>
              </a:rPr>
              <a:t>Berdasarkan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ketentuan</a:t>
            </a:r>
            <a:r>
              <a:rPr lang="en-US" sz="2000" dirty="0">
                <a:solidFill>
                  <a:schemeClr val="tx1"/>
                </a:solidFill>
              </a:rPr>
              <a:t> (SOP) part.2</a:t>
            </a:r>
          </a:p>
        </p:txBody>
      </p:sp>
    </p:spTree>
    <p:extLst>
      <p:ext uri="{BB962C8B-B14F-4D97-AF65-F5344CB8AC3E}">
        <p14:creationId xmlns:p14="http://schemas.microsoft.com/office/powerpoint/2010/main" val="178636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C47B30C-6465-478C-8CC9-5594C8136F67}"/>
              </a:ext>
            </a:extLst>
          </p:cNvPr>
          <p:cNvGrpSpPr/>
          <p:nvPr/>
        </p:nvGrpSpPr>
        <p:grpSpPr>
          <a:xfrm>
            <a:off x="2122702" y="114551"/>
            <a:ext cx="7124684" cy="6628897"/>
            <a:chOff x="2122702" y="114551"/>
            <a:chExt cx="7124684" cy="662889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5C18BDB-A41B-44A8-AC55-E48CB6D681E1}"/>
                </a:ext>
              </a:extLst>
            </p:cNvPr>
            <p:cNvGrpSpPr/>
            <p:nvPr/>
          </p:nvGrpSpPr>
          <p:grpSpPr>
            <a:xfrm>
              <a:off x="2122702" y="114551"/>
              <a:ext cx="7124684" cy="6628897"/>
              <a:chOff x="3204528" y="148104"/>
              <a:chExt cx="7124684" cy="6628897"/>
            </a:xfrm>
          </p:grpSpPr>
          <p:pic>
            <p:nvPicPr>
              <p:cNvPr id="6" name="Graphic 45">
                <a:extLst>
                  <a:ext uri="{FF2B5EF4-FFF2-40B4-BE49-F238E27FC236}">
                    <a16:creationId xmlns:a16="http://schemas.microsoft.com/office/drawing/2014/main" id="{C4D40D26-5610-724F-B901-012D611D9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54238" y="3736688"/>
                <a:ext cx="477449" cy="477449"/>
              </a:xfrm>
              <a:prstGeom prst="rect">
                <a:avLst/>
              </a:prstGeom>
            </p:spPr>
          </p:pic>
          <p:pic>
            <p:nvPicPr>
              <p:cNvPr id="7" name="Graphic 45">
                <a:extLst>
                  <a:ext uri="{FF2B5EF4-FFF2-40B4-BE49-F238E27FC236}">
                    <a16:creationId xmlns:a16="http://schemas.microsoft.com/office/drawing/2014/main" id="{A1709208-384B-44FE-86EE-2515916C8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62858" y="3728164"/>
                <a:ext cx="477449" cy="477449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74E1E52-A2D0-47D6-B2E9-9F529B10A44A}"/>
                  </a:ext>
                </a:extLst>
              </p:cNvPr>
              <p:cNvGrpSpPr/>
              <p:nvPr/>
            </p:nvGrpSpPr>
            <p:grpSpPr>
              <a:xfrm>
                <a:off x="3204528" y="357384"/>
                <a:ext cx="804927" cy="1004345"/>
                <a:chOff x="954698" y="597792"/>
                <a:chExt cx="804927" cy="1004345"/>
              </a:xfrm>
            </p:grpSpPr>
            <p:pic>
              <p:nvPicPr>
                <p:cNvPr id="4" name="Graphic 24">
                  <a:extLst>
                    <a:ext uri="{FF2B5EF4-FFF2-40B4-BE49-F238E27FC236}">
                      <a16:creationId xmlns:a16="http://schemas.microsoft.com/office/drawing/2014/main" id="{FD8C894D-7B55-9E4A-9E5F-CE1AD3EBFD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831" y="597792"/>
                  <a:ext cx="697399" cy="697399"/>
                </a:xfrm>
                <a:prstGeom prst="rect">
                  <a:avLst/>
                </a:prstGeom>
              </p:spPr>
            </p:pic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A3B40954-F498-4E35-8F2E-8ACD90653E20}"/>
                    </a:ext>
                  </a:extLst>
                </p:cNvPr>
                <p:cNvSpPr/>
                <p:nvPr/>
              </p:nvSpPr>
              <p:spPr>
                <a:xfrm>
                  <a:off x="954698" y="1230796"/>
                  <a:ext cx="804927" cy="3713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Users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2D62793-0466-4B3A-9CB2-95A133B4AF1E}"/>
                  </a:ext>
                </a:extLst>
              </p:cNvPr>
              <p:cNvGrpSpPr/>
              <p:nvPr/>
            </p:nvGrpSpPr>
            <p:grpSpPr>
              <a:xfrm>
                <a:off x="6590529" y="1329322"/>
                <a:ext cx="1158024" cy="1029072"/>
                <a:chOff x="2956727" y="568921"/>
                <a:chExt cx="1158024" cy="1029072"/>
              </a:xfrm>
            </p:grpSpPr>
            <p:pic>
              <p:nvPicPr>
                <p:cNvPr id="11" name="Graphic 7">
                  <a:extLst>
                    <a:ext uri="{FF2B5EF4-FFF2-40B4-BE49-F238E27FC236}">
                      <a16:creationId xmlns:a16="http://schemas.microsoft.com/office/drawing/2014/main" id="{AC6D466A-C069-634E-8F63-50AE13A6A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5999" y="568921"/>
                  <a:ext cx="711200" cy="711200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30D3D913-F89D-4008-AF7F-AB7C2FFE819A}"/>
                    </a:ext>
                  </a:extLst>
                </p:cNvPr>
                <p:cNvSpPr/>
                <p:nvPr/>
              </p:nvSpPr>
              <p:spPr>
                <a:xfrm>
                  <a:off x="2956727" y="1226652"/>
                  <a:ext cx="1158024" cy="3713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ELB</a:t>
                  </a:r>
                </a:p>
              </p:txBody>
            </p: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F10A788-19C6-4EAB-B3A9-C3BCF0D70692}"/>
                  </a:ext>
                </a:extLst>
              </p:cNvPr>
              <p:cNvSpPr/>
              <p:nvPr/>
            </p:nvSpPr>
            <p:spPr>
              <a:xfrm>
                <a:off x="5180760" y="3792861"/>
                <a:ext cx="1176629" cy="36347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NAT Gateway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E8DD066-C336-46F4-A2A4-AD4ADADCAADD}"/>
                  </a:ext>
                </a:extLst>
              </p:cNvPr>
              <p:cNvGrpSpPr/>
              <p:nvPr/>
            </p:nvGrpSpPr>
            <p:grpSpPr>
              <a:xfrm>
                <a:off x="4434213" y="2279560"/>
                <a:ext cx="5701460" cy="4430335"/>
                <a:chOff x="5213349" y="2857499"/>
                <a:chExt cx="3557164" cy="292511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2A0ABFB-D447-D349-9C47-3EE861DD0794}"/>
                    </a:ext>
                  </a:extLst>
                </p:cNvPr>
                <p:cNvSpPr/>
                <p:nvPr/>
              </p:nvSpPr>
              <p:spPr>
                <a:xfrm>
                  <a:off x="5213349" y="2857499"/>
                  <a:ext cx="3557164" cy="2925115"/>
                </a:xfrm>
                <a:prstGeom prst="rect">
                  <a:avLst/>
                </a:prstGeom>
                <a:noFill/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9144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1200" dirty="0">
                      <a:ln w="0"/>
                      <a:solidFill>
                        <a:schemeClr val="accent6"/>
                      </a:solidFill>
                    </a:rPr>
                    <a:t>   VPC</a:t>
                  </a:r>
                </a:p>
              </p:txBody>
            </p:sp>
            <p:pic>
              <p:nvPicPr>
                <p:cNvPr id="15" name="Graphic 77">
                  <a:extLst>
                    <a:ext uri="{FF2B5EF4-FFF2-40B4-BE49-F238E27FC236}">
                      <a16:creationId xmlns:a16="http://schemas.microsoft.com/office/drawing/2014/main" id="{2316BE92-0E78-E045-83F8-47F8C3146A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3349" y="2857499"/>
                  <a:ext cx="330200" cy="330200"/>
                </a:xfrm>
                <a:prstGeom prst="rect">
                  <a:avLst/>
                </a:prstGeom>
              </p:spPr>
            </p:pic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5B98DC-5AF5-3342-A4B1-F62852BC80FE}"/>
                  </a:ext>
                </a:extLst>
              </p:cNvPr>
              <p:cNvSpPr/>
              <p:nvPr/>
            </p:nvSpPr>
            <p:spPr>
              <a:xfrm>
                <a:off x="4547163" y="2999031"/>
                <a:ext cx="1793662" cy="3646469"/>
              </a:xfrm>
              <a:prstGeom prst="rect">
                <a:avLst/>
              </a:prstGeom>
              <a:noFill/>
              <a:ln w="127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accent4"/>
                    </a:solidFill>
                  </a:rPr>
                  <a:t>AZ1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A48B5D-A6A1-4E56-A908-9B340DD33488}"/>
                  </a:ext>
                </a:extLst>
              </p:cNvPr>
              <p:cNvSpPr/>
              <p:nvPr/>
            </p:nvSpPr>
            <p:spPr>
              <a:xfrm>
                <a:off x="8212584" y="2999030"/>
                <a:ext cx="1793662" cy="3659349"/>
              </a:xfrm>
              <a:prstGeom prst="rect">
                <a:avLst/>
              </a:prstGeom>
              <a:noFill/>
              <a:ln w="127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accent4"/>
                    </a:solidFill>
                  </a:rPr>
                  <a:t>AZ2</a:t>
                </a:r>
              </a:p>
            </p:txBody>
          </p:sp>
          <p:pic>
            <p:nvPicPr>
              <p:cNvPr id="19" name="Graphic 15">
                <a:extLst>
                  <a:ext uri="{FF2B5EF4-FFF2-40B4-BE49-F238E27FC236}">
                    <a16:creationId xmlns:a16="http://schemas.microsoft.com/office/drawing/2014/main" id="{C74B9571-CBCE-0B41-BB93-C639C1D06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12556" y="5845545"/>
                <a:ext cx="722626" cy="722626"/>
              </a:xfrm>
              <a:prstGeom prst="rect">
                <a:avLst/>
              </a:prstGeom>
            </p:spPr>
          </p:pic>
          <p:pic>
            <p:nvPicPr>
              <p:cNvPr id="20" name="Graphic 15">
                <a:extLst>
                  <a:ext uri="{FF2B5EF4-FFF2-40B4-BE49-F238E27FC236}">
                    <a16:creationId xmlns:a16="http://schemas.microsoft.com/office/drawing/2014/main" id="{C74B9571-CBCE-0B41-BB93-C639C1D06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54915" y="5837558"/>
                <a:ext cx="722626" cy="722626"/>
              </a:xfrm>
              <a:prstGeom prst="rect">
                <a:avLst/>
              </a:prstGeom>
            </p:spPr>
          </p:pic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25CC0AD-DEBA-4B85-91BB-A381FC72418C}"/>
                  </a:ext>
                </a:extLst>
              </p:cNvPr>
              <p:cNvSpPr/>
              <p:nvPr/>
            </p:nvSpPr>
            <p:spPr>
              <a:xfrm>
                <a:off x="8772140" y="3773100"/>
                <a:ext cx="1176629" cy="36347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NAT Gateway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BAFBF22-118C-443C-82A4-25BEBDC325A0}"/>
                  </a:ext>
                </a:extLst>
              </p:cNvPr>
              <p:cNvSpPr/>
              <p:nvPr/>
            </p:nvSpPr>
            <p:spPr>
              <a:xfrm>
                <a:off x="5257640" y="6064085"/>
                <a:ext cx="1176629" cy="36347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Amazon RDS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624A96C-C7BE-4462-8BC4-87A3280C3D5D}"/>
                  </a:ext>
                </a:extLst>
              </p:cNvPr>
              <p:cNvSpPr/>
              <p:nvPr/>
            </p:nvSpPr>
            <p:spPr>
              <a:xfrm>
                <a:off x="8889607" y="6107255"/>
                <a:ext cx="1176629" cy="36347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Amazon RDS</a:t>
                </a:r>
              </a:p>
            </p:txBody>
          </p:sp>
          <p:pic>
            <p:nvPicPr>
              <p:cNvPr id="24" name="Graphic 54">
                <a:extLst>
                  <a:ext uri="{FF2B5EF4-FFF2-40B4-BE49-F238E27FC236}">
                    <a16:creationId xmlns:a16="http://schemas.microsoft.com/office/drawing/2014/main" id="{99FB7ED9-7382-6341-8BC8-2A538C378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827311" y="3496262"/>
                <a:ext cx="791869" cy="659370"/>
              </a:xfrm>
              <a:prstGeom prst="rect">
                <a:avLst/>
              </a:prstGeom>
            </p:spPr>
          </p:pic>
          <p:sp>
            <p:nvSpPr>
              <p:cNvPr id="25" name="TextBox 55">
                <a:extLst>
                  <a:ext uri="{FF2B5EF4-FFF2-40B4-BE49-F238E27FC236}">
                    <a16:creationId xmlns:a16="http://schemas.microsoft.com/office/drawing/2014/main" id="{527B293C-F9E3-E14E-A703-F5BAF354E834}"/>
                  </a:ext>
                </a:extLst>
              </p:cNvPr>
              <p:cNvSpPr txBox="1"/>
              <p:nvPr/>
            </p:nvSpPr>
            <p:spPr>
              <a:xfrm>
                <a:off x="6270645" y="4146283"/>
                <a:ext cx="17977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rgbClr val="FAFAFA"/>
                    </a:solidFill>
                  </a:rPr>
                  <a:t>Amazon EC2 Auto Scaling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BDA5F7-8C2E-4E44-8C8B-CEA2DAA9E58E}"/>
                  </a:ext>
                </a:extLst>
              </p:cNvPr>
              <p:cNvSpPr/>
              <p:nvPr/>
            </p:nvSpPr>
            <p:spPr>
              <a:xfrm>
                <a:off x="4482767" y="4732664"/>
                <a:ext cx="5586695" cy="97226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 dirty="0">
                  <a:solidFill>
                    <a:srgbClr val="FF9900"/>
                  </a:solidFill>
                </a:endParaRPr>
              </a:p>
            </p:txBody>
          </p:sp>
          <p:pic>
            <p:nvPicPr>
              <p:cNvPr id="27" name="Graphic 59">
                <a:extLst>
                  <a:ext uri="{FF2B5EF4-FFF2-40B4-BE49-F238E27FC236}">
                    <a16:creationId xmlns:a16="http://schemas.microsoft.com/office/drawing/2014/main" id="{8694C718-D23A-E648-AC0E-71BC8DAF5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03451" y="4934182"/>
                <a:ext cx="329557" cy="329557"/>
              </a:xfrm>
              <a:prstGeom prst="rect">
                <a:avLst/>
              </a:prstGeom>
            </p:spPr>
          </p:pic>
          <p:pic>
            <p:nvPicPr>
              <p:cNvPr id="28" name="Graphic 62">
                <a:extLst>
                  <a:ext uri="{FF2B5EF4-FFF2-40B4-BE49-F238E27FC236}">
                    <a16:creationId xmlns:a16="http://schemas.microsoft.com/office/drawing/2014/main" id="{16D183DF-B36E-BF49-9ED7-1238ADB21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180761" y="4895548"/>
                <a:ext cx="426254" cy="426254"/>
              </a:xfrm>
              <a:prstGeom prst="rect">
                <a:avLst/>
              </a:prstGeom>
            </p:spPr>
          </p:pic>
          <p:pic>
            <p:nvPicPr>
              <p:cNvPr id="29" name="Graphic 66">
                <a:extLst>
                  <a:ext uri="{FF2B5EF4-FFF2-40B4-BE49-F238E27FC236}">
                    <a16:creationId xmlns:a16="http://schemas.microsoft.com/office/drawing/2014/main" id="{C5975E2B-E619-9E48-B51E-9E80998C5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929575" y="4894016"/>
                <a:ext cx="426254" cy="426254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BEC1884-5A8E-4848-8517-D94D37901B14}"/>
                  </a:ext>
                </a:extLst>
              </p:cNvPr>
              <p:cNvSpPr/>
              <p:nvPr/>
            </p:nvSpPr>
            <p:spPr>
              <a:xfrm>
                <a:off x="6506007" y="5299648"/>
                <a:ext cx="15756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9900"/>
                    </a:solidFill>
                  </a:rPr>
                  <a:t>Auto Scaling group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1370CE3-3AA8-4BFC-9EF5-BABAE8D6E7A7}"/>
                  </a:ext>
                </a:extLst>
              </p:cNvPr>
              <p:cNvSpPr/>
              <p:nvPr/>
            </p:nvSpPr>
            <p:spPr>
              <a:xfrm>
                <a:off x="4786572" y="5377689"/>
                <a:ext cx="1176629" cy="36347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Instance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92939C7-CDC4-4B9A-9EF4-F5D4A00B61AF}"/>
                  </a:ext>
                </a:extLst>
              </p:cNvPr>
              <p:cNvSpPr/>
              <p:nvPr/>
            </p:nvSpPr>
            <p:spPr>
              <a:xfrm>
                <a:off x="8539808" y="5357304"/>
                <a:ext cx="1176629" cy="36347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Instance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CD12106-9829-4A43-8516-18EA40877E94}"/>
                  </a:ext>
                </a:extLst>
              </p:cNvPr>
              <p:cNvSpPr/>
              <p:nvPr/>
            </p:nvSpPr>
            <p:spPr>
              <a:xfrm>
                <a:off x="4482767" y="3359755"/>
                <a:ext cx="5586695" cy="127698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 dirty="0">
                  <a:solidFill>
                    <a:srgbClr val="FF9900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66AC5C-E3BA-47D2-99E7-9889F2ED7B76}"/>
                  </a:ext>
                </a:extLst>
              </p:cNvPr>
              <p:cNvSpPr/>
              <p:nvPr/>
            </p:nvSpPr>
            <p:spPr>
              <a:xfrm>
                <a:off x="4172755" y="148104"/>
                <a:ext cx="6156457" cy="6628897"/>
              </a:xfrm>
              <a:prstGeom prst="rect">
                <a:avLst/>
              </a:prstGeom>
              <a:noFill/>
              <a:ln w="12700">
                <a:solidFill>
                  <a:srgbClr val="FAFA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400" dirty="0">
                    <a:solidFill>
                      <a:srgbClr val="FAFAFA"/>
                    </a:solidFill>
                  </a:rPr>
                  <a:t>  AWS Cloud</a:t>
                </a: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C2465D00-AD03-473B-BE52-E7AB4D0FB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189361" y="149011"/>
                <a:ext cx="489703" cy="563078"/>
              </a:xfrm>
              <a:prstGeom prst="rect">
                <a:avLst/>
              </a:prstGeom>
            </p:spPr>
          </p:pic>
          <p:sp>
            <p:nvSpPr>
              <p:cNvPr id="42" name="Arrow: Bent-Up 41">
                <a:extLst>
                  <a:ext uri="{FF2B5EF4-FFF2-40B4-BE49-F238E27FC236}">
                    <a16:creationId xmlns:a16="http://schemas.microsoft.com/office/drawing/2014/main" id="{CF468920-13AB-416B-A567-A3301DE18AC0}"/>
                  </a:ext>
                </a:extLst>
              </p:cNvPr>
              <p:cNvSpPr/>
              <p:nvPr/>
            </p:nvSpPr>
            <p:spPr>
              <a:xfrm flipV="1">
                <a:off x="7764413" y="1584125"/>
                <a:ext cx="1365175" cy="1195549"/>
              </a:xfrm>
              <a:prstGeom prst="bentUpArrow">
                <a:avLst>
                  <a:gd name="adj1" fmla="val 7764"/>
                  <a:gd name="adj2" fmla="val 12073"/>
                  <a:gd name="adj3" fmla="val 1422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0106AF6-FF19-4FB9-9076-B5D8203D3BE8}"/>
                  </a:ext>
                </a:extLst>
              </p:cNvPr>
              <p:cNvSpPr/>
              <p:nvPr/>
            </p:nvSpPr>
            <p:spPr>
              <a:xfrm>
                <a:off x="7113681" y="1107491"/>
                <a:ext cx="164779" cy="157436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5682FA4D-EBC6-4617-BB32-B429ABA0E35B}"/>
                  </a:ext>
                </a:extLst>
              </p:cNvPr>
              <p:cNvSpPr/>
              <p:nvPr/>
            </p:nvSpPr>
            <p:spPr>
              <a:xfrm>
                <a:off x="4017758" y="809999"/>
                <a:ext cx="2462777" cy="12861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Bent-Up 45">
                <a:extLst>
                  <a:ext uri="{FF2B5EF4-FFF2-40B4-BE49-F238E27FC236}">
                    <a16:creationId xmlns:a16="http://schemas.microsoft.com/office/drawing/2014/main" id="{7D0EDCF8-C588-4E4D-8698-8E7557A5F9B4}"/>
                  </a:ext>
                </a:extLst>
              </p:cNvPr>
              <p:cNvSpPr/>
              <p:nvPr/>
            </p:nvSpPr>
            <p:spPr>
              <a:xfrm flipH="1" flipV="1">
                <a:off x="5338195" y="1574948"/>
                <a:ext cx="1365175" cy="1195549"/>
              </a:xfrm>
              <a:prstGeom prst="bentUpArrow">
                <a:avLst>
                  <a:gd name="adj1" fmla="val 7764"/>
                  <a:gd name="adj2" fmla="val 12073"/>
                  <a:gd name="adj3" fmla="val 1422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6D0AFBCC-2FBA-4A1D-B0A4-33D8F0732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867621" y="380344"/>
              <a:ext cx="448076" cy="448076"/>
            </a:xfrm>
            <a:prstGeom prst="rect">
              <a:avLst/>
            </a:prstGeom>
          </p:spPr>
        </p:pic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7C0D3D5D-71F7-46F5-963B-3138B2342681}"/>
                </a:ext>
              </a:extLst>
            </p:cNvPr>
            <p:cNvSpPr txBox="1"/>
            <p:nvPr/>
          </p:nvSpPr>
          <p:spPr>
            <a:xfrm>
              <a:off x="5197103" y="761725"/>
              <a:ext cx="1797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FAFAFA"/>
                  </a:solidFill>
                </a:rPr>
                <a:t>Amazon IAM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2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F794-F98C-423B-B6BD-BF539579F99F}"/>
              </a:ext>
            </a:extLst>
          </p:cNvPr>
          <p:cNvSpPr/>
          <p:nvPr/>
        </p:nvSpPr>
        <p:spPr>
          <a:xfrm>
            <a:off x="244698" y="-25758"/>
            <a:ext cx="4314422" cy="746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tx1"/>
                </a:solidFill>
              </a:rPr>
              <a:t>Penanaman</a:t>
            </a:r>
            <a:r>
              <a:rPr lang="en-US" sz="3600" b="1" dirty="0">
                <a:solidFill>
                  <a:schemeClr val="tx1"/>
                </a:solidFill>
              </a:rPr>
              <a:t> Modal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99DD24-544A-47E0-B130-A1E8F624A5EA}"/>
              </a:ext>
            </a:extLst>
          </p:cNvPr>
          <p:cNvSpPr/>
          <p:nvPr/>
        </p:nvSpPr>
        <p:spPr>
          <a:xfrm>
            <a:off x="345582" y="886497"/>
            <a:ext cx="10652974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Penanaman</a:t>
            </a:r>
            <a:r>
              <a:rPr lang="en-US" sz="2000" dirty="0">
                <a:solidFill>
                  <a:schemeClr val="tx1"/>
                </a:solidFill>
              </a:rPr>
              <a:t> modal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melalui</a:t>
            </a:r>
            <a:r>
              <a:rPr lang="en-US" sz="2000" dirty="0">
                <a:solidFill>
                  <a:schemeClr val="tx1"/>
                </a:solidFill>
              </a:rPr>
              <a:t> website </a:t>
            </a:r>
            <a:r>
              <a:rPr lang="en-US" sz="2000" dirty="0" err="1">
                <a:solidFill>
                  <a:schemeClr val="tx1"/>
                </a:solidFill>
              </a:rPr>
              <a:t>TernakYuk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sesuai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ketentuan</a:t>
            </a:r>
            <a:r>
              <a:rPr lang="en-US" sz="2000" dirty="0">
                <a:solidFill>
                  <a:schemeClr val="tx1"/>
                </a:solidFill>
              </a:rPr>
              <a:t> *.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Pihak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ingin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bergabung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berinvestasi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mengisi</a:t>
            </a:r>
            <a:r>
              <a:rPr lang="en-US" sz="2000" dirty="0">
                <a:solidFill>
                  <a:schemeClr val="tx1"/>
                </a:solidFill>
              </a:rPr>
              <a:t> form </a:t>
            </a:r>
            <a:r>
              <a:rPr lang="en-US" sz="2000" dirty="0" err="1">
                <a:solidFill>
                  <a:schemeClr val="tx1"/>
                </a:solidFill>
              </a:rPr>
              <a:t>pendaftaran</a:t>
            </a:r>
            <a:r>
              <a:rPr lang="en-US" sz="2000" dirty="0">
                <a:solidFill>
                  <a:schemeClr val="tx1"/>
                </a:solidFill>
              </a:rPr>
              <a:t> pada website </a:t>
            </a:r>
            <a:r>
              <a:rPr lang="en-US" sz="2000" dirty="0" err="1">
                <a:solidFill>
                  <a:schemeClr val="tx1"/>
                </a:solidFill>
              </a:rPr>
              <a:t>TernakYuk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AWS RDS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C243F-91CD-44AC-ADFC-0A516BE50BE7}"/>
              </a:ext>
            </a:extLst>
          </p:cNvPr>
          <p:cNvSpPr/>
          <p:nvPr/>
        </p:nvSpPr>
        <p:spPr>
          <a:xfrm>
            <a:off x="1199886" y="3258352"/>
            <a:ext cx="2562895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Mengisi</a:t>
            </a:r>
            <a:r>
              <a:rPr lang="en-US" sz="2000" dirty="0">
                <a:solidFill>
                  <a:schemeClr val="tx1"/>
                </a:solidFill>
              </a:rPr>
              <a:t> form </a:t>
            </a:r>
            <a:r>
              <a:rPr lang="en-US" sz="2000" dirty="0" err="1">
                <a:solidFill>
                  <a:schemeClr val="tx1"/>
                </a:solidFill>
              </a:rPr>
              <a:t>pendaftaran</a:t>
            </a:r>
            <a:r>
              <a:rPr lang="en-US" sz="2000" dirty="0">
                <a:solidFill>
                  <a:schemeClr val="tx1"/>
                </a:solidFill>
              </a:rPr>
              <a:t> pada website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A06762-CA6A-412E-AA96-20973022FE9F}"/>
              </a:ext>
            </a:extLst>
          </p:cNvPr>
          <p:cNvSpPr/>
          <p:nvPr/>
        </p:nvSpPr>
        <p:spPr>
          <a:xfrm>
            <a:off x="993822" y="2547872"/>
            <a:ext cx="2161502" cy="6203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Alur </a:t>
            </a:r>
            <a:r>
              <a:rPr lang="en-US" sz="2000" dirty="0" err="1">
                <a:solidFill>
                  <a:schemeClr val="tx1"/>
                </a:solidFill>
              </a:rPr>
              <a:t>pendaftaran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9692BF-51CB-4ECC-82B7-01EB97D013A6}"/>
              </a:ext>
            </a:extLst>
          </p:cNvPr>
          <p:cNvSpPr/>
          <p:nvPr/>
        </p:nvSpPr>
        <p:spPr>
          <a:xfrm>
            <a:off x="3992453" y="3844341"/>
            <a:ext cx="309093" cy="264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C57CF1-B2A1-4A74-95D5-CB4C1502640C}"/>
              </a:ext>
            </a:extLst>
          </p:cNvPr>
          <p:cNvSpPr/>
          <p:nvPr/>
        </p:nvSpPr>
        <p:spPr>
          <a:xfrm>
            <a:off x="4546247" y="3258352"/>
            <a:ext cx="2562895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Menunggu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konfirmasi</a:t>
            </a:r>
            <a:r>
              <a:rPr lang="en-US" sz="2000" dirty="0">
                <a:solidFill>
                  <a:schemeClr val="tx1"/>
                </a:solidFill>
              </a:rPr>
              <a:t> oleh admin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54EEEC-554A-4F2A-99FE-318E1203D9FA}"/>
              </a:ext>
            </a:extLst>
          </p:cNvPr>
          <p:cNvSpPr/>
          <p:nvPr/>
        </p:nvSpPr>
        <p:spPr>
          <a:xfrm>
            <a:off x="7353843" y="3844341"/>
            <a:ext cx="309093" cy="264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622467-7083-4BFF-A876-95331D04E400}"/>
              </a:ext>
            </a:extLst>
          </p:cNvPr>
          <p:cNvSpPr/>
          <p:nvPr/>
        </p:nvSpPr>
        <p:spPr>
          <a:xfrm>
            <a:off x="7892608" y="3254059"/>
            <a:ext cx="3090919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Setelah </a:t>
            </a:r>
            <a:r>
              <a:rPr lang="en-US" sz="2000" dirty="0" err="1">
                <a:solidFill>
                  <a:schemeClr val="tx1"/>
                </a:solidFill>
              </a:rPr>
              <a:t>dikonfirmasi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calon</a:t>
            </a:r>
            <a:r>
              <a:rPr lang="en-US" sz="2000" dirty="0">
                <a:solidFill>
                  <a:schemeClr val="tx1"/>
                </a:solidFill>
              </a:rPr>
              <a:t> investor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menerima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notifikasi</a:t>
            </a:r>
            <a:r>
              <a:rPr lang="en-US" sz="2000" dirty="0">
                <a:solidFill>
                  <a:schemeClr val="tx1"/>
                </a:solidFill>
              </a:rPr>
              <a:t> approval dan </a:t>
            </a:r>
            <a:r>
              <a:rPr lang="en-US" sz="2000" dirty="0" err="1">
                <a:solidFill>
                  <a:schemeClr val="tx1"/>
                </a:solidFill>
              </a:rPr>
              <a:t>kode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melalui</a:t>
            </a:r>
            <a:r>
              <a:rPr lang="en-US" sz="2000" dirty="0">
                <a:solidFill>
                  <a:schemeClr val="tx1"/>
                </a:solidFill>
              </a:rPr>
              <a:t> email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04FF27-6226-4413-8312-6AFD81F91DCA}"/>
              </a:ext>
            </a:extLst>
          </p:cNvPr>
          <p:cNvSpPr/>
          <p:nvPr/>
        </p:nvSpPr>
        <p:spPr>
          <a:xfrm rot="5400000">
            <a:off x="9034537" y="4765180"/>
            <a:ext cx="309093" cy="264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2D357A-2672-437B-8D11-FBCE130B7193}"/>
              </a:ext>
            </a:extLst>
          </p:cNvPr>
          <p:cNvSpPr/>
          <p:nvPr/>
        </p:nvSpPr>
        <p:spPr>
          <a:xfrm>
            <a:off x="7892608" y="5120419"/>
            <a:ext cx="3245480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Transfer dana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melalui</a:t>
            </a:r>
            <a:r>
              <a:rPr lang="en-US" sz="2000" dirty="0">
                <a:solidFill>
                  <a:schemeClr val="tx1"/>
                </a:solidFill>
              </a:rPr>
              <a:t> bank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tertentu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799092D-A0B6-40EF-9D5F-A2873A80775C}"/>
              </a:ext>
            </a:extLst>
          </p:cNvPr>
          <p:cNvSpPr/>
          <p:nvPr/>
        </p:nvSpPr>
        <p:spPr>
          <a:xfrm flipH="1">
            <a:off x="7456875" y="5706408"/>
            <a:ext cx="309093" cy="264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8433B7-C17C-43A5-B9E9-4BA51E66A0F4}"/>
              </a:ext>
            </a:extLst>
          </p:cNvPr>
          <p:cNvSpPr/>
          <p:nvPr/>
        </p:nvSpPr>
        <p:spPr>
          <a:xfrm>
            <a:off x="4056851" y="5120419"/>
            <a:ext cx="3245480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Calon</a:t>
            </a:r>
            <a:r>
              <a:rPr lang="en-US" sz="2000" dirty="0">
                <a:solidFill>
                  <a:schemeClr val="tx1"/>
                </a:solidFill>
              </a:rPr>
              <a:t> investor </a:t>
            </a:r>
            <a:r>
              <a:rPr lang="en-US" sz="2000" dirty="0" err="1">
                <a:solidFill>
                  <a:schemeClr val="tx1"/>
                </a:solidFill>
              </a:rPr>
              <a:t>menerima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bukti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jaminan</a:t>
            </a:r>
            <a:r>
              <a:rPr lang="en-US" sz="2000" dirty="0">
                <a:solidFill>
                  <a:schemeClr val="tx1"/>
                </a:solidFill>
              </a:rPr>
              <a:t> oleh </a:t>
            </a:r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TernakYuk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67DCEB-718C-4EE3-A436-23A55056E8C2}"/>
              </a:ext>
            </a:extLst>
          </p:cNvPr>
          <p:cNvSpPr/>
          <p:nvPr/>
        </p:nvSpPr>
        <p:spPr>
          <a:xfrm flipH="1">
            <a:off x="3543849" y="5706408"/>
            <a:ext cx="309093" cy="264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A210F2-0634-467B-B2BE-526CEFAFCEE3}"/>
              </a:ext>
            </a:extLst>
          </p:cNvPr>
          <p:cNvSpPr/>
          <p:nvPr/>
        </p:nvSpPr>
        <p:spPr>
          <a:xfrm>
            <a:off x="143825" y="5120419"/>
            <a:ext cx="3245480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Resmi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menjadi</a:t>
            </a:r>
            <a:r>
              <a:rPr lang="en-US" sz="2000" dirty="0">
                <a:solidFill>
                  <a:srgbClr val="FF0000"/>
                </a:solidFill>
              </a:rPr>
              <a:t> member </a:t>
            </a:r>
            <a:r>
              <a:rPr lang="en-US" sz="2000" dirty="0" err="1">
                <a:solidFill>
                  <a:srgbClr val="FF0000"/>
                </a:solidFill>
              </a:rPr>
              <a:t>TernakYuk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7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F794-F98C-423B-B6BD-BF539579F99F}"/>
              </a:ext>
            </a:extLst>
          </p:cNvPr>
          <p:cNvSpPr/>
          <p:nvPr/>
        </p:nvSpPr>
        <p:spPr>
          <a:xfrm>
            <a:off x="244698" y="-25758"/>
            <a:ext cx="4314422" cy="746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tx1"/>
                </a:solidFill>
              </a:rPr>
              <a:t>Laporan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Keuntungan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99DD24-544A-47E0-B130-A1E8F624A5EA}"/>
              </a:ext>
            </a:extLst>
          </p:cNvPr>
          <p:cNvSpPr/>
          <p:nvPr/>
        </p:nvSpPr>
        <p:spPr>
          <a:xfrm>
            <a:off x="345582" y="886497"/>
            <a:ext cx="10652974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kepada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semua</a:t>
            </a:r>
            <a:r>
              <a:rPr lang="en-US" sz="2000" dirty="0">
                <a:solidFill>
                  <a:schemeClr val="tx1"/>
                </a:solidFill>
              </a:rPr>
              <a:t> investor </a:t>
            </a:r>
            <a:r>
              <a:rPr lang="en-US" sz="2000" dirty="0" err="1">
                <a:solidFill>
                  <a:schemeClr val="tx1"/>
                </a:solidFill>
              </a:rPr>
              <a:t>mengenai</a:t>
            </a:r>
            <a:r>
              <a:rPr lang="en-US" sz="2000" dirty="0">
                <a:solidFill>
                  <a:schemeClr val="tx1"/>
                </a:solidFill>
              </a:rPr>
              <a:t> dana </a:t>
            </a:r>
            <a:r>
              <a:rPr lang="en-US" sz="2000" dirty="0" err="1">
                <a:solidFill>
                  <a:schemeClr val="tx1"/>
                </a:solidFill>
              </a:rPr>
              <a:t>investasinya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beserta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keuntungan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telah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diperolehnya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masing-masing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AWS RDS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93E3FE-BB0D-481D-BDF4-51EA1EF32B5A}"/>
              </a:ext>
            </a:extLst>
          </p:cNvPr>
          <p:cNvSpPr/>
          <p:nvPr/>
        </p:nvSpPr>
        <p:spPr>
          <a:xfrm>
            <a:off x="143814" y="2496357"/>
            <a:ext cx="4314422" cy="746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tx1"/>
                </a:solidFill>
              </a:rPr>
              <a:t>Sistem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Bagi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hasil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77FEE3-E61D-4656-A133-D7BC0CEA750D}"/>
              </a:ext>
            </a:extLst>
          </p:cNvPr>
          <p:cNvSpPr/>
          <p:nvPr/>
        </p:nvSpPr>
        <p:spPr>
          <a:xfrm>
            <a:off x="244698" y="3408612"/>
            <a:ext cx="10652974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hasil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dituangkan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syarat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ketentuan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diperoleh</a:t>
            </a:r>
            <a:r>
              <a:rPr lang="en-US" sz="2000" dirty="0">
                <a:solidFill>
                  <a:schemeClr val="tx1"/>
                </a:solidFill>
              </a:rPr>
              <a:t> oleh </a:t>
            </a:r>
            <a:r>
              <a:rPr lang="en-US" sz="2000" dirty="0" err="1">
                <a:solidFill>
                  <a:schemeClr val="tx1"/>
                </a:solidFill>
              </a:rPr>
              <a:t>setiap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calon</a:t>
            </a:r>
            <a:r>
              <a:rPr lang="en-US" sz="2000" dirty="0">
                <a:solidFill>
                  <a:schemeClr val="tx1"/>
                </a:solidFill>
              </a:rPr>
              <a:t> investor </a:t>
            </a:r>
            <a:r>
              <a:rPr lang="en-US" sz="2000" dirty="0" err="1">
                <a:solidFill>
                  <a:schemeClr val="tx1"/>
                </a:solidFill>
              </a:rPr>
              <a:t>sebelum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diperoleh</a:t>
            </a:r>
            <a:r>
              <a:rPr lang="en-US" sz="2000" dirty="0">
                <a:solidFill>
                  <a:schemeClr val="tx1"/>
                </a:solidFill>
              </a:rPr>
              <a:t> di website </a:t>
            </a:r>
            <a:r>
              <a:rPr lang="en-US" sz="2000" dirty="0" err="1">
                <a:solidFill>
                  <a:schemeClr val="tx1"/>
                </a:solidFill>
              </a:rPr>
              <a:t>TernakYuk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17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F794-F98C-423B-B6BD-BF539579F99F}"/>
              </a:ext>
            </a:extLst>
          </p:cNvPr>
          <p:cNvSpPr/>
          <p:nvPr/>
        </p:nvSpPr>
        <p:spPr>
          <a:xfrm>
            <a:off x="244697" y="-25758"/>
            <a:ext cx="4984125" cy="746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tx1"/>
                </a:solidFill>
              </a:rPr>
              <a:t>Mencabut</a:t>
            </a:r>
            <a:r>
              <a:rPr lang="en-US" sz="3600" b="1" dirty="0">
                <a:solidFill>
                  <a:schemeClr val="tx1"/>
                </a:solidFill>
              </a:rPr>
              <a:t> Modal Usaha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99DD24-544A-47E0-B130-A1E8F624A5EA}"/>
              </a:ext>
            </a:extLst>
          </p:cNvPr>
          <p:cNvSpPr/>
          <p:nvPr/>
        </p:nvSpPr>
        <p:spPr>
          <a:xfrm>
            <a:off x="345582" y="886497"/>
            <a:ext cx="10652974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Modal </a:t>
            </a:r>
            <a:r>
              <a:rPr lang="en-US" sz="2000" dirty="0" err="1">
                <a:solidFill>
                  <a:schemeClr val="tx1"/>
                </a:solidFill>
              </a:rPr>
              <a:t>usaha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telah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ditanamkan</a:t>
            </a:r>
            <a:r>
              <a:rPr lang="en-US" sz="2000" dirty="0">
                <a:solidFill>
                  <a:schemeClr val="tx1"/>
                </a:solidFill>
              </a:rPr>
              <a:t> oleh investor </a:t>
            </a:r>
            <a:r>
              <a:rPr lang="en-US" sz="2000" dirty="0" err="1">
                <a:solidFill>
                  <a:schemeClr val="tx1"/>
                </a:solidFill>
              </a:rPr>
              <a:t>masih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dicabut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putus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kontrak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TernakYuk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Aktifitas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pula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melalui</a:t>
            </a:r>
            <a:r>
              <a:rPr lang="en-US" sz="2000" dirty="0">
                <a:solidFill>
                  <a:schemeClr val="tx1"/>
                </a:solidFill>
              </a:rPr>
              <a:t> website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syarat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ketentuan</a:t>
            </a:r>
            <a:r>
              <a:rPr lang="en-US" sz="2000" dirty="0">
                <a:solidFill>
                  <a:schemeClr val="tx1"/>
                </a:solidFill>
              </a:rPr>
              <a:t>**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ialah</a:t>
            </a:r>
            <a:r>
              <a:rPr lang="en-US" sz="2000" dirty="0">
                <a:solidFill>
                  <a:schemeClr val="tx1"/>
                </a:solidFill>
              </a:rPr>
              <a:t> AWS RDS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C243F-91CD-44AC-ADFC-0A516BE50BE7}"/>
              </a:ext>
            </a:extLst>
          </p:cNvPr>
          <p:cNvSpPr/>
          <p:nvPr/>
        </p:nvSpPr>
        <p:spPr>
          <a:xfrm>
            <a:off x="1199886" y="3258352"/>
            <a:ext cx="2562895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Mengisi</a:t>
            </a:r>
            <a:r>
              <a:rPr lang="en-US" sz="2000" dirty="0">
                <a:solidFill>
                  <a:schemeClr val="tx1"/>
                </a:solidFill>
              </a:rPr>
              <a:t> form </a:t>
            </a:r>
            <a:r>
              <a:rPr lang="en-US" sz="2000" dirty="0" err="1">
                <a:solidFill>
                  <a:schemeClr val="tx1"/>
                </a:solidFill>
              </a:rPr>
              <a:t>pendaftaran</a:t>
            </a:r>
            <a:r>
              <a:rPr lang="en-US" sz="2000" dirty="0">
                <a:solidFill>
                  <a:schemeClr val="tx1"/>
                </a:solidFill>
              </a:rPr>
              <a:t> pada website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A06762-CA6A-412E-AA96-20973022FE9F}"/>
              </a:ext>
            </a:extLst>
          </p:cNvPr>
          <p:cNvSpPr/>
          <p:nvPr/>
        </p:nvSpPr>
        <p:spPr>
          <a:xfrm>
            <a:off x="993822" y="2547872"/>
            <a:ext cx="3436510" cy="6203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Alur </a:t>
            </a:r>
            <a:r>
              <a:rPr lang="en-US" sz="2000" dirty="0" err="1">
                <a:solidFill>
                  <a:schemeClr val="tx1"/>
                </a:solidFill>
              </a:rPr>
              <a:t>Mencabut</a:t>
            </a:r>
            <a:r>
              <a:rPr lang="en-US" sz="2000" dirty="0">
                <a:solidFill>
                  <a:schemeClr val="tx1"/>
                </a:solidFill>
              </a:rPr>
              <a:t> Modal Usaha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9692BF-51CB-4ECC-82B7-01EB97D013A6}"/>
              </a:ext>
            </a:extLst>
          </p:cNvPr>
          <p:cNvSpPr/>
          <p:nvPr/>
        </p:nvSpPr>
        <p:spPr>
          <a:xfrm>
            <a:off x="3992453" y="3844341"/>
            <a:ext cx="309093" cy="264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C57CF1-B2A1-4A74-95D5-CB4C1502640C}"/>
              </a:ext>
            </a:extLst>
          </p:cNvPr>
          <p:cNvSpPr/>
          <p:nvPr/>
        </p:nvSpPr>
        <p:spPr>
          <a:xfrm>
            <a:off x="4546247" y="3258352"/>
            <a:ext cx="2562895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Menunggu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konfirmasi</a:t>
            </a:r>
            <a:r>
              <a:rPr lang="en-US" sz="2000" dirty="0">
                <a:solidFill>
                  <a:schemeClr val="tx1"/>
                </a:solidFill>
              </a:rPr>
              <a:t> oleh admin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54EEEC-554A-4F2A-99FE-318E1203D9FA}"/>
              </a:ext>
            </a:extLst>
          </p:cNvPr>
          <p:cNvSpPr/>
          <p:nvPr/>
        </p:nvSpPr>
        <p:spPr>
          <a:xfrm>
            <a:off x="7353843" y="3844341"/>
            <a:ext cx="1213838" cy="2978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622467-7083-4BFF-A876-95331D04E400}"/>
              </a:ext>
            </a:extLst>
          </p:cNvPr>
          <p:cNvSpPr/>
          <p:nvPr/>
        </p:nvSpPr>
        <p:spPr>
          <a:xfrm>
            <a:off x="8819887" y="3129567"/>
            <a:ext cx="3090919" cy="1659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Setelah </a:t>
            </a:r>
            <a:r>
              <a:rPr lang="en-US" sz="2000" dirty="0" err="1">
                <a:solidFill>
                  <a:schemeClr val="tx1"/>
                </a:solidFill>
              </a:rPr>
              <a:t>dikonfirmasi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calon</a:t>
            </a:r>
            <a:r>
              <a:rPr lang="en-US" sz="2000" dirty="0">
                <a:solidFill>
                  <a:schemeClr val="tx1"/>
                </a:solidFill>
              </a:rPr>
              <a:t> investor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menerima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notifikasi</a:t>
            </a:r>
            <a:r>
              <a:rPr lang="en-US" sz="2000" dirty="0">
                <a:solidFill>
                  <a:schemeClr val="tx1"/>
                </a:solidFill>
              </a:rPr>
              <a:t> approval dan </a:t>
            </a:r>
            <a:r>
              <a:rPr lang="en-US" sz="2000" dirty="0" err="1">
                <a:solidFill>
                  <a:schemeClr val="tx1"/>
                </a:solidFill>
              </a:rPr>
              <a:t>kode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melalui</a:t>
            </a:r>
            <a:r>
              <a:rPr lang="en-US" sz="2000" dirty="0">
                <a:solidFill>
                  <a:schemeClr val="tx1"/>
                </a:solidFill>
              </a:rPr>
              <a:t> email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04FF27-6226-4413-8312-6AFD81F91DCA}"/>
              </a:ext>
            </a:extLst>
          </p:cNvPr>
          <p:cNvSpPr/>
          <p:nvPr/>
        </p:nvSpPr>
        <p:spPr>
          <a:xfrm rot="5400000">
            <a:off x="5631299" y="4844064"/>
            <a:ext cx="309093" cy="264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2D357A-2672-437B-8D11-FBCE130B7193}"/>
              </a:ext>
            </a:extLst>
          </p:cNvPr>
          <p:cNvSpPr/>
          <p:nvPr/>
        </p:nvSpPr>
        <p:spPr>
          <a:xfrm>
            <a:off x="4301546" y="5249213"/>
            <a:ext cx="3245480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pertemuan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musyawarah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antara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pihak</a:t>
            </a:r>
            <a:r>
              <a:rPr lang="en-US" sz="2000" dirty="0">
                <a:solidFill>
                  <a:schemeClr val="tx1"/>
                </a:solidFill>
              </a:rPr>
              <a:t> admin dan investor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07C03C-EE62-4F83-97E8-C10DA16CBA9F}"/>
              </a:ext>
            </a:extLst>
          </p:cNvPr>
          <p:cNvSpPr/>
          <p:nvPr/>
        </p:nvSpPr>
        <p:spPr>
          <a:xfrm>
            <a:off x="7307699" y="3295379"/>
            <a:ext cx="1306125" cy="551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Sesuai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syarat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ketentuan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0946EF-327B-4546-B965-60CC7213A556}"/>
              </a:ext>
            </a:extLst>
          </p:cNvPr>
          <p:cNvSpPr/>
          <p:nvPr/>
        </p:nvSpPr>
        <p:spPr>
          <a:xfrm>
            <a:off x="6001573" y="4678244"/>
            <a:ext cx="1627025" cy="551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Tidak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sesuai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syarat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ketentuan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ditolak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1ED868-1CDD-4E30-A031-915A9F5EA7D0}"/>
              </a:ext>
            </a:extLst>
          </p:cNvPr>
          <p:cNvSpPr/>
          <p:nvPr/>
        </p:nvSpPr>
        <p:spPr>
          <a:xfrm>
            <a:off x="8951894" y="5587282"/>
            <a:ext cx="3090919" cy="8049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Putus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kontrak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TernakYuk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B63FE46-4140-4FC1-B8DC-EDF441F9A044}"/>
              </a:ext>
            </a:extLst>
          </p:cNvPr>
          <p:cNvSpPr/>
          <p:nvPr/>
        </p:nvSpPr>
        <p:spPr>
          <a:xfrm rot="5400000">
            <a:off x="10342808" y="4928303"/>
            <a:ext cx="309093" cy="264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627B14F-6973-4F16-A2A8-744BB7FA2282}"/>
              </a:ext>
            </a:extLst>
          </p:cNvPr>
          <p:cNvSpPr/>
          <p:nvPr/>
        </p:nvSpPr>
        <p:spPr>
          <a:xfrm>
            <a:off x="7738056" y="5840831"/>
            <a:ext cx="968062" cy="2978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974265-BB0C-4E73-A628-5A5C4219B31F}"/>
              </a:ext>
            </a:extLst>
          </p:cNvPr>
          <p:cNvSpPr/>
          <p:nvPr/>
        </p:nvSpPr>
        <p:spPr>
          <a:xfrm>
            <a:off x="244697" y="-25758"/>
            <a:ext cx="5705341" cy="746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tx1"/>
                </a:solidFill>
              </a:rPr>
              <a:t>Fitur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Pendukung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Aplikasi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E9F1C1-701B-419B-A66E-A4B0F65AB80D}"/>
              </a:ext>
            </a:extLst>
          </p:cNvPr>
          <p:cNvSpPr/>
          <p:nvPr/>
        </p:nvSpPr>
        <p:spPr>
          <a:xfrm>
            <a:off x="345582" y="886496"/>
            <a:ext cx="10652974" cy="33248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Aplikasi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juga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Amazon RDS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menjamin</a:t>
            </a:r>
            <a:r>
              <a:rPr lang="en-US" sz="2000" dirty="0">
                <a:solidFill>
                  <a:schemeClr val="tx1"/>
                </a:solidFill>
              </a:rPr>
              <a:t> database </a:t>
            </a:r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memback</a:t>
            </a:r>
            <a:r>
              <a:rPr lang="en-US" sz="2000" dirty="0">
                <a:solidFill>
                  <a:schemeClr val="tx1"/>
                </a:solidFill>
              </a:rPr>
              <a:t> up data </a:t>
            </a:r>
            <a:r>
              <a:rPr lang="en-US" sz="2000" dirty="0" err="1">
                <a:solidFill>
                  <a:schemeClr val="tx1"/>
                </a:solidFill>
              </a:rPr>
              <a:t>ke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beberapa</a:t>
            </a:r>
            <a:r>
              <a:rPr lang="en-US" sz="2000" dirty="0">
                <a:solidFill>
                  <a:schemeClr val="tx1"/>
                </a:solidFill>
              </a:rPr>
              <a:t> zone yang </a:t>
            </a:r>
            <a:r>
              <a:rPr lang="en-US" sz="2000" dirty="0" err="1">
                <a:solidFill>
                  <a:schemeClr val="tx1"/>
                </a:solidFill>
              </a:rPr>
              <a:t>berbeda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AWS ELB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menjamin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ketersediaan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AWS auto scaling EC2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menjamin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kenyamanan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pelanggan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mengakses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layanan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AWS CloudWatch yang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diakses</a:t>
            </a:r>
            <a:r>
              <a:rPr lang="en-US" sz="2000" dirty="0">
                <a:solidFill>
                  <a:schemeClr val="tx1"/>
                </a:solidFill>
              </a:rPr>
              <a:t> oleh admin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memonitoring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penggunaan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aplikasi</a:t>
            </a:r>
            <a:r>
              <a:rPr lang="en-US" sz="2000" dirty="0">
                <a:solidFill>
                  <a:schemeClr val="tx1"/>
                </a:solidFill>
              </a:rPr>
              <a:t> pada </a:t>
            </a:r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AWS IAM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izin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akses</a:t>
            </a:r>
            <a:r>
              <a:rPr lang="en-US" sz="2000" dirty="0">
                <a:solidFill>
                  <a:schemeClr val="tx1"/>
                </a:solidFill>
              </a:rPr>
              <a:t> admin dan investor </a:t>
            </a:r>
            <a:r>
              <a:rPr lang="en-US" sz="2000" dirty="0" err="1">
                <a:solidFill>
                  <a:schemeClr val="tx1"/>
                </a:solidFill>
              </a:rPr>
              <a:t>sehingga</a:t>
            </a:r>
            <a:r>
              <a:rPr lang="en-US" sz="2000" dirty="0">
                <a:solidFill>
                  <a:schemeClr val="tx1"/>
                </a:solidFill>
              </a:rPr>
              <a:t> data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terjamin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keamanannya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AWS Security Group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akses</a:t>
            </a:r>
            <a:r>
              <a:rPr lang="en-US" sz="2000" dirty="0">
                <a:solidFill>
                  <a:schemeClr val="tx1"/>
                </a:solidFill>
              </a:rPr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276521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F794-F98C-423B-B6BD-BF539579F99F}"/>
              </a:ext>
            </a:extLst>
          </p:cNvPr>
          <p:cNvSpPr/>
          <p:nvPr/>
        </p:nvSpPr>
        <p:spPr>
          <a:xfrm>
            <a:off x="244698" y="-25758"/>
            <a:ext cx="4314422" cy="746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tx1"/>
                </a:solidFill>
              </a:rPr>
              <a:t>Syarat</a:t>
            </a:r>
            <a:r>
              <a:rPr lang="en-US" sz="3600" b="1" dirty="0">
                <a:solidFill>
                  <a:schemeClr val="tx1"/>
                </a:solidFill>
              </a:rPr>
              <a:t> dan </a:t>
            </a:r>
            <a:r>
              <a:rPr lang="en-US" sz="3600" b="1" dirty="0" err="1">
                <a:solidFill>
                  <a:schemeClr val="tx1"/>
                </a:solidFill>
              </a:rPr>
              <a:t>ketentuan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99DD24-544A-47E0-B130-A1E8F624A5EA}"/>
              </a:ext>
            </a:extLst>
          </p:cNvPr>
          <p:cNvSpPr/>
          <p:nvPr/>
        </p:nvSpPr>
        <p:spPr>
          <a:xfrm>
            <a:off x="345582" y="886497"/>
            <a:ext cx="10652974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* </a:t>
            </a:r>
            <a:r>
              <a:rPr lang="en-US" sz="2000" dirty="0" err="1">
                <a:solidFill>
                  <a:schemeClr val="tx1"/>
                </a:solidFill>
              </a:rPr>
              <a:t>Syarat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ketentuan</a:t>
            </a:r>
            <a:r>
              <a:rPr lang="en-US" sz="2000" dirty="0">
                <a:solidFill>
                  <a:schemeClr val="tx1"/>
                </a:solidFill>
              </a:rPr>
              <a:t> Part.1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Penanaman</a:t>
            </a:r>
            <a:r>
              <a:rPr lang="en-US" sz="2000" dirty="0">
                <a:solidFill>
                  <a:schemeClr val="tx1"/>
                </a:solidFill>
              </a:rPr>
              <a:t> modal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minimal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sekian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Investor </a:t>
            </a:r>
            <a:r>
              <a:rPr lang="en-US" sz="2000" dirty="0" err="1">
                <a:solidFill>
                  <a:schemeClr val="tx1"/>
                </a:solidFill>
              </a:rPr>
              <a:t>berhak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mendapatkan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jaminan</a:t>
            </a:r>
            <a:r>
              <a:rPr lang="en-US" sz="2000" dirty="0">
                <a:solidFill>
                  <a:schemeClr val="tx1"/>
                </a:solidFill>
              </a:rPr>
              <a:t> modal </a:t>
            </a:r>
            <a:r>
              <a:rPr lang="en-US" sz="2000" dirty="0" err="1">
                <a:solidFill>
                  <a:schemeClr val="tx1"/>
                </a:solidFill>
              </a:rPr>
              <a:t>usaha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berupa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ternak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Investor </a:t>
            </a:r>
            <a:r>
              <a:rPr lang="en-US" sz="2000" dirty="0" err="1">
                <a:solidFill>
                  <a:schemeClr val="tx1"/>
                </a:solidFill>
              </a:rPr>
              <a:t>berhak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mendapatkan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mengenai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perkembangan</a:t>
            </a:r>
            <a:r>
              <a:rPr lang="en-US" sz="2000" dirty="0">
                <a:solidFill>
                  <a:schemeClr val="tx1"/>
                </a:solidFill>
              </a:rPr>
              <a:t> modal yang </a:t>
            </a:r>
            <a:r>
              <a:rPr lang="en-US" sz="2000" dirty="0" err="1">
                <a:solidFill>
                  <a:schemeClr val="tx1"/>
                </a:solidFill>
              </a:rPr>
              <a:t>dimilikinya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77FEE3-E61D-4656-A133-D7BC0CEA750D}"/>
              </a:ext>
            </a:extLst>
          </p:cNvPr>
          <p:cNvSpPr/>
          <p:nvPr/>
        </p:nvSpPr>
        <p:spPr>
          <a:xfrm>
            <a:off x="345582" y="2496357"/>
            <a:ext cx="10652974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** </a:t>
            </a:r>
            <a:r>
              <a:rPr lang="en-US" sz="2000" dirty="0" err="1">
                <a:solidFill>
                  <a:schemeClr val="tx1"/>
                </a:solidFill>
              </a:rPr>
              <a:t>Syarat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ketentuan</a:t>
            </a:r>
            <a:r>
              <a:rPr lang="en-US" sz="2000" dirty="0">
                <a:solidFill>
                  <a:schemeClr val="tx1"/>
                </a:solidFill>
              </a:rPr>
              <a:t> Part.2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Pencabutan</a:t>
            </a:r>
            <a:r>
              <a:rPr lang="en-US" sz="2000" dirty="0">
                <a:solidFill>
                  <a:schemeClr val="tx1"/>
                </a:solidFill>
              </a:rPr>
              <a:t> modal </a:t>
            </a:r>
            <a:r>
              <a:rPr lang="en-US" sz="2000" dirty="0" err="1">
                <a:solidFill>
                  <a:schemeClr val="tx1"/>
                </a:solidFill>
              </a:rPr>
              <a:t>usaha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bila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jangka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waktu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investasi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tertentu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Modal </a:t>
            </a:r>
            <a:r>
              <a:rPr lang="en-US" sz="2000" dirty="0" err="1">
                <a:solidFill>
                  <a:schemeClr val="tx1"/>
                </a:solidFill>
              </a:rPr>
              <a:t>usaha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dikembalikan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jangka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waktu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tertentu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setelah</a:t>
            </a:r>
            <a:r>
              <a:rPr lang="en-US" sz="2000" dirty="0">
                <a:solidFill>
                  <a:schemeClr val="tx1"/>
                </a:solidFill>
              </a:rPr>
              <a:t> proses </a:t>
            </a:r>
            <a:r>
              <a:rPr lang="en-US" sz="2000" dirty="0" err="1">
                <a:solidFill>
                  <a:schemeClr val="tx1"/>
                </a:solidFill>
              </a:rPr>
              <a:t>pencabutan</a:t>
            </a:r>
            <a:r>
              <a:rPr lang="en-US" sz="2000" dirty="0">
                <a:solidFill>
                  <a:schemeClr val="tx1"/>
                </a:solidFill>
              </a:rPr>
              <a:t> modal.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73C28E-5C9B-43A8-9B4C-F52523059968}"/>
              </a:ext>
            </a:extLst>
          </p:cNvPr>
          <p:cNvSpPr/>
          <p:nvPr/>
        </p:nvSpPr>
        <p:spPr>
          <a:xfrm>
            <a:off x="384217" y="4106217"/>
            <a:ext cx="10652974" cy="1444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Ketentuan</a:t>
            </a:r>
            <a:r>
              <a:rPr lang="en-US" sz="2000" dirty="0">
                <a:solidFill>
                  <a:schemeClr val="tx1"/>
                </a:solidFill>
              </a:rPr>
              <a:t> lain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ditentukan</a:t>
            </a:r>
            <a:r>
              <a:rPr lang="en-US" sz="2000" dirty="0">
                <a:solidFill>
                  <a:schemeClr val="tx1"/>
                </a:solidFill>
              </a:rPr>
              <a:t> oleh </a:t>
            </a:r>
            <a:r>
              <a:rPr lang="en-US" sz="2000" dirty="0" err="1">
                <a:solidFill>
                  <a:schemeClr val="tx1"/>
                </a:solidFill>
              </a:rPr>
              <a:t>pihak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TernakYuk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3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473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Arfah</dc:creator>
  <cp:lastModifiedBy>Arfah</cp:lastModifiedBy>
  <cp:revision>28</cp:revision>
  <dcterms:created xsi:type="dcterms:W3CDTF">2019-07-16T05:14:10Z</dcterms:created>
  <dcterms:modified xsi:type="dcterms:W3CDTF">2019-07-16T07:34:16Z</dcterms:modified>
</cp:coreProperties>
</file>