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F84701-694E-4BFB-A2E8-0D57645DBE99}">
  <a:tblStyle styleId="{0FF84701-694E-4BFB-A2E8-0D57645DBE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people get their news nowdays from Twitter. However, due to high informatin circulation within friendhsip groups and similar people. People can often suffer from what is called an echo chamber and might not be exposed to information outside of their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1"/>
                </a:solidFill>
              </a:rPr>
              <a:t>The purpose of my project is create a product which can help users find news and reading resources related to particular topics of interest based on information from the whole of Twitter. In this case I am using an example topic of Climate change.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 do this, I will scrape tweets from twitter on climate change, cluster them into sub-topics and then present the user with relevant resources to learn more about each sub-topic.</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7ffdd47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7ffdd47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I scrape all tweets within the last week.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is scraped using a fixed number human curated key words relevent to each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total 3200,000 tweets were.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tweets were then stored in MongoDB database so it can easily accesed during modeling.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ffdd47e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ffdd47e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modeling, the text was pre-processed with tokenization, lematization, removing stopwords and creating bigrams and trigrams.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ffdd47e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ffdd47e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chosen model used was Latent Dirichelt Allocation. To find the optimal number of clusters for each topic, the coherence of each topic was found. </a:t>
            </a:r>
            <a:r>
              <a:rPr lang="en" sz="1200">
                <a:solidFill>
                  <a:srgbClr val="333333"/>
                </a:solidFill>
                <a:latin typeface="Georgia"/>
                <a:ea typeface="Georgia"/>
                <a:cs typeface="Georgia"/>
                <a:sym typeface="Georgia"/>
              </a:rPr>
              <a:t>Each generated topic consists of words, and the topic coherence is applied to the top N words from the topic. It is defined as the average / median of the pairwise word-similarity scores of the words in the topic (e.g. PMI).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ffdd47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ffdd47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with a large amount of topics, there are many topics with overlapping themes. The next step was to trim it down by removing topics which were too similar on a whole to the other topics. I did this using the Jensen-Shannon divergence which measure the distances between topics.</a:t>
            </a:r>
            <a:endParaRPr/>
          </a:p>
          <a:p>
            <a:pPr indent="0" lvl="0" marL="0" rtl="0" algn="l">
              <a:spcBef>
                <a:spcPts val="0"/>
              </a:spcBef>
              <a:spcAft>
                <a:spcPts val="0"/>
              </a:spcAft>
              <a:buNone/>
            </a:pPr>
            <a:r>
              <a:rPr lang="en"/>
              <a:t>I then ranked all the topics based on total distance to other topics.</a:t>
            </a:r>
            <a:endParaRPr/>
          </a:p>
          <a:p>
            <a:pPr indent="0" lvl="0" marL="0" rtl="0" algn="l">
              <a:spcBef>
                <a:spcPts val="0"/>
              </a:spcBef>
              <a:spcAft>
                <a:spcPts val="0"/>
              </a:spcAft>
              <a:buNone/>
            </a:pPr>
            <a:r>
              <a:rPr lang="en"/>
              <a:t>The I removed the topics with the lowest score, these were the most similar to other topics.</a:t>
            </a:r>
            <a:endParaRPr/>
          </a:p>
          <a:p>
            <a:pPr indent="0" lvl="0" marL="0" rtl="0" algn="l">
              <a:spcBef>
                <a:spcPts val="0"/>
              </a:spcBef>
              <a:spcAft>
                <a:spcPts val="0"/>
              </a:spcAft>
              <a:buNone/>
            </a:pPr>
            <a:r>
              <a:rPr lang="en"/>
              <a:t>Doing this, I moved from 17 topics down to 15.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7ffdd47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7ffdd47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modeling, each topic has a probability distribution for words within that topic. Here you can see the top key words in Topic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some tweets that are classified in topic 1. We can see that many of the top words are inlcuded here. Overall it seems like people are talking about flooding the desert to help stop global warming. Seems quite interesting.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ffdd47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ffdd47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feature that may be useful for a user is to give sentiments on certain topics. This was done using VADER sentiment analysis on each tweet in a topic and then averaged out to give a topic 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can see two sentiments which were rated postively by VADER. On your left you can see a genuinely positive tweet.</a:t>
            </a:r>
            <a:endParaRPr/>
          </a:p>
          <a:p>
            <a:pPr indent="0" lvl="0" marL="0" rtl="0" algn="l">
              <a:spcBef>
                <a:spcPts val="0"/>
              </a:spcBef>
              <a:spcAft>
                <a:spcPts val="0"/>
              </a:spcAft>
              <a:buNone/>
            </a:pPr>
            <a:r>
              <a:rPr lang="en"/>
              <a:t>However, VADER has problems picking up on sarcasm as can be seen by the tweet on the right.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7ffdd47e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ffdd47e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tweets with negative sentiment.</a:t>
            </a:r>
            <a:endParaRPr/>
          </a:p>
          <a:p>
            <a:pPr indent="0" lvl="0" marL="0" rtl="0" algn="l">
              <a:spcBef>
                <a:spcPts val="0"/>
              </a:spcBef>
              <a:spcAft>
                <a:spcPts val="0"/>
              </a:spcAft>
              <a:buNone/>
            </a:pPr>
            <a:r>
              <a:rPr lang="en"/>
              <a:t>On the left the tweet involves death and injury so the sentiment is bad.</a:t>
            </a:r>
            <a:endParaRPr/>
          </a:p>
          <a:p>
            <a:pPr indent="0" lvl="0" marL="0" rtl="0" algn="l">
              <a:spcBef>
                <a:spcPts val="0"/>
              </a:spcBef>
              <a:spcAft>
                <a:spcPts val="0"/>
              </a:spcAft>
              <a:buNone/>
            </a:pPr>
            <a:r>
              <a:rPr lang="en"/>
              <a:t>On the right we have some guy hating on Neil Young.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ffdd47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ffdd47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these key words can then be used to automatically generate resources for a user to learn more about a sub-topic.</a:t>
            </a:r>
            <a:endParaRPr/>
          </a:p>
          <a:p>
            <a:pPr indent="0" lvl="0" marL="0" rtl="0" algn="l">
              <a:spcBef>
                <a:spcPts val="0"/>
              </a:spcBef>
              <a:spcAft>
                <a:spcPts val="0"/>
              </a:spcAft>
              <a:buNone/>
            </a:pPr>
            <a:r>
              <a:rPr lang="en"/>
              <a:t>I used the key words to generate a link using Google’s I’m feeling lucky to a relevant article on the topic.</a:t>
            </a:r>
            <a:endParaRPr/>
          </a:p>
          <a:p>
            <a:pPr indent="0" lvl="0" marL="0" rtl="0" algn="l">
              <a:spcBef>
                <a:spcPts val="0"/>
              </a:spcBef>
              <a:spcAft>
                <a:spcPts val="0"/>
              </a:spcAft>
              <a:buNone/>
            </a:pPr>
            <a:r>
              <a:rPr lang="en"/>
              <a:t>I also use the key words to scrape relevant images from Bing to give a better context of the topic.</a:t>
            </a:r>
            <a:endParaRPr/>
          </a:p>
          <a:p>
            <a:pPr indent="0" lvl="0" marL="0" rtl="0" algn="l">
              <a:spcBef>
                <a:spcPts val="0"/>
              </a:spcBef>
              <a:spcAft>
                <a:spcPts val="0"/>
              </a:spcAft>
              <a:buNone/>
            </a:pPr>
            <a:r>
              <a:rPr lang="en"/>
              <a:t>These resources are used to automatically update a webpage whixh showcases the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putting this together, here is a flask app.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7.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15476"/>
          <a:stretch/>
        </p:blipFill>
        <p:spPr>
          <a:xfrm>
            <a:off x="0" y="0"/>
            <a:ext cx="9144000" cy="3804750"/>
          </a:xfrm>
          <a:prstGeom prst="rect">
            <a:avLst/>
          </a:prstGeom>
          <a:noFill/>
          <a:ln>
            <a:noFill/>
          </a:ln>
        </p:spPr>
      </p:pic>
      <p:sp>
        <p:nvSpPr>
          <p:cNvPr id="55" name="Google Shape;55;p13"/>
          <p:cNvSpPr/>
          <p:nvPr/>
        </p:nvSpPr>
        <p:spPr>
          <a:xfrm>
            <a:off x="-211200" y="3804750"/>
            <a:ext cx="9740400" cy="1500300"/>
          </a:xfrm>
          <a:prstGeom prst="rect">
            <a:avLst/>
          </a:prstGeom>
          <a:solidFill>
            <a:srgbClr val="000000"/>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409950" y="3953825"/>
            <a:ext cx="10137900" cy="1015800"/>
          </a:xfrm>
          <a:prstGeom prst="rect">
            <a:avLst/>
          </a:prstGeom>
          <a:solidFill>
            <a:srgbClr val="000000"/>
          </a:solidFill>
          <a:ln>
            <a:noFill/>
          </a:ln>
        </p:spPr>
        <p:txBody>
          <a:bodyPr anchorCtr="0" anchor="b"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Climate change on Twitter</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239450" y="1122711"/>
            <a:ext cx="2655375" cy="1929575"/>
          </a:xfrm>
          <a:prstGeom prst="rect">
            <a:avLst/>
          </a:prstGeom>
          <a:noFill/>
          <a:ln>
            <a:noFill/>
          </a:ln>
        </p:spPr>
      </p:pic>
      <p:pic>
        <p:nvPicPr>
          <p:cNvPr id="62" name="Google Shape;62;p14"/>
          <p:cNvPicPr preferRelativeResize="0"/>
          <p:nvPr/>
        </p:nvPicPr>
        <p:blipFill>
          <a:blip r:embed="rId4">
            <a:alphaModFix/>
          </a:blip>
          <a:stretch>
            <a:fillRect/>
          </a:stretch>
        </p:blipFill>
        <p:spPr>
          <a:xfrm>
            <a:off x="6560800" y="1356336"/>
            <a:ext cx="2155425" cy="2155425"/>
          </a:xfrm>
          <a:prstGeom prst="rect">
            <a:avLst/>
          </a:prstGeom>
          <a:noFill/>
          <a:ln>
            <a:noFill/>
          </a:ln>
        </p:spPr>
      </p:pic>
      <p:sp>
        <p:nvSpPr>
          <p:cNvPr id="63" name="Google Shape;63;p14"/>
          <p:cNvSpPr/>
          <p:nvPr/>
        </p:nvSpPr>
        <p:spPr>
          <a:xfrm>
            <a:off x="2425575" y="2159000"/>
            <a:ext cx="981600" cy="33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a:blip r:embed="rId5">
            <a:alphaModFix/>
          </a:blip>
          <a:stretch>
            <a:fillRect/>
          </a:stretch>
        </p:blipFill>
        <p:spPr>
          <a:xfrm rot="-5400000">
            <a:off x="3730150" y="1659475"/>
            <a:ext cx="1415775" cy="1549125"/>
          </a:xfrm>
          <a:prstGeom prst="rect">
            <a:avLst/>
          </a:prstGeom>
          <a:noFill/>
          <a:ln>
            <a:noFill/>
          </a:ln>
        </p:spPr>
      </p:pic>
      <p:pic>
        <p:nvPicPr>
          <p:cNvPr id="65" name="Google Shape;65;p14"/>
          <p:cNvPicPr preferRelativeResize="0"/>
          <p:nvPr/>
        </p:nvPicPr>
        <p:blipFill>
          <a:blip r:embed="rId6">
            <a:alphaModFix/>
          </a:blip>
          <a:stretch>
            <a:fillRect/>
          </a:stretch>
        </p:blipFill>
        <p:spPr>
          <a:xfrm>
            <a:off x="543200" y="3052271"/>
            <a:ext cx="1650395" cy="330900"/>
          </a:xfrm>
          <a:prstGeom prst="rect">
            <a:avLst/>
          </a:prstGeom>
          <a:noFill/>
          <a:ln>
            <a:noFill/>
          </a:ln>
        </p:spPr>
      </p:pic>
      <p:sp>
        <p:nvSpPr>
          <p:cNvPr id="66" name="Google Shape;66;p14"/>
          <p:cNvSpPr txBox="1"/>
          <p:nvPr/>
        </p:nvSpPr>
        <p:spPr>
          <a:xfrm>
            <a:off x="3058500" y="3255600"/>
            <a:ext cx="3027000" cy="12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          </a:t>
            </a:r>
            <a:r>
              <a:rPr b="1" lang="en" u="sng">
                <a:latin typeface="Lato"/>
                <a:ea typeface="Lato"/>
                <a:cs typeface="Lato"/>
                <a:sym typeface="Lato"/>
              </a:rPr>
              <a:t>Keyword Filter:</a:t>
            </a:r>
            <a:endParaRPr b="1" u="sng">
              <a:latin typeface="Lato"/>
              <a:ea typeface="Lato"/>
              <a:cs typeface="Lato"/>
              <a:sym typeface="Lato"/>
            </a:endParaRPr>
          </a:p>
          <a:p>
            <a:pPr indent="0" lvl="0" marL="0" rtl="0" algn="l">
              <a:spcBef>
                <a:spcPts val="0"/>
              </a:spcBef>
              <a:spcAft>
                <a:spcPts val="0"/>
              </a:spcAft>
              <a:buNone/>
            </a:pPr>
            <a:r>
              <a:t/>
            </a:r>
            <a:endParaRPr b="1" u="sng">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Climate change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Climate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Global Warming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etc...</a:t>
            </a:r>
            <a:endParaRPr>
              <a:latin typeface="Lato"/>
              <a:ea typeface="Lato"/>
              <a:cs typeface="Lato"/>
              <a:sym typeface="Lato"/>
            </a:endParaRPr>
          </a:p>
          <a:p>
            <a:pPr indent="0" lvl="0" marL="0" rtl="0" algn="l">
              <a:spcBef>
                <a:spcPts val="0"/>
              </a:spcBef>
              <a:spcAft>
                <a:spcPts val="0"/>
              </a:spcAft>
              <a:buNone/>
            </a:pPr>
            <a:r>
              <a:t/>
            </a:r>
            <a:endParaRPr/>
          </a:p>
        </p:txBody>
      </p:sp>
      <p:sp>
        <p:nvSpPr>
          <p:cNvPr id="67" name="Google Shape;67;p14"/>
          <p:cNvSpPr txBox="1"/>
          <p:nvPr>
            <p:ph type="title"/>
          </p:nvPr>
        </p:nvSpPr>
        <p:spPr>
          <a:xfrm>
            <a:off x="2986188" y="1153450"/>
            <a:ext cx="290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20,000 tweets</a:t>
            </a:r>
            <a:endParaRPr>
              <a:latin typeface="Lato"/>
              <a:ea typeface="Lato"/>
              <a:cs typeface="Lato"/>
              <a:sym typeface="Lato"/>
            </a:endParaRPr>
          </a:p>
        </p:txBody>
      </p:sp>
      <p:sp>
        <p:nvSpPr>
          <p:cNvPr id="68" name="Google Shape;68;p14"/>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The Data</a:t>
            </a:r>
            <a:endParaRPr>
              <a:solidFill>
                <a:schemeClr val="lt1"/>
              </a:solidFill>
              <a:latin typeface="Lato"/>
              <a:ea typeface="Lato"/>
              <a:cs typeface="Lato"/>
              <a:sym typeface="Lato"/>
            </a:endParaRPr>
          </a:p>
        </p:txBody>
      </p:sp>
      <p:sp>
        <p:nvSpPr>
          <p:cNvPr id="69" name="Google Shape;69;p14"/>
          <p:cNvSpPr/>
          <p:nvPr/>
        </p:nvSpPr>
        <p:spPr>
          <a:xfrm>
            <a:off x="5468900" y="2159000"/>
            <a:ext cx="981600" cy="33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60900" y="4944725"/>
            <a:ext cx="10137900" cy="330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298200" y="1158600"/>
            <a:ext cx="4273800" cy="81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98200" y="2424275"/>
            <a:ext cx="4273800" cy="81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98200" y="3689975"/>
            <a:ext cx="4273800" cy="81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416250" y="1282200"/>
            <a:ext cx="403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“Wildfires caused by climate change”</a:t>
            </a:r>
            <a:endParaRPr sz="1800">
              <a:latin typeface="Lato"/>
              <a:ea typeface="Lato"/>
              <a:cs typeface="Lato"/>
              <a:sym typeface="Lato"/>
            </a:endParaRPr>
          </a:p>
        </p:txBody>
      </p:sp>
      <p:sp>
        <p:nvSpPr>
          <p:cNvPr id="79" name="Google Shape;79;p15"/>
          <p:cNvSpPr txBox="1"/>
          <p:nvPr/>
        </p:nvSpPr>
        <p:spPr>
          <a:xfrm>
            <a:off x="1405500" y="2517150"/>
            <a:ext cx="205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[wildfire, caused]</a:t>
            </a:r>
            <a:endParaRPr sz="1800">
              <a:latin typeface="Lato"/>
              <a:ea typeface="Lato"/>
              <a:cs typeface="Lato"/>
              <a:sym typeface="Lato"/>
            </a:endParaRPr>
          </a:p>
        </p:txBody>
      </p:sp>
      <p:sp>
        <p:nvSpPr>
          <p:cNvPr id="80" name="Google Shape;80;p15"/>
          <p:cNvSpPr txBox="1"/>
          <p:nvPr/>
        </p:nvSpPr>
        <p:spPr>
          <a:xfrm>
            <a:off x="579500" y="3875700"/>
            <a:ext cx="441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[wildfire, caused, wildfire caused]</a:t>
            </a:r>
            <a:endParaRPr sz="1800">
              <a:latin typeface="Lato"/>
              <a:ea typeface="Lato"/>
              <a:cs typeface="Lato"/>
              <a:sym typeface="Lato"/>
            </a:endParaRPr>
          </a:p>
        </p:txBody>
      </p:sp>
      <p:sp>
        <p:nvSpPr>
          <p:cNvPr id="81" name="Google Shape;81;p15"/>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Text Preprocessing and Modeling</a:t>
            </a:r>
            <a:endParaRPr>
              <a:solidFill>
                <a:schemeClr val="lt1"/>
              </a:solidFill>
              <a:latin typeface="Lato"/>
              <a:ea typeface="Lato"/>
              <a:cs typeface="Lato"/>
              <a:sym typeface="Lato"/>
            </a:endParaRPr>
          </a:p>
        </p:txBody>
      </p:sp>
      <p:sp>
        <p:nvSpPr>
          <p:cNvPr id="82" name="Google Shape;82;p15"/>
          <p:cNvSpPr/>
          <p:nvPr/>
        </p:nvSpPr>
        <p:spPr>
          <a:xfrm>
            <a:off x="2062375" y="2035649"/>
            <a:ext cx="521700" cy="3315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062375" y="3301323"/>
            <a:ext cx="521700" cy="3315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658975" y="3938375"/>
            <a:ext cx="583800" cy="22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flipH="1" rot="5400000">
            <a:off x="4090100" y="2187700"/>
            <a:ext cx="2880000" cy="1068600"/>
          </a:xfrm>
          <a:prstGeom prst="bentUpArrow">
            <a:avLst>
              <a:gd fmla="val 25000" name="adj1"/>
              <a:gd fmla="val 25000" name="adj2"/>
              <a:gd fmla="val 250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6193250" y="1158600"/>
            <a:ext cx="2410200" cy="89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336050" y="1244075"/>
            <a:ext cx="2124600" cy="8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LDA model</a:t>
            </a:r>
            <a:endParaRPr sz="3000">
              <a:latin typeface="Lato"/>
              <a:ea typeface="Lato"/>
              <a:cs typeface="Lato"/>
              <a:sym typeface="Lato"/>
            </a:endParaRPr>
          </a:p>
        </p:txBody>
      </p:sp>
      <p:sp>
        <p:nvSpPr>
          <p:cNvPr id="88" name="Google Shape;88;p15"/>
          <p:cNvSpPr/>
          <p:nvPr/>
        </p:nvSpPr>
        <p:spPr>
          <a:xfrm>
            <a:off x="6932550" y="2435650"/>
            <a:ext cx="1612200" cy="5727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915275" y="3244688"/>
            <a:ext cx="1612200" cy="572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6932550" y="4053725"/>
            <a:ext cx="1612200" cy="5727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7185725" y="2404438"/>
            <a:ext cx="1212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Topic 1</a:t>
            </a:r>
            <a:endParaRPr sz="2400">
              <a:latin typeface="Lato"/>
              <a:ea typeface="Lato"/>
              <a:cs typeface="Lato"/>
              <a:sym typeface="Lato"/>
            </a:endParaRPr>
          </a:p>
        </p:txBody>
      </p:sp>
      <p:sp>
        <p:nvSpPr>
          <p:cNvPr id="92" name="Google Shape;92;p15"/>
          <p:cNvSpPr txBox="1"/>
          <p:nvPr/>
        </p:nvSpPr>
        <p:spPr>
          <a:xfrm>
            <a:off x="7132200" y="3229075"/>
            <a:ext cx="1212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Topic 2</a:t>
            </a:r>
            <a:endParaRPr sz="2400">
              <a:latin typeface="Lato"/>
              <a:ea typeface="Lato"/>
              <a:cs typeface="Lato"/>
              <a:sym typeface="Lato"/>
            </a:endParaRPr>
          </a:p>
        </p:txBody>
      </p:sp>
      <p:sp>
        <p:nvSpPr>
          <p:cNvPr id="93" name="Google Shape;93;p15"/>
          <p:cNvSpPr txBox="1"/>
          <p:nvPr/>
        </p:nvSpPr>
        <p:spPr>
          <a:xfrm>
            <a:off x="7185725" y="4053738"/>
            <a:ext cx="1212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Topic 3</a:t>
            </a:r>
            <a:endParaRPr sz="2400">
              <a:latin typeface="Lato"/>
              <a:ea typeface="Lato"/>
              <a:cs typeface="Lato"/>
              <a:sym typeface="Lato"/>
            </a:endParaRPr>
          </a:p>
        </p:txBody>
      </p:sp>
      <p:sp>
        <p:nvSpPr>
          <p:cNvPr id="94" name="Google Shape;94;p15"/>
          <p:cNvSpPr/>
          <p:nvPr/>
        </p:nvSpPr>
        <p:spPr>
          <a:xfrm rot="5400000">
            <a:off x="6364213" y="2322225"/>
            <a:ext cx="521700" cy="496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5400000">
            <a:off x="6337438" y="3114200"/>
            <a:ext cx="521700" cy="496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5400000">
            <a:off x="6364213" y="3906175"/>
            <a:ext cx="521700" cy="496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6"/>
          <p:cNvPicPr preferRelativeResize="0"/>
          <p:nvPr/>
        </p:nvPicPr>
        <p:blipFill>
          <a:blip r:embed="rId3">
            <a:alphaModFix/>
          </a:blip>
          <a:stretch>
            <a:fillRect/>
          </a:stretch>
        </p:blipFill>
        <p:spPr>
          <a:xfrm>
            <a:off x="1814976" y="1129011"/>
            <a:ext cx="5640941" cy="3683624"/>
          </a:xfrm>
          <a:prstGeom prst="rect">
            <a:avLst/>
          </a:prstGeom>
          <a:noFill/>
          <a:ln>
            <a:noFill/>
          </a:ln>
        </p:spPr>
      </p:pic>
      <p:sp>
        <p:nvSpPr>
          <p:cNvPr id="102" name="Google Shape;102;p16"/>
          <p:cNvSpPr/>
          <p:nvPr/>
        </p:nvSpPr>
        <p:spPr>
          <a:xfrm>
            <a:off x="5582400" y="1248675"/>
            <a:ext cx="410100" cy="4101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6"/>
          <p:cNvCxnSpPr>
            <a:stCxn id="102" idx="4"/>
          </p:cNvCxnSpPr>
          <p:nvPr/>
        </p:nvCxnSpPr>
        <p:spPr>
          <a:xfrm>
            <a:off x="5787450" y="1658775"/>
            <a:ext cx="14400" cy="2652300"/>
          </a:xfrm>
          <a:prstGeom prst="straightConnector1">
            <a:avLst/>
          </a:prstGeom>
          <a:noFill/>
          <a:ln cap="flat" cmpd="sng" w="28575">
            <a:solidFill>
              <a:schemeClr val="dk2"/>
            </a:solidFill>
            <a:prstDash val="dash"/>
            <a:round/>
            <a:headEnd len="med" w="med" type="none"/>
            <a:tailEnd len="med" w="med" type="none"/>
          </a:ln>
        </p:spPr>
      </p:cxnSp>
      <p:sp>
        <p:nvSpPr>
          <p:cNvPr id="104" name="Google Shape;104;p16"/>
          <p:cNvSpPr txBox="1"/>
          <p:nvPr/>
        </p:nvSpPr>
        <p:spPr>
          <a:xfrm>
            <a:off x="5558550" y="4311075"/>
            <a:ext cx="472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A86E8"/>
                </a:solidFill>
              </a:rPr>
              <a:t>17</a:t>
            </a:r>
            <a:endParaRPr b="1" sz="1800">
              <a:solidFill>
                <a:srgbClr val="4A86E8"/>
              </a:solidFill>
            </a:endParaRPr>
          </a:p>
        </p:txBody>
      </p:sp>
      <p:sp>
        <p:nvSpPr>
          <p:cNvPr id="105" name="Google Shape;105;p16"/>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Optimizing cluster number: 1. Maximize coherence</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1118125" y="1358850"/>
            <a:ext cx="7367400" cy="200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Jensen-Shannon divergence:Measures distances between topics.</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Rank topics according to total distance with other topics.</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Remove lowest 10% of the topics.</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4199525" y="3280000"/>
            <a:ext cx="1015200" cy="12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4A86E8"/>
                </a:solidFill>
                <a:latin typeface="Lato"/>
                <a:ea typeface="Lato"/>
                <a:cs typeface="Lato"/>
                <a:sym typeface="Lato"/>
              </a:rPr>
              <a:t>17</a:t>
            </a:r>
            <a:endParaRPr b="1" sz="3600">
              <a:solidFill>
                <a:srgbClr val="4A86E8"/>
              </a:solidFill>
              <a:latin typeface="Lato"/>
              <a:ea typeface="Lato"/>
              <a:cs typeface="Lato"/>
              <a:sym typeface="Lato"/>
            </a:endParaRPr>
          </a:p>
        </p:txBody>
      </p:sp>
      <p:sp>
        <p:nvSpPr>
          <p:cNvPr id="112" name="Google Shape;112;p17"/>
          <p:cNvSpPr/>
          <p:nvPr/>
        </p:nvSpPr>
        <p:spPr>
          <a:xfrm>
            <a:off x="5114841" y="3486500"/>
            <a:ext cx="628800" cy="31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Optimizing cluster number: 2. Removing similar topics</a:t>
            </a:r>
            <a:endParaRPr>
              <a:solidFill>
                <a:schemeClr val="lt1"/>
              </a:solidFill>
              <a:latin typeface="Lato"/>
              <a:ea typeface="Lato"/>
              <a:cs typeface="Lato"/>
              <a:sym typeface="Lato"/>
            </a:endParaRPr>
          </a:p>
        </p:txBody>
      </p:sp>
      <p:sp>
        <p:nvSpPr>
          <p:cNvPr id="114" name="Google Shape;114;p17"/>
          <p:cNvSpPr txBox="1"/>
          <p:nvPr/>
        </p:nvSpPr>
        <p:spPr>
          <a:xfrm>
            <a:off x="5867400" y="3280000"/>
            <a:ext cx="1644900" cy="12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4A86E8"/>
                </a:solidFill>
                <a:latin typeface="Lato"/>
                <a:ea typeface="Lato"/>
                <a:cs typeface="Lato"/>
                <a:sym typeface="Lato"/>
              </a:rPr>
              <a:t>15</a:t>
            </a:r>
            <a:endParaRPr b="1" sz="3600">
              <a:solidFill>
                <a:srgbClr val="4A86E8"/>
              </a:solidFill>
              <a:latin typeface="Lato"/>
              <a:ea typeface="Lato"/>
              <a:cs typeface="Lato"/>
              <a:sym typeface="Lato"/>
            </a:endParaRPr>
          </a:p>
        </p:txBody>
      </p:sp>
      <p:sp>
        <p:nvSpPr>
          <p:cNvPr id="115" name="Google Shape;115;p17"/>
          <p:cNvSpPr txBox="1"/>
          <p:nvPr/>
        </p:nvSpPr>
        <p:spPr>
          <a:xfrm>
            <a:off x="1193600" y="3280000"/>
            <a:ext cx="3216900" cy="12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4A86E8"/>
                </a:solidFill>
                <a:latin typeface="Lato"/>
                <a:ea typeface="Lato"/>
                <a:cs typeface="Lato"/>
                <a:sym typeface="Lato"/>
              </a:rPr>
              <a:t>No. of Topics: </a:t>
            </a:r>
            <a:endParaRPr b="1" sz="3600">
              <a:solidFill>
                <a:srgbClr val="4A86E8"/>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425000" y="866725"/>
            <a:ext cx="224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Topic 1:</a:t>
            </a:r>
            <a:endParaRPr sz="3000">
              <a:latin typeface="Lato"/>
              <a:ea typeface="Lato"/>
              <a:cs typeface="Lato"/>
              <a:sym typeface="Lato"/>
            </a:endParaRPr>
          </a:p>
          <a:p>
            <a:pPr indent="0" lvl="0" marL="0" rtl="0" algn="l">
              <a:spcBef>
                <a:spcPts val="1600"/>
              </a:spcBef>
              <a:spcAft>
                <a:spcPts val="1600"/>
              </a:spcAft>
              <a:buNone/>
            </a:pPr>
            <a:r>
              <a:t/>
            </a:r>
            <a:endParaRPr/>
          </a:p>
        </p:txBody>
      </p:sp>
      <p:graphicFrame>
        <p:nvGraphicFramePr>
          <p:cNvPr id="121" name="Google Shape;121;p18"/>
          <p:cNvGraphicFramePr/>
          <p:nvPr/>
        </p:nvGraphicFramePr>
        <p:xfrm>
          <a:off x="325600" y="1585550"/>
          <a:ext cx="3000000" cy="3000000"/>
        </p:xfrm>
        <a:graphic>
          <a:graphicData uri="http://schemas.openxmlformats.org/drawingml/2006/table">
            <a:tbl>
              <a:tblPr>
                <a:noFill/>
                <a:tableStyleId>{0FF84701-694E-4BFB-A2E8-0D57645DBE99}</a:tableStyleId>
              </a:tblPr>
              <a:tblGrid>
                <a:gridCol w="1493125"/>
                <a:gridCol w="2343275"/>
              </a:tblGrid>
              <a:tr h="403800">
                <a:tc>
                  <a:txBody>
                    <a:bodyPr>
                      <a:noAutofit/>
                    </a:bodyPr>
                    <a:lstStyle/>
                    <a:p>
                      <a:pPr indent="0" lvl="0" marL="0" rtl="0" algn="l">
                        <a:spcBef>
                          <a:spcPts val="0"/>
                        </a:spcBef>
                        <a:spcAft>
                          <a:spcPts val="0"/>
                        </a:spcAft>
                        <a:buNone/>
                      </a:pPr>
                      <a:r>
                        <a:rPr b="1" lang="en">
                          <a:latin typeface="Lato"/>
                          <a:ea typeface="Lato"/>
                          <a:cs typeface="Lato"/>
                          <a:sym typeface="Lato"/>
                        </a:rPr>
                        <a:t>Word</a:t>
                      </a:r>
                      <a:endParaRPr b="1">
                        <a:latin typeface="Lato"/>
                        <a:ea typeface="Lato"/>
                        <a:cs typeface="Lato"/>
                        <a:sym typeface="Lato"/>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b="1" lang="en">
                          <a:latin typeface="Lato"/>
                          <a:ea typeface="Lato"/>
                          <a:cs typeface="Lato"/>
                          <a:sym typeface="Lato"/>
                        </a:rPr>
                        <a:t>Probability</a:t>
                      </a:r>
                      <a:endParaRPr b="1">
                        <a:latin typeface="Lato"/>
                        <a:ea typeface="Lato"/>
                        <a:cs typeface="Lato"/>
                        <a:sym typeface="Lato"/>
                      </a:endParaRPr>
                    </a:p>
                  </a:txBody>
                  <a:tcPr marT="91425" marB="91425" marR="91425" marL="91425">
                    <a:solidFill>
                      <a:srgbClr val="B6D7A8"/>
                    </a:solidFill>
                  </a:tcPr>
                </a:tc>
              </a:tr>
              <a:tr h="403800">
                <a:tc>
                  <a:txBody>
                    <a:bodyPr>
                      <a:noAutofit/>
                    </a:bodyPr>
                    <a:lstStyle/>
                    <a:p>
                      <a:pPr indent="0" lvl="0" marL="0" rtl="0" algn="l">
                        <a:spcBef>
                          <a:spcPts val="0"/>
                        </a:spcBef>
                        <a:spcAft>
                          <a:spcPts val="0"/>
                        </a:spcAft>
                        <a:buNone/>
                      </a:pPr>
                      <a:r>
                        <a:rPr lang="en">
                          <a:latin typeface="Lato"/>
                          <a:ea typeface="Lato"/>
                          <a:cs typeface="Lato"/>
                          <a:sym typeface="Lato"/>
                        </a:rPr>
                        <a:t>help</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0.003</a:t>
                      </a:r>
                      <a:endParaRPr>
                        <a:latin typeface="Lato"/>
                        <a:ea typeface="Lato"/>
                        <a:cs typeface="Lato"/>
                        <a:sym typeface="Lato"/>
                      </a:endParaRPr>
                    </a:p>
                  </a:txBody>
                  <a:tcPr marT="91425" marB="91425" marR="91425" marL="91425"/>
                </a:tc>
              </a:tr>
              <a:tr h="403800">
                <a:tc>
                  <a:txBody>
                    <a:bodyPr>
                      <a:noAutofit/>
                    </a:bodyPr>
                    <a:lstStyle/>
                    <a:p>
                      <a:pPr indent="0" lvl="0" marL="0" rtl="0" algn="l">
                        <a:spcBef>
                          <a:spcPts val="0"/>
                        </a:spcBef>
                        <a:spcAft>
                          <a:spcPts val="0"/>
                        </a:spcAft>
                        <a:buNone/>
                      </a:pPr>
                      <a:r>
                        <a:rPr lang="en">
                          <a:latin typeface="Lato"/>
                          <a:ea typeface="Lato"/>
                          <a:cs typeface="Lato"/>
                          <a:sym typeface="Lato"/>
                        </a:rPr>
                        <a:t>stop</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0.003</a:t>
                      </a:r>
                      <a:endParaRPr>
                        <a:latin typeface="Lato"/>
                        <a:ea typeface="Lato"/>
                        <a:cs typeface="Lato"/>
                        <a:sym typeface="Lato"/>
                      </a:endParaRPr>
                    </a:p>
                  </a:txBody>
                  <a:tcPr marT="91425" marB="91425" marR="91425" marL="91425"/>
                </a:tc>
              </a:tr>
              <a:tr h="403800">
                <a:tc>
                  <a:txBody>
                    <a:bodyPr>
                      <a:noAutofit/>
                    </a:bodyPr>
                    <a:lstStyle/>
                    <a:p>
                      <a:pPr indent="0" lvl="0" marL="0" rtl="0" algn="l">
                        <a:spcBef>
                          <a:spcPts val="0"/>
                        </a:spcBef>
                        <a:spcAft>
                          <a:spcPts val="0"/>
                        </a:spcAft>
                        <a:buNone/>
                      </a:pPr>
                      <a:r>
                        <a:rPr lang="en">
                          <a:latin typeface="Lato"/>
                          <a:ea typeface="Lato"/>
                          <a:cs typeface="Lato"/>
                          <a:sym typeface="Lato"/>
                        </a:rPr>
                        <a:t>flooding</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0.002</a:t>
                      </a:r>
                      <a:endParaRPr>
                        <a:latin typeface="Lato"/>
                        <a:ea typeface="Lato"/>
                        <a:cs typeface="Lato"/>
                        <a:sym typeface="Lato"/>
                      </a:endParaRPr>
                    </a:p>
                  </a:txBody>
                  <a:tcPr marT="91425" marB="91425" marR="91425" marL="91425"/>
                </a:tc>
              </a:tr>
              <a:tr h="403800">
                <a:tc>
                  <a:txBody>
                    <a:bodyPr>
                      <a:noAutofit/>
                    </a:bodyPr>
                    <a:lstStyle/>
                    <a:p>
                      <a:pPr indent="0" lvl="0" marL="0" rtl="0" algn="l">
                        <a:spcBef>
                          <a:spcPts val="0"/>
                        </a:spcBef>
                        <a:spcAft>
                          <a:spcPts val="0"/>
                        </a:spcAft>
                        <a:buNone/>
                      </a:pPr>
                      <a:r>
                        <a:rPr lang="en">
                          <a:latin typeface="Lato"/>
                          <a:ea typeface="Lato"/>
                          <a:cs typeface="Lato"/>
                          <a:sym typeface="Lato"/>
                        </a:rPr>
                        <a:t>deserts</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0.002</a:t>
                      </a:r>
                      <a:endParaRPr>
                        <a:latin typeface="Lato"/>
                        <a:ea typeface="Lato"/>
                        <a:cs typeface="Lato"/>
                        <a:sym typeface="Lato"/>
                      </a:endParaRPr>
                    </a:p>
                  </a:txBody>
                  <a:tcPr marT="91425" marB="91425" marR="91425" marL="91425"/>
                </a:tc>
              </a:tr>
              <a:tr h="403800">
                <a:tc>
                  <a:txBody>
                    <a:bodyPr>
                      <a:noAutofit/>
                    </a:bodyPr>
                    <a:lstStyle/>
                    <a:p>
                      <a:pPr indent="0" lvl="0" marL="0" rtl="0" algn="l">
                        <a:spcBef>
                          <a:spcPts val="0"/>
                        </a:spcBef>
                        <a:spcAft>
                          <a:spcPts val="0"/>
                        </a:spcAft>
                        <a:buNone/>
                      </a:pPr>
                      <a:r>
                        <a:rPr lang="en">
                          <a:latin typeface="Lato"/>
                          <a:ea typeface="Lato"/>
                          <a:cs typeface="Lato"/>
                          <a:sym typeface="Lato"/>
                        </a:rPr>
                        <a:t>flooding deserts</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0.002</a:t>
                      </a:r>
                      <a:endParaRPr>
                        <a:latin typeface="Lato"/>
                        <a:ea typeface="Lato"/>
                        <a:cs typeface="Lato"/>
                        <a:sym typeface="Lato"/>
                      </a:endParaRPr>
                    </a:p>
                  </a:txBody>
                  <a:tcPr marT="91425" marB="91425" marR="91425" marL="91425"/>
                </a:tc>
              </a:tr>
            </a:tbl>
          </a:graphicData>
        </a:graphic>
      </p:graphicFrame>
      <p:sp>
        <p:nvSpPr>
          <p:cNvPr id="122" name="Google Shape;122;p18"/>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LDA Modeling</a:t>
            </a:r>
            <a:endParaRPr>
              <a:solidFill>
                <a:schemeClr val="lt1"/>
              </a:solidFill>
              <a:latin typeface="Lato"/>
              <a:ea typeface="Lato"/>
              <a:cs typeface="Lato"/>
              <a:sym typeface="Lato"/>
            </a:endParaRPr>
          </a:p>
        </p:txBody>
      </p:sp>
      <p:pic>
        <p:nvPicPr>
          <p:cNvPr id="123" name="Google Shape;123;p18"/>
          <p:cNvPicPr preferRelativeResize="0"/>
          <p:nvPr/>
        </p:nvPicPr>
        <p:blipFill rotWithShape="1">
          <a:blip r:embed="rId3">
            <a:alphaModFix/>
          </a:blip>
          <a:srcRect b="34015" l="0" r="0" t="0"/>
          <a:stretch/>
        </p:blipFill>
        <p:spPr>
          <a:xfrm>
            <a:off x="4749038" y="1128225"/>
            <a:ext cx="3782625" cy="2072525"/>
          </a:xfrm>
          <a:prstGeom prst="rect">
            <a:avLst/>
          </a:prstGeom>
          <a:noFill/>
          <a:ln cap="flat" cmpd="sng" w="19050">
            <a:solidFill>
              <a:schemeClr val="dk2"/>
            </a:solidFill>
            <a:prstDash val="solid"/>
            <a:round/>
            <a:headEnd len="sm" w="sm" type="none"/>
            <a:tailEnd len="sm" w="sm" type="none"/>
          </a:ln>
        </p:spPr>
      </p:pic>
      <p:pic>
        <p:nvPicPr>
          <p:cNvPr id="124" name="Google Shape;124;p18"/>
          <p:cNvPicPr preferRelativeResize="0"/>
          <p:nvPr/>
        </p:nvPicPr>
        <p:blipFill rotWithShape="1">
          <a:blip r:embed="rId4">
            <a:alphaModFix/>
          </a:blip>
          <a:srcRect b="74399" l="0" r="0" t="0"/>
          <a:stretch/>
        </p:blipFill>
        <p:spPr>
          <a:xfrm>
            <a:off x="4771762" y="3608375"/>
            <a:ext cx="3737201" cy="918624"/>
          </a:xfrm>
          <a:prstGeom prst="rect">
            <a:avLst/>
          </a:prstGeom>
          <a:noFill/>
          <a:ln cap="flat" cmpd="sng" w="19050">
            <a:solidFill>
              <a:schemeClr val="dk2"/>
            </a:solidFill>
            <a:prstDash val="solid"/>
            <a:round/>
            <a:headEnd len="sm" w="sm" type="none"/>
            <a:tailEnd len="sm" w="sm" type="none"/>
          </a:ln>
        </p:spPr>
      </p:pic>
      <p:sp>
        <p:nvSpPr>
          <p:cNvPr id="125" name="Google Shape;125;p18"/>
          <p:cNvSpPr/>
          <p:nvPr/>
        </p:nvSpPr>
        <p:spPr>
          <a:xfrm>
            <a:off x="6621950" y="1503300"/>
            <a:ext cx="732900" cy="3681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407725" y="1742675"/>
            <a:ext cx="732900" cy="3681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7354850" y="4008350"/>
            <a:ext cx="1080900" cy="3681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5056525" y="4309850"/>
            <a:ext cx="521700" cy="2172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9"/>
          <p:cNvPicPr preferRelativeResize="0"/>
          <p:nvPr/>
        </p:nvPicPr>
        <p:blipFill>
          <a:blip r:embed="rId3">
            <a:alphaModFix/>
          </a:blip>
          <a:stretch>
            <a:fillRect/>
          </a:stretch>
        </p:blipFill>
        <p:spPr>
          <a:xfrm>
            <a:off x="4652738" y="2028488"/>
            <a:ext cx="4335925" cy="2061001"/>
          </a:xfrm>
          <a:prstGeom prst="rect">
            <a:avLst/>
          </a:prstGeom>
          <a:noFill/>
          <a:ln cap="flat" cmpd="sng" w="19050">
            <a:solidFill>
              <a:schemeClr val="dk2"/>
            </a:solidFill>
            <a:prstDash val="solid"/>
            <a:round/>
            <a:headEnd len="sm" w="sm" type="none"/>
            <a:tailEnd len="sm" w="sm" type="none"/>
          </a:ln>
        </p:spPr>
      </p:pic>
      <p:pic>
        <p:nvPicPr>
          <p:cNvPr id="134" name="Google Shape;134;p19"/>
          <p:cNvPicPr preferRelativeResize="0"/>
          <p:nvPr/>
        </p:nvPicPr>
        <p:blipFill>
          <a:blip r:embed="rId4">
            <a:alphaModFix/>
          </a:blip>
          <a:stretch>
            <a:fillRect/>
          </a:stretch>
        </p:blipFill>
        <p:spPr>
          <a:xfrm>
            <a:off x="264200" y="2082625"/>
            <a:ext cx="4227381" cy="1952725"/>
          </a:xfrm>
          <a:prstGeom prst="rect">
            <a:avLst/>
          </a:prstGeom>
          <a:noFill/>
          <a:ln cap="flat" cmpd="sng" w="19050">
            <a:solidFill>
              <a:schemeClr val="dk2"/>
            </a:solidFill>
            <a:prstDash val="solid"/>
            <a:round/>
            <a:headEnd len="sm" w="sm" type="none"/>
            <a:tailEnd len="sm" w="sm" type="none"/>
          </a:ln>
        </p:spPr>
      </p:pic>
      <p:sp>
        <p:nvSpPr>
          <p:cNvPr id="135" name="Google Shape;135;p19"/>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Sentiment analysis: Positive</a:t>
            </a:r>
            <a:endParaRPr>
              <a:solidFill>
                <a:schemeClr val="lt1"/>
              </a:solidFill>
              <a:latin typeface="Lato"/>
              <a:ea typeface="Lato"/>
              <a:cs typeface="Lato"/>
              <a:sym typeface="Lato"/>
            </a:endParaRPr>
          </a:p>
        </p:txBody>
      </p:sp>
      <p:sp>
        <p:nvSpPr>
          <p:cNvPr id="136" name="Google Shape;136;p19"/>
          <p:cNvSpPr txBox="1"/>
          <p:nvPr/>
        </p:nvSpPr>
        <p:spPr>
          <a:xfrm>
            <a:off x="1229975" y="948675"/>
            <a:ext cx="17268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a:p>
            <a:pPr indent="0" lvl="0" marL="0" rtl="0" algn="l">
              <a:spcBef>
                <a:spcPts val="0"/>
              </a:spcBef>
              <a:spcAft>
                <a:spcPts val="0"/>
              </a:spcAft>
              <a:buNone/>
            </a:pPr>
            <a:r>
              <a:rPr b="1" lang="en" sz="4800">
                <a:solidFill>
                  <a:srgbClr val="93C47D"/>
                </a:solidFill>
              </a:rPr>
              <a:t>+</a:t>
            </a:r>
            <a:r>
              <a:rPr b="1" lang="en" sz="4800">
                <a:solidFill>
                  <a:srgbClr val="93C47D"/>
                </a:solidFill>
              </a:rPr>
              <a:t>0.88</a:t>
            </a:r>
            <a:endParaRPr b="1" sz="4800">
              <a:solidFill>
                <a:srgbClr val="93C47D"/>
              </a:solidFill>
            </a:endParaRPr>
          </a:p>
        </p:txBody>
      </p:sp>
      <p:sp>
        <p:nvSpPr>
          <p:cNvPr id="137" name="Google Shape;137;p19"/>
          <p:cNvSpPr txBox="1"/>
          <p:nvPr/>
        </p:nvSpPr>
        <p:spPr>
          <a:xfrm>
            <a:off x="5957301" y="948675"/>
            <a:ext cx="17268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a:p>
            <a:pPr indent="0" lvl="0" marL="0" rtl="0" algn="l">
              <a:spcBef>
                <a:spcPts val="0"/>
              </a:spcBef>
              <a:spcAft>
                <a:spcPts val="0"/>
              </a:spcAft>
              <a:buNone/>
            </a:pPr>
            <a:r>
              <a:rPr b="1" lang="en" sz="4800">
                <a:solidFill>
                  <a:srgbClr val="93C47D"/>
                </a:solidFill>
              </a:rPr>
              <a:t>+</a:t>
            </a:r>
            <a:r>
              <a:rPr b="1" lang="en" sz="4800">
                <a:solidFill>
                  <a:srgbClr val="93C47D"/>
                </a:solidFill>
              </a:rPr>
              <a:t>0.90</a:t>
            </a:r>
            <a:endParaRPr b="1" sz="4800">
              <a:solidFill>
                <a:srgbClr val="93C47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Sentiment analysis: Negative</a:t>
            </a:r>
            <a:endParaRPr>
              <a:solidFill>
                <a:schemeClr val="lt1"/>
              </a:solidFill>
              <a:latin typeface="Lato"/>
              <a:ea typeface="Lato"/>
              <a:cs typeface="Lato"/>
              <a:sym typeface="Lato"/>
            </a:endParaRPr>
          </a:p>
        </p:txBody>
      </p:sp>
      <p:pic>
        <p:nvPicPr>
          <p:cNvPr id="143" name="Google Shape;143;p20"/>
          <p:cNvPicPr preferRelativeResize="0"/>
          <p:nvPr/>
        </p:nvPicPr>
        <p:blipFill>
          <a:blip r:embed="rId3">
            <a:alphaModFix/>
          </a:blip>
          <a:stretch>
            <a:fillRect/>
          </a:stretch>
        </p:blipFill>
        <p:spPr>
          <a:xfrm>
            <a:off x="185950" y="2212900"/>
            <a:ext cx="4386050" cy="1898100"/>
          </a:xfrm>
          <a:prstGeom prst="rect">
            <a:avLst/>
          </a:prstGeom>
          <a:noFill/>
          <a:ln cap="flat" cmpd="sng" w="19050">
            <a:solidFill>
              <a:schemeClr val="dk2"/>
            </a:solidFill>
            <a:prstDash val="solid"/>
            <a:round/>
            <a:headEnd len="sm" w="sm" type="none"/>
            <a:tailEnd len="sm" w="sm" type="none"/>
          </a:ln>
        </p:spPr>
      </p:pic>
      <p:pic>
        <p:nvPicPr>
          <p:cNvPr id="144" name="Google Shape;144;p20"/>
          <p:cNvPicPr preferRelativeResize="0"/>
          <p:nvPr/>
        </p:nvPicPr>
        <p:blipFill>
          <a:blip r:embed="rId4">
            <a:alphaModFix/>
          </a:blip>
          <a:stretch>
            <a:fillRect/>
          </a:stretch>
        </p:blipFill>
        <p:spPr>
          <a:xfrm>
            <a:off x="4873636" y="2135187"/>
            <a:ext cx="4183391" cy="2053525"/>
          </a:xfrm>
          <a:prstGeom prst="rect">
            <a:avLst/>
          </a:prstGeom>
          <a:noFill/>
          <a:ln cap="flat" cmpd="sng" w="19050">
            <a:solidFill>
              <a:schemeClr val="dk2"/>
            </a:solidFill>
            <a:prstDash val="solid"/>
            <a:round/>
            <a:headEnd len="sm" w="sm" type="none"/>
            <a:tailEnd len="sm" w="sm" type="none"/>
          </a:ln>
        </p:spPr>
      </p:pic>
      <p:sp>
        <p:nvSpPr>
          <p:cNvPr id="145" name="Google Shape;145;p20"/>
          <p:cNvSpPr txBox="1"/>
          <p:nvPr/>
        </p:nvSpPr>
        <p:spPr>
          <a:xfrm>
            <a:off x="1316950" y="1004450"/>
            <a:ext cx="1615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a:p>
            <a:pPr indent="0" lvl="0" marL="0" rtl="0" algn="l">
              <a:spcBef>
                <a:spcPts val="0"/>
              </a:spcBef>
              <a:spcAft>
                <a:spcPts val="0"/>
              </a:spcAft>
              <a:buNone/>
            </a:pPr>
            <a:r>
              <a:rPr b="1" lang="en" sz="4800">
                <a:solidFill>
                  <a:srgbClr val="CC0000"/>
                </a:solidFill>
              </a:rPr>
              <a:t>-</a:t>
            </a:r>
            <a:r>
              <a:rPr b="1" lang="en" sz="4800">
                <a:solidFill>
                  <a:srgbClr val="CC0000"/>
                </a:solidFill>
              </a:rPr>
              <a:t>0.88</a:t>
            </a:r>
            <a:endParaRPr b="1" sz="4800">
              <a:solidFill>
                <a:srgbClr val="CC0000"/>
              </a:solidFill>
            </a:endParaRPr>
          </a:p>
        </p:txBody>
      </p:sp>
      <p:sp>
        <p:nvSpPr>
          <p:cNvPr id="146" name="Google Shape;146;p20"/>
          <p:cNvSpPr txBox="1"/>
          <p:nvPr/>
        </p:nvSpPr>
        <p:spPr>
          <a:xfrm>
            <a:off x="5904675" y="1004438"/>
            <a:ext cx="17484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a:p>
            <a:pPr indent="0" lvl="0" marL="0" rtl="0" algn="l">
              <a:spcBef>
                <a:spcPts val="0"/>
              </a:spcBef>
              <a:spcAft>
                <a:spcPts val="0"/>
              </a:spcAft>
              <a:buNone/>
            </a:pPr>
            <a:r>
              <a:rPr b="1" lang="en" sz="4800">
                <a:solidFill>
                  <a:srgbClr val="CC0000"/>
                </a:solidFill>
              </a:rPr>
              <a:t>-</a:t>
            </a:r>
            <a:r>
              <a:rPr b="1" lang="en" sz="4800">
                <a:solidFill>
                  <a:srgbClr val="CC0000"/>
                </a:solidFill>
              </a:rPr>
              <a:t>0.80</a:t>
            </a:r>
            <a:endParaRPr b="1" sz="48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1"/>
          <p:cNvPicPr preferRelativeResize="0"/>
          <p:nvPr/>
        </p:nvPicPr>
        <p:blipFill>
          <a:blip r:embed="rId3">
            <a:alphaModFix/>
          </a:blip>
          <a:stretch>
            <a:fillRect/>
          </a:stretch>
        </p:blipFill>
        <p:spPr>
          <a:xfrm>
            <a:off x="3201213" y="1578413"/>
            <a:ext cx="1780624" cy="720600"/>
          </a:xfrm>
          <a:prstGeom prst="rect">
            <a:avLst/>
          </a:prstGeom>
          <a:noFill/>
          <a:ln>
            <a:noFill/>
          </a:ln>
        </p:spPr>
      </p:pic>
      <p:pic>
        <p:nvPicPr>
          <p:cNvPr id="152" name="Google Shape;152;p21"/>
          <p:cNvPicPr preferRelativeResize="0"/>
          <p:nvPr/>
        </p:nvPicPr>
        <p:blipFill>
          <a:blip r:embed="rId4">
            <a:alphaModFix/>
          </a:blip>
          <a:stretch>
            <a:fillRect/>
          </a:stretch>
        </p:blipFill>
        <p:spPr>
          <a:xfrm>
            <a:off x="6016475" y="1133838"/>
            <a:ext cx="2419350" cy="1609725"/>
          </a:xfrm>
          <a:prstGeom prst="rect">
            <a:avLst/>
          </a:prstGeom>
          <a:noFill/>
          <a:ln>
            <a:noFill/>
          </a:ln>
        </p:spPr>
      </p:pic>
      <p:sp>
        <p:nvSpPr>
          <p:cNvPr id="153" name="Google Shape;153;p21"/>
          <p:cNvSpPr txBox="1"/>
          <p:nvPr>
            <p:ph idx="4294967295" type="ctrTitle"/>
          </p:nvPr>
        </p:nvSpPr>
        <p:spPr>
          <a:xfrm>
            <a:off x="-347850" y="0"/>
            <a:ext cx="10137900" cy="720600"/>
          </a:xfrm>
          <a:prstGeom prst="rect">
            <a:avLst/>
          </a:prstGeom>
          <a:solidFill>
            <a:srgbClr val="000000"/>
          </a:solid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chemeClr val="lt1"/>
                </a:solidFill>
                <a:latin typeface="Lato"/>
                <a:ea typeface="Lato"/>
                <a:cs typeface="Lato"/>
                <a:sym typeface="Lato"/>
              </a:rPr>
              <a:t>Generating resource links and images</a:t>
            </a:r>
            <a:endParaRPr>
              <a:solidFill>
                <a:schemeClr val="lt1"/>
              </a:solidFill>
              <a:latin typeface="Lato"/>
              <a:ea typeface="Lato"/>
              <a:cs typeface="Lato"/>
              <a:sym typeface="Lato"/>
            </a:endParaRPr>
          </a:p>
        </p:txBody>
      </p:sp>
      <p:pic>
        <p:nvPicPr>
          <p:cNvPr id="154" name="Google Shape;154;p21"/>
          <p:cNvPicPr preferRelativeResize="0"/>
          <p:nvPr/>
        </p:nvPicPr>
        <p:blipFill>
          <a:blip r:embed="rId5">
            <a:alphaModFix/>
          </a:blip>
          <a:stretch>
            <a:fillRect/>
          </a:stretch>
        </p:blipFill>
        <p:spPr>
          <a:xfrm>
            <a:off x="278075" y="4100725"/>
            <a:ext cx="8392498" cy="286500"/>
          </a:xfrm>
          <a:prstGeom prst="rect">
            <a:avLst/>
          </a:prstGeom>
          <a:noFill/>
          <a:ln>
            <a:noFill/>
          </a:ln>
        </p:spPr>
      </p:pic>
      <p:pic>
        <p:nvPicPr>
          <p:cNvPr id="155" name="Google Shape;155;p21"/>
          <p:cNvPicPr preferRelativeResize="0"/>
          <p:nvPr/>
        </p:nvPicPr>
        <p:blipFill>
          <a:blip r:embed="rId6">
            <a:alphaModFix/>
          </a:blip>
          <a:stretch>
            <a:fillRect/>
          </a:stretch>
        </p:blipFill>
        <p:spPr>
          <a:xfrm>
            <a:off x="2331225" y="2793188"/>
            <a:ext cx="956650" cy="956650"/>
          </a:xfrm>
          <a:prstGeom prst="rect">
            <a:avLst/>
          </a:prstGeom>
          <a:noFill/>
          <a:ln>
            <a:noFill/>
          </a:ln>
        </p:spPr>
      </p:pic>
      <p:sp>
        <p:nvSpPr>
          <p:cNvPr id="156" name="Google Shape;156;p21"/>
          <p:cNvSpPr txBox="1"/>
          <p:nvPr/>
        </p:nvSpPr>
        <p:spPr>
          <a:xfrm>
            <a:off x="534225" y="1945525"/>
            <a:ext cx="956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help</a:t>
            </a:r>
            <a:endParaRPr/>
          </a:p>
        </p:txBody>
      </p:sp>
      <p:sp>
        <p:nvSpPr>
          <p:cNvPr id="157" name="Google Shape;157;p21"/>
          <p:cNvSpPr txBox="1"/>
          <p:nvPr/>
        </p:nvSpPr>
        <p:spPr>
          <a:xfrm>
            <a:off x="899300" y="2112513"/>
            <a:ext cx="956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stop</a:t>
            </a:r>
            <a:endParaRPr/>
          </a:p>
          <a:p>
            <a:pPr indent="0" lvl="0" marL="0" rtl="0" algn="l">
              <a:spcBef>
                <a:spcPts val="0"/>
              </a:spcBef>
              <a:spcAft>
                <a:spcPts val="0"/>
              </a:spcAft>
              <a:buNone/>
            </a:pPr>
            <a:r>
              <a:t/>
            </a:r>
            <a:endParaRPr/>
          </a:p>
        </p:txBody>
      </p:sp>
      <p:sp>
        <p:nvSpPr>
          <p:cNvPr id="158" name="Google Shape;158;p21"/>
          <p:cNvSpPr txBox="1"/>
          <p:nvPr/>
        </p:nvSpPr>
        <p:spPr>
          <a:xfrm>
            <a:off x="534225" y="2442300"/>
            <a:ext cx="956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flooding</a:t>
            </a:r>
            <a:endParaRPr/>
          </a:p>
          <a:p>
            <a:pPr indent="0" lvl="0" marL="0" rtl="0" algn="l">
              <a:spcBef>
                <a:spcPts val="0"/>
              </a:spcBef>
              <a:spcAft>
                <a:spcPts val="0"/>
              </a:spcAft>
              <a:buNone/>
            </a:pPr>
            <a:r>
              <a:t/>
            </a:r>
            <a:endParaRPr/>
          </a:p>
        </p:txBody>
      </p:sp>
      <p:sp>
        <p:nvSpPr>
          <p:cNvPr id="159" name="Google Shape;159;p21"/>
          <p:cNvSpPr txBox="1"/>
          <p:nvPr/>
        </p:nvSpPr>
        <p:spPr>
          <a:xfrm>
            <a:off x="1490925" y="2044800"/>
            <a:ext cx="956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deserts</a:t>
            </a:r>
            <a:endParaRPr/>
          </a:p>
          <a:p>
            <a:pPr indent="0" lvl="0" marL="0" rtl="0" algn="l">
              <a:spcBef>
                <a:spcPts val="0"/>
              </a:spcBef>
              <a:spcAft>
                <a:spcPts val="0"/>
              </a:spcAft>
              <a:buNone/>
            </a:pPr>
            <a:r>
              <a:t/>
            </a:r>
            <a:endParaRPr/>
          </a:p>
        </p:txBody>
      </p:sp>
      <p:sp>
        <p:nvSpPr>
          <p:cNvPr id="160" name="Google Shape;160;p21"/>
          <p:cNvSpPr txBox="1"/>
          <p:nvPr/>
        </p:nvSpPr>
        <p:spPr>
          <a:xfrm>
            <a:off x="1026900" y="1548025"/>
            <a:ext cx="956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flooding deserts</a:t>
            </a:r>
            <a:endParaRPr/>
          </a:p>
          <a:p>
            <a:pPr indent="0" lvl="0" marL="0" rtl="0" algn="l">
              <a:spcBef>
                <a:spcPts val="0"/>
              </a:spcBef>
              <a:spcAft>
                <a:spcPts val="0"/>
              </a:spcAft>
              <a:buNone/>
            </a:pPr>
            <a:r>
              <a:t/>
            </a:r>
            <a:endParaRPr/>
          </a:p>
        </p:txBody>
      </p:sp>
      <p:sp>
        <p:nvSpPr>
          <p:cNvPr id="161" name="Google Shape;161;p21"/>
          <p:cNvSpPr txBox="1"/>
          <p:nvPr/>
        </p:nvSpPr>
        <p:spPr>
          <a:xfrm>
            <a:off x="343425" y="1647288"/>
            <a:ext cx="1040400" cy="39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a:t>
            </a:r>
            <a:r>
              <a:rPr lang="en">
                <a:solidFill>
                  <a:schemeClr val="dk1"/>
                </a:solidFill>
              </a:rPr>
              <a:t>ould</a:t>
            </a:r>
            <a:endParaRPr>
              <a:solidFill>
                <a:schemeClr val="dk1"/>
              </a:solidFill>
            </a:endParaRPr>
          </a:p>
        </p:txBody>
      </p:sp>
      <p:sp>
        <p:nvSpPr>
          <p:cNvPr id="162" name="Google Shape;162;p21"/>
          <p:cNvSpPr/>
          <p:nvPr/>
        </p:nvSpPr>
        <p:spPr>
          <a:xfrm>
            <a:off x="2372975" y="1851175"/>
            <a:ext cx="708300" cy="19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5101775" y="1841963"/>
            <a:ext cx="708300" cy="19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rot="2137339">
            <a:off x="1615149" y="2763578"/>
            <a:ext cx="708228" cy="19348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rot="2137339">
            <a:off x="3277999" y="3719128"/>
            <a:ext cx="708228" cy="19348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7983475" y="4101925"/>
            <a:ext cx="641700" cy="284100"/>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