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
      <p:regular r:id="rId22"/>
      <p:bold r:id="rId23"/>
    </p:embeddedFon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regular.fntdata"/><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f0011a259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f0011a259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f0011a259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ff0011a259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f0011a25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ff0011a259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f0011a259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ff0011a259_2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f0011a25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ff0011a259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f0011a259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ff0011a259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f0011a25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f0011a25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d8b32c88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d8b32c88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d8b32c88b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d8b32c88b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da7a29d4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da7a29d4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d55f551e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d55f551e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da7a29d4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da7a29d4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f0011a25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f0011a25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0011a259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f0011a259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67" name="Google Shape;6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9" name="Google Shape;79;p1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1" name="Google Shape;81;p1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p:nvPr>
            <p:ph idx="2" type="pic"/>
          </p:nvPr>
        </p:nvSpPr>
        <p:spPr>
          <a:xfrm>
            <a:off x="3887391" y="740569"/>
            <a:ext cx="4629150" cy="3655219"/>
          </a:xfrm>
          <a:prstGeom prst="rect">
            <a:avLst/>
          </a:prstGeom>
          <a:noFill/>
          <a:ln>
            <a:noFill/>
          </a:ln>
        </p:spPr>
      </p:sp>
      <p:sp>
        <p:nvSpPr>
          <p:cNvPr id="88" name="Google Shape;88;p1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9" name="Google Shape;8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5" name="Google Shape;9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7" name="Google Shape;117;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1" name="Google Shape;61;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2" name="Google Shape;62;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3" name="Google Shape;6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owid/covid-19-data.git" TargetMode="External"/><Relationship Id="rId4" Type="http://schemas.openxmlformats.org/officeDocument/2006/relationships/image" Target="../media/image7.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3044700" y="813800"/>
            <a:ext cx="3406500" cy="216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 Impact of Covid-19 Vaccine on world-</a:t>
            </a:r>
            <a:r>
              <a:rPr b="1" lang="en" sz="1755">
                <a:highlight>
                  <a:schemeClr val="lt1"/>
                </a:highlight>
              </a:rPr>
              <a:t>(</a:t>
            </a:r>
            <a:r>
              <a:rPr b="1" lang="en" sz="1311">
                <a:highlight>
                  <a:schemeClr val="lt1"/>
                </a:highlight>
              </a:rPr>
              <a:t>Emphasis on stock market,economy and covid-</a:t>
            </a:r>
            <a:r>
              <a:rPr b="1" lang="en" sz="1311">
                <a:highlight>
                  <a:schemeClr val="lt1"/>
                </a:highlight>
              </a:rPr>
              <a:t>related</a:t>
            </a:r>
            <a:r>
              <a:rPr b="1" lang="en" sz="1311">
                <a:highlight>
                  <a:schemeClr val="lt1"/>
                </a:highlight>
              </a:rPr>
              <a:t> deaths</a:t>
            </a:r>
            <a:r>
              <a:rPr lang="en" sz="1644">
                <a:highlight>
                  <a:schemeClr val="lt1"/>
                </a:highlight>
              </a:rPr>
              <a:t>)</a:t>
            </a:r>
            <a:endParaRPr sz="1644">
              <a:highlight>
                <a:schemeClr val="lt1"/>
              </a:highlight>
            </a:endParaRPr>
          </a:p>
        </p:txBody>
      </p:sp>
      <p:sp>
        <p:nvSpPr>
          <p:cNvPr id="138" name="Google Shape;138;p25"/>
          <p:cNvSpPr txBox="1"/>
          <p:nvPr>
            <p:ph idx="1" type="subTitle"/>
          </p:nvPr>
        </p:nvSpPr>
        <p:spPr>
          <a:xfrm>
            <a:off x="3044700" y="3365455"/>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Muskan, Ahmad,Jasleen and Nazim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211" name="Google Shape;211;p3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CPI(consumer spending </a:t>
            </a:r>
            <a:r>
              <a:rPr lang="en"/>
              <a:t>before</a:t>
            </a:r>
            <a:r>
              <a:rPr lang="en"/>
              <a:t> the pandemic):</a:t>
            </a:r>
            <a:endParaRPr/>
          </a:p>
          <a:p>
            <a:pPr indent="0" lvl="0" marL="0" rtl="0" algn="l">
              <a:spcBef>
                <a:spcPts val="1200"/>
              </a:spcBef>
              <a:spcAft>
                <a:spcPts val="1200"/>
              </a:spcAft>
              <a:buNone/>
            </a:pPr>
            <a:r>
              <a:t/>
            </a:r>
            <a:endParaRPr/>
          </a:p>
        </p:txBody>
      </p:sp>
      <p:sp>
        <p:nvSpPr>
          <p:cNvPr id="212" name="Google Shape;212;p34"/>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CPI(consumer </a:t>
            </a:r>
            <a:r>
              <a:rPr lang="en"/>
              <a:t>spending</a:t>
            </a:r>
            <a:r>
              <a:rPr lang="en"/>
              <a:t> post pandemic):</a:t>
            </a:r>
            <a:endParaRPr/>
          </a:p>
          <a:p>
            <a:pPr indent="0" lvl="0" marL="0" rtl="0" algn="l">
              <a:spcBef>
                <a:spcPts val="1200"/>
              </a:spcBef>
              <a:spcAft>
                <a:spcPts val="1200"/>
              </a:spcAft>
              <a:buNone/>
            </a:pPr>
            <a:r>
              <a:t/>
            </a:r>
            <a:endParaRPr/>
          </a:p>
        </p:txBody>
      </p:sp>
      <p:pic>
        <p:nvPicPr>
          <p:cNvPr id="213" name="Google Shape;213;p34"/>
          <p:cNvPicPr preferRelativeResize="0"/>
          <p:nvPr/>
        </p:nvPicPr>
        <p:blipFill>
          <a:blip r:embed="rId3">
            <a:alphaModFix/>
          </a:blip>
          <a:stretch>
            <a:fillRect/>
          </a:stretch>
        </p:blipFill>
        <p:spPr>
          <a:xfrm>
            <a:off x="232050" y="1940150"/>
            <a:ext cx="4159200" cy="2710450"/>
          </a:xfrm>
          <a:prstGeom prst="rect">
            <a:avLst/>
          </a:prstGeom>
          <a:noFill/>
          <a:ln>
            <a:noFill/>
          </a:ln>
        </p:spPr>
      </p:pic>
      <p:pic>
        <p:nvPicPr>
          <p:cNvPr id="214" name="Google Shape;214;p34"/>
          <p:cNvPicPr preferRelativeResize="0"/>
          <p:nvPr/>
        </p:nvPicPr>
        <p:blipFill>
          <a:blip r:embed="rId4">
            <a:alphaModFix/>
          </a:blip>
          <a:stretch>
            <a:fillRect/>
          </a:stretch>
        </p:blipFill>
        <p:spPr>
          <a:xfrm>
            <a:off x="4984100" y="1940150"/>
            <a:ext cx="3910525" cy="235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165250" y="65200"/>
            <a:ext cx="8880900" cy="7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Play"/>
              <a:buNone/>
            </a:pPr>
            <a:r>
              <a:rPr lang="en" sz="3188">
                <a:latin typeface="Economica"/>
                <a:ea typeface="Economica"/>
                <a:cs typeface="Economica"/>
                <a:sym typeface="Economica"/>
              </a:rPr>
              <a:t>Resources Question 4-</a:t>
            </a:r>
            <a:r>
              <a:rPr lang="en" sz="2733">
                <a:latin typeface="Economica"/>
                <a:ea typeface="Economica"/>
                <a:cs typeface="Economica"/>
                <a:sym typeface="Economica"/>
              </a:rPr>
              <a:t>I</a:t>
            </a:r>
            <a:r>
              <a:rPr lang="en" sz="2844">
                <a:latin typeface="Economica"/>
                <a:ea typeface="Economica"/>
                <a:cs typeface="Economica"/>
                <a:sym typeface="Economica"/>
              </a:rPr>
              <a:t>s there a Correlation between Covid vaccination campaign and deaths?</a:t>
            </a:r>
            <a:endParaRPr sz="3000">
              <a:latin typeface="Economica"/>
              <a:ea typeface="Economica"/>
              <a:cs typeface="Economica"/>
              <a:sym typeface="Economica"/>
            </a:endParaRPr>
          </a:p>
        </p:txBody>
      </p:sp>
      <p:pic>
        <p:nvPicPr>
          <p:cNvPr id="220" name="Google Shape;220;p35"/>
          <p:cNvPicPr preferRelativeResize="0"/>
          <p:nvPr/>
        </p:nvPicPr>
        <p:blipFill>
          <a:blip r:embed="rId3">
            <a:alphaModFix/>
          </a:blip>
          <a:stretch>
            <a:fillRect/>
          </a:stretch>
        </p:blipFill>
        <p:spPr>
          <a:xfrm>
            <a:off x="152400" y="990100"/>
            <a:ext cx="8839196" cy="25883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65250" y="65200"/>
            <a:ext cx="8880900" cy="7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Play"/>
              <a:buNone/>
            </a:pPr>
            <a:r>
              <a:rPr lang="en" sz="3188">
                <a:latin typeface="Economica"/>
                <a:ea typeface="Economica"/>
                <a:cs typeface="Economica"/>
                <a:sym typeface="Economica"/>
              </a:rPr>
              <a:t>Resources Question 4-</a:t>
            </a:r>
            <a:r>
              <a:rPr lang="en" sz="2733">
                <a:latin typeface="Economica"/>
                <a:ea typeface="Economica"/>
                <a:cs typeface="Economica"/>
                <a:sym typeface="Economica"/>
              </a:rPr>
              <a:t>I</a:t>
            </a:r>
            <a:r>
              <a:rPr lang="en" sz="2844">
                <a:latin typeface="Economica"/>
                <a:ea typeface="Economica"/>
                <a:cs typeface="Economica"/>
                <a:sym typeface="Economica"/>
              </a:rPr>
              <a:t>s there a Correlation between Covid vaccination campaign and deaths?</a:t>
            </a:r>
            <a:endParaRPr sz="3000">
              <a:latin typeface="Economica"/>
              <a:ea typeface="Economica"/>
              <a:cs typeface="Economica"/>
              <a:sym typeface="Economica"/>
            </a:endParaRPr>
          </a:p>
        </p:txBody>
      </p:sp>
      <p:pic>
        <p:nvPicPr>
          <p:cNvPr id="226" name="Google Shape;226;p36"/>
          <p:cNvPicPr preferRelativeResize="0"/>
          <p:nvPr>
            <p:ph idx="2" type="pic"/>
          </p:nvPr>
        </p:nvPicPr>
        <p:blipFill rotWithShape="1">
          <a:blip r:embed="rId3">
            <a:alphaModFix/>
          </a:blip>
          <a:srcRect b="0" l="2507" r="2507" t="0"/>
          <a:stretch/>
        </p:blipFill>
        <p:spPr>
          <a:xfrm>
            <a:off x="3935509" y="1275890"/>
            <a:ext cx="4629150" cy="3655219"/>
          </a:xfrm>
          <a:prstGeom prst="rect">
            <a:avLst/>
          </a:prstGeom>
          <a:noFill/>
          <a:ln>
            <a:noFill/>
          </a:ln>
        </p:spPr>
      </p:pic>
      <p:sp>
        <p:nvSpPr>
          <p:cNvPr id="227" name="Google Shape;227;p36"/>
          <p:cNvSpPr txBox="1"/>
          <p:nvPr>
            <p:ph idx="1" type="body"/>
          </p:nvPr>
        </p:nvSpPr>
        <p:spPr>
          <a:xfrm>
            <a:off x="240291" y="1536270"/>
            <a:ext cx="2949300" cy="33489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1200"/>
              <a:buNone/>
            </a:pPr>
            <a:r>
              <a:rPr lang="en">
                <a:latin typeface="Open Sans"/>
                <a:ea typeface="Open Sans"/>
                <a:cs typeface="Open Sans"/>
                <a:sym typeface="Open Sans"/>
              </a:rPr>
              <a:t>This chart shows how the daily decreases due to COVID evolved between the beginning of the pandemic till today,</a:t>
            </a:r>
            <a:endParaRPr>
              <a:latin typeface="Open Sans"/>
              <a:ea typeface="Open Sans"/>
              <a:cs typeface="Open Sans"/>
              <a:sym typeface="Open Sans"/>
            </a:endParaRPr>
          </a:p>
          <a:p>
            <a:pPr indent="0" lvl="0" marL="0" rtl="0" algn="just">
              <a:lnSpc>
                <a:spcPct val="90000"/>
              </a:lnSpc>
              <a:spcBef>
                <a:spcPts val="800"/>
              </a:spcBef>
              <a:spcAft>
                <a:spcPts val="0"/>
              </a:spcAft>
              <a:buClr>
                <a:schemeClr val="dk1"/>
              </a:buClr>
              <a:buSzPts val="1200"/>
              <a:buNone/>
            </a:pPr>
            <a:r>
              <a:rPr lang="en">
                <a:latin typeface="Open Sans"/>
                <a:ea typeface="Open Sans"/>
                <a:cs typeface="Open Sans"/>
                <a:sym typeface="Open Sans"/>
              </a:rPr>
              <a:t>There was several pics corresponding to the different waves</a:t>
            </a:r>
            <a:endParaRPr>
              <a:latin typeface="Open Sans"/>
              <a:ea typeface="Open Sans"/>
              <a:cs typeface="Open Sans"/>
              <a:sym typeface="Open Sans"/>
            </a:endParaRPr>
          </a:p>
          <a:p>
            <a:pPr indent="0" lvl="0" marL="0" rtl="0" algn="just">
              <a:lnSpc>
                <a:spcPct val="90000"/>
              </a:lnSpc>
              <a:spcBef>
                <a:spcPts val="800"/>
              </a:spcBef>
              <a:spcAft>
                <a:spcPts val="0"/>
              </a:spcAft>
              <a:buClr>
                <a:schemeClr val="dk1"/>
              </a:buClr>
              <a:buSzPts val="1200"/>
              <a:buNone/>
            </a:pPr>
            <a:r>
              <a:t/>
            </a:r>
            <a:endParaRPr>
              <a:latin typeface="Open Sans"/>
              <a:ea typeface="Open Sans"/>
              <a:cs typeface="Open Sans"/>
              <a:sym typeface="Open Sans"/>
            </a:endParaRPr>
          </a:p>
          <a:p>
            <a:pPr indent="0" lvl="0" marL="0" rtl="0" algn="just">
              <a:lnSpc>
                <a:spcPct val="90000"/>
              </a:lnSpc>
              <a:spcBef>
                <a:spcPts val="800"/>
              </a:spcBef>
              <a:spcAft>
                <a:spcPts val="0"/>
              </a:spcAft>
              <a:buClr>
                <a:schemeClr val="dk1"/>
              </a:buClr>
              <a:buSzPts val="1200"/>
              <a:buNone/>
            </a:pPr>
            <a:r>
              <a:rPr lang="en">
                <a:latin typeface="Open Sans"/>
                <a:ea typeface="Open Sans"/>
                <a:cs typeface="Open Sans"/>
                <a:sym typeface="Open Sans"/>
              </a:rPr>
              <a:t>Since the launch of the vaccines late 2020, the number of deaths starts decreasing which would suggest a correlation between the vaccination campaign and the effect of the pandemic,</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89857" y="151757"/>
            <a:ext cx="7703700" cy="7725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3484"/>
              <a:buFont typeface="Play"/>
              <a:buNone/>
            </a:pPr>
            <a:r>
              <a:rPr lang="en" sz="3188">
                <a:latin typeface="Economica"/>
                <a:ea typeface="Economica"/>
                <a:cs typeface="Economica"/>
                <a:sym typeface="Economica"/>
              </a:rPr>
              <a:t>Resources Question 4-</a:t>
            </a:r>
            <a:r>
              <a:rPr lang="en" sz="2733">
                <a:latin typeface="Economica"/>
                <a:ea typeface="Economica"/>
                <a:cs typeface="Economica"/>
                <a:sym typeface="Economica"/>
              </a:rPr>
              <a:t>I</a:t>
            </a:r>
            <a:r>
              <a:rPr lang="en" sz="2844">
                <a:latin typeface="Economica"/>
                <a:ea typeface="Economica"/>
                <a:cs typeface="Economica"/>
                <a:sym typeface="Economica"/>
              </a:rPr>
              <a:t>s there a Correlation between Covid vaccination campaign and deaths?</a:t>
            </a:r>
            <a:endParaRPr sz="2800">
              <a:latin typeface="Economica"/>
              <a:ea typeface="Economica"/>
              <a:cs typeface="Economica"/>
              <a:sym typeface="Economica"/>
            </a:endParaRPr>
          </a:p>
        </p:txBody>
      </p:sp>
      <p:pic>
        <p:nvPicPr>
          <p:cNvPr id="233" name="Google Shape;233;p37"/>
          <p:cNvPicPr preferRelativeResize="0"/>
          <p:nvPr>
            <p:ph idx="2" type="pic"/>
          </p:nvPr>
        </p:nvPicPr>
        <p:blipFill rotWithShape="1">
          <a:blip r:embed="rId3">
            <a:alphaModFix/>
          </a:blip>
          <a:srcRect b="0" l="2508" r="2508" t="0"/>
          <a:stretch/>
        </p:blipFill>
        <p:spPr>
          <a:xfrm>
            <a:off x="3899434" y="1095540"/>
            <a:ext cx="4629150" cy="3655219"/>
          </a:xfrm>
          <a:prstGeom prst="rect">
            <a:avLst/>
          </a:prstGeom>
          <a:noFill/>
          <a:ln>
            <a:noFill/>
          </a:ln>
        </p:spPr>
      </p:pic>
      <p:sp>
        <p:nvSpPr>
          <p:cNvPr id="234" name="Google Shape;234;p37"/>
          <p:cNvSpPr txBox="1"/>
          <p:nvPr>
            <p:ph idx="1" type="body"/>
          </p:nvPr>
        </p:nvSpPr>
        <p:spPr>
          <a:xfrm>
            <a:off x="533116" y="1363145"/>
            <a:ext cx="2949300" cy="3348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200"/>
              <a:buNone/>
            </a:pPr>
            <a:r>
              <a:rPr lang="en">
                <a:latin typeface="Open Sans"/>
                <a:ea typeface="Open Sans"/>
                <a:cs typeface="Open Sans"/>
                <a:sym typeface="Open Sans"/>
              </a:rPr>
              <a:t>When we compare the evolution of the vaccines with the daily deaths number, we do not observe a correlation between the two indicators. </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ts val="1200"/>
              <a:buNone/>
            </a:pPr>
            <a:r>
              <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ts val="1200"/>
              <a:buNone/>
            </a:pPr>
            <a:r>
              <a:rPr lang="en">
                <a:latin typeface="Open Sans"/>
                <a:ea typeface="Open Sans"/>
                <a:cs typeface="Open Sans"/>
                <a:sym typeface="Open Sans"/>
              </a:rPr>
              <a:t>The data </a:t>
            </a:r>
            <a:r>
              <a:rPr lang="en">
                <a:latin typeface="Open Sans"/>
                <a:ea typeface="Open Sans"/>
                <a:cs typeface="Open Sans"/>
                <a:sym typeface="Open Sans"/>
              </a:rPr>
              <a:t>is</a:t>
            </a:r>
            <a:r>
              <a:rPr lang="en">
                <a:latin typeface="Open Sans"/>
                <a:ea typeface="Open Sans"/>
                <a:cs typeface="Open Sans"/>
                <a:sym typeface="Open Sans"/>
              </a:rPr>
              <a:t> skewed and does not follow an obvious pattern.</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75432" y="238332"/>
            <a:ext cx="7703700" cy="7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Play"/>
              <a:buNone/>
            </a:pPr>
            <a:r>
              <a:rPr lang="en" sz="3188">
                <a:latin typeface="Economica"/>
                <a:ea typeface="Economica"/>
                <a:cs typeface="Economica"/>
                <a:sym typeface="Economica"/>
              </a:rPr>
              <a:t>Resources Question 4-</a:t>
            </a:r>
            <a:r>
              <a:rPr lang="en" sz="2733">
                <a:latin typeface="Economica"/>
                <a:ea typeface="Economica"/>
                <a:cs typeface="Economica"/>
                <a:sym typeface="Economica"/>
              </a:rPr>
              <a:t>I</a:t>
            </a:r>
            <a:r>
              <a:rPr lang="en" sz="2844">
                <a:latin typeface="Economica"/>
                <a:ea typeface="Economica"/>
                <a:cs typeface="Economica"/>
                <a:sym typeface="Economica"/>
              </a:rPr>
              <a:t>s there a Correlation between Covid vaccination campaign and deaths?</a:t>
            </a:r>
            <a:endParaRPr sz="2900">
              <a:latin typeface="Economica"/>
              <a:ea typeface="Economica"/>
              <a:cs typeface="Economica"/>
              <a:sym typeface="Economica"/>
            </a:endParaRPr>
          </a:p>
        </p:txBody>
      </p:sp>
      <p:pic>
        <p:nvPicPr>
          <p:cNvPr id="240" name="Google Shape;240;p38"/>
          <p:cNvPicPr preferRelativeResize="0"/>
          <p:nvPr>
            <p:ph idx="2" type="pic"/>
          </p:nvPr>
        </p:nvPicPr>
        <p:blipFill rotWithShape="1">
          <a:blip r:embed="rId3">
            <a:alphaModFix/>
          </a:blip>
          <a:srcRect b="0" l="2508" r="2508" t="0"/>
          <a:stretch/>
        </p:blipFill>
        <p:spPr>
          <a:xfrm>
            <a:off x="3913884" y="1073890"/>
            <a:ext cx="4629150" cy="3655219"/>
          </a:xfrm>
          <a:prstGeom prst="rect">
            <a:avLst/>
          </a:prstGeom>
          <a:noFill/>
          <a:ln>
            <a:noFill/>
          </a:ln>
        </p:spPr>
      </p:pic>
      <p:sp>
        <p:nvSpPr>
          <p:cNvPr id="241" name="Google Shape;241;p38"/>
          <p:cNvSpPr txBox="1"/>
          <p:nvPr>
            <p:ph idx="1" type="body"/>
          </p:nvPr>
        </p:nvSpPr>
        <p:spPr>
          <a:xfrm>
            <a:off x="629850" y="1565424"/>
            <a:ext cx="2949300" cy="28362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1200"/>
              <a:buNone/>
            </a:pPr>
            <a:r>
              <a:rPr lang="en">
                <a:latin typeface="Open Sans"/>
                <a:ea typeface="Open Sans"/>
                <a:cs typeface="Open Sans"/>
                <a:sym typeface="Open Sans"/>
              </a:rPr>
              <a:t>This observation is confirmed when we compare the vaccination% (compared to the total population) and the deaths%, country by country</a:t>
            </a:r>
            <a:endParaRPr>
              <a:latin typeface="Open Sans"/>
              <a:ea typeface="Open Sans"/>
              <a:cs typeface="Open Sans"/>
              <a:sym typeface="Open Sans"/>
            </a:endParaRPr>
          </a:p>
          <a:p>
            <a:pPr indent="0" lvl="0" marL="0" rtl="0" algn="just">
              <a:lnSpc>
                <a:spcPct val="90000"/>
              </a:lnSpc>
              <a:spcBef>
                <a:spcPts val="800"/>
              </a:spcBef>
              <a:spcAft>
                <a:spcPts val="0"/>
              </a:spcAft>
              <a:buClr>
                <a:schemeClr val="dk1"/>
              </a:buClr>
              <a:buSzPts val="1200"/>
              <a:buNone/>
            </a:pPr>
            <a:r>
              <a:t/>
            </a:r>
            <a:endParaRPr>
              <a:latin typeface="Open Sans"/>
              <a:ea typeface="Open Sans"/>
              <a:cs typeface="Open Sans"/>
              <a:sym typeface="Open Sans"/>
            </a:endParaRPr>
          </a:p>
          <a:p>
            <a:pPr indent="0" lvl="0" marL="0" rtl="0" algn="just">
              <a:lnSpc>
                <a:spcPct val="90000"/>
              </a:lnSpc>
              <a:spcBef>
                <a:spcPts val="800"/>
              </a:spcBef>
              <a:spcAft>
                <a:spcPts val="0"/>
              </a:spcAft>
              <a:buClr>
                <a:schemeClr val="dk1"/>
              </a:buClr>
              <a:buSzPts val="1200"/>
              <a:buNone/>
            </a:pPr>
            <a:r>
              <a:rPr lang="en">
                <a:latin typeface="Open Sans"/>
                <a:ea typeface="Open Sans"/>
                <a:cs typeface="Open Sans"/>
                <a:sym typeface="Open Sans"/>
              </a:rPr>
              <a:t>In this case we also does not observe a correlation between the 2 sets of data collected for 200 countries.</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511507" y="106732"/>
            <a:ext cx="7703700" cy="7725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3484"/>
              <a:buFont typeface="Play"/>
              <a:buNone/>
            </a:pPr>
            <a:r>
              <a:rPr lang="en" sz="3188">
                <a:latin typeface="Economica"/>
                <a:ea typeface="Economica"/>
                <a:cs typeface="Economica"/>
                <a:sym typeface="Economica"/>
              </a:rPr>
              <a:t>Resources Question 4-</a:t>
            </a:r>
            <a:r>
              <a:rPr lang="en" sz="2733">
                <a:latin typeface="Economica"/>
                <a:ea typeface="Economica"/>
                <a:cs typeface="Economica"/>
                <a:sym typeface="Economica"/>
              </a:rPr>
              <a:t>I</a:t>
            </a:r>
            <a:r>
              <a:rPr lang="en" sz="2844">
                <a:latin typeface="Economica"/>
                <a:ea typeface="Economica"/>
                <a:cs typeface="Economica"/>
                <a:sym typeface="Economica"/>
              </a:rPr>
              <a:t>s there a Correlation between Covid vaccination campaign and deaths?</a:t>
            </a:r>
            <a:endParaRPr sz="2600">
              <a:latin typeface="Economica"/>
              <a:ea typeface="Economica"/>
              <a:cs typeface="Economica"/>
              <a:sym typeface="Economica"/>
            </a:endParaRPr>
          </a:p>
        </p:txBody>
      </p:sp>
      <p:pic>
        <p:nvPicPr>
          <p:cNvPr id="247" name="Google Shape;247;p39"/>
          <p:cNvPicPr preferRelativeResize="0"/>
          <p:nvPr>
            <p:ph idx="2" type="pic"/>
          </p:nvPr>
        </p:nvPicPr>
        <p:blipFill rotWithShape="1">
          <a:blip r:embed="rId3">
            <a:alphaModFix/>
          </a:blip>
          <a:srcRect b="0" l="2508" r="2508" t="0"/>
          <a:stretch/>
        </p:blipFill>
        <p:spPr>
          <a:xfrm>
            <a:off x="3885009" y="879115"/>
            <a:ext cx="4629150" cy="3655219"/>
          </a:xfrm>
          <a:prstGeom prst="rect">
            <a:avLst/>
          </a:prstGeom>
          <a:noFill/>
          <a:ln>
            <a:noFill/>
          </a:ln>
        </p:spPr>
      </p:pic>
      <p:sp>
        <p:nvSpPr>
          <p:cNvPr id="248" name="Google Shape;248;p39"/>
          <p:cNvSpPr txBox="1"/>
          <p:nvPr>
            <p:ph idx="1" type="body"/>
          </p:nvPr>
        </p:nvSpPr>
        <p:spPr>
          <a:xfrm>
            <a:off x="629841" y="1052945"/>
            <a:ext cx="2949178" cy="3348796"/>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lnSpc>
                <a:spcPct val="90000"/>
              </a:lnSpc>
              <a:spcBef>
                <a:spcPts val="0"/>
              </a:spcBef>
              <a:spcAft>
                <a:spcPts val="0"/>
              </a:spcAft>
              <a:buClr>
                <a:schemeClr val="dk1"/>
              </a:buClr>
              <a:buSzPct val="100000"/>
              <a:buNone/>
            </a:pPr>
            <a:r>
              <a:rPr lang="en">
                <a:latin typeface="Open Sans"/>
                <a:ea typeface="Open Sans"/>
                <a:cs typeface="Open Sans"/>
                <a:sym typeface="Open Sans"/>
              </a:rPr>
              <a:t>If we aggregate the countries by region, </a:t>
            </a:r>
            <a:endParaRPr>
              <a:latin typeface="Open Sans"/>
              <a:ea typeface="Open Sans"/>
              <a:cs typeface="Open Sans"/>
              <a:sym typeface="Open Sans"/>
            </a:endParaRPr>
          </a:p>
          <a:p>
            <a:pPr indent="0" lvl="0" marL="0" rtl="0" algn="l">
              <a:lnSpc>
                <a:spcPct val="90000"/>
              </a:lnSpc>
              <a:spcBef>
                <a:spcPts val="0"/>
              </a:spcBef>
              <a:spcAft>
                <a:spcPts val="0"/>
              </a:spcAft>
              <a:buClr>
                <a:schemeClr val="dk1"/>
              </a:buClr>
              <a:buSzPct val="100000"/>
              <a:buNone/>
            </a:pPr>
            <a:r>
              <a:t/>
            </a:r>
            <a:endParaRPr>
              <a:latin typeface="Open Sans"/>
              <a:ea typeface="Open Sans"/>
              <a:cs typeface="Open Sans"/>
              <a:sym typeface="Open Sans"/>
            </a:endParaRPr>
          </a:p>
          <a:p>
            <a:pPr indent="0" lvl="0" marL="0" rtl="0" algn="l">
              <a:lnSpc>
                <a:spcPct val="90000"/>
              </a:lnSpc>
              <a:spcBef>
                <a:spcPts val="0"/>
              </a:spcBef>
              <a:spcAft>
                <a:spcPts val="0"/>
              </a:spcAft>
              <a:buClr>
                <a:schemeClr val="dk1"/>
              </a:buClr>
              <a:buSzPct val="100000"/>
              <a:buNone/>
            </a:pPr>
            <a:r>
              <a:rPr lang="en">
                <a:latin typeface="Open Sans"/>
                <a:ea typeface="Open Sans"/>
                <a:cs typeface="Open Sans"/>
                <a:sym typeface="Open Sans"/>
              </a:rPr>
              <a:t>this observation is confirmed</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ct val="100000"/>
              <a:buNone/>
            </a:pPr>
            <a:r>
              <a:rPr lang="en">
                <a:latin typeface="Open Sans"/>
                <a:ea typeface="Open Sans"/>
                <a:cs typeface="Open Sans"/>
                <a:sym typeface="Open Sans"/>
              </a:rPr>
              <a:t> - no correlation between both indicators</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ct val="100000"/>
              <a:buNone/>
            </a:pPr>
            <a:r>
              <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ct val="100000"/>
              <a:buNone/>
            </a:pPr>
            <a:r>
              <a:rPr lang="en">
                <a:latin typeface="Open Sans"/>
                <a:ea typeface="Open Sans"/>
                <a:cs typeface="Open Sans"/>
                <a:sym typeface="Open Sans"/>
              </a:rPr>
              <a:t>However, we recognize some specifics that can explain the impact of the pandemic in the world</a:t>
            </a:r>
            <a:endParaRPr>
              <a:latin typeface="Open Sans"/>
              <a:ea typeface="Open Sans"/>
              <a:cs typeface="Open Sans"/>
              <a:sym typeface="Open Sans"/>
            </a:endParaRPr>
          </a:p>
          <a:p>
            <a:pPr indent="0" lvl="0" marL="0" rtl="0" algn="l">
              <a:lnSpc>
                <a:spcPct val="90000"/>
              </a:lnSpc>
              <a:spcBef>
                <a:spcPts val="800"/>
              </a:spcBef>
              <a:spcAft>
                <a:spcPts val="0"/>
              </a:spcAft>
              <a:buClr>
                <a:schemeClr val="dk1"/>
              </a:buClr>
              <a:buSzPct val="100000"/>
              <a:buNone/>
            </a:pPr>
            <a:r>
              <a:t/>
            </a:r>
            <a:endParaRPr>
              <a:latin typeface="Open Sans"/>
              <a:ea typeface="Open Sans"/>
              <a:cs typeface="Open Sans"/>
              <a:sym typeface="Open Sans"/>
            </a:endParaRPr>
          </a:p>
          <a:p>
            <a:pPr indent="-204470" lvl="0" marL="215900" rtl="0" algn="l">
              <a:lnSpc>
                <a:spcPct val="90000"/>
              </a:lnSpc>
              <a:spcBef>
                <a:spcPts val="800"/>
              </a:spcBef>
              <a:spcAft>
                <a:spcPts val="0"/>
              </a:spcAft>
              <a:buClr>
                <a:schemeClr val="dk1"/>
              </a:buClr>
              <a:buSzPct val="100000"/>
              <a:buFont typeface="Open Sans"/>
              <a:buChar char="-"/>
            </a:pPr>
            <a:r>
              <a:rPr lang="en">
                <a:latin typeface="Open Sans"/>
                <a:ea typeface="Open Sans"/>
                <a:cs typeface="Open Sans"/>
                <a:sym typeface="Open Sans"/>
              </a:rPr>
              <a:t>Sub-Saharan Africa : the impact was limited and observed from the beginning (no explanation till now). The most probable is a natural immunization of the population to the </a:t>
            </a:r>
            <a:r>
              <a:rPr lang="en">
                <a:latin typeface="Open Sans"/>
                <a:ea typeface="Open Sans"/>
                <a:cs typeface="Open Sans"/>
                <a:sym typeface="Open Sans"/>
              </a:rPr>
              <a:t>severe</a:t>
            </a:r>
            <a:r>
              <a:rPr lang="en">
                <a:latin typeface="Open Sans"/>
                <a:ea typeface="Open Sans"/>
                <a:cs typeface="Open Sans"/>
                <a:sym typeface="Open Sans"/>
              </a:rPr>
              <a:t> consequences.</a:t>
            </a:r>
            <a:endParaRPr>
              <a:latin typeface="Open Sans"/>
              <a:ea typeface="Open Sans"/>
              <a:cs typeface="Open Sans"/>
              <a:sym typeface="Open Sans"/>
            </a:endParaRPr>
          </a:p>
          <a:p>
            <a:pPr indent="-204470" lvl="0" marL="215900" rtl="0" algn="l">
              <a:lnSpc>
                <a:spcPct val="90000"/>
              </a:lnSpc>
              <a:spcBef>
                <a:spcPts val="800"/>
              </a:spcBef>
              <a:spcAft>
                <a:spcPts val="0"/>
              </a:spcAft>
              <a:buClr>
                <a:schemeClr val="dk1"/>
              </a:buClr>
              <a:buSzPct val="100000"/>
              <a:buFont typeface="Open Sans"/>
              <a:buChar char="-"/>
            </a:pPr>
            <a:r>
              <a:rPr lang="en">
                <a:latin typeface="Open Sans"/>
                <a:ea typeface="Open Sans"/>
                <a:cs typeface="Open Sans"/>
                <a:sym typeface="Open Sans"/>
              </a:rPr>
              <a:t>Asia : the contingent policies that last longer could explain the limitation of deaths in these areas : longer and more strict lockdowns, population </a:t>
            </a:r>
            <a:r>
              <a:rPr lang="en">
                <a:latin typeface="Open Sans"/>
                <a:ea typeface="Open Sans"/>
                <a:cs typeface="Open Sans"/>
                <a:sym typeface="Open Sans"/>
              </a:rPr>
              <a:t>control</a:t>
            </a:r>
            <a:r>
              <a:rPr lang="en">
                <a:latin typeface="Open Sans"/>
                <a:ea typeface="Open Sans"/>
                <a:cs typeface="Open Sans"/>
                <a:sym typeface="Open Sans"/>
              </a:rPr>
              <a:t>.</a:t>
            </a:r>
            <a:endParaRPr>
              <a:latin typeface="Open Sans"/>
              <a:ea typeface="Open Sans"/>
              <a:cs typeface="Open Sans"/>
              <a:sym typeface="Open Sans"/>
            </a:endParaRPr>
          </a:p>
          <a:p>
            <a:pPr indent="-204470" lvl="0" marL="215900" rtl="0" algn="l">
              <a:lnSpc>
                <a:spcPct val="90000"/>
              </a:lnSpc>
              <a:spcBef>
                <a:spcPts val="800"/>
              </a:spcBef>
              <a:spcAft>
                <a:spcPts val="0"/>
              </a:spcAft>
              <a:buClr>
                <a:schemeClr val="dk1"/>
              </a:buClr>
              <a:buSzPct val="100000"/>
              <a:buFont typeface="Open Sans"/>
              <a:buChar char="-"/>
            </a:pPr>
            <a:r>
              <a:rPr lang="en">
                <a:latin typeface="Open Sans"/>
                <a:ea typeface="Open Sans"/>
                <a:cs typeface="Open Sans"/>
                <a:sym typeface="Open Sans"/>
              </a:rPr>
              <a:t>There are 3 regions highly impacted with severe consequences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118475"/>
            <a:ext cx="2764200" cy="38286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5189"/>
              <a:t>Data Collection :</a:t>
            </a:r>
            <a:endParaRPr b="1" sz="5189"/>
          </a:p>
          <a:p>
            <a:pPr indent="0" lvl="0" marL="0" rtl="0" algn="l">
              <a:spcBef>
                <a:spcPts val="1200"/>
              </a:spcBef>
              <a:spcAft>
                <a:spcPts val="0"/>
              </a:spcAft>
              <a:buClr>
                <a:schemeClr val="dk1"/>
              </a:buClr>
              <a:buSzPct val="32452"/>
              <a:buFont typeface="Arial"/>
              <a:buNone/>
            </a:pPr>
            <a:r>
              <a:rPr b="1" lang="en" sz="3389"/>
              <a:t>Data Source - (Python Libraries</a:t>
            </a:r>
            <a:r>
              <a:rPr lang="en" sz="3389"/>
              <a:t>)</a:t>
            </a:r>
            <a:endParaRPr sz="3389"/>
          </a:p>
          <a:p>
            <a:pPr indent="0" lvl="0" marL="0" rtl="0" algn="l">
              <a:spcBef>
                <a:spcPts val="1200"/>
              </a:spcBef>
              <a:spcAft>
                <a:spcPts val="0"/>
              </a:spcAft>
              <a:buClr>
                <a:schemeClr val="dk1"/>
              </a:buClr>
              <a:buSzPct val="32452"/>
              <a:buFont typeface="Arial"/>
              <a:buNone/>
            </a:pPr>
            <a:r>
              <a:rPr lang="en" sz="3389">
                <a:highlight>
                  <a:srgbClr val="FFFF00"/>
                </a:highlight>
              </a:rPr>
              <a:t>pip install yfinance - </a:t>
            </a:r>
            <a:r>
              <a:rPr lang="en" sz="3589">
                <a:highlight>
                  <a:schemeClr val="lt1"/>
                </a:highlight>
              </a:rPr>
              <a:t>Download market data from Yahoo! Finance API</a:t>
            </a:r>
            <a:endParaRPr b="1" sz="3389">
              <a:highlight>
                <a:schemeClr val="lt1"/>
              </a:highlight>
            </a:endParaRPr>
          </a:p>
          <a:p>
            <a:pPr indent="0" lvl="0" marL="0" rtl="0" algn="l">
              <a:lnSpc>
                <a:spcPct val="135714"/>
              </a:lnSpc>
              <a:spcBef>
                <a:spcPts val="1200"/>
              </a:spcBef>
              <a:spcAft>
                <a:spcPts val="0"/>
              </a:spcAft>
              <a:buNone/>
            </a:pPr>
            <a:r>
              <a:rPr lang="en" sz="3339">
                <a:highlight>
                  <a:srgbClr val="FFFF00"/>
                </a:highlight>
              </a:rPr>
              <a:t>import </a:t>
            </a:r>
            <a:r>
              <a:rPr lang="en" sz="3339">
                <a:highlight>
                  <a:srgbClr val="FFFF00"/>
                </a:highlight>
              </a:rPr>
              <a:t>yfinance</a:t>
            </a:r>
            <a:r>
              <a:rPr lang="en" sz="3339">
                <a:highlight>
                  <a:srgbClr val="FFFF00"/>
                </a:highlight>
              </a:rPr>
              <a:t> as yf- (</a:t>
            </a:r>
            <a:r>
              <a:rPr lang="en" sz="3339">
                <a:highlight>
                  <a:srgbClr val="FFFFFF"/>
                </a:highlight>
              </a:rPr>
              <a:t>yfinance is an open-source library that allows you to access market data from Yahoo! Finance's API.)</a:t>
            </a:r>
            <a:endParaRPr sz="3339">
              <a:highlight>
                <a:srgbClr val="FFFFFF"/>
              </a:highlight>
            </a:endParaRPr>
          </a:p>
          <a:p>
            <a:pPr indent="0" lvl="0" marL="0" rtl="0" algn="l">
              <a:lnSpc>
                <a:spcPct val="135714"/>
              </a:lnSpc>
              <a:spcBef>
                <a:spcPts val="0"/>
              </a:spcBef>
              <a:spcAft>
                <a:spcPts val="0"/>
              </a:spcAft>
              <a:buNone/>
            </a:pPr>
            <a:r>
              <a:t/>
            </a:r>
            <a:endParaRPr sz="6047">
              <a:solidFill>
                <a:srgbClr val="71777D"/>
              </a:solidFill>
              <a:highlight>
                <a:srgbClr val="FFFFFF"/>
              </a:highlight>
            </a:endParaRPr>
          </a:p>
          <a:p>
            <a:pPr indent="0" lvl="0" marL="0" rtl="0" algn="l">
              <a:lnSpc>
                <a:spcPct val="135714"/>
              </a:lnSpc>
              <a:spcBef>
                <a:spcPts val="0"/>
              </a:spcBef>
              <a:spcAft>
                <a:spcPts val="0"/>
              </a:spcAft>
              <a:buNone/>
            </a:pPr>
            <a:r>
              <a:rPr lang="en" sz="3547">
                <a:highlight>
                  <a:srgbClr val="FFFFFF"/>
                </a:highlight>
              </a:rPr>
              <a:t>The csv. files contains stock information for each vaccine listed -later merged to one csv - to compare the performance .</a:t>
            </a:r>
            <a:endParaRPr sz="6047">
              <a:highlight>
                <a:srgbClr val="FFFFFF"/>
              </a:highlight>
            </a:endParaRPr>
          </a:p>
          <a:p>
            <a:pPr indent="0" lvl="0" marL="0" rtl="0" algn="l">
              <a:lnSpc>
                <a:spcPct val="135714"/>
              </a:lnSpc>
              <a:spcBef>
                <a:spcPts val="0"/>
              </a:spcBef>
              <a:spcAft>
                <a:spcPts val="0"/>
              </a:spcAft>
              <a:buNone/>
            </a:pPr>
            <a:r>
              <a:t/>
            </a:r>
            <a:endParaRPr sz="3339">
              <a:highlight>
                <a:srgbClr val="FFFFFF"/>
              </a:highlight>
            </a:endParaRPr>
          </a:p>
          <a:p>
            <a:pPr indent="0" lvl="0" marL="0" rtl="0" algn="l">
              <a:spcBef>
                <a:spcPts val="1200"/>
              </a:spcBef>
              <a:spcAft>
                <a:spcPts val="0"/>
              </a:spcAft>
              <a:buNone/>
            </a:pPr>
            <a:r>
              <a:t/>
            </a:r>
            <a:endParaRPr sz="1300"/>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866200" y="3785925"/>
            <a:ext cx="1495950" cy="1161150"/>
          </a:xfrm>
          <a:prstGeom prst="rect">
            <a:avLst/>
          </a:prstGeom>
          <a:noFill/>
          <a:ln>
            <a:noFill/>
          </a:ln>
        </p:spPr>
      </p:pic>
      <p:sp>
        <p:nvSpPr>
          <p:cNvPr id="145" name="Google Shape;145;p26"/>
          <p:cNvSpPr txBox="1"/>
          <p:nvPr>
            <p:ph type="title"/>
          </p:nvPr>
        </p:nvSpPr>
        <p:spPr>
          <a:xfrm>
            <a:off x="311700" y="19797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b="1" lang="en" sz="2880"/>
              <a:t>Resources Question 1</a:t>
            </a:r>
            <a:r>
              <a:rPr lang="en" sz="2880"/>
              <a:t> - Which Pharmaceutical Company Stock Performed the most during Covid-19?</a:t>
            </a:r>
            <a:endParaRPr sz="2880"/>
          </a:p>
        </p:txBody>
      </p:sp>
      <p:pic>
        <p:nvPicPr>
          <p:cNvPr id="146" name="Google Shape;146;p26"/>
          <p:cNvPicPr preferRelativeResize="0"/>
          <p:nvPr/>
        </p:nvPicPr>
        <p:blipFill>
          <a:blip r:embed="rId4">
            <a:alphaModFix/>
          </a:blip>
          <a:stretch>
            <a:fillRect/>
          </a:stretch>
        </p:blipFill>
        <p:spPr>
          <a:xfrm>
            <a:off x="3762350" y="1559975"/>
            <a:ext cx="5128801" cy="3292249"/>
          </a:xfrm>
          <a:prstGeom prst="rect">
            <a:avLst/>
          </a:prstGeom>
          <a:noFill/>
          <a:ln>
            <a:noFill/>
          </a:ln>
        </p:spPr>
      </p:pic>
      <p:sp>
        <p:nvSpPr>
          <p:cNvPr id="147" name="Google Shape;147;p26"/>
          <p:cNvSpPr/>
          <p:nvPr/>
        </p:nvSpPr>
        <p:spPr>
          <a:xfrm flipH="1">
            <a:off x="3075800" y="2939500"/>
            <a:ext cx="744900" cy="305400"/>
          </a:xfrm>
          <a:prstGeom prst="lef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9797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b="1" lang="en" sz="2880"/>
              <a:t>Research Question 1</a:t>
            </a:r>
            <a:r>
              <a:rPr lang="en" sz="2880"/>
              <a:t> - Which Pharmaceutical Company Stock Performed the most during Covid-19?</a:t>
            </a:r>
            <a:endParaRPr sz="2880"/>
          </a:p>
        </p:txBody>
      </p:sp>
      <p:sp>
        <p:nvSpPr>
          <p:cNvPr id="153" name="Google Shape;153;p27"/>
          <p:cNvSpPr txBox="1"/>
          <p:nvPr>
            <p:ph idx="1" type="body"/>
          </p:nvPr>
        </p:nvSpPr>
        <p:spPr>
          <a:xfrm>
            <a:off x="311700" y="1208425"/>
            <a:ext cx="2941800" cy="31632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b="1" sz="1100">
              <a:latin typeface="Arial"/>
              <a:ea typeface="Arial"/>
              <a:cs typeface="Arial"/>
              <a:sym typeface="Arial"/>
            </a:endParaRPr>
          </a:p>
          <a:p>
            <a:pPr indent="-280437" lvl="0" marL="457200" rtl="0" algn="l">
              <a:spcBef>
                <a:spcPts val="1200"/>
              </a:spcBef>
              <a:spcAft>
                <a:spcPts val="0"/>
              </a:spcAft>
              <a:buSzPct val="100000"/>
              <a:buFont typeface="Arial"/>
              <a:buChar char="●"/>
            </a:pPr>
            <a:r>
              <a:rPr b="1" lang="en" sz="3265"/>
              <a:t>MRNA</a:t>
            </a:r>
            <a:r>
              <a:rPr lang="en" sz="3265"/>
              <a:t> saw significant increases in volume starting in 2020, correlating with the development.</a:t>
            </a:r>
            <a:endParaRPr sz="3265"/>
          </a:p>
          <a:p>
            <a:pPr indent="0" lvl="0" marL="457200" rtl="0" algn="l">
              <a:spcBef>
                <a:spcPts val="1200"/>
              </a:spcBef>
              <a:spcAft>
                <a:spcPts val="0"/>
              </a:spcAft>
              <a:buNone/>
            </a:pPr>
            <a:r>
              <a:t/>
            </a:r>
            <a:endParaRPr sz="3265"/>
          </a:p>
          <a:p>
            <a:pPr indent="-280437" lvl="0" marL="457200" rtl="0" algn="l">
              <a:spcBef>
                <a:spcPts val="1200"/>
              </a:spcBef>
              <a:spcAft>
                <a:spcPts val="0"/>
              </a:spcAft>
              <a:buSzPct val="103159"/>
              <a:buFont typeface="Arial"/>
              <a:buChar char="●"/>
            </a:pPr>
            <a:r>
              <a:rPr b="1" lang="en" sz="3165"/>
              <a:t>Pfizer (PFE)</a:t>
            </a:r>
            <a:r>
              <a:rPr lang="en" sz="3165"/>
              <a:t>:</a:t>
            </a:r>
            <a:r>
              <a:rPr lang="en" sz="3265"/>
              <a:t>Consistently had the highest trading volume across 2019–2023.</a:t>
            </a:r>
            <a:endParaRPr sz="3265"/>
          </a:p>
          <a:p>
            <a:pPr indent="0" lvl="0" marL="457200" rtl="0" algn="l">
              <a:spcBef>
                <a:spcPts val="1200"/>
              </a:spcBef>
              <a:spcAft>
                <a:spcPts val="0"/>
              </a:spcAft>
              <a:buNone/>
            </a:pPr>
            <a:r>
              <a:t/>
            </a:r>
            <a:endParaRPr sz="3265"/>
          </a:p>
          <a:p>
            <a:pPr indent="-280437" lvl="0" marL="457200" rtl="0" algn="l">
              <a:spcBef>
                <a:spcPts val="1200"/>
              </a:spcBef>
              <a:spcAft>
                <a:spcPts val="0"/>
              </a:spcAft>
              <a:buSzPct val="100000"/>
              <a:buFont typeface="Arial"/>
              <a:buChar char="●"/>
            </a:pPr>
            <a:r>
              <a:rPr b="1" lang="en" sz="3265"/>
              <a:t>BioNTech (BNTX)</a:t>
            </a:r>
            <a:r>
              <a:rPr lang="en" sz="3265"/>
              <a:t>volume, although not as high as Pfizer or Moderna, did see increases in 2020 and 2021- likely due to its collaboration with Pfizer on the COVID-19 vaccine.</a:t>
            </a:r>
            <a:endParaRPr sz="3265"/>
          </a:p>
          <a:p>
            <a:pPr indent="0" lvl="0" marL="457200" rtl="0" algn="l">
              <a:spcBef>
                <a:spcPts val="1200"/>
              </a:spcBef>
              <a:spcAft>
                <a:spcPts val="0"/>
              </a:spcAft>
              <a:buNone/>
            </a:pPr>
            <a:r>
              <a:rPr lang="en" sz="3265"/>
              <a:t> </a:t>
            </a:r>
            <a:endParaRPr sz="3265"/>
          </a:p>
          <a:p>
            <a:pPr indent="-280437" lvl="0" marL="457200" rtl="0" algn="l">
              <a:spcBef>
                <a:spcPts val="1200"/>
              </a:spcBef>
              <a:spcAft>
                <a:spcPts val="0"/>
              </a:spcAft>
              <a:buSzPct val="100000"/>
              <a:buFont typeface="Arial"/>
              <a:buChar char="●"/>
            </a:pPr>
            <a:r>
              <a:rPr b="1" lang="en" sz="3265"/>
              <a:t>Novavax(NVAX)</a:t>
            </a:r>
            <a:r>
              <a:rPr lang="en" sz="3265"/>
              <a:t> saw a sharp spike in trading volume in 2020, which coincides with high expectations for its vaccine development. </a:t>
            </a:r>
            <a:endParaRPr sz="3265"/>
          </a:p>
          <a:p>
            <a:pPr indent="0" lvl="0" marL="0" rtl="0" algn="l">
              <a:spcBef>
                <a:spcPts val="1200"/>
              </a:spcBef>
              <a:spcAft>
                <a:spcPts val="0"/>
              </a:spcAft>
              <a:buClr>
                <a:schemeClr val="dk1"/>
              </a:buClr>
              <a:buSzPct val="34750"/>
              <a:buFont typeface="Arial"/>
              <a:buNone/>
            </a:pPr>
            <a:r>
              <a:t/>
            </a:r>
            <a:endParaRPr b="1" sz="3165"/>
          </a:p>
          <a:p>
            <a:pPr indent="0" lvl="0" marL="45720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457200" rtl="0" algn="l">
              <a:spcBef>
                <a:spcPts val="1200"/>
              </a:spcBef>
              <a:spcAft>
                <a:spcPts val="1200"/>
              </a:spcAft>
              <a:buNone/>
            </a:pPr>
            <a:r>
              <a:t/>
            </a:r>
            <a:endParaRPr sz="1200">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3332800" y="1104750"/>
            <a:ext cx="5432149" cy="3548199"/>
          </a:xfrm>
          <a:prstGeom prst="rect">
            <a:avLst/>
          </a:prstGeom>
          <a:noFill/>
          <a:ln>
            <a:noFill/>
          </a:ln>
        </p:spPr>
      </p:pic>
      <p:sp>
        <p:nvSpPr>
          <p:cNvPr id="155" name="Google Shape;155;p27"/>
          <p:cNvSpPr txBox="1"/>
          <p:nvPr/>
        </p:nvSpPr>
        <p:spPr>
          <a:xfrm>
            <a:off x="4010900" y="4728425"/>
            <a:ext cx="31092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6" name="Google Shape;156;p27"/>
          <p:cNvSpPr txBox="1"/>
          <p:nvPr/>
        </p:nvSpPr>
        <p:spPr>
          <a:xfrm>
            <a:off x="4409925" y="4638125"/>
            <a:ext cx="39102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Open Sans"/>
                <a:ea typeface="Open Sans"/>
                <a:cs typeface="Open Sans"/>
                <a:sym typeface="Open Sans"/>
              </a:rPr>
              <a:t>Figure:Trading Volume and Stock performance </a:t>
            </a:r>
            <a:r>
              <a:rPr b="1" i="1" lang="en" sz="800">
                <a:solidFill>
                  <a:schemeClr val="dk1"/>
                </a:solidFill>
                <a:latin typeface="Open Sans"/>
                <a:ea typeface="Open Sans"/>
                <a:cs typeface="Open Sans"/>
                <a:sym typeface="Open Sans"/>
              </a:rPr>
              <a:t>(for each Ticker)</a:t>
            </a:r>
            <a:endParaRPr b="1" i="1" sz="8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8194"/>
              <a:buFont typeface="Arial"/>
              <a:buNone/>
            </a:pPr>
            <a:r>
              <a:t/>
            </a:r>
            <a:endParaRPr sz="2880"/>
          </a:p>
          <a:p>
            <a:pPr indent="0" lvl="0" marL="0" rtl="0" algn="ctr">
              <a:spcBef>
                <a:spcPts val="0"/>
              </a:spcBef>
              <a:spcAft>
                <a:spcPts val="0"/>
              </a:spcAft>
              <a:buClr>
                <a:schemeClr val="dk1"/>
              </a:buClr>
              <a:buSzPct val="38194"/>
              <a:buFont typeface="Arial"/>
              <a:buNone/>
            </a:pPr>
            <a:r>
              <a:rPr b="1" lang="en" sz="2880"/>
              <a:t>Research Question 1</a:t>
            </a:r>
            <a:r>
              <a:rPr lang="en" sz="2880"/>
              <a:t> - Which Pharmaceutical company Performed the most during Covid-19?</a:t>
            </a:r>
            <a:endParaRPr/>
          </a:p>
        </p:txBody>
      </p:sp>
      <p:sp>
        <p:nvSpPr>
          <p:cNvPr id="162" name="Google Shape;162;p28"/>
          <p:cNvSpPr txBox="1"/>
          <p:nvPr>
            <p:ph idx="1" type="body"/>
          </p:nvPr>
        </p:nvSpPr>
        <p:spPr>
          <a:xfrm>
            <a:off x="311700" y="1526725"/>
            <a:ext cx="2343000" cy="30525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0"/>
              </a:spcBef>
              <a:spcAft>
                <a:spcPts val="0"/>
              </a:spcAft>
              <a:buSzPct val="100000"/>
              <a:buFont typeface="Arial"/>
              <a:buChar char="●"/>
            </a:pPr>
            <a:r>
              <a:rPr b="1" lang="en" sz="1100"/>
              <a:t>MRNA and BNTX</a:t>
            </a:r>
            <a:r>
              <a:rPr lang="en" sz="1100"/>
              <a:t> (plotted on the secondary Y2 axis) far outperformed the other stocks in terms of stock price growth.</a:t>
            </a:r>
            <a:endParaRPr sz="1100"/>
          </a:p>
          <a:p>
            <a:pPr indent="0" lvl="0" marL="457200" rtl="0" algn="l">
              <a:spcBef>
                <a:spcPts val="1200"/>
              </a:spcBef>
              <a:spcAft>
                <a:spcPts val="0"/>
              </a:spcAft>
              <a:buNone/>
            </a:pPr>
            <a:r>
              <a:t/>
            </a:r>
            <a:endParaRPr sz="1100"/>
          </a:p>
          <a:p>
            <a:pPr indent="-282733" lvl="1" marL="914400" rtl="0" algn="l">
              <a:spcBef>
                <a:spcPts val="1200"/>
              </a:spcBef>
              <a:spcAft>
                <a:spcPts val="0"/>
              </a:spcAft>
              <a:buSzPct val="100000"/>
              <a:buFont typeface="Arial"/>
              <a:buChar char="○"/>
            </a:pPr>
            <a:r>
              <a:rPr b="1" lang="en" sz="1100"/>
              <a:t>MRNA r</a:t>
            </a:r>
            <a:r>
              <a:rPr lang="en" sz="1100"/>
              <a:t>eached a peak index of over 1750 in 2021, meaning it grew more than 17 times its 2019 value, while BNTX hit an index of 1250. This shows these stocks benefited the most from COVID-19 vaccine success.</a:t>
            </a:r>
            <a:endParaRPr sz="1100"/>
          </a:p>
          <a:p>
            <a:pPr indent="0" lvl="0" marL="914400" rtl="0" algn="l">
              <a:spcBef>
                <a:spcPts val="1200"/>
              </a:spcBef>
              <a:spcAft>
                <a:spcPts val="0"/>
              </a:spcAft>
              <a:buNone/>
            </a:pPr>
            <a:r>
              <a:t/>
            </a:r>
            <a:endParaRPr sz="1100"/>
          </a:p>
          <a:p>
            <a:pPr indent="0" lvl="0" marL="0" rtl="0" algn="l">
              <a:spcBef>
                <a:spcPts val="120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2943275" y="1095950"/>
            <a:ext cx="5965875" cy="3759499"/>
          </a:xfrm>
          <a:prstGeom prst="rect">
            <a:avLst/>
          </a:prstGeom>
          <a:noFill/>
          <a:ln>
            <a:noFill/>
          </a:ln>
        </p:spPr>
      </p:pic>
      <p:sp>
        <p:nvSpPr>
          <p:cNvPr id="164" name="Google Shape;164;p28"/>
          <p:cNvSpPr txBox="1"/>
          <p:nvPr/>
        </p:nvSpPr>
        <p:spPr>
          <a:xfrm>
            <a:off x="4518100" y="4811700"/>
            <a:ext cx="39102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Open Sans"/>
                <a:ea typeface="Open Sans"/>
                <a:cs typeface="Open Sans"/>
                <a:sym typeface="Open Sans"/>
              </a:rPr>
              <a:t>Figure:Price Growth and Stock performance </a:t>
            </a:r>
            <a:r>
              <a:rPr b="1" i="1" lang="en" sz="800">
                <a:solidFill>
                  <a:schemeClr val="dk1"/>
                </a:solidFill>
                <a:latin typeface="Open Sans"/>
                <a:ea typeface="Open Sans"/>
                <a:cs typeface="Open Sans"/>
                <a:sym typeface="Open Sans"/>
              </a:rPr>
              <a:t>(2019-2023)</a:t>
            </a:r>
            <a:endParaRPr b="1" i="1" sz="8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64725" y="16327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rPr b="1" lang="en" sz="2866"/>
              <a:t>Research Question 2 - </a:t>
            </a:r>
            <a:r>
              <a:rPr lang="en" sz="2866"/>
              <a:t>analyzing correlation between amount of vaccines administered for a manufacturer and stock volume of the company</a:t>
            </a:r>
            <a:endParaRPr sz="2866"/>
          </a:p>
        </p:txBody>
      </p:sp>
      <p:sp>
        <p:nvSpPr>
          <p:cNvPr id="170" name="Google Shape;170;p29"/>
          <p:cNvSpPr txBox="1"/>
          <p:nvPr>
            <p:ph idx="1" type="body"/>
          </p:nvPr>
        </p:nvSpPr>
        <p:spPr>
          <a:xfrm>
            <a:off x="264725" y="894750"/>
            <a:ext cx="4878900" cy="16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Data was collected from Our World in Data (owid) covid-19-data Github repository, more specifically the vaccinations-by-manufacturer.csv file from the vaccinations folder inside the public/data folder</a:t>
            </a:r>
            <a:endParaRPr/>
          </a:p>
          <a:p>
            <a:pPr indent="0" lvl="0" marL="0" rtl="0" algn="l">
              <a:spcBef>
                <a:spcPts val="1200"/>
              </a:spcBef>
              <a:spcAft>
                <a:spcPts val="1200"/>
              </a:spcAft>
              <a:buNone/>
            </a:pPr>
            <a:r>
              <a:rPr lang="en" u="sng">
                <a:solidFill>
                  <a:schemeClr val="hlink"/>
                </a:solidFill>
                <a:hlinkClick r:id="rId3"/>
              </a:rPr>
              <a:t>https://github.com/owid/covid-19-data.git</a:t>
            </a:r>
            <a:endParaRPr/>
          </a:p>
        </p:txBody>
      </p:sp>
      <p:pic>
        <p:nvPicPr>
          <p:cNvPr id="171" name="Google Shape;171;p29"/>
          <p:cNvPicPr preferRelativeResize="0"/>
          <p:nvPr/>
        </p:nvPicPr>
        <p:blipFill>
          <a:blip r:embed="rId4">
            <a:alphaModFix/>
          </a:blip>
          <a:stretch>
            <a:fillRect/>
          </a:stretch>
        </p:blipFill>
        <p:spPr>
          <a:xfrm>
            <a:off x="264725" y="2438100"/>
            <a:ext cx="5407227" cy="2598625"/>
          </a:xfrm>
          <a:prstGeom prst="rect">
            <a:avLst/>
          </a:prstGeom>
          <a:noFill/>
          <a:ln>
            <a:noFill/>
          </a:ln>
        </p:spPr>
      </p:pic>
      <p:pic>
        <p:nvPicPr>
          <p:cNvPr id="172" name="Google Shape;172;p29"/>
          <p:cNvPicPr preferRelativeResize="0"/>
          <p:nvPr/>
        </p:nvPicPr>
        <p:blipFill>
          <a:blip r:embed="rId5">
            <a:alphaModFix/>
          </a:blip>
          <a:stretch>
            <a:fillRect/>
          </a:stretch>
        </p:blipFill>
        <p:spPr>
          <a:xfrm>
            <a:off x="6081870" y="894750"/>
            <a:ext cx="1871730" cy="4141975"/>
          </a:xfrm>
          <a:prstGeom prst="rect">
            <a:avLst/>
          </a:prstGeom>
          <a:noFill/>
          <a:ln>
            <a:noFill/>
          </a:ln>
        </p:spPr>
      </p:pic>
      <p:sp>
        <p:nvSpPr>
          <p:cNvPr id="173" name="Google Shape;173;p29"/>
          <p:cNvSpPr/>
          <p:nvPr/>
        </p:nvSpPr>
        <p:spPr>
          <a:xfrm>
            <a:off x="7785700" y="3584713"/>
            <a:ext cx="363900" cy="305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70475" y="0"/>
            <a:ext cx="93789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880"/>
              <a:t>Research Question 2</a:t>
            </a:r>
            <a:r>
              <a:rPr lang="en" sz="2880"/>
              <a:t> - analyzing correlation between amount of vaccines administered for a manufacturer and the stock volume of the company</a:t>
            </a:r>
            <a:endParaRPr sz="2880"/>
          </a:p>
        </p:txBody>
      </p:sp>
      <p:sp>
        <p:nvSpPr>
          <p:cNvPr id="179" name="Google Shape;179;p30"/>
          <p:cNvSpPr txBox="1"/>
          <p:nvPr>
            <p:ph idx="1" type="body"/>
          </p:nvPr>
        </p:nvSpPr>
        <p:spPr>
          <a:xfrm>
            <a:off x="117450" y="1127350"/>
            <a:ext cx="2313300" cy="3757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357"/>
              <a:t>-Bar Graph showing </a:t>
            </a:r>
            <a:r>
              <a:rPr b="1" lang="en" sz="1357"/>
              <a:t>top 2 </a:t>
            </a:r>
            <a:r>
              <a:rPr lang="en" sz="1357"/>
              <a:t>manufacturers per </a:t>
            </a:r>
            <a:r>
              <a:rPr b="1" lang="en" sz="1357"/>
              <a:t>region</a:t>
            </a:r>
            <a:endParaRPr b="1" sz="1357"/>
          </a:p>
          <a:p>
            <a:pPr indent="0" lvl="0" marL="0" rtl="0" algn="l">
              <a:lnSpc>
                <a:spcPct val="95000"/>
              </a:lnSpc>
              <a:spcBef>
                <a:spcPts val="1200"/>
              </a:spcBef>
              <a:spcAft>
                <a:spcPts val="0"/>
              </a:spcAft>
              <a:buSzPts val="1018"/>
              <a:buNone/>
            </a:pPr>
            <a:r>
              <a:t/>
            </a:r>
            <a:endParaRPr sz="1357"/>
          </a:p>
          <a:p>
            <a:pPr indent="0" lvl="0" marL="0" rtl="0" algn="l">
              <a:lnSpc>
                <a:spcPct val="95000"/>
              </a:lnSpc>
              <a:spcBef>
                <a:spcPts val="1200"/>
              </a:spcBef>
              <a:spcAft>
                <a:spcPts val="0"/>
              </a:spcAft>
              <a:buSzPts val="1018"/>
              <a:buNone/>
            </a:pPr>
            <a:r>
              <a:rPr lang="en" sz="1357"/>
              <a:t>-</a:t>
            </a:r>
            <a:r>
              <a:rPr b="1" lang="en" sz="1357"/>
              <a:t>Pfizer</a:t>
            </a:r>
            <a:r>
              <a:rPr lang="en" sz="1357"/>
              <a:t>, </a:t>
            </a:r>
            <a:r>
              <a:rPr b="1" lang="en" sz="1357"/>
              <a:t>Sinopharm</a:t>
            </a:r>
            <a:r>
              <a:rPr lang="en" sz="1357"/>
              <a:t> and </a:t>
            </a:r>
            <a:r>
              <a:rPr b="1" lang="en" sz="1357"/>
              <a:t>Moderna</a:t>
            </a:r>
            <a:r>
              <a:rPr lang="en" sz="1357"/>
              <a:t> appear to dominate the market</a:t>
            </a:r>
            <a:endParaRPr sz="1357"/>
          </a:p>
          <a:p>
            <a:pPr indent="0" lvl="0" marL="0" rtl="0" algn="l">
              <a:lnSpc>
                <a:spcPct val="95000"/>
              </a:lnSpc>
              <a:spcBef>
                <a:spcPts val="1200"/>
              </a:spcBef>
              <a:spcAft>
                <a:spcPts val="0"/>
              </a:spcAft>
              <a:buSzPts val="1018"/>
              <a:buNone/>
            </a:pPr>
            <a:r>
              <a:t/>
            </a:r>
            <a:endParaRPr sz="1357"/>
          </a:p>
          <a:p>
            <a:pPr indent="0" lvl="0" marL="0" rtl="0" algn="l">
              <a:lnSpc>
                <a:spcPct val="95000"/>
              </a:lnSpc>
              <a:spcBef>
                <a:spcPts val="1200"/>
              </a:spcBef>
              <a:spcAft>
                <a:spcPts val="1200"/>
              </a:spcAft>
              <a:buSzPts val="1018"/>
              <a:buNone/>
            </a:pPr>
            <a:r>
              <a:rPr lang="en" sz="1357"/>
              <a:t>-These manufacturers are collected to perform the linear regression on the next slide</a:t>
            </a:r>
            <a:endParaRPr sz="1357"/>
          </a:p>
        </p:txBody>
      </p:sp>
      <p:pic>
        <p:nvPicPr>
          <p:cNvPr id="180" name="Google Shape;180;p30"/>
          <p:cNvPicPr preferRelativeResize="0"/>
          <p:nvPr/>
        </p:nvPicPr>
        <p:blipFill>
          <a:blip r:embed="rId3">
            <a:alphaModFix/>
          </a:blip>
          <a:stretch>
            <a:fillRect/>
          </a:stretch>
        </p:blipFill>
        <p:spPr>
          <a:xfrm>
            <a:off x="2607000" y="913500"/>
            <a:ext cx="6223877" cy="402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515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t/>
            </a:r>
            <a:endParaRPr sz="2880"/>
          </a:p>
          <a:p>
            <a:pPr indent="0" lvl="0" marL="0" rtl="0" algn="ctr">
              <a:spcBef>
                <a:spcPts val="0"/>
              </a:spcBef>
              <a:spcAft>
                <a:spcPts val="0"/>
              </a:spcAft>
              <a:buClr>
                <a:schemeClr val="dk1"/>
              </a:buClr>
              <a:buSzPct val="38194"/>
              <a:buFont typeface="Arial"/>
              <a:buNone/>
            </a:pPr>
            <a:r>
              <a:rPr b="1" lang="en" sz="2880"/>
              <a:t>Research Question 2</a:t>
            </a:r>
            <a:r>
              <a:rPr lang="en" sz="2880"/>
              <a:t> - analyzing correlation between amount of vaccines administered for a manufacturer and the stock volume of the company</a:t>
            </a:r>
            <a:endParaRPr b="1"/>
          </a:p>
        </p:txBody>
      </p:sp>
      <p:sp>
        <p:nvSpPr>
          <p:cNvPr id="186" name="Google Shape;186;p31"/>
          <p:cNvSpPr txBox="1"/>
          <p:nvPr>
            <p:ph idx="1" type="body"/>
          </p:nvPr>
        </p:nvSpPr>
        <p:spPr>
          <a:xfrm>
            <a:off x="0" y="1258500"/>
            <a:ext cx="4240800" cy="26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b="1" lang="en"/>
              <a:t>R-value </a:t>
            </a:r>
            <a:r>
              <a:rPr lang="en"/>
              <a:t>is </a:t>
            </a:r>
            <a:r>
              <a:rPr b="1" lang="en"/>
              <a:t>0.42</a:t>
            </a:r>
            <a:r>
              <a:rPr lang="en"/>
              <a:t> - not high enough to say that there is a strong correlation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
            </a:r>
            <a:r>
              <a:rPr b="1" lang="en"/>
              <a:t>Conclusion: </a:t>
            </a:r>
            <a:r>
              <a:rPr lang="en"/>
              <a:t>it cannot be said said by means of statistical measures that as the amount of vaccines administered for one manufacturer increases then so does the stock volume of the company</a:t>
            </a:r>
            <a:endParaRPr/>
          </a:p>
        </p:txBody>
      </p:sp>
      <p:pic>
        <p:nvPicPr>
          <p:cNvPr id="187" name="Google Shape;187;p31"/>
          <p:cNvPicPr preferRelativeResize="0"/>
          <p:nvPr/>
        </p:nvPicPr>
        <p:blipFill>
          <a:blip r:embed="rId3">
            <a:alphaModFix/>
          </a:blip>
          <a:stretch>
            <a:fillRect/>
          </a:stretch>
        </p:blipFill>
        <p:spPr>
          <a:xfrm>
            <a:off x="4126950" y="1037999"/>
            <a:ext cx="4752325" cy="3800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180"/>
              <a:t>Research </a:t>
            </a:r>
            <a:r>
              <a:rPr b="1" lang="en" sz="2180"/>
              <a:t>Question 3</a:t>
            </a:r>
            <a:r>
              <a:rPr lang="en" sz="2180"/>
              <a:t>: Is there a correlation between the vaccine rollout and the change in economy of different countries throughout this timeframe </a:t>
            </a:r>
            <a:endParaRPr sz="200">
              <a:highlight>
                <a:schemeClr val="lt1"/>
              </a:highlight>
              <a:latin typeface="Courier New"/>
              <a:ea typeface="Courier New"/>
              <a:cs typeface="Courier New"/>
              <a:sym typeface="Courier New"/>
            </a:endParaRPr>
          </a:p>
          <a:p>
            <a:pPr indent="0" lvl="0" marL="0" rtl="0" algn="l">
              <a:spcBef>
                <a:spcPts val="0"/>
              </a:spcBef>
              <a:spcAft>
                <a:spcPts val="0"/>
              </a:spcAft>
              <a:buSzPts val="990"/>
              <a:buNone/>
            </a:pPr>
            <a:r>
              <a:t/>
            </a:r>
            <a:endParaRPr sz="1480">
              <a:highlight>
                <a:schemeClr val="lt1"/>
              </a:highlight>
            </a:endParaRPr>
          </a:p>
        </p:txBody>
      </p:sp>
      <p:sp>
        <p:nvSpPr>
          <p:cNvPr id="193" name="Google Shape;193;p32"/>
          <p:cNvSpPr txBox="1"/>
          <p:nvPr>
            <p:ph idx="1" type="body"/>
          </p:nvPr>
        </p:nvSpPr>
        <p:spPr>
          <a:xfrm>
            <a:off x="238575" y="1225225"/>
            <a:ext cx="42255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Individuals vaccinated per region(first dose):</a:t>
            </a:r>
            <a:endParaRPr/>
          </a:p>
          <a:p>
            <a:pPr indent="0" lvl="0" marL="0" rtl="0" algn="l">
              <a:spcBef>
                <a:spcPts val="1200"/>
              </a:spcBef>
              <a:spcAft>
                <a:spcPts val="1200"/>
              </a:spcAft>
              <a:buNone/>
            </a:pPr>
            <a:r>
              <a:t/>
            </a:r>
            <a:endParaRPr/>
          </a:p>
        </p:txBody>
      </p:sp>
      <p:sp>
        <p:nvSpPr>
          <p:cNvPr id="194" name="Google Shape;194;p32"/>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(after the first dose):</a:t>
            </a:r>
            <a:endParaRPr/>
          </a:p>
          <a:p>
            <a:pPr indent="0" lvl="0" marL="0" rtl="0" algn="l">
              <a:spcBef>
                <a:spcPts val="1200"/>
              </a:spcBef>
              <a:spcAft>
                <a:spcPts val="1200"/>
              </a:spcAft>
              <a:buNone/>
            </a:pPr>
            <a:r>
              <a:t/>
            </a:r>
            <a:endParaRPr/>
          </a:p>
        </p:txBody>
      </p:sp>
      <p:pic>
        <p:nvPicPr>
          <p:cNvPr id="195" name="Google Shape;195;p32"/>
          <p:cNvPicPr preferRelativeResize="0"/>
          <p:nvPr/>
        </p:nvPicPr>
        <p:blipFill>
          <a:blip r:embed="rId3">
            <a:alphaModFix/>
          </a:blip>
          <a:stretch>
            <a:fillRect/>
          </a:stretch>
        </p:blipFill>
        <p:spPr>
          <a:xfrm>
            <a:off x="92475" y="1558250"/>
            <a:ext cx="4444725" cy="3585250"/>
          </a:xfrm>
          <a:prstGeom prst="rect">
            <a:avLst/>
          </a:prstGeom>
          <a:noFill/>
          <a:ln>
            <a:noFill/>
          </a:ln>
        </p:spPr>
      </p:pic>
      <p:pic>
        <p:nvPicPr>
          <p:cNvPr id="196" name="Google Shape;196;p32"/>
          <p:cNvPicPr preferRelativeResize="0"/>
          <p:nvPr/>
        </p:nvPicPr>
        <p:blipFill>
          <a:blip r:embed="rId4">
            <a:alphaModFix/>
          </a:blip>
          <a:stretch>
            <a:fillRect/>
          </a:stretch>
        </p:blipFill>
        <p:spPr>
          <a:xfrm>
            <a:off x="5049075" y="1635250"/>
            <a:ext cx="4094925" cy="3205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202" name="Google Shape;202;p33"/>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Individuals vaccinated per region(booster):</a:t>
            </a:r>
            <a:endParaRPr/>
          </a:p>
          <a:p>
            <a:pPr indent="0" lvl="0" marL="0" rtl="0" algn="l">
              <a:spcBef>
                <a:spcPts val="1200"/>
              </a:spcBef>
              <a:spcAft>
                <a:spcPts val="1200"/>
              </a:spcAft>
              <a:buClr>
                <a:schemeClr val="dk1"/>
              </a:buClr>
              <a:buSzPts val="1100"/>
              <a:buFont typeface="Arial"/>
              <a:buNone/>
            </a:pPr>
            <a:r>
              <a:t/>
            </a:r>
            <a:endParaRPr/>
          </a:p>
        </p:txBody>
      </p:sp>
      <p:sp>
        <p:nvSpPr>
          <p:cNvPr id="203" name="Google Shape;203;p33"/>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(after the booster):</a:t>
            </a:r>
            <a:endParaRPr/>
          </a:p>
          <a:p>
            <a:pPr indent="0" lvl="0" marL="0" rtl="0" algn="l">
              <a:spcBef>
                <a:spcPts val="1200"/>
              </a:spcBef>
              <a:spcAft>
                <a:spcPts val="1200"/>
              </a:spcAft>
              <a:buClr>
                <a:schemeClr val="dk1"/>
              </a:buClr>
              <a:buSzPts val="1100"/>
              <a:buFont typeface="Arial"/>
              <a:buNone/>
            </a:pPr>
            <a:r>
              <a:t/>
            </a:r>
            <a:endParaRPr/>
          </a:p>
        </p:txBody>
      </p:sp>
      <p:pic>
        <p:nvPicPr>
          <p:cNvPr id="204" name="Google Shape;204;p33"/>
          <p:cNvPicPr preferRelativeResize="0"/>
          <p:nvPr/>
        </p:nvPicPr>
        <p:blipFill>
          <a:blip r:embed="rId3">
            <a:alphaModFix/>
          </a:blip>
          <a:stretch>
            <a:fillRect/>
          </a:stretch>
        </p:blipFill>
        <p:spPr>
          <a:xfrm>
            <a:off x="311700" y="1594750"/>
            <a:ext cx="4209225" cy="3354001"/>
          </a:xfrm>
          <a:prstGeom prst="rect">
            <a:avLst/>
          </a:prstGeom>
          <a:noFill/>
          <a:ln>
            <a:noFill/>
          </a:ln>
        </p:spPr>
      </p:pic>
      <p:pic>
        <p:nvPicPr>
          <p:cNvPr id="205" name="Google Shape;205;p33"/>
          <p:cNvPicPr preferRelativeResize="0"/>
          <p:nvPr/>
        </p:nvPicPr>
        <p:blipFill>
          <a:blip r:embed="rId4">
            <a:alphaModFix/>
          </a:blip>
          <a:stretch>
            <a:fillRect/>
          </a:stretch>
        </p:blipFill>
        <p:spPr>
          <a:xfrm>
            <a:off x="4638450" y="1826400"/>
            <a:ext cx="4387800" cy="263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