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871A-A848-0A97-3AC7-C6AA690C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7C7A0-28CA-41B5-668F-7313CF84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1C55-6FBD-5AF1-5C0C-BC7954E6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14E8-B929-7419-78BE-C613C72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ABE6-74BA-3AA0-7D3B-4609066C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94CB-835A-4C7E-E5D3-E5A4FB1B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58FF-2158-08B9-1BFC-1245729E3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3D6C-F457-5D7D-2FD3-0513DEBA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876C-5C86-6D14-9235-184D59A0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7306-473A-F503-8C8D-732753C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67ACD-0E6F-68A1-D01B-13CB9A004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160F-F7E8-553F-DFA6-D5DD3F9D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8129-1A1E-DF5C-EFCB-D402134D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9F38-9621-6344-4DA7-60CF168C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70A2-5F93-858F-D50A-FF3458D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C00F-CB61-32D1-8B06-DB4D943D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7CCE-B48A-1399-3691-BBB2939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4BBB-9FA2-D31E-7686-A9741E63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D358-1FA1-A588-92E1-2A1EBB9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3264-9FD3-C17E-EDA9-94B3895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23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514B-314E-5B93-29C3-29AF55A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FFCD-CFF8-3814-4CAC-DC114CB8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7297-D787-A27F-1D31-A8A69BCA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17B-EDA4-32DF-9855-B4F0EEF2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2649-E272-0A97-E259-A691F47D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1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2175-2993-F501-8D29-E5B88923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DD3-9486-ACD2-DF07-D07679CF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26908-3059-27B1-B061-3E69E377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7487-ED5B-F421-69B2-64EE63FE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15A8-5D28-B770-A7EC-465C537F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D6C5D-0C45-E751-06F9-5EB1332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1AAE-146C-2AC9-74B9-9ABADF40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5205-DFEF-302D-83AD-4D04C4E3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F1CF8-4405-0226-95E2-29A3F2F6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7A72D-F386-01F3-55E9-94FCF6DC5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40615-B605-E0E2-D425-BC4DDC669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B3F46-673E-2616-FC36-9A144C6D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BFA2F-5FB9-9CFA-86D9-3162FC88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8F13-9154-8747-E72D-E6813926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8E4-906F-1D1C-E8CB-5B01E83C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62A5-D518-4DB4-3438-96073359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3422B-4AA2-D878-2E81-D4AA5EF7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55282-4AAC-D818-ADEE-B47AF78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59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2A8F6-981B-461A-0D51-D505B37C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675EE-FCB0-B320-7DF8-7EF9F77B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DBF8D-A8CC-6D8C-6F06-A2070ED5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55D3-5010-BC5B-9480-5D9FB6AE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5804-1C21-036B-C946-D1AADE7E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E5373-62E8-1518-ECD3-3C71374A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92E2-751A-F8F1-3985-212A29D5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8EDD-321B-12C0-B7E9-06BD1AEE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F20A-D4BA-E7BD-540F-76C6B45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0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A42B-D34C-219C-0033-C6233B2E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FA0E-475D-17C5-9AB0-829C1175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B366-EA5A-7534-BAC9-1623E158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59E3-6E1D-BA19-4FFA-838A2F4E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F597-6CD2-1433-237B-6BCB43E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FE24-A76D-C7CD-0157-A757585F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7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F8F7C-21C1-0028-024E-2FB8CC40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98C9-A769-ADB7-2C4A-52F6A8EE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AAC8-21F1-02D7-DCFD-474BC2DA9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FCF1A-C900-4819-9312-7A0A33364BCA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C2AE-66C0-48D6-230C-78F8AC737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597A-0457-26A6-5936-01B0923A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57313-175E-42CF-86EC-4FE2FB131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api.worldbank.org/v2/country?format=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AEEF-FE61-D442-2A97-AE7677B6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522D-9437-1BF2-963B-93213E5A6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between Covid vaccination </a:t>
            </a:r>
            <a:r>
              <a:rPr lang="en-US" dirty="0" err="1"/>
              <a:t>compaign</a:t>
            </a:r>
            <a:r>
              <a:rPr lang="en-US" dirty="0"/>
              <a:t> and deaths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15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67DD-B42C-2594-EE3E-9C9AB371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08" y="1825625"/>
            <a:ext cx="1070567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3 CSV file</a:t>
            </a:r>
          </a:p>
          <a:p>
            <a:pPr lvl="1">
              <a:buFontTx/>
              <a:buChar char="-"/>
            </a:pPr>
            <a:r>
              <a:rPr lang="fr-FR" dirty="0" err="1"/>
              <a:t>Deaths</a:t>
            </a:r>
            <a:r>
              <a:rPr lang="fr-FR" dirty="0"/>
              <a:t> per </a:t>
            </a:r>
            <a:r>
              <a:rPr lang="fr-FR" dirty="0" err="1"/>
              <a:t>day</a:t>
            </a:r>
            <a:r>
              <a:rPr lang="fr-FR" dirty="0"/>
              <a:t> and per country</a:t>
            </a:r>
          </a:p>
          <a:p>
            <a:pPr lvl="1">
              <a:buFontTx/>
              <a:buChar char="-"/>
            </a:pPr>
            <a:r>
              <a:rPr lang="fr-FR" dirty="0"/>
              <a:t>Vaccination End Of </a:t>
            </a:r>
            <a:r>
              <a:rPr lang="fr-FR" dirty="0" err="1"/>
              <a:t>period</a:t>
            </a:r>
            <a:endParaRPr lang="fr-FR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fr-FR" dirty="0"/>
              <a:t>Source : </a:t>
            </a:r>
            <a:r>
              <a:rPr lang="fr-FR" sz="2100" b="1" dirty="0"/>
              <a:t>W</a:t>
            </a:r>
            <a:r>
              <a:rPr lang="fr-FR" sz="2100" dirty="0"/>
              <a:t>orld </a:t>
            </a:r>
            <a:r>
              <a:rPr lang="fr-FR" sz="2100" b="1" dirty="0"/>
              <a:t>Heath</a:t>
            </a:r>
            <a:r>
              <a:rPr lang="fr-FR" sz="2100" dirty="0"/>
              <a:t> </a:t>
            </a:r>
            <a:r>
              <a:rPr lang="fr-FR" sz="2100" b="1" dirty="0"/>
              <a:t>Organisation</a:t>
            </a:r>
            <a:r>
              <a:rPr lang="fr-FR" sz="2100" dirty="0"/>
              <a:t> </a:t>
            </a:r>
            <a:r>
              <a:rPr lang="fr-FR" dirty="0"/>
              <a:t>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fr-FR" sz="1300" i="1" dirty="0">
                <a:solidFill>
                  <a:schemeClr val="accent1"/>
                </a:solidFill>
              </a:rPr>
              <a:t>https://data.who.int/dashboards/covid19/data?n=o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   Vaccination per </a:t>
            </a:r>
            <a:r>
              <a:rPr lang="fr-FR" dirty="0" err="1"/>
              <a:t>day</a:t>
            </a:r>
            <a:r>
              <a:rPr lang="fr-FR" dirty="0"/>
              <a:t> and per country</a:t>
            </a:r>
          </a:p>
          <a:p>
            <a:pPr marL="914400" lvl="2" indent="0">
              <a:buNone/>
            </a:pPr>
            <a:r>
              <a:rPr lang="fr-FR" dirty="0"/>
              <a:t> Source : KAGGLE : </a:t>
            </a:r>
          </a:p>
          <a:p>
            <a:pPr marL="914400" lvl="2" indent="0">
              <a:buNone/>
            </a:pPr>
            <a:r>
              <a:rPr lang="fr-FR" sz="1300" i="1" dirty="0">
                <a:solidFill>
                  <a:schemeClr val="accent1"/>
                </a:solidFill>
              </a:rPr>
              <a:t>https://www.kaggle.com/datasets/fedesoriano/coronavirus-covid19-vaccinations-data?resource=download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1 </a:t>
            </a:r>
            <a:r>
              <a:rPr lang="fr-FR" b="1" dirty="0" err="1"/>
              <a:t>API’s</a:t>
            </a:r>
            <a:r>
              <a:rPr lang="fr-FR" b="1" dirty="0"/>
              <a:t> </a:t>
            </a:r>
          </a:p>
          <a:p>
            <a:pPr marL="457200" lvl="1" indent="0">
              <a:buNone/>
            </a:pPr>
            <a:r>
              <a:rPr lang="fr-FR" dirty="0"/>
              <a:t>Countries </a:t>
            </a:r>
            <a:r>
              <a:rPr lang="fr-FR" dirty="0" err="1"/>
              <a:t>referential</a:t>
            </a:r>
            <a:r>
              <a:rPr lang="fr-FR" dirty="0"/>
              <a:t> + Population per country </a:t>
            </a:r>
          </a:p>
          <a:p>
            <a:pPr marL="914400" lvl="2" indent="0">
              <a:buNone/>
            </a:pPr>
            <a:r>
              <a:rPr lang="fr-FR" dirty="0"/>
              <a:t>API </a:t>
            </a:r>
            <a:r>
              <a:rPr lang="fr-FR" b="1" dirty="0"/>
              <a:t>World Bank </a:t>
            </a:r>
            <a:r>
              <a:rPr lang="fr-FR" dirty="0"/>
              <a:t>: </a:t>
            </a:r>
          </a:p>
          <a:p>
            <a:pPr marL="914400" lvl="2" indent="0">
              <a:buNone/>
            </a:pPr>
            <a:r>
              <a:rPr lang="fr-FR" sz="1300" i="1" dirty="0">
                <a:solidFill>
                  <a:schemeClr val="accent1"/>
                </a:solidFill>
                <a:hlinkClick r:id="rId2"/>
              </a:rPr>
              <a:t>https://api.worldbank.org/v2/country?format=json</a:t>
            </a:r>
            <a:endParaRPr lang="fr-FR" sz="1300" i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fr-FR" sz="13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6EA25A-8393-B1DC-7FDF-01E07A23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371" y="4802722"/>
            <a:ext cx="2140816" cy="11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br>
              <a:rPr lang="en-US" dirty="0"/>
            </a:br>
            <a:r>
              <a:rPr lang="en-US" sz="2800" dirty="0"/>
              <a:t>4 Data sources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C204-D2CF-F1F0-4907-8AE429FFF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66" y="2172930"/>
            <a:ext cx="3128978" cy="71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5917-383C-5A65-D742-5C5D2774C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141" y="3452465"/>
            <a:ext cx="855008" cy="40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D0A13-0C7B-CBC4-BA98-28932D128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83" y="2159048"/>
            <a:ext cx="1246428" cy="146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BC2C8-A75A-74B8-1280-E8D87C9E4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454" y="4802722"/>
            <a:ext cx="1232317" cy="12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transformation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67DD-B42C-2594-EE3E-9C9AB371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231"/>
            <a:ext cx="10515600" cy="4320731"/>
          </a:xfrm>
        </p:spPr>
        <p:txBody>
          <a:bodyPr>
            <a:normAutofit/>
          </a:bodyPr>
          <a:lstStyle/>
          <a:p>
            <a:r>
              <a:rPr lang="en-US" dirty="0"/>
              <a:t>For the daily data : vaccination and deaths</a:t>
            </a:r>
          </a:p>
          <a:p>
            <a:pPr lvl="1"/>
            <a:r>
              <a:rPr lang="en-US" dirty="0"/>
              <a:t>Outliers were removed using IQR method</a:t>
            </a:r>
          </a:p>
          <a:p>
            <a:pPr lvl="1"/>
            <a:r>
              <a:rPr lang="en-US" dirty="0"/>
              <a:t>A moving average (7days) was used to smooth the data</a:t>
            </a:r>
          </a:p>
          <a:p>
            <a:pPr lvl="1"/>
            <a:r>
              <a:rPr lang="en-US" dirty="0"/>
              <a:t>Data for vaccination was not available for the full period, this data was removed</a:t>
            </a:r>
          </a:p>
          <a:p>
            <a:endParaRPr lang="en-US" dirty="0"/>
          </a:p>
          <a:p>
            <a:r>
              <a:rPr lang="en-US" dirty="0"/>
              <a:t>Data per region is directly originated from data per country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significant transformation was applied on data per country</a:t>
            </a:r>
          </a:p>
        </p:txBody>
      </p:sp>
    </p:spTree>
    <p:extLst>
      <p:ext uri="{BB962C8B-B14F-4D97-AF65-F5344CB8AC3E}">
        <p14:creationId xmlns:p14="http://schemas.microsoft.com/office/powerpoint/2010/main" val="26478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5CA1-9FDE-DD01-DE9A-B96B5E22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3100" dirty="0"/>
              <a:t>Is there a Correlation between Covid vaccination </a:t>
            </a:r>
            <a:r>
              <a:rPr lang="en-US" sz="3100" dirty="0" err="1"/>
              <a:t>compaign</a:t>
            </a:r>
            <a:r>
              <a:rPr lang="en-US" sz="3100" dirty="0"/>
              <a:t> and deaths?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294518-95A6-9D2D-8011-3D90AD1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5" y="1819375"/>
            <a:ext cx="5547800" cy="3010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A3351B-C2E5-3224-C460-4723593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34" y="1668548"/>
            <a:ext cx="6476214" cy="35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42" y="-124691"/>
            <a:ext cx="10271557" cy="102985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400" dirty="0"/>
              <a:t>Is there a Correlation between Covid vaccination </a:t>
            </a:r>
            <a:r>
              <a:rPr lang="en-US" sz="2400" dirty="0" err="1"/>
              <a:t>compaign</a:t>
            </a:r>
            <a:r>
              <a:rPr lang="en-US" sz="2400" dirty="0"/>
              <a:t> and deaths?</a:t>
            </a:r>
            <a:endParaRPr lang="fr-F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0ACAB3B-6C24-CFC9-5F72-6C19B2E7C5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0012" y="1172153"/>
            <a:ext cx="6172200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BC0DF-FF5A-00F9-0998-8C1427D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3927"/>
            <a:ext cx="3932237" cy="4465061"/>
          </a:xfrm>
        </p:spPr>
        <p:txBody>
          <a:bodyPr/>
          <a:lstStyle/>
          <a:p>
            <a:pPr algn="just"/>
            <a:r>
              <a:rPr lang="en-US" dirty="0"/>
              <a:t>This chart shows how the daily deceases due to COVID evolved between the beginning of the pandemic till today,</a:t>
            </a:r>
          </a:p>
          <a:p>
            <a:pPr algn="just"/>
            <a:r>
              <a:rPr lang="en-US" dirty="0"/>
              <a:t>There was several pics corresponding to the different waves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the launch of the vaccines late 2020, the number od deaths starts decreasing which would suggest a correlation between the vaccination campaign and the effect of the pandemic,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2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42" y="-124691"/>
            <a:ext cx="10271557" cy="102985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400" dirty="0"/>
              <a:t>Is there a Correlation between Covid vaccination </a:t>
            </a:r>
            <a:r>
              <a:rPr lang="en-US" sz="2400" dirty="0" err="1"/>
              <a:t>compaign</a:t>
            </a:r>
            <a:r>
              <a:rPr lang="en-US" sz="2400" dirty="0"/>
              <a:t> and deaths?</a:t>
            </a:r>
            <a:endParaRPr lang="fr-F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0ACAB3B-6C24-CFC9-5F72-6C19B2E7C5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0012" y="1172153"/>
            <a:ext cx="6172200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BC0DF-FF5A-00F9-0998-8C1427D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3927"/>
            <a:ext cx="3932237" cy="4465061"/>
          </a:xfrm>
        </p:spPr>
        <p:txBody>
          <a:bodyPr/>
          <a:lstStyle/>
          <a:p>
            <a:r>
              <a:rPr lang="en-US" dirty="0"/>
              <a:t>When we compare the evolution of the vaccines with the daily deaths number, we observe that there is no correlation , </a:t>
            </a:r>
          </a:p>
          <a:p>
            <a:endParaRPr lang="en-US" dirty="0"/>
          </a:p>
          <a:p>
            <a:r>
              <a:rPr lang="en-US" dirty="0"/>
              <a:t>The data </a:t>
            </a:r>
            <a:r>
              <a:rPr lang="en-US" dirty="0" err="1"/>
              <a:t>si</a:t>
            </a:r>
            <a:r>
              <a:rPr lang="en-US" dirty="0"/>
              <a:t> skewed and does not follow an obvious pattern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98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42" y="-124691"/>
            <a:ext cx="10271557" cy="102985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400" dirty="0"/>
              <a:t>Is there a Correlation between Covid vaccination </a:t>
            </a:r>
            <a:r>
              <a:rPr lang="en-US" sz="2400" dirty="0" err="1"/>
              <a:t>compaign</a:t>
            </a:r>
            <a:r>
              <a:rPr lang="en-US" sz="2400" dirty="0"/>
              <a:t> and deaths?</a:t>
            </a:r>
            <a:endParaRPr lang="fr-F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0ACAB3B-6C24-CFC9-5F72-6C19B2E7C5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0012" y="1172153"/>
            <a:ext cx="6172200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BC0DF-FF5A-00F9-0998-8C1427D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3927"/>
            <a:ext cx="3932237" cy="4465061"/>
          </a:xfrm>
        </p:spPr>
        <p:txBody>
          <a:bodyPr/>
          <a:lstStyle/>
          <a:p>
            <a:r>
              <a:rPr lang="en-US" dirty="0"/>
              <a:t>This observation is confirmed when we compare the vaccination% (compared to the total population) and the deaths%, country by country</a:t>
            </a:r>
          </a:p>
          <a:p>
            <a:endParaRPr lang="en-US" dirty="0"/>
          </a:p>
          <a:p>
            <a:r>
              <a:rPr lang="en-US" dirty="0"/>
              <a:t>In this case we also does not observe a correlation between the 2 sets of data collected for 200 countries.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81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9C5-B658-BCB2-C7D2-0045F802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42" y="-124691"/>
            <a:ext cx="10271557" cy="102985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400" dirty="0"/>
              <a:t>Is there a Correlation between Covid vaccination </a:t>
            </a:r>
            <a:r>
              <a:rPr lang="en-US" sz="2400" dirty="0" err="1"/>
              <a:t>compaign</a:t>
            </a:r>
            <a:r>
              <a:rPr lang="en-US" sz="2400" dirty="0"/>
              <a:t> and deaths?</a:t>
            </a:r>
            <a:endParaRPr lang="fr-F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0ACAB3B-6C24-CFC9-5F72-6C19B2E7C5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0012" y="1172153"/>
            <a:ext cx="6172200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BC0DF-FF5A-00F9-0998-8C1427D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3927"/>
            <a:ext cx="3932237" cy="4465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aggregate the countries by region, this observation is confirmed</a:t>
            </a:r>
          </a:p>
          <a:p>
            <a:r>
              <a:rPr lang="en-US" dirty="0"/>
              <a:t> - no correlation between both indicators</a:t>
            </a:r>
          </a:p>
          <a:p>
            <a:endParaRPr lang="en-US" dirty="0"/>
          </a:p>
          <a:p>
            <a:r>
              <a:rPr lang="en-US" dirty="0"/>
              <a:t>However, we recognize some specifics that can explain the impact of the pandemic in the world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Sub-Saharan Africa : the impact was limited and observed from the beginning (no explanation till now). The most probable is a natural immunization of the population to the sever consequences.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Asia : the contingent policies that last longer could explain the limitation of deaths in these areas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There are 3 </a:t>
            </a:r>
            <a:r>
              <a:rPr lang="en-US" dirty="0"/>
              <a:t>regions</a:t>
            </a:r>
            <a:r>
              <a:rPr lang="fr-FR" dirty="0"/>
              <a:t> </a:t>
            </a:r>
            <a:r>
              <a:rPr lang="en-US" dirty="0"/>
              <a:t>highly impacted with sever consequences </a:t>
            </a:r>
            <a:r>
              <a:rPr lang="fr-FR" dirty="0">
                <a:solidFill>
                  <a:srgbClr val="FF0000"/>
                </a:solidFill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41541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471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Question 4</vt:lpstr>
      <vt:lpstr>Data collection 4 Data sources</vt:lpstr>
      <vt:lpstr>Data cleaning and transformation</vt:lpstr>
      <vt:lpstr>Analysis Is there a Correlation between Covid vaccination compaign and deaths?</vt:lpstr>
      <vt:lpstr>Analysis Is there a Correlation between Covid vaccination compaign and deaths?</vt:lpstr>
      <vt:lpstr>Analysis Is there a Correlation between Covid vaccination compaign and deaths?</vt:lpstr>
      <vt:lpstr>Analysis Is there a Correlation between Covid vaccination compaign and deaths?</vt:lpstr>
      <vt:lpstr>Analysis Is there a Correlation between Covid vaccination compaign and deaths?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Nazim Bendjaballah</dc:creator>
  <cp:lastModifiedBy>Nazim Bendjaballah</cp:lastModifiedBy>
  <cp:revision>4</cp:revision>
  <dcterms:created xsi:type="dcterms:W3CDTF">2024-10-20T00:43:37Z</dcterms:created>
  <dcterms:modified xsi:type="dcterms:W3CDTF">2024-10-20T20:38:38Z</dcterms:modified>
</cp:coreProperties>
</file>