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4198600" cy="20104100"/>
  <p:notesSz cx="14198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3C6C0-A81A-0D70-BAF7-052C6CF8B84F}" v="64" dt="2022-07-18T10:19:10.824"/>
    <p1510:client id="{D7357D99-B517-07FE-1500-5BB46CF2686A}" v="4" dt="2022-07-18T10:20:53.8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462" y="-40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Content of Tweets &amp; Gender</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Female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Sheet1!$G$2:$G$6</c:f>
              <c:strCache>
                <c:ptCount val="5"/>
                <c:pt idx="0">
                  <c:v>Emotional</c:v>
                </c:pt>
                <c:pt idx="1">
                  <c:v>Informational</c:v>
                </c:pt>
                <c:pt idx="2">
                  <c:v>Directives</c:v>
                </c:pt>
                <c:pt idx="3">
                  <c:v>Appraisal</c:v>
                </c:pt>
                <c:pt idx="4">
                  <c:v>Other</c:v>
                </c:pt>
              </c:strCache>
            </c:strRef>
          </c:cat>
          <c:val>
            <c:numRef>
              <c:f>Sheet1!$H$2:$H$6</c:f>
              <c:numCache>
                <c:formatCode>General</c:formatCode>
                <c:ptCount val="5"/>
                <c:pt idx="0">
                  <c:v>198</c:v>
                </c:pt>
                <c:pt idx="1">
                  <c:v>329</c:v>
                </c:pt>
                <c:pt idx="2">
                  <c:v>69</c:v>
                </c:pt>
                <c:pt idx="3">
                  <c:v>68</c:v>
                </c:pt>
                <c:pt idx="4">
                  <c:v>58</c:v>
                </c:pt>
              </c:numCache>
            </c:numRef>
          </c:val>
          <c:extLst xmlns:c16r2="http://schemas.microsoft.com/office/drawing/2015/06/chart">
            <c:ext xmlns:c16="http://schemas.microsoft.com/office/drawing/2014/chart" uri="{C3380CC4-5D6E-409C-BE32-E72D297353CC}">
              <c16:uniqueId val="{00000000-5C0E-421C-A4F2-FA231891335D}"/>
            </c:ext>
          </c:extLst>
        </c:ser>
        <c:ser>
          <c:idx val="1"/>
          <c:order val="1"/>
          <c:tx>
            <c:strRef>
              <c:f>Sheet1!$I$1</c:f>
              <c:strCache>
                <c:ptCount val="1"/>
                <c:pt idx="0">
                  <c:v>Male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Sheet1!$G$2:$G$6</c:f>
              <c:strCache>
                <c:ptCount val="5"/>
                <c:pt idx="0">
                  <c:v>Emotional</c:v>
                </c:pt>
                <c:pt idx="1">
                  <c:v>Informational</c:v>
                </c:pt>
                <c:pt idx="2">
                  <c:v>Directives</c:v>
                </c:pt>
                <c:pt idx="3">
                  <c:v>Appraisal</c:v>
                </c:pt>
                <c:pt idx="4">
                  <c:v>Other</c:v>
                </c:pt>
              </c:strCache>
            </c:strRef>
          </c:cat>
          <c:val>
            <c:numRef>
              <c:f>Sheet1!$I$2:$I$6</c:f>
              <c:numCache>
                <c:formatCode>General</c:formatCode>
                <c:ptCount val="5"/>
                <c:pt idx="0">
                  <c:v>97</c:v>
                </c:pt>
                <c:pt idx="1">
                  <c:v>244</c:v>
                </c:pt>
                <c:pt idx="2">
                  <c:v>31</c:v>
                </c:pt>
                <c:pt idx="3">
                  <c:v>10</c:v>
                </c:pt>
                <c:pt idx="4">
                  <c:v>44</c:v>
                </c:pt>
              </c:numCache>
            </c:numRef>
          </c:val>
          <c:extLst xmlns:c16r2="http://schemas.microsoft.com/office/drawing/2015/06/chart">
            <c:ext xmlns:c16="http://schemas.microsoft.com/office/drawing/2014/chart" uri="{C3380CC4-5D6E-409C-BE32-E72D297353CC}">
              <c16:uniqueId val="{00000001-5C0E-421C-A4F2-FA231891335D}"/>
            </c:ext>
          </c:extLst>
        </c:ser>
        <c:dLbls>
          <c:showLegendKey val="0"/>
          <c:showVal val="0"/>
          <c:showCatName val="0"/>
          <c:showSerName val="0"/>
          <c:showPercent val="0"/>
          <c:showBubbleSize val="0"/>
        </c:dLbls>
        <c:gapWidth val="100"/>
        <c:overlap val="-24"/>
        <c:axId val="191855976"/>
        <c:axId val="191856360"/>
      </c:barChart>
      <c:catAx>
        <c:axId val="1918559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91856360"/>
        <c:crosses val="autoZero"/>
        <c:auto val="1"/>
        <c:lblAlgn val="ctr"/>
        <c:lblOffset val="100"/>
        <c:noMultiLvlLbl val="0"/>
      </c:catAx>
      <c:valAx>
        <c:axId val="1918563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91855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02201" cy="20104097"/>
          </a:xfrm>
          <a:prstGeom prst="rect">
            <a:avLst/>
          </a:prstGeom>
        </p:spPr>
      </p:pic>
      <p:sp>
        <p:nvSpPr>
          <p:cNvPr id="17" name="bg object 17"/>
          <p:cNvSpPr/>
          <p:nvPr/>
        </p:nvSpPr>
        <p:spPr>
          <a:xfrm>
            <a:off x="0" y="146736"/>
            <a:ext cx="14202410" cy="1003300"/>
          </a:xfrm>
          <a:custGeom>
            <a:avLst/>
            <a:gdLst/>
            <a:ahLst/>
            <a:cxnLst/>
            <a:rect l="l" t="t" r="r" b="b"/>
            <a:pathLst>
              <a:path w="14202410" h="1003300">
                <a:moveTo>
                  <a:pt x="14202202" y="0"/>
                </a:moveTo>
                <a:lnTo>
                  <a:pt x="0" y="0"/>
                </a:lnTo>
                <a:lnTo>
                  <a:pt x="0" y="1002877"/>
                </a:lnTo>
                <a:lnTo>
                  <a:pt x="14202202" y="1002877"/>
                </a:lnTo>
                <a:lnTo>
                  <a:pt x="14202202"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7/17/2022</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chart" Target="../charts/chart1.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670" y="1790056"/>
            <a:ext cx="13385165" cy="2435923"/>
          </a:xfrm>
          <a:prstGeom prst="rect">
            <a:avLst/>
          </a:prstGeom>
        </p:spPr>
        <p:txBody>
          <a:bodyPr vert="horz" wrap="square" lIns="0" tIns="12065" rIns="0" bIns="0" rtlCol="0">
            <a:spAutoFit/>
          </a:bodyPr>
          <a:lstStyle/>
          <a:p>
            <a:pPr marL="12700" marR="5080" algn="just">
              <a:lnSpc>
                <a:spcPct val="100499"/>
              </a:lnSpc>
              <a:spcBef>
                <a:spcPts val="95"/>
              </a:spcBef>
            </a:pPr>
            <a:r>
              <a:rPr lang="x-none" sz="1700" spc="-5" dirty="0">
                <a:latin typeface="Constantia"/>
                <a:cs typeface="Constantia"/>
              </a:rPr>
              <a:t>T</a:t>
            </a:r>
            <a:r>
              <a:rPr lang="x-none" sz="1750" spc="-5" dirty="0">
                <a:latin typeface="Constantia"/>
                <a:cs typeface="Constantia"/>
              </a:rPr>
              <a:t>he widespread use of social media has changed the way people talk to one another by bringing previously taboo topics into the open. The issue of sexual abuse, in particular, has recently taken over social media with the help of the hashtag #metoo. People of various racial and cultural backgrounds started venting about their own experiences with sexual assault. As of 2016, "Me Too" had been used by survivors of sexual assault and abuse since 2006. Through the use of the hashtag #MeToo on Twitter, many people have been able to speak out about their own experiences with sexual harassment and violence against women. This social media trend, spearheaded primarily by Twitter users who "retweet" to share the content of other users' tweets. In particular, social media has played a pivotal role in this unparalleled worldwide conversation, allowing previously marginalised voices to be heard, unifying supporters from all over the world, and giving the resistance a boost. This Essay explores the #MeToo movement and its action within the context of broader social media activism. The #MeToo movement is emblematic of a new kind of collective action that has energised 21st century rights-based movements. </a:t>
            </a:r>
            <a:endParaRPr lang="en-US" sz="1750" spc="-5" dirty="0">
              <a:latin typeface="Constantia"/>
              <a:cs typeface="Constantia"/>
            </a:endParaRPr>
          </a:p>
        </p:txBody>
      </p:sp>
      <p:sp>
        <p:nvSpPr>
          <p:cNvPr id="3" name="object 3"/>
          <p:cNvSpPr txBox="1"/>
          <p:nvPr/>
        </p:nvSpPr>
        <p:spPr>
          <a:xfrm>
            <a:off x="217576" y="9099480"/>
            <a:ext cx="7327363" cy="1243289"/>
          </a:xfrm>
          <a:prstGeom prst="rect">
            <a:avLst/>
          </a:prstGeom>
        </p:spPr>
        <p:txBody>
          <a:bodyPr vert="horz" wrap="square" lIns="0" tIns="12065" rIns="0" bIns="0" rtlCol="0">
            <a:spAutoFit/>
          </a:bodyPr>
          <a:lstStyle/>
          <a:p>
            <a:pPr marL="457200" lvl="0" indent="-457200">
              <a:buFont typeface="+mj-lt"/>
              <a:buAutoNum type="arabicPeriod"/>
            </a:pPr>
            <a:r>
              <a:rPr lang="en-US" sz="2000" spc="-5" dirty="0">
                <a:latin typeface="Constantia"/>
                <a:cs typeface="Constantia"/>
              </a:rPr>
              <a:t>Which social media was used most in the context of me-too movement?</a:t>
            </a:r>
          </a:p>
          <a:p>
            <a:pPr marL="457200" lvl="0" indent="-457200">
              <a:buFont typeface="+mj-lt"/>
              <a:buAutoNum type="arabicPeriod"/>
            </a:pPr>
            <a:r>
              <a:rPr lang="en-US" sz="2000" spc="-5" dirty="0">
                <a:latin typeface="Constantia"/>
                <a:cs typeface="Constantia"/>
              </a:rPr>
              <a:t>Which type of content was tweeted by which gender?</a:t>
            </a:r>
          </a:p>
          <a:p>
            <a:pPr marL="457200" lvl="0" indent="-457200">
              <a:buFont typeface="+mj-lt"/>
              <a:buAutoNum type="arabicPeriod"/>
            </a:pPr>
            <a:r>
              <a:rPr lang="en-US" sz="2000" spc="-5" dirty="0">
                <a:latin typeface="Constantia"/>
                <a:cs typeface="Constantia"/>
              </a:rPr>
              <a:t>How many posts and times #Me too was used in 2021?</a:t>
            </a:r>
          </a:p>
        </p:txBody>
      </p:sp>
      <p:sp>
        <p:nvSpPr>
          <p:cNvPr id="4" name="object 4"/>
          <p:cNvSpPr txBox="1"/>
          <p:nvPr/>
        </p:nvSpPr>
        <p:spPr>
          <a:xfrm>
            <a:off x="257044" y="5444440"/>
            <a:ext cx="7287895" cy="2782172"/>
          </a:xfrm>
          <a:prstGeom prst="rect">
            <a:avLst/>
          </a:prstGeom>
        </p:spPr>
        <p:txBody>
          <a:bodyPr vert="horz" wrap="square" lIns="0" tIns="12065" rIns="0" bIns="0" rtlCol="0">
            <a:spAutoFit/>
          </a:bodyPr>
          <a:lstStyle/>
          <a:p>
            <a:pPr marL="12700" marR="5080" algn="just">
              <a:lnSpc>
                <a:spcPct val="100499"/>
              </a:lnSpc>
              <a:spcBef>
                <a:spcPts val="95"/>
              </a:spcBef>
            </a:pPr>
            <a:r>
              <a:rPr lang="en-US" spc="-5" dirty="0">
                <a:latin typeface="Constantia"/>
                <a:cs typeface="Constantia"/>
              </a:rPr>
              <a:t>Social support theory was </a:t>
            </a:r>
            <a:r>
              <a:rPr lang="en-US" spc="-5" dirty="0" err="1">
                <a:latin typeface="Constantia"/>
                <a:cs typeface="Constantia"/>
              </a:rPr>
              <a:t>utilised</a:t>
            </a:r>
            <a:r>
              <a:rPr lang="en-US" spc="-5" dirty="0">
                <a:latin typeface="Constantia"/>
                <a:cs typeface="Constantia"/>
              </a:rPr>
              <a:t> in this examination of the #</a:t>
            </a:r>
            <a:r>
              <a:rPr lang="en-US" spc="-5" dirty="0" err="1">
                <a:latin typeface="Constantia"/>
                <a:cs typeface="Constantia"/>
              </a:rPr>
              <a:t>MeToo</a:t>
            </a:r>
            <a:r>
              <a:rPr lang="en-US" spc="-5" dirty="0">
                <a:latin typeface="Constantia"/>
                <a:cs typeface="Constantia"/>
              </a:rPr>
              <a:t> hashtag's contents. Social support affects mental and physical health by serving receivers cope with anxiety. Social support research began in mental health but has spread to social science and medicine. The #</a:t>
            </a:r>
            <a:r>
              <a:rPr lang="en-US" spc="-5" dirty="0" err="1">
                <a:latin typeface="Constantia"/>
                <a:cs typeface="Constantia"/>
              </a:rPr>
              <a:t>MeToo</a:t>
            </a:r>
            <a:r>
              <a:rPr lang="en-US" spc="-5" dirty="0">
                <a:latin typeface="Constantia"/>
                <a:cs typeface="Constantia"/>
              </a:rPr>
              <a:t> movement uses Twitter to support harassment and sexual violence victims on a global scale. Therefore, reasons for using twitter include its public access. Secondly, the 140-character limit (now 280) allowed users to distil messages to the most relevant and key elements, rather than a longer, more in-depth narrative like on Facebook or Instagram. Twitter allowed us to examine weak-tie social support.</a:t>
            </a:r>
            <a:endParaRPr spc="-5" dirty="0">
              <a:latin typeface="Constantia"/>
              <a:cs typeface="Constantia"/>
            </a:endParaRPr>
          </a:p>
        </p:txBody>
      </p:sp>
      <p:sp>
        <p:nvSpPr>
          <p:cNvPr id="5" name="object 5"/>
          <p:cNvSpPr txBox="1"/>
          <p:nvPr/>
        </p:nvSpPr>
        <p:spPr>
          <a:xfrm>
            <a:off x="191494" y="11293263"/>
            <a:ext cx="6778626" cy="2351285"/>
          </a:xfrm>
          <a:prstGeom prst="rect">
            <a:avLst/>
          </a:prstGeom>
        </p:spPr>
        <p:txBody>
          <a:bodyPr vert="horz" wrap="square" lIns="0" tIns="12065" rIns="0" bIns="0" rtlCol="0">
            <a:spAutoFit/>
          </a:bodyPr>
          <a:lstStyle/>
          <a:p>
            <a:pPr algn="just"/>
            <a:r>
              <a:rPr lang="en-US" sz="1900" dirty="0"/>
              <a:t>The study is linked to the impact of social media on movements and activism. It was explored in the case of #Me too movement and observed that among various social medias, Twitter was used most during the movement. Moreover, among men and women, all types of tweets either emotional. Informational, directive or appraisal were made most by women. Adding further, in the year of 2021 about 2 million posts were made on twitter and more than 2 million times this hashtag #Me Too was used.</a:t>
            </a:r>
          </a:p>
        </p:txBody>
      </p:sp>
      <p:sp>
        <p:nvSpPr>
          <p:cNvPr id="6" name="object 6"/>
          <p:cNvSpPr txBox="1"/>
          <p:nvPr/>
        </p:nvSpPr>
        <p:spPr>
          <a:xfrm>
            <a:off x="147956" y="14181118"/>
            <a:ext cx="13809344" cy="1766509"/>
          </a:xfrm>
          <a:prstGeom prst="rect">
            <a:avLst/>
          </a:prstGeom>
        </p:spPr>
        <p:txBody>
          <a:bodyPr vert="horz" wrap="square" lIns="0" tIns="12065" rIns="0" bIns="0" rtlCol="0">
            <a:spAutoFit/>
          </a:bodyPr>
          <a:lstStyle/>
          <a:p>
            <a:pPr algn="just"/>
            <a:r>
              <a:rPr lang="en-US" sz="1900" dirty="0" smtClean="0"/>
              <a:t>                                                                                                                                                                                                                                                          </a:t>
            </a:r>
            <a:r>
              <a:rPr lang="x-none" sz="1900" dirty="0" smtClean="0"/>
              <a:t>The </a:t>
            </a:r>
            <a:r>
              <a:rPr lang="x-none" sz="1900" dirty="0"/>
              <a:t>research implies that women's experiences of sexual harassment are increasingly being brought to the forefront of online conversations. The #MeToo movement is a prime example of how awareness of the problem of gender-based violence has been raised. When it comes to changing minds and hearts, SHA is a major factor in the fight to end sexual harassment and assault of women. Awareness of sexual harassment against women is a key factor in enforcing laws that protect women from assault. The "Me Too" movement has had a constructive effect on the drive to end sexual harassment in the workplace.</a:t>
            </a:r>
            <a:endParaRPr lang="en-US" sz="1900" dirty="0"/>
          </a:p>
        </p:txBody>
      </p:sp>
      <p:sp>
        <p:nvSpPr>
          <p:cNvPr id="7" name="object 7"/>
          <p:cNvSpPr txBox="1"/>
          <p:nvPr/>
        </p:nvSpPr>
        <p:spPr>
          <a:xfrm>
            <a:off x="168148" y="17230677"/>
            <a:ext cx="13610125" cy="2021066"/>
          </a:xfrm>
          <a:prstGeom prst="rect">
            <a:avLst/>
          </a:prstGeom>
        </p:spPr>
        <p:txBody>
          <a:bodyPr vert="horz" wrap="square" lIns="0" tIns="81280" rIns="0" bIns="0" rtlCol="0">
            <a:spAutoFit/>
          </a:bodyPr>
          <a:lstStyle/>
          <a:p>
            <a:r>
              <a:rPr lang="x-none" dirty="0"/>
              <a:t>Brünker, F., Wischnewski, M., Mirbabaie, M., &amp; Meinert, J. (2020). The role of social media during social movements–observations from the# metoo debate on Twitter.</a:t>
            </a:r>
            <a:endParaRPr lang="en-US" dirty="0"/>
          </a:p>
          <a:p>
            <a:r>
              <a:rPr lang="x-none" dirty="0"/>
              <a:t>Hosterman, A. R., Johnson, N. R., Stouffer, R., &amp; Herring, S. (2018). Twitter, social support messages, and the# MeToo movement. </a:t>
            </a:r>
            <a:r>
              <a:rPr lang="x-none" i="1" dirty="0"/>
              <a:t>The Journal of social media in Society</a:t>
            </a:r>
            <a:r>
              <a:rPr lang="x-none" dirty="0"/>
              <a:t>, </a:t>
            </a:r>
            <a:r>
              <a:rPr lang="x-none" i="1" dirty="0"/>
              <a:t>7</a:t>
            </a:r>
            <a:r>
              <a:rPr lang="x-none" dirty="0"/>
              <a:t>(2), 69-91.</a:t>
            </a:r>
            <a:endParaRPr lang="en-US" dirty="0"/>
          </a:p>
          <a:p>
            <a:r>
              <a:rPr lang="x-none" dirty="0"/>
              <a:t>Manikonda, L., Beigi, G., Kambhampati, S., &amp; Liu, H. (2018, July). # metoo through the lens of social media. In </a:t>
            </a:r>
            <a:r>
              <a:rPr lang="x-none" i="1" dirty="0"/>
              <a:t>International conference on social computing, behavioral-cultural modeling and prediction and behavior representation in modeling and simulation</a:t>
            </a:r>
            <a:r>
              <a:rPr lang="x-none" dirty="0"/>
              <a:t> (pp. 104-110). Springer, Cham.</a:t>
            </a:r>
            <a:endParaRPr lang="en-US" dirty="0"/>
          </a:p>
          <a:p>
            <a:r>
              <a:rPr lang="x-none" dirty="0"/>
              <a:t>Williams, J. B., Singh, L., &amp; Mezey, N. (2019). # MeToo as Catalyst: A Glimpse into 21st Century Activism. </a:t>
            </a:r>
            <a:r>
              <a:rPr lang="x-none" i="1" dirty="0"/>
              <a:t>U. Chi. Legal F.</a:t>
            </a:r>
            <a:r>
              <a:rPr lang="x-none" dirty="0"/>
              <a:t>, 371.</a:t>
            </a:r>
            <a:endParaRPr lang="en-US" dirty="0"/>
          </a:p>
        </p:txBody>
      </p:sp>
      <p:grpSp>
        <p:nvGrpSpPr>
          <p:cNvPr id="8" name="object 8"/>
          <p:cNvGrpSpPr/>
          <p:nvPr/>
        </p:nvGrpSpPr>
        <p:grpSpPr>
          <a:xfrm>
            <a:off x="0" y="1155678"/>
            <a:ext cx="3180715" cy="784860"/>
            <a:chOff x="0" y="1155678"/>
            <a:chExt cx="3180715" cy="784860"/>
          </a:xfrm>
        </p:grpSpPr>
        <p:pic>
          <p:nvPicPr>
            <p:cNvPr id="9" name="object 9"/>
            <p:cNvPicPr/>
            <p:nvPr/>
          </p:nvPicPr>
          <p:blipFill>
            <a:blip r:embed="rId2" cstate="print"/>
            <a:stretch>
              <a:fillRect/>
            </a:stretch>
          </p:blipFill>
          <p:spPr>
            <a:xfrm>
              <a:off x="72862" y="1227546"/>
              <a:ext cx="3010656" cy="544439"/>
            </a:xfrm>
            <a:prstGeom prst="rect">
              <a:avLst/>
            </a:prstGeom>
          </p:spPr>
        </p:pic>
        <p:pic>
          <p:nvPicPr>
            <p:cNvPr id="10" name="object 10"/>
            <p:cNvPicPr/>
            <p:nvPr/>
          </p:nvPicPr>
          <p:blipFill>
            <a:blip r:embed="rId3" cstate="print"/>
            <a:stretch>
              <a:fillRect/>
            </a:stretch>
          </p:blipFill>
          <p:spPr>
            <a:xfrm>
              <a:off x="0" y="1155678"/>
              <a:ext cx="3180669" cy="784297"/>
            </a:xfrm>
            <a:prstGeom prst="rect">
              <a:avLst/>
            </a:prstGeom>
          </p:spPr>
        </p:pic>
        <p:pic>
          <p:nvPicPr>
            <p:cNvPr id="11" name="object 11"/>
            <p:cNvPicPr/>
            <p:nvPr/>
          </p:nvPicPr>
          <p:blipFill>
            <a:blip r:embed="rId4" cstate="print"/>
            <a:stretch>
              <a:fillRect/>
            </a:stretch>
          </p:blipFill>
          <p:spPr>
            <a:xfrm>
              <a:off x="112330" y="1253848"/>
              <a:ext cx="2934757" cy="469561"/>
            </a:xfrm>
            <a:prstGeom prst="rect">
              <a:avLst/>
            </a:prstGeom>
          </p:spPr>
        </p:pic>
      </p:grpSp>
      <p:sp>
        <p:nvSpPr>
          <p:cNvPr id="12" name="object 12"/>
          <p:cNvSpPr txBox="1"/>
          <p:nvPr/>
        </p:nvSpPr>
        <p:spPr>
          <a:xfrm>
            <a:off x="121286" y="119683"/>
            <a:ext cx="13957935" cy="1594667"/>
          </a:xfrm>
          <a:prstGeom prst="rect">
            <a:avLst/>
          </a:prstGeom>
        </p:spPr>
        <p:txBody>
          <a:bodyPr vert="horz" wrap="square" lIns="0" tIns="12065" rIns="0" bIns="0" rtlCol="0">
            <a:spAutoFit/>
          </a:bodyPr>
          <a:lstStyle/>
          <a:p>
            <a:pPr marL="94615">
              <a:lnSpc>
                <a:spcPct val="100000"/>
              </a:lnSpc>
              <a:spcBef>
                <a:spcPts val="1405"/>
              </a:spcBef>
            </a:pPr>
            <a:r>
              <a:rPr lang="en-US" sz="2650" b="1" spc="-5" dirty="0">
                <a:solidFill>
                  <a:srgbClr val="FFFFFF"/>
                </a:solidFill>
                <a:latin typeface="Constantia"/>
                <a:cs typeface="Constantia"/>
              </a:rPr>
              <a:t>                    Social Media and Activism: Evidence from #MeToo movement</a:t>
            </a:r>
          </a:p>
          <a:p>
            <a:pPr marL="94615">
              <a:lnSpc>
                <a:spcPct val="100000"/>
              </a:lnSpc>
              <a:spcBef>
                <a:spcPts val="1405"/>
              </a:spcBef>
            </a:pPr>
            <a:endParaRPr lang="en-US" sz="2650" b="1" spc="-5" dirty="0">
              <a:solidFill>
                <a:srgbClr val="FFFFFF"/>
              </a:solidFill>
              <a:latin typeface="Constantia"/>
              <a:cs typeface="Constantia"/>
            </a:endParaRPr>
          </a:p>
          <a:p>
            <a:pPr marL="94615">
              <a:lnSpc>
                <a:spcPct val="100000"/>
              </a:lnSpc>
              <a:spcBef>
                <a:spcPts val="1405"/>
              </a:spcBef>
            </a:pPr>
            <a:r>
              <a:rPr sz="2650" b="1" spc="-5" dirty="0">
                <a:solidFill>
                  <a:srgbClr val="FFFFFF"/>
                </a:solidFill>
                <a:latin typeface="Constantia"/>
                <a:cs typeface="Constantia"/>
              </a:rPr>
              <a:t>INTRODUCTION</a:t>
            </a:r>
            <a:endParaRPr sz="2650" dirty="0">
              <a:latin typeface="Constantia"/>
              <a:cs typeface="Constantia"/>
            </a:endParaRPr>
          </a:p>
        </p:txBody>
      </p:sp>
      <p:grpSp>
        <p:nvGrpSpPr>
          <p:cNvPr id="13" name="object 13"/>
          <p:cNvGrpSpPr/>
          <p:nvPr/>
        </p:nvGrpSpPr>
        <p:grpSpPr>
          <a:xfrm>
            <a:off x="107782" y="4765046"/>
            <a:ext cx="3239770" cy="784860"/>
            <a:chOff x="70838" y="4076267"/>
            <a:chExt cx="3239770" cy="784860"/>
          </a:xfrm>
        </p:grpSpPr>
        <p:pic>
          <p:nvPicPr>
            <p:cNvPr id="14" name="object 14"/>
            <p:cNvPicPr/>
            <p:nvPr/>
          </p:nvPicPr>
          <p:blipFill>
            <a:blip r:embed="rId5" cstate="print"/>
            <a:stretch>
              <a:fillRect/>
            </a:stretch>
          </p:blipFill>
          <p:spPr>
            <a:xfrm>
              <a:off x="72862" y="4147123"/>
              <a:ext cx="3237341" cy="545451"/>
            </a:xfrm>
            <a:prstGeom prst="rect">
              <a:avLst/>
            </a:prstGeom>
          </p:spPr>
        </p:pic>
        <p:pic>
          <p:nvPicPr>
            <p:cNvPr id="15" name="object 15"/>
            <p:cNvPicPr/>
            <p:nvPr/>
          </p:nvPicPr>
          <p:blipFill>
            <a:blip r:embed="rId6" cstate="print"/>
            <a:stretch>
              <a:fillRect/>
            </a:stretch>
          </p:blipFill>
          <p:spPr>
            <a:xfrm>
              <a:off x="70838" y="4076267"/>
              <a:ext cx="3239365" cy="784297"/>
            </a:xfrm>
            <a:prstGeom prst="rect">
              <a:avLst/>
            </a:prstGeom>
          </p:spPr>
        </p:pic>
        <p:pic>
          <p:nvPicPr>
            <p:cNvPr id="16" name="object 16"/>
            <p:cNvPicPr/>
            <p:nvPr/>
          </p:nvPicPr>
          <p:blipFill>
            <a:blip r:embed="rId7" cstate="print"/>
            <a:stretch>
              <a:fillRect/>
            </a:stretch>
          </p:blipFill>
          <p:spPr>
            <a:xfrm>
              <a:off x="112330" y="4173426"/>
              <a:ext cx="3161442" cy="470573"/>
            </a:xfrm>
            <a:prstGeom prst="rect">
              <a:avLst/>
            </a:prstGeom>
          </p:spPr>
        </p:pic>
      </p:grpSp>
      <p:sp>
        <p:nvSpPr>
          <p:cNvPr id="17" name="object 17"/>
          <p:cNvSpPr txBox="1"/>
          <p:nvPr/>
        </p:nvSpPr>
        <p:spPr>
          <a:xfrm>
            <a:off x="309093" y="4915241"/>
            <a:ext cx="2783205" cy="429895"/>
          </a:xfrm>
          <a:prstGeom prst="rect">
            <a:avLst/>
          </a:prstGeom>
        </p:spPr>
        <p:txBody>
          <a:bodyPr vert="horz" wrap="square" lIns="0" tIns="12700" rIns="0" bIns="0" rtlCol="0">
            <a:spAutoFit/>
          </a:bodyPr>
          <a:lstStyle/>
          <a:p>
            <a:pPr marL="12700">
              <a:lnSpc>
                <a:spcPct val="100000"/>
              </a:lnSpc>
              <a:spcBef>
                <a:spcPts val="100"/>
              </a:spcBef>
            </a:pPr>
            <a:r>
              <a:rPr sz="2650" b="1" spc="-5" dirty="0">
                <a:solidFill>
                  <a:srgbClr val="FFFFFF"/>
                </a:solidFill>
                <a:latin typeface="Constantia"/>
                <a:cs typeface="Constantia"/>
              </a:rPr>
              <a:t>METHODOLOGY</a:t>
            </a:r>
            <a:endParaRPr sz="2650" dirty="0">
              <a:latin typeface="Constantia"/>
              <a:cs typeface="Constantia"/>
            </a:endParaRPr>
          </a:p>
        </p:txBody>
      </p:sp>
      <p:grpSp>
        <p:nvGrpSpPr>
          <p:cNvPr id="18" name="object 18"/>
          <p:cNvGrpSpPr/>
          <p:nvPr/>
        </p:nvGrpSpPr>
        <p:grpSpPr>
          <a:xfrm>
            <a:off x="-12998" y="8317874"/>
            <a:ext cx="4323715" cy="784860"/>
            <a:chOff x="7631381" y="4199730"/>
            <a:chExt cx="4323715" cy="784860"/>
          </a:xfrm>
        </p:grpSpPr>
        <p:pic>
          <p:nvPicPr>
            <p:cNvPr id="19" name="object 19"/>
            <p:cNvPicPr/>
            <p:nvPr/>
          </p:nvPicPr>
          <p:blipFill>
            <a:blip r:embed="rId8" cstate="print"/>
            <a:stretch>
              <a:fillRect/>
            </a:stretch>
          </p:blipFill>
          <p:spPr>
            <a:xfrm>
              <a:off x="7773059" y="4270585"/>
              <a:ext cx="4181523" cy="545451"/>
            </a:xfrm>
            <a:prstGeom prst="rect">
              <a:avLst/>
            </a:prstGeom>
          </p:spPr>
        </p:pic>
        <p:pic>
          <p:nvPicPr>
            <p:cNvPr id="20" name="object 20"/>
            <p:cNvPicPr/>
            <p:nvPr/>
          </p:nvPicPr>
          <p:blipFill>
            <a:blip r:embed="rId9" cstate="print"/>
            <a:stretch>
              <a:fillRect/>
            </a:stretch>
          </p:blipFill>
          <p:spPr>
            <a:xfrm>
              <a:off x="7631381" y="4199730"/>
              <a:ext cx="4309033" cy="784297"/>
            </a:xfrm>
            <a:prstGeom prst="rect">
              <a:avLst/>
            </a:prstGeom>
          </p:spPr>
        </p:pic>
        <p:pic>
          <p:nvPicPr>
            <p:cNvPr id="21" name="object 21"/>
            <p:cNvPicPr/>
            <p:nvPr/>
          </p:nvPicPr>
          <p:blipFill>
            <a:blip r:embed="rId10" cstate="print"/>
            <a:stretch>
              <a:fillRect/>
            </a:stretch>
          </p:blipFill>
          <p:spPr>
            <a:xfrm>
              <a:off x="7812527" y="4296888"/>
              <a:ext cx="4105624" cy="470573"/>
            </a:xfrm>
            <a:prstGeom prst="rect">
              <a:avLst/>
            </a:prstGeom>
          </p:spPr>
        </p:pic>
      </p:grpSp>
      <p:sp>
        <p:nvSpPr>
          <p:cNvPr id="22" name="object 22"/>
          <p:cNvSpPr txBox="1"/>
          <p:nvPr/>
        </p:nvSpPr>
        <p:spPr>
          <a:xfrm>
            <a:off x="257044" y="8405976"/>
            <a:ext cx="4105910" cy="471170"/>
          </a:xfrm>
          <a:prstGeom prst="rect">
            <a:avLst/>
          </a:prstGeom>
        </p:spPr>
        <p:txBody>
          <a:bodyPr vert="horz" wrap="square" lIns="0" tIns="9525" rIns="0" bIns="0" rtlCol="0">
            <a:spAutoFit/>
          </a:bodyPr>
          <a:lstStyle/>
          <a:p>
            <a:pPr marL="60960">
              <a:lnSpc>
                <a:spcPct val="100000"/>
              </a:lnSpc>
              <a:spcBef>
                <a:spcPts val="75"/>
              </a:spcBef>
            </a:pPr>
            <a:r>
              <a:rPr sz="2650" b="1" spc="-15" dirty="0">
                <a:solidFill>
                  <a:srgbClr val="FFFFFF"/>
                </a:solidFill>
                <a:latin typeface="Constantia"/>
                <a:cs typeface="Constantia"/>
              </a:rPr>
              <a:t>RESEARCH</a:t>
            </a:r>
            <a:r>
              <a:rPr sz="2650" b="1" dirty="0">
                <a:solidFill>
                  <a:srgbClr val="FFFFFF"/>
                </a:solidFill>
                <a:latin typeface="Constantia"/>
                <a:cs typeface="Constantia"/>
              </a:rPr>
              <a:t> </a:t>
            </a:r>
            <a:r>
              <a:rPr sz="2650" b="1" spc="-5" dirty="0">
                <a:solidFill>
                  <a:srgbClr val="FFFFFF"/>
                </a:solidFill>
                <a:latin typeface="Constantia"/>
                <a:cs typeface="Constantia"/>
              </a:rPr>
              <a:t>QUESTIONS</a:t>
            </a:r>
            <a:endParaRPr sz="2650" dirty="0">
              <a:latin typeface="Constantia"/>
              <a:cs typeface="Constantia"/>
            </a:endParaRPr>
          </a:p>
        </p:txBody>
      </p:sp>
      <p:grpSp>
        <p:nvGrpSpPr>
          <p:cNvPr id="23" name="object 23"/>
          <p:cNvGrpSpPr/>
          <p:nvPr/>
        </p:nvGrpSpPr>
        <p:grpSpPr>
          <a:xfrm>
            <a:off x="82917" y="13863309"/>
            <a:ext cx="2604807" cy="741202"/>
            <a:chOff x="75898" y="12844109"/>
            <a:chExt cx="7254922" cy="784297"/>
          </a:xfrm>
        </p:grpSpPr>
        <p:pic>
          <p:nvPicPr>
            <p:cNvPr id="24" name="object 24"/>
            <p:cNvPicPr/>
            <p:nvPr/>
          </p:nvPicPr>
          <p:blipFill>
            <a:blip r:embed="rId11" cstate="print"/>
            <a:stretch>
              <a:fillRect/>
            </a:stretch>
          </p:blipFill>
          <p:spPr>
            <a:xfrm>
              <a:off x="217576" y="12915976"/>
              <a:ext cx="7113244" cy="544439"/>
            </a:xfrm>
            <a:prstGeom prst="rect">
              <a:avLst/>
            </a:prstGeom>
          </p:spPr>
        </p:pic>
        <p:pic>
          <p:nvPicPr>
            <p:cNvPr id="25" name="object 25"/>
            <p:cNvPicPr/>
            <p:nvPr/>
          </p:nvPicPr>
          <p:blipFill>
            <a:blip r:embed="rId12" cstate="print"/>
            <a:stretch>
              <a:fillRect/>
            </a:stretch>
          </p:blipFill>
          <p:spPr>
            <a:xfrm>
              <a:off x="75898" y="12844109"/>
              <a:ext cx="7171940" cy="784297"/>
            </a:xfrm>
            <a:prstGeom prst="rect">
              <a:avLst/>
            </a:prstGeom>
          </p:spPr>
        </p:pic>
        <p:pic>
          <p:nvPicPr>
            <p:cNvPr id="26" name="object 26"/>
            <p:cNvPicPr/>
            <p:nvPr/>
          </p:nvPicPr>
          <p:blipFill>
            <a:blip r:embed="rId13" cstate="print"/>
            <a:stretch>
              <a:fillRect/>
            </a:stretch>
          </p:blipFill>
          <p:spPr>
            <a:xfrm>
              <a:off x="257044" y="12942279"/>
              <a:ext cx="7037346" cy="469561"/>
            </a:xfrm>
            <a:prstGeom prst="rect">
              <a:avLst/>
            </a:prstGeom>
          </p:spPr>
        </p:pic>
      </p:grpSp>
      <p:sp>
        <p:nvSpPr>
          <p:cNvPr id="27" name="object 27"/>
          <p:cNvSpPr txBox="1"/>
          <p:nvPr/>
        </p:nvSpPr>
        <p:spPr>
          <a:xfrm>
            <a:off x="335979" y="13955743"/>
            <a:ext cx="2321951" cy="420628"/>
          </a:xfrm>
          <a:prstGeom prst="rect">
            <a:avLst/>
          </a:prstGeom>
        </p:spPr>
        <p:txBody>
          <a:bodyPr vert="horz" wrap="square" lIns="0" tIns="12700" rIns="0" bIns="0" rtlCol="0">
            <a:spAutoFit/>
          </a:bodyPr>
          <a:lstStyle/>
          <a:p>
            <a:pPr marL="12700">
              <a:lnSpc>
                <a:spcPct val="100000"/>
              </a:lnSpc>
              <a:spcBef>
                <a:spcPts val="100"/>
              </a:spcBef>
            </a:pPr>
            <a:r>
              <a:rPr sz="2650" b="1" spc="-15" dirty="0">
                <a:solidFill>
                  <a:srgbClr val="FFFFFF"/>
                </a:solidFill>
                <a:latin typeface="Constantia"/>
                <a:cs typeface="Constantia"/>
              </a:rPr>
              <a:t>CONCLUSION</a:t>
            </a:r>
            <a:endParaRPr sz="2650" dirty="0">
              <a:latin typeface="Constantia"/>
              <a:cs typeface="Constantia"/>
            </a:endParaRPr>
          </a:p>
        </p:txBody>
      </p:sp>
      <p:grpSp>
        <p:nvGrpSpPr>
          <p:cNvPr id="28" name="object 28"/>
          <p:cNvGrpSpPr/>
          <p:nvPr/>
        </p:nvGrpSpPr>
        <p:grpSpPr>
          <a:xfrm>
            <a:off x="128680" y="16532403"/>
            <a:ext cx="2590460" cy="642130"/>
            <a:chOff x="335980" y="17130894"/>
            <a:chExt cx="2383160" cy="349102"/>
          </a:xfrm>
        </p:grpSpPr>
        <p:pic>
          <p:nvPicPr>
            <p:cNvPr id="29" name="object 29"/>
            <p:cNvPicPr/>
            <p:nvPr/>
          </p:nvPicPr>
          <p:blipFill>
            <a:blip r:embed="rId14" cstate="print"/>
            <a:stretch>
              <a:fillRect/>
            </a:stretch>
          </p:blipFill>
          <p:spPr>
            <a:xfrm>
              <a:off x="335980" y="17130894"/>
              <a:ext cx="2383160" cy="349102"/>
            </a:xfrm>
            <a:prstGeom prst="rect">
              <a:avLst/>
            </a:prstGeom>
          </p:spPr>
        </p:pic>
        <p:pic>
          <p:nvPicPr>
            <p:cNvPr id="31" name="object 31"/>
            <p:cNvPicPr/>
            <p:nvPr/>
          </p:nvPicPr>
          <p:blipFill>
            <a:blip r:embed="rId15" cstate="print"/>
            <a:stretch>
              <a:fillRect/>
            </a:stretch>
          </p:blipFill>
          <p:spPr>
            <a:xfrm>
              <a:off x="375447" y="17157197"/>
              <a:ext cx="2282484" cy="257453"/>
            </a:xfrm>
            <a:prstGeom prst="rect">
              <a:avLst/>
            </a:prstGeom>
          </p:spPr>
        </p:pic>
      </p:grpSp>
      <p:sp>
        <p:nvSpPr>
          <p:cNvPr id="32" name="object 32"/>
          <p:cNvSpPr txBox="1"/>
          <p:nvPr/>
        </p:nvSpPr>
        <p:spPr>
          <a:xfrm>
            <a:off x="168148" y="16636928"/>
            <a:ext cx="2489783" cy="417422"/>
          </a:xfrm>
          <a:prstGeom prst="rect">
            <a:avLst/>
          </a:prstGeom>
        </p:spPr>
        <p:txBody>
          <a:bodyPr vert="horz" wrap="square" lIns="0" tIns="9525" rIns="0" bIns="0" rtlCol="0">
            <a:spAutoFit/>
          </a:bodyPr>
          <a:lstStyle/>
          <a:p>
            <a:pPr marL="138430">
              <a:lnSpc>
                <a:spcPct val="100000"/>
              </a:lnSpc>
              <a:spcBef>
                <a:spcPts val="75"/>
              </a:spcBef>
            </a:pPr>
            <a:r>
              <a:rPr sz="2650" b="1" spc="-5" dirty="0">
                <a:solidFill>
                  <a:srgbClr val="FFFFFF"/>
                </a:solidFill>
                <a:latin typeface="Constantia"/>
                <a:cs typeface="Constantia"/>
              </a:rPr>
              <a:t>REFERENCES</a:t>
            </a:r>
            <a:endParaRPr sz="2650" dirty="0">
              <a:latin typeface="Constantia"/>
              <a:cs typeface="Constantia"/>
            </a:endParaRPr>
          </a:p>
        </p:txBody>
      </p:sp>
      <p:grpSp>
        <p:nvGrpSpPr>
          <p:cNvPr id="33" name="object 33"/>
          <p:cNvGrpSpPr/>
          <p:nvPr/>
        </p:nvGrpSpPr>
        <p:grpSpPr>
          <a:xfrm>
            <a:off x="82917" y="10508966"/>
            <a:ext cx="2737485" cy="784860"/>
            <a:chOff x="7278198" y="13962352"/>
            <a:chExt cx="2737485" cy="784860"/>
          </a:xfrm>
        </p:grpSpPr>
        <p:pic>
          <p:nvPicPr>
            <p:cNvPr id="34" name="object 34"/>
            <p:cNvPicPr/>
            <p:nvPr/>
          </p:nvPicPr>
          <p:blipFill>
            <a:blip r:embed="rId16" cstate="print"/>
            <a:stretch>
              <a:fillRect/>
            </a:stretch>
          </p:blipFill>
          <p:spPr>
            <a:xfrm>
              <a:off x="7419876" y="14034194"/>
              <a:ext cx="2530975" cy="558632"/>
            </a:xfrm>
            <a:prstGeom prst="rect">
              <a:avLst/>
            </a:prstGeom>
          </p:spPr>
        </p:pic>
        <p:pic>
          <p:nvPicPr>
            <p:cNvPr id="35" name="object 35"/>
            <p:cNvPicPr/>
            <p:nvPr/>
          </p:nvPicPr>
          <p:blipFill>
            <a:blip r:embed="rId17" cstate="print"/>
            <a:stretch>
              <a:fillRect/>
            </a:stretch>
          </p:blipFill>
          <p:spPr>
            <a:xfrm>
              <a:off x="7278198" y="13962352"/>
              <a:ext cx="2737420" cy="784297"/>
            </a:xfrm>
            <a:prstGeom prst="rect">
              <a:avLst/>
            </a:prstGeom>
          </p:spPr>
        </p:pic>
        <p:pic>
          <p:nvPicPr>
            <p:cNvPr id="36" name="object 36"/>
            <p:cNvPicPr/>
            <p:nvPr/>
          </p:nvPicPr>
          <p:blipFill>
            <a:blip r:embed="rId18" cstate="print"/>
            <a:stretch>
              <a:fillRect/>
            </a:stretch>
          </p:blipFill>
          <p:spPr>
            <a:xfrm>
              <a:off x="7459344" y="14060523"/>
              <a:ext cx="2455076" cy="483729"/>
            </a:xfrm>
            <a:prstGeom prst="rect">
              <a:avLst/>
            </a:prstGeom>
          </p:spPr>
        </p:pic>
      </p:grpSp>
      <p:sp>
        <p:nvSpPr>
          <p:cNvPr id="37" name="object 37"/>
          <p:cNvSpPr txBox="1"/>
          <p:nvPr/>
        </p:nvSpPr>
        <p:spPr>
          <a:xfrm>
            <a:off x="257044" y="10599146"/>
            <a:ext cx="2455545" cy="483870"/>
          </a:xfrm>
          <a:prstGeom prst="rect">
            <a:avLst/>
          </a:prstGeom>
        </p:spPr>
        <p:txBody>
          <a:bodyPr vert="horz" wrap="square" lIns="0" tIns="10160" rIns="0" bIns="0" rtlCol="0">
            <a:spAutoFit/>
          </a:bodyPr>
          <a:lstStyle/>
          <a:p>
            <a:pPr marL="60960">
              <a:lnSpc>
                <a:spcPct val="100000"/>
              </a:lnSpc>
              <a:spcBef>
                <a:spcPts val="80"/>
              </a:spcBef>
            </a:pPr>
            <a:r>
              <a:rPr sz="2650" b="1" dirty="0">
                <a:solidFill>
                  <a:srgbClr val="FFFFFF"/>
                </a:solidFill>
                <a:latin typeface="Constantia"/>
                <a:cs typeface="Constantia"/>
              </a:rPr>
              <a:t>DISCUSSIONS</a:t>
            </a:r>
            <a:endParaRPr sz="2650" dirty="0">
              <a:latin typeface="Constantia"/>
              <a:cs typeface="Constantia"/>
            </a:endParaRPr>
          </a:p>
        </p:txBody>
      </p:sp>
      <p:graphicFrame>
        <p:nvGraphicFramePr>
          <p:cNvPr id="39" name="Chart 38">
            <a:extLst>
              <a:ext uri="{FF2B5EF4-FFF2-40B4-BE49-F238E27FC236}">
                <a16:creationId xmlns:a16="http://schemas.microsoft.com/office/drawing/2014/main" xmlns="" id="{A9075218-CF9E-4E66-A543-8C98FC7DF22F}"/>
              </a:ext>
            </a:extLst>
          </p:cNvPr>
          <p:cNvGraphicFramePr/>
          <p:nvPr>
            <p:extLst>
              <p:ext uri="{D42A27DB-BD31-4B8C-83A1-F6EECF244321}">
                <p14:modId xmlns:p14="http://schemas.microsoft.com/office/powerpoint/2010/main" val="3080388576"/>
              </p:ext>
            </p:extLst>
          </p:nvPr>
        </p:nvGraphicFramePr>
        <p:xfrm>
          <a:off x="8577726" y="4395670"/>
          <a:ext cx="5219788" cy="535158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64819952"/>
              </p:ext>
            </p:extLst>
          </p:nvPr>
        </p:nvGraphicFramePr>
        <p:xfrm>
          <a:off x="7544938" y="11351477"/>
          <a:ext cx="6502866" cy="1001386"/>
        </p:xfrm>
        <a:graphic>
          <a:graphicData uri="http://schemas.openxmlformats.org/drawingml/2006/table">
            <a:tbl>
              <a:tblPr firstRow="1" firstCol="1" bandRow="1">
                <a:tableStyleId>{21E4AEA4-8DFA-4A89-87EB-49C32662AFE0}</a:tableStyleId>
              </a:tblPr>
              <a:tblGrid>
                <a:gridCol w="1530660">
                  <a:extLst>
                    <a:ext uri="{9D8B030D-6E8A-4147-A177-3AD203B41FA5}">
                      <a16:colId xmlns:a16="http://schemas.microsoft.com/office/drawing/2014/main" xmlns="" val="4141595381"/>
                    </a:ext>
                  </a:extLst>
                </a:gridCol>
                <a:gridCol w="2738770">
                  <a:extLst>
                    <a:ext uri="{9D8B030D-6E8A-4147-A177-3AD203B41FA5}">
                      <a16:colId xmlns:a16="http://schemas.microsoft.com/office/drawing/2014/main" xmlns="" val="390824763"/>
                    </a:ext>
                  </a:extLst>
                </a:gridCol>
                <a:gridCol w="2233436">
                  <a:extLst>
                    <a:ext uri="{9D8B030D-6E8A-4147-A177-3AD203B41FA5}">
                      <a16:colId xmlns:a16="http://schemas.microsoft.com/office/drawing/2014/main" xmlns="" val="601412170"/>
                    </a:ext>
                  </a:extLst>
                </a:gridCol>
              </a:tblGrid>
              <a:tr h="500693">
                <a:tc>
                  <a:txBody>
                    <a:bodyPr/>
                    <a:lstStyle/>
                    <a:p>
                      <a:pPr>
                        <a:lnSpc>
                          <a:spcPct val="107000"/>
                        </a:lnSpc>
                      </a:pPr>
                      <a:endParaRPr lang="en-US" sz="24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Total no of posts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a:effectLst/>
                        </a:rPr>
                        <a:t>Total Hashtags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4030654038"/>
                  </a:ext>
                </a:extLst>
              </a:tr>
              <a:tr h="500693">
                <a:tc>
                  <a:txBody>
                    <a:bodyPr/>
                    <a:lstStyle/>
                    <a:p>
                      <a:pPr algn="ctr">
                        <a:lnSpc>
                          <a:spcPct val="107000"/>
                        </a:lnSpc>
                        <a:spcAft>
                          <a:spcPts val="0"/>
                        </a:spcAft>
                      </a:pPr>
                      <a:r>
                        <a:rPr lang="x-none" sz="2400">
                          <a:effectLst/>
                        </a:rPr>
                        <a:t>#Me Too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2,174,787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x-none" sz="2400" dirty="0">
                          <a:effectLst/>
                        </a:rPr>
                        <a:t>2,048,092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1128607535"/>
                  </a:ext>
                </a:extLst>
              </a:tr>
            </a:tbl>
          </a:graphicData>
        </a:graphic>
      </p:graphicFrame>
      <p:sp>
        <p:nvSpPr>
          <p:cNvPr id="40" name="TextBox 39">
            <a:extLst>
              <a:ext uri="{FF2B5EF4-FFF2-40B4-BE49-F238E27FC236}">
                <a16:creationId xmlns:a16="http://schemas.microsoft.com/office/drawing/2014/main" xmlns="" id="{577516C6-11C8-4CDE-E985-CFB0798220DD}"/>
              </a:ext>
            </a:extLst>
          </p:cNvPr>
          <p:cNvSpPr txBox="1"/>
          <p:nvPr/>
        </p:nvSpPr>
        <p:spPr>
          <a:xfrm>
            <a:off x="1699468" y="740079"/>
            <a:ext cx="120733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                           MSc Information Technology, Social Media and Web Science, Student No: 21034382</a:t>
            </a:r>
            <a:endParaRPr lang="en-US" dirty="0">
              <a:solidFill>
                <a:schemeClr val="bg1"/>
              </a:solidFill>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687</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Constantia</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AjWa</dc:creator>
  <cp:lastModifiedBy>nomi</cp:lastModifiedBy>
  <cp:revision>28</cp:revision>
  <dcterms:created xsi:type="dcterms:W3CDTF">2022-07-17T16:45:55Z</dcterms:created>
  <dcterms:modified xsi:type="dcterms:W3CDTF">2022-07-18T11:37:02Z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2022-07-01T00:00:00Z</vt:filetime>
  </property>
  <property fmtid="{D5CDD505-2E9C-101B-9397-08002B2CF9AE}" pid="3" name="Creator">
    <vt:lpwstr>Microsoft® PowerPoint® 2016</vt:lpwstr>
  </property>
  <property fmtid="{D5CDD505-2E9C-101B-9397-08002B2CF9AE}" pid="4" name="LastSaved">
    <vt:filetime>2022-07-17T00:00:00Z</vt:filetime>
  </property>
</Properties>
</file>