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4" r:id="rId38"/>
    <p:sldId id="305" r:id="rId39"/>
    <p:sldId id="306" r:id="rId40"/>
    <p:sldId id="308" r:id="rId41"/>
    <p:sldId id="309" r:id="rId42"/>
    <p:sldId id="310" r:id="rId43"/>
    <p:sldId id="311" r:id="rId44"/>
    <p:sldId id="312" r:id="rId45"/>
    <p:sldId id="313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0" y="838200"/>
            <a:ext cx="8458200" cy="6019800"/>
          </a:xfrm>
          <a:custGeom>
            <a:avLst/>
            <a:gdLst/>
            <a:ahLst/>
            <a:cxnLst/>
            <a:rect l="l" t="t" r="r" b="b"/>
            <a:pathLst>
              <a:path w="8458200" h="6019800">
                <a:moveTo>
                  <a:pt x="0" y="368713"/>
                </a:moveTo>
                <a:lnTo>
                  <a:pt x="2872" y="322462"/>
                </a:lnTo>
                <a:lnTo>
                  <a:pt x="11260" y="277926"/>
                </a:lnTo>
                <a:lnTo>
                  <a:pt x="24818" y="235449"/>
                </a:lnTo>
                <a:lnTo>
                  <a:pt x="43200" y="195379"/>
                </a:lnTo>
                <a:lnTo>
                  <a:pt x="66060" y="158059"/>
                </a:lnTo>
                <a:lnTo>
                  <a:pt x="93054" y="123835"/>
                </a:lnTo>
                <a:lnTo>
                  <a:pt x="123835" y="93054"/>
                </a:lnTo>
                <a:lnTo>
                  <a:pt x="158059" y="66060"/>
                </a:lnTo>
                <a:lnTo>
                  <a:pt x="195379" y="43200"/>
                </a:lnTo>
                <a:lnTo>
                  <a:pt x="235449" y="24818"/>
                </a:lnTo>
                <a:lnTo>
                  <a:pt x="277926" y="11260"/>
                </a:lnTo>
                <a:lnTo>
                  <a:pt x="322462" y="2872"/>
                </a:lnTo>
                <a:lnTo>
                  <a:pt x="368713" y="0"/>
                </a:lnTo>
                <a:lnTo>
                  <a:pt x="8089494" y="0"/>
                </a:lnTo>
                <a:lnTo>
                  <a:pt x="8135744" y="2872"/>
                </a:lnTo>
                <a:lnTo>
                  <a:pt x="8180279" y="11260"/>
                </a:lnTo>
                <a:lnTo>
                  <a:pt x="8222755" y="24818"/>
                </a:lnTo>
                <a:lnTo>
                  <a:pt x="8262825" y="43200"/>
                </a:lnTo>
                <a:lnTo>
                  <a:pt x="8300145" y="66060"/>
                </a:lnTo>
                <a:lnTo>
                  <a:pt x="8334368" y="93054"/>
                </a:lnTo>
                <a:lnTo>
                  <a:pt x="8365149" y="123835"/>
                </a:lnTo>
                <a:lnTo>
                  <a:pt x="8392143" y="158059"/>
                </a:lnTo>
                <a:lnTo>
                  <a:pt x="8415004" y="195379"/>
                </a:lnTo>
                <a:lnTo>
                  <a:pt x="8433386" y="235449"/>
                </a:lnTo>
                <a:lnTo>
                  <a:pt x="8446943" y="277926"/>
                </a:lnTo>
                <a:lnTo>
                  <a:pt x="8455331" y="322462"/>
                </a:lnTo>
                <a:lnTo>
                  <a:pt x="8458204" y="368713"/>
                </a:lnTo>
                <a:lnTo>
                  <a:pt x="8458204" y="5651093"/>
                </a:lnTo>
                <a:lnTo>
                  <a:pt x="8455331" y="5697342"/>
                </a:lnTo>
                <a:lnTo>
                  <a:pt x="8446943" y="5741878"/>
                </a:lnTo>
                <a:lnTo>
                  <a:pt x="8433386" y="5784354"/>
                </a:lnTo>
                <a:lnTo>
                  <a:pt x="8415004" y="5824424"/>
                </a:lnTo>
                <a:lnTo>
                  <a:pt x="8392143" y="5861744"/>
                </a:lnTo>
                <a:lnTo>
                  <a:pt x="8365149" y="5895967"/>
                </a:lnTo>
                <a:lnTo>
                  <a:pt x="8334368" y="5926748"/>
                </a:lnTo>
                <a:lnTo>
                  <a:pt x="8300145" y="5953742"/>
                </a:lnTo>
                <a:lnTo>
                  <a:pt x="8262825" y="5976602"/>
                </a:lnTo>
                <a:lnTo>
                  <a:pt x="8222755" y="5994984"/>
                </a:lnTo>
                <a:lnTo>
                  <a:pt x="8180279" y="6008542"/>
                </a:lnTo>
                <a:lnTo>
                  <a:pt x="8135744" y="6016930"/>
                </a:lnTo>
                <a:lnTo>
                  <a:pt x="8089494" y="6019803"/>
                </a:lnTo>
                <a:lnTo>
                  <a:pt x="368713" y="6019803"/>
                </a:lnTo>
                <a:lnTo>
                  <a:pt x="322462" y="6016930"/>
                </a:lnTo>
                <a:lnTo>
                  <a:pt x="277926" y="6008542"/>
                </a:lnTo>
                <a:lnTo>
                  <a:pt x="235449" y="5994984"/>
                </a:lnTo>
                <a:lnTo>
                  <a:pt x="195379" y="5976602"/>
                </a:lnTo>
                <a:lnTo>
                  <a:pt x="158059" y="5953742"/>
                </a:lnTo>
                <a:lnTo>
                  <a:pt x="123835" y="5926748"/>
                </a:lnTo>
                <a:lnTo>
                  <a:pt x="93054" y="5895967"/>
                </a:lnTo>
                <a:lnTo>
                  <a:pt x="66060" y="5861744"/>
                </a:lnTo>
                <a:lnTo>
                  <a:pt x="43200" y="5824424"/>
                </a:lnTo>
                <a:lnTo>
                  <a:pt x="24818" y="5784354"/>
                </a:lnTo>
                <a:lnTo>
                  <a:pt x="11260" y="5741878"/>
                </a:lnTo>
                <a:lnTo>
                  <a:pt x="2872" y="5697342"/>
                </a:lnTo>
                <a:lnTo>
                  <a:pt x="0" y="5651093"/>
                </a:lnTo>
                <a:lnTo>
                  <a:pt x="0" y="36871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95400" y="6553200"/>
            <a:ext cx="7391400" cy="533400"/>
          </a:xfrm>
          <a:custGeom>
            <a:avLst/>
            <a:gdLst/>
            <a:ahLst/>
            <a:cxnLst/>
            <a:rect l="l" t="t" r="r" b="b"/>
            <a:pathLst>
              <a:path w="7391400" h="533400">
                <a:moveTo>
                  <a:pt x="0" y="533400"/>
                </a:moveTo>
                <a:lnTo>
                  <a:pt x="7391400" y="533400"/>
                </a:lnTo>
                <a:lnTo>
                  <a:pt x="739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95400" y="6553203"/>
            <a:ext cx="7391400" cy="533400"/>
          </a:xfrm>
          <a:custGeom>
            <a:avLst/>
            <a:gdLst/>
            <a:ahLst/>
            <a:cxnLst/>
            <a:rect l="l" t="t" r="r" b="b"/>
            <a:pathLst>
              <a:path w="7391400" h="533400">
                <a:moveTo>
                  <a:pt x="0" y="0"/>
                </a:moveTo>
                <a:lnTo>
                  <a:pt x="7391404" y="0"/>
                </a:lnTo>
                <a:lnTo>
                  <a:pt x="7391404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95400" y="6629400"/>
            <a:ext cx="43815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0" y="838200"/>
            <a:ext cx="8458200" cy="6019800"/>
          </a:xfrm>
          <a:custGeom>
            <a:avLst/>
            <a:gdLst/>
            <a:ahLst/>
            <a:cxnLst/>
            <a:rect l="l" t="t" r="r" b="b"/>
            <a:pathLst>
              <a:path w="8458200" h="6019800">
                <a:moveTo>
                  <a:pt x="0" y="368713"/>
                </a:moveTo>
                <a:lnTo>
                  <a:pt x="2872" y="322462"/>
                </a:lnTo>
                <a:lnTo>
                  <a:pt x="11260" y="277926"/>
                </a:lnTo>
                <a:lnTo>
                  <a:pt x="24818" y="235449"/>
                </a:lnTo>
                <a:lnTo>
                  <a:pt x="43200" y="195379"/>
                </a:lnTo>
                <a:lnTo>
                  <a:pt x="66060" y="158059"/>
                </a:lnTo>
                <a:lnTo>
                  <a:pt x="93054" y="123835"/>
                </a:lnTo>
                <a:lnTo>
                  <a:pt x="123835" y="93054"/>
                </a:lnTo>
                <a:lnTo>
                  <a:pt x="158059" y="66060"/>
                </a:lnTo>
                <a:lnTo>
                  <a:pt x="195379" y="43200"/>
                </a:lnTo>
                <a:lnTo>
                  <a:pt x="235449" y="24818"/>
                </a:lnTo>
                <a:lnTo>
                  <a:pt x="277926" y="11260"/>
                </a:lnTo>
                <a:lnTo>
                  <a:pt x="322462" y="2872"/>
                </a:lnTo>
                <a:lnTo>
                  <a:pt x="368713" y="0"/>
                </a:lnTo>
                <a:lnTo>
                  <a:pt x="8089494" y="0"/>
                </a:lnTo>
                <a:lnTo>
                  <a:pt x="8135744" y="2872"/>
                </a:lnTo>
                <a:lnTo>
                  <a:pt x="8180279" y="11260"/>
                </a:lnTo>
                <a:lnTo>
                  <a:pt x="8222755" y="24818"/>
                </a:lnTo>
                <a:lnTo>
                  <a:pt x="8262825" y="43200"/>
                </a:lnTo>
                <a:lnTo>
                  <a:pt x="8300145" y="66060"/>
                </a:lnTo>
                <a:lnTo>
                  <a:pt x="8334368" y="93054"/>
                </a:lnTo>
                <a:lnTo>
                  <a:pt x="8365149" y="123835"/>
                </a:lnTo>
                <a:lnTo>
                  <a:pt x="8392143" y="158059"/>
                </a:lnTo>
                <a:lnTo>
                  <a:pt x="8415004" y="195379"/>
                </a:lnTo>
                <a:lnTo>
                  <a:pt x="8433386" y="235449"/>
                </a:lnTo>
                <a:lnTo>
                  <a:pt x="8446943" y="277926"/>
                </a:lnTo>
                <a:lnTo>
                  <a:pt x="8455331" y="322462"/>
                </a:lnTo>
                <a:lnTo>
                  <a:pt x="8458204" y="368713"/>
                </a:lnTo>
                <a:lnTo>
                  <a:pt x="8458204" y="5651093"/>
                </a:lnTo>
                <a:lnTo>
                  <a:pt x="8455331" y="5697342"/>
                </a:lnTo>
                <a:lnTo>
                  <a:pt x="8446943" y="5741878"/>
                </a:lnTo>
                <a:lnTo>
                  <a:pt x="8433386" y="5784354"/>
                </a:lnTo>
                <a:lnTo>
                  <a:pt x="8415004" y="5824424"/>
                </a:lnTo>
                <a:lnTo>
                  <a:pt x="8392143" y="5861744"/>
                </a:lnTo>
                <a:lnTo>
                  <a:pt x="8365149" y="5895967"/>
                </a:lnTo>
                <a:lnTo>
                  <a:pt x="8334368" y="5926748"/>
                </a:lnTo>
                <a:lnTo>
                  <a:pt x="8300145" y="5953742"/>
                </a:lnTo>
                <a:lnTo>
                  <a:pt x="8262825" y="5976602"/>
                </a:lnTo>
                <a:lnTo>
                  <a:pt x="8222755" y="5994984"/>
                </a:lnTo>
                <a:lnTo>
                  <a:pt x="8180279" y="6008542"/>
                </a:lnTo>
                <a:lnTo>
                  <a:pt x="8135744" y="6016930"/>
                </a:lnTo>
                <a:lnTo>
                  <a:pt x="8089494" y="6019803"/>
                </a:lnTo>
                <a:lnTo>
                  <a:pt x="368713" y="6019803"/>
                </a:lnTo>
                <a:lnTo>
                  <a:pt x="322462" y="6016930"/>
                </a:lnTo>
                <a:lnTo>
                  <a:pt x="277926" y="6008542"/>
                </a:lnTo>
                <a:lnTo>
                  <a:pt x="235449" y="5994984"/>
                </a:lnTo>
                <a:lnTo>
                  <a:pt x="195379" y="5976602"/>
                </a:lnTo>
                <a:lnTo>
                  <a:pt x="158059" y="5953742"/>
                </a:lnTo>
                <a:lnTo>
                  <a:pt x="123835" y="5926748"/>
                </a:lnTo>
                <a:lnTo>
                  <a:pt x="93054" y="5895967"/>
                </a:lnTo>
                <a:lnTo>
                  <a:pt x="66060" y="5861744"/>
                </a:lnTo>
                <a:lnTo>
                  <a:pt x="43200" y="5824424"/>
                </a:lnTo>
                <a:lnTo>
                  <a:pt x="24818" y="5784354"/>
                </a:lnTo>
                <a:lnTo>
                  <a:pt x="11260" y="5741878"/>
                </a:lnTo>
                <a:lnTo>
                  <a:pt x="2872" y="5697342"/>
                </a:lnTo>
                <a:lnTo>
                  <a:pt x="0" y="5651093"/>
                </a:lnTo>
                <a:lnTo>
                  <a:pt x="0" y="36871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300" y="708824"/>
            <a:ext cx="8559799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115718"/>
            <a:ext cx="7978775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8464" y="6734134"/>
            <a:ext cx="191007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3477" y="6705559"/>
            <a:ext cx="2586354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‹#›</a:t>
            </a:fld>
            <a:endParaRPr b="0" i="1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2987357"/>
            <a:ext cx="539813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Intellectual</a:t>
            </a:r>
            <a:r>
              <a:rPr spc="-114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1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539" y="4104640"/>
            <a:ext cx="597979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300" b="1" i="1" spc="-260" dirty="0">
                <a:latin typeface="Arial"/>
                <a:cs typeface="Arial"/>
              </a:rPr>
              <a:t>'Who </a:t>
            </a:r>
            <a:r>
              <a:rPr sz="3300" b="1" i="1" spc="-330" dirty="0">
                <a:latin typeface="Arial"/>
                <a:cs typeface="Arial"/>
              </a:rPr>
              <a:t>owns </a:t>
            </a:r>
            <a:r>
              <a:rPr sz="3300" b="1" i="1" spc="110" dirty="0">
                <a:latin typeface="Arial"/>
                <a:cs typeface="Arial"/>
              </a:rPr>
              <a:t>my </a:t>
            </a:r>
            <a:r>
              <a:rPr sz="3300" b="1" i="1" spc="-315" dirty="0">
                <a:latin typeface="Arial"/>
                <a:cs typeface="Arial"/>
              </a:rPr>
              <a:t>polio vaccine? </a:t>
            </a:r>
            <a:r>
              <a:rPr sz="3300" b="1" i="1" spc="-335" dirty="0">
                <a:latin typeface="Arial"/>
                <a:cs typeface="Arial"/>
              </a:rPr>
              <a:t>The  </a:t>
            </a:r>
            <a:r>
              <a:rPr sz="3300" b="1" i="1" spc="-420" dirty="0">
                <a:latin typeface="Arial"/>
                <a:cs typeface="Arial"/>
              </a:rPr>
              <a:t>people!  </a:t>
            </a:r>
            <a:r>
              <a:rPr sz="3300" b="1" i="1" spc="-229" dirty="0">
                <a:latin typeface="Arial"/>
                <a:cs typeface="Arial"/>
              </a:rPr>
              <a:t>Could </a:t>
            </a:r>
            <a:r>
              <a:rPr sz="3300" b="1" i="1" spc="-140" dirty="0">
                <a:latin typeface="Arial"/>
                <a:cs typeface="Arial"/>
              </a:rPr>
              <a:t>you </a:t>
            </a:r>
            <a:r>
              <a:rPr sz="3300" b="1" i="1" spc="-195" dirty="0">
                <a:latin typeface="Arial"/>
                <a:cs typeface="Arial"/>
              </a:rPr>
              <a:t>patent </a:t>
            </a:r>
            <a:r>
              <a:rPr sz="3300" b="1" i="1" spc="-305" dirty="0">
                <a:latin typeface="Arial"/>
                <a:cs typeface="Arial"/>
              </a:rPr>
              <a:t>the</a:t>
            </a:r>
            <a:r>
              <a:rPr sz="3300" b="1" i="1" spc="-55" dirty="0">
                <a:latin typeface="Arial"/>
                <a:cs typeface="Arial"/>
              </a:rPr>
              <a:t> </a:t>
            </a:r>
            <a:r>
              <a:rPr sz="3300" b="1" i="1" spc="-229" dirty="0">
                <a:latin typeface="Arial"/>
                <a:cs typeface="Arial"/>
              </a:rPr>
              <a:t>sun?'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5613908"/>
            <a:ext cx="624967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20"/>
              </a:lnSpc>
            </a:pPr>
            <a:r>
              <a:rPr sz="2050" b="1" i="1" spc="50" dirty="0">
                <a:latin typeface="Arial"/>
                <a:cs typeface="Arial"/>
              </a:rPr>
              <a:t>Salk </a:t>
            </a:r>
            <a:r>
              <a:rPr sz="2050" b="1" i="1" spc="5" dirty="0">
                <a:latin typeface="Arial"/>
                <a:cs typeface="Arial"/>
              </a:rPr>
              <a:t>(1914-1995), </a:t>
            </a:r>
            <a:r>
              <a:rPr sz="2050" b="1" i="1" spc="-275" dirty="0">
                <a:latin typeface="Arial"/>
                <a:cs typeface="Arial"/>
              </a:rPr>
              <a:t>who </a:t>
            </a:r>
            <a:r>
              <a:rPr sz="2050" b="1" i="1" spc="-245" dirty="0">
                <a:latin typeface="Arial"/>
                <a:cs typeface="Arial"/>
              </a:rPr>
              <a:t>developed </a:t>
            </a:r>
            <a:r>
              <a:rPr sz="2050" b="1" i="1" spc="-185" dirty="0">
                <a:latin typeface="Arial"/>
                <a:cs typeface="Arial"/>
              </a:rPr>
              <a:t>the </a:t>
            </a:r>
            <a:r>
              <a:rPr sz="2050" b="1" i="1" dirty="0">
                <a:latin typeface="Arial"/>
                <a:cs typeface="Arial"/>
              </a:rPr>
              <a:t>first </a:t>
            </a:r>
            <a:r>
              <a:rPr sz="2050" b="1" i="1" spc="-135" dirty="0">
                <a:latin typeface="Arial"/>
                <a:cs typeface="Arial"/>
              </a:rPr>
              <a:t>effective </a:t>
            </a:r>
            <a:r>
              <a:rPr sz="2050" b="1" i="1" spc="20" dirty="0">
                <a:latin typeface="Arial"/>
                <a:cs typeface="Arial"/>
              </a:rPr>
              <a:t>anti-  </a:t>
            </a:r>
            <a:r>
              <a:rPr sz="2050" b="1" i="1" spc="-190" dirty="0">
                <a:latin typeface="Arial"/>
                <a:cs typeface="Arial"/>
              </a:rPr>
              <a:t>polio</a:t>
            </a:r>
            <a:r>
              <a:rPr sz="2050" b="1" i="1" spc="-135" dirty="0">
                <a:latin typeface="Arial"/>
                <a:cs typeface="Arial"/>
              </a:rPr>
              <a:t> </a:t>
            </a:r>
            <a:r>
              <a:rPr sz="2050" b="1" i="1" spc="-150" dirty="0">
                <a:latin typeface="Arial"/>
                <a:cs typeface="Arial"/>
              </a:rPr>
              <a:t>vaccine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Fair dealing: Six</a:t>
            </a:r>
            <a:r>
              <a:rPr spc="-114" dirty="0"/>
              <a:t> </a:t>
            </a:r>
            <a:r>
              <a:rPr dirty="0"/>
              <a:t>Factors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10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57400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327147"/>
            <a:ext cx="1384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569464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39" y="2847847"/>
            <a:ext cx="13843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585464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139" y="3851147"/>
            <a:ext cx="13843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347464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139" y="4613147"/>
            <a:ext cx="13843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5109464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139" y="5375147"/>
            <a:ext cx="1384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5617464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139" y="5895847"/>
            <a:ext cx="1384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539" y="2057400"/>
            <a:ext cx="5703570" cy="409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Purpose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Dealing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ts val="1895"/>
              </a:lnSpc>
            </a:pPr>
            <a:r>
              <a:rPr sz="1600" spc="-5" dirty="0">
                <a:latin typeface="Arial"/>
                <a:cs typeface="Arial"/>
              </a:rPr>
              <a:t>Research? </a:t>
            </a:r>
            <a:r>
              <a:rPr sz="1600" dirty="0">
                <a:latin typeface="Arial"/>
                <a:cs typeface="Arial"/>
              </a:rPr>
              <a:t>Private study?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Criticism?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Character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Dealing</a:t>
            </a:r>
            <a:endParaRPr sz="1800">
              <a:latin typeface="Arial"/>
              <a:cs typeface="Arial"/>
            </a:endParaRPr>
          </a:p>
          <a:p>
            <a:pPr marL="393065" marR="1586230">
              <a:lnSpc>
                <a:spcPts val="1900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Single copies made? Multiple copies?  </a:t>
            </a:r>
            <a:r>
              <a:rPr sz="1600" spc="-5" dirty="0">
                <a:latin typeface="Arial"/>
                <a:cs typeface="Arial"/>
              </a:rPr>
              <a:t>Distributed widely? </a:t>
            </a:r>
            <a:r>
              <a:rPr sz="1600" dirty="0">
                <a:latin typeface="Arial"/>
                <a:cs typeface="Arial"/>
              </a:rPr>
              <a:t>Or to a </a:t>
            </a:r>
            <a:r>
              <a:rPr sz="1600" spc="-5" dirty="0">
                <a:latin typeface="Arial"/>
                <a:cs typeface="Arial"/>
              </a:rPr>
              <a:t>limited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group?</a:t>
            </a:r>
            <a:endParaRPr sz="1600">
              <a:latin typeface="Arial"/>
              <a:cs typeface="Arial"/>
            </a:endParaRPr>
          </a:p>
          <a:p>
            <a:pPr marL="393065">
              <a:lnSpc>
                <a:spcPts val="1839"/>
              </a:lnSpc>
            </a:pPr>
            <a:r>
              <a:rPr sz="1600" dirty="0">
                <a:latin typeface="Arial"/>
                <a:cs typeface="Arial"/>
              </a:rPr>
              <a:t>Were copies </a:t>
            </a:r>
            <a:r>
              <a:rPr sz="1600" spc="-5" dirty="0">
                <a:latin typeface="Arial"/>
                <a:cs typeface="Arial"/>
              </a:rPr>
              <a:t>destroyed after its purpose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accomplished?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Dealing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ts val="1875"/>
              </a:lnSpc>
            </a:pPr>
            <a:r>
              <a:rPr sz="1600" spc="-5" dirty="0">
                <a:latin typeface="Arial"/>
                <a:cs typeface="Arial"/>
              </a:rPr>
              <a:t>How </a:t>
            </a:r>
            <a:r>
              <a:rPr sz="1600" dirty="0">
                <a:latin typeface="Arial"/>
                <a:cs typeface="Arial"/>
              </a:rPr>
              <a:t>much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work 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used?</a:t>
            </a:r>
            <a:endParaRPr sz="1600">
              <a:latin typeface="Arial"/>
              <a:cs typeface="Arial"/>
            </a:endParaRPr>
          </a:p>
          <a:p>
            <a:pPr marL="393065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importance of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infringed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work?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Alternatives to 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Dealing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ts val="1875"/>
              </a:lnSpc>
            </a:pPr>
            <a:r>
              <a:rPr sz="160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non-copyrighted </a:t>
            </a:r>
            <a:r>
              <a:rPr sz="1600" dirty="0">
                <a:latin typeface="Arial"/>
                <a:cs typeface="Arial"/>
              </a:rPr>
              <a:t>versions </a:t>
            </a:r>
            <a:r>
              <a:rPr sz="1600" spc="-5" dirty="0">
                <a:latin typeface="Arial"/>
                <a:cs typeface="Arial"/>
              </a:rPr>
              <a:t>available </a:t>
            </a:r>
            <a:r>
              <a:rPr sz="1600" dirty="0">
                <a:latin typeface="Arial"/>
                <a:cs typeface="Arial"/>
              </a:rPr>
              <a:t>to the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user?</a:t>
            </a:r>
            <a:endParaRPr sz="1600">
              <a:latin typeface="Arial"/>
              <a:cs typeface="Arial"/>
            </a:endParaRPr>
          </a:p>
          <a:p>
            <a:pPr marL="39306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Could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work be properly </a:t>
            </a:r>
            <a:r>
              <a:rPr sz="1600" dirty="0">
                <a:latin typeface="Arial"/>
                <a:cs typeface="Arial"/>
              </a:rPr>
              <a:t>criticized </a:t>
            </a:r>
            <a:r>
              <a:rPr sz="1600" spc="-5" dirty="0">
                <a:latin typeface="Arial"/>
                <a:cs typeface="Arial"/>
              </a:rPr>
              <a:t>without being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copied?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Nature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Was the </a:t>
            </a:r>
            <a:r>
              <a:rPr sz="1600" spc="-5" dirty="0">
                <a:latin typeface="Arial"/>
                <a:cs typeface="Arial"/>
              </a:rPr>
              <a:t>work published?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-5" dirty="0">
                <a:latin typeface="Arial"/>
                <a:cs typeface="Arial"/>
              </a:rPr>
              <a:t>unpublished?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Secret?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Arial"/>
                <a:cs typeface="Arial"/>
              </a:rPr>
              <a:t>Effect </a:t>
            </a:r>
            <a:r>
              <a:rPr sz="1800" spc="-5" dirty="0">
                <a:latin typeface="Arial"/>
                <a:cs typeface="Arial"/>
              </a:rPr>
              <a:t>of Dealing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it likely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affect </a:t>
            </a:r>
            <a:r>
              <a:rPr sz="1600" dirty="0">
                <a:latin typeface="Arial"/>
                <a:cs typeface="Arial"/>
              </a:rPr>
              <a:t>the market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original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work?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Example: Who </a:t>
            </a:r>
            <a:r>
              <a:rPr spc="-5" dirty="0"/>
              <a:t>should</a:t>
            </a:r>
            <a:r>
              <a:rPr spc="-90" dirty="0"/>
              <a:t> </a:t>
            </a:r>
            <a:r>
              <a:rPr dirty="0"/>
              <a:t>win?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11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4095"/>
            <a:ext cx="8025765" cy="30353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1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Political </a:t>
            </a:r>
            <a:r>
              <a:rPr sz="3200" spc="-5" dirty="0">
                <a:latin typeface="Arial"/>
                <a:cs typeface="Arial"/>
              </a:rPr>
              <a:t>group organizes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web </a:t>
            </a:r>
            <a:r>
              <a:rPr sz="3200" dirty="0">
                <a:latin typeface="Arial"/>
                <a:cs typeface="Arial"/>
              </a:rPr>
              <a:t>site </a:t>
            </a:r>
            <a:r>
              <a:rPr sz="3200" spc="-5" dirty="0">
                <a:latin typeface="Arial"/>
                <a:cs typeface="Arial"/>
              </a:rPr>
              <a:t>where  people post </a:t>
            </a:r>
            <a:r>
              <a:rPr sz="3200" dirty="0">
                <a:latin typeface="Arial"/>
                <a:cs typeface="Arial"/>
              </a:rPr>
              <a:t>copies </a:t>
            </a:r>
            <a:r>
              <a:rPr sz="3200" spc="-5" dirty="0">
                <a:latin typeface="Arial"/>
                <a:cs typeface="Arial"/>
              </a:rPr>
              <a:t>of news articles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ts val="38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then comment </a:t>
            </a:r>
            <a:r>
              <a:rPr sz="3200" spc="-5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them, </a:t>
            </a:r>
            <a:r>
              <a:rPr sz="3200" spc="-5" dirty="0">
                <a:latin typeface="Arial"/>
                <a:cs typeface="Arial"/>
              </a:rPr>
              <a:t>other </a:t>
            </a:r>
            <a:r>
              <a:rPr sz="3200" dirty="0">
                <a:latin typeface="Arial"/>
                <a:cs typeface="Arial"/>
              </a:rPr>
              <a:t>readers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also  add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comments.</a:t>
            </a:r>
            <a:endParaRPr sz="3200">
              <a:latin typeface="Arial"/>
              <a:cs typeface="Arial"/>
            </a:endParaRPr>
          </a:p>
          <a:p>
            <a:pPr marL="355600" marR="29845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Newspapers who originally published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articles </a:t>
            </a:r>
            <a:r>
              <a:rPr sz="3200" dirty="0">
                <a:latin typeface="Arial"/>
                <a:cs typeface="Arial"/>
              </a:rPr>
              <a:t>sue for copyright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infringement.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Example </a:t>
            </a:r>
            <a:r>
              <a:rPr spc="-5" dirty="0"/>
              <a:t>2: </a:t>
            </a:r>
            <a:r>
              <a:rPr dirty="0"/>
              <a:t>Who </a:t>
            </a:r>
            <a:r>
              <a:rPr spc="-5" dirty="0"/>
              <a:t>should</a:t>
            </a:r>
            <a:r>
              <a:rPr spc="-80" dirty="0"/>
              <a:t> </a:t>
            </a:r>
            <a:r>
              <a:rPr dirty="0"/>
              <a:t>win?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12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3440"/>
            <a:ext cx="7825105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7220" indent="-342900">
              <a:lnSpc>
                <a:spcPts val="38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Online service for checking </a:t>
            </a:r>
            <a:r>
              <a:rPr sz="3200" spc="-5" dirty="0">
                <a:latin typeface="Arial"/>
                <a:cs typeface="Arial"/>
              </a:rPr>
              <a:t>essays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  </a:t>
            </a:r>
            <a:r>
              <a:rPr sz="3200" spc="-5" dirty="0">
                <a:latin typeface="Arial"/>
                <a:cs typeface="Arial"/>
              </a:rPr>
              <a:t>plagiarism</a:t>
            </a:r>
            <a:endParaRPr sz="3200">
              <a:latin typeface="Arial"/>
              <a:cs typeface="Arial"/>
            </a:endParaRPr>
          </a:p>
          <a:p>
            <a:pPr marL="761365" marR="5080" indent="-292100">
              <a:lnSpc>
                <a:spcPts val="3329"/>
              </a:lnSpc>
              <a:spcBef>
                <a:spcPts val="74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Uploaded essays are </a:t>
            </a:r>
            <a:r>
              <a:rPr sz="2800" dirty="0">
                <a:latin typeface="Arial"/>
                <a:cs typeface="Arial"/>
              </a:rPr>
              <a:t>stored </a:t>
            </a:r>
            <a:r>
              <a:rPr sz="2800" spc="-5" dirty="0">
                <a:latin typeface="Arial"/>
                <a:cs typeface="Arial"/>
              </a:rPr>
              <a:t>in database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used </a:t>
            </a:r>
            <a:r>
              <a:rPr sz="2800" dirty="0">
                <a:latin typeface="Arial"/>
                <a:cs typeface="Arial"/>
              </a:rPr>
              <a:t>for 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checking</a:t>
            </a:r>
            <a:endParaRPr sz="2800">
              <a:latin typeface="Arial"/>
              <a:cs typeface="Arial"/>
            </a:endParaRPr>
          </a:p>
          <a:p>
            <a:pPr marL="355600" marR="82105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Some students sue the company for  copyright </a:t>
            </a:r>
            <a:r>
              <a:rPr sz="3200" spc="-5" dirty="0">
                <a:latin typeface="Arial"/>
                <a:cs typeface="Arial"/>
              </a:rPr>
              <a:t>infringement on </a:t>
            </a:r>
            <a:r>
              <a:rPr sz="3200" dirty="0">
                <a:latin typeface="Arial"/>
                <a:cs typeface="Arial"/>
              </a:rPr>
              <a:t>their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essay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35545"/>
            <a:ext cx="598614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86100" algn="l"/>
              </a:tabLst>
            </a:pPr>
            <a:r>
              <a:rPr dirty="0"/>
              <a:t>Purpose of	</a:t>
            </a:r>
            <a:r>
              <a:rPr spc="-5" dirty="0"/>
              <a:t>copyright?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13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98357"/>
            <a:ext cx="7896859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it protect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author in </a:t>
            </a:r>
            <a:r>
              <a:rPr sz="2000" dirty="0">
                <a:latin typeface="Arial"/>
                <a:cs typeface="Arial"/>
              </a:rPr>
              <a:t>something that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rightly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theirs?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ts val="2145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Berne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Convention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Protection should </a:t>
            </a:r>
            <a:r>
              <a:rPr sz="1800" spc="-5" dirty="0">
                <a:latin typeface="Arial"/>
                <a:cs typeface="Arial"/>
              </a:rPr>
              <a:t>be as long and broad as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possible.</a:t>
            </a:r>
            <a:endParaRPr sz="1800">
              <a:latin typeface="Arial"/>
              <a:cs typeface="Arial"/>
            </a:endParaRPr>
          </a:p>
          <a:p>
            <a:pPr marL="762000" marR="233045" lvl="1" indent="-292100">
              <a:lnSpc>
                <a:spcPts val="1770"/>
              </a:lnSpc>
              <a:spcBef>
                <a:spcPts val="3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only provide </a:t>
            </a:r>
            <a:r>
              <a:rPr sz="1800" dirty="0">
                <a:latin typeface="Arial"/>
                <a:cs typeface="Arial"/>
              </a:rPr>
              <a:t>those </a:t>
            </a:r>
            <a:r>
              <a:rPr sz="1800" spc="-5" dirty="0">
                <a:latin typeface="Arial"/>
                <a:cs typeface="Arial"/>
              </a:rPr>
              <a:t>exceptions and limitations essential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public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interest.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8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it benefit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public by </a:t>
            </a:r>
            <a:r>
              <a:rPr sz="2000" dirty="0">
                <a:latin typeface="Arial"/>
                <a:cs typeface="Arial"/>
              </a:rPr>
              <a:t>stimulating creation </a:t>
            </a:r>
            <a:r>
              <a:rPr sz="2000" spc="-5" dirty="0">
                <a:latin typeface="Arial"/>
                <a:cs typeface="Arial"/>
              </a:rPr>
              <a:t>of artistic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ts val="2155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Universal Copyright Convention </a:t>
            </a:r>
            <a:r>
              <a:rPr sz="1800" dirty="0">
                <a:latin typeface="Arial"/>
                <a:cs typeface="Arial"/>
              </a:rPr>
              <a:t>(Geneva,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1952)</a:t>
            </a:r>
            <a:endParaRPr sz="1800">
              <a:latin typeface="Arial"/>
              <a:cs typeface="Arial"/>
            </a:endParaRPr>
          </a:p>
          <a:p>
            <a:pPr marL="762000" marR="5715" lvl="1" indent="-292100">
              <a:lnSpc>
                <a:spcPct val="772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law </a:t>
            </a:r>
            <a:r>
              <a:rPr sz="180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only give as </a:t>
            </a:r>
            <a:r>
              <a:rPr sz="1800" dirty="0">
                <a:latin typeface="Arial"/>
                <a:cs typeface="Arial"/>
              </a:rPr>
              <a:t>much </a:t>
            </a:r>
            <a:r>
              <a:rPr sz="1800" spc="-5" dirty="0">
                <a:latin typeface="Arial"/>
                <a:cs typeface="Arial"/>
              </a:rPr>
              <a:t>protection as is necessary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induce  authors </a:t>
            </a:r>
            <a:r>
              <a:rPr sz="1800" dirty="0">
                <a:latin typeface="Arial"/>
                <a:cs typeface="Arial"/>
              </a:rPr>
              <a:t>to create </a:t>
            </a:r>
            <a:r>
              <a:rPr sz="1800" spc="-5" dirty="0">
                <a:latin typeface="Arial"/>
                <a:cs typeface="Arial"/>
              </a:rPr>
              <a:t>and disseminate </a:t>
            </a:r>
            <a:r>
              <a:rPr sz="1800" dirty="0">
                <a:latin typeface="Arial"/>
                <a:cs typeface="Arial"/>
              </a:rPr>
              <a:t>their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it do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both?</a:t>
            </a:r>
            <a:endParaRPr sz="2000">
              <a:latin typeface="Arial"/>
              <a:cs typeface="Arial"/>
            </a:endParaRPr>
          </a:p>
          <a:p>
            <a:pPr marL="762000" lvl="1" indent="-292100">
              <a:lnSpc>
                <a:spcPts val="2125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Middle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ground</a:t>
            </a:r>
            <a:endParaRPr sz="1800">
              <a:latin typeface="Arial"/>
              <a:cs typeface="Arial"/>
            </a:endParaRPr>
          </a:p>
          <a:p>
            <a:pPr marL="762000" marR="1212215" lvl="1" indent="-292100">
              <a:lnSpc>
                <a:spcPts val="1770"/>
              </a:lnSpc>
              <a:spcBef>
                <a:spcPts val="3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Purpose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copyright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to stimulate the creation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public  dissemination 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works</a:t>
            </a:r>
            <a:endParaRPr sz="1800">
              <a:latin typeface="Arial"/>
              <a:cs typeface="Arial"/>
            </a:endParaRPr>
          </a:p>
          <a:p>
            <a:pPr marL="762000" marR="5080" lvl="1" indent="-292100">
              <a:lnSpc>
                <a:spcPts val="177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</a:t>
            </a:r>
            <a:r>
              <a:rPr sz="1800" dirty="0">
                <a:latin typeface="Arial"/>
                <a:cs typeface="Arial"/>
              </a:rPr>
              <a:t>their </a:t>
            </a:r>
            <a:r>
              <a:rPr sz="1800" spc="-5" dirty="0">
                <a:latin typeface="Arial"/>
                <a:cs typeface="Arial"/>
              </a:rPr>
              <a:t>authors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generous </a:t>
            </a:r>
            <a:r>
              <a:rPr sz="1800" dirty="0">
                <a:latin typeface="Arial"/>
                <a:cs typeface="Arial"/>
              </a:rPr>
              <a:t>reward for their contributions  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society.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delicate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balance.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Fair </a:t>
            </a:r>
            <a:r>
              <a:rPr spc="-5" dirty="0"/>
              <a:t>Use Cases:</a:t>
            </a:r>
            <a:r>
              <a:rPr spc="-90" dirty="0"/>
              <a:t> </a:t>
            </a:r>
            <a:r>
              <a:rPr spc="-5" dirty="0"/>
              <a:t>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3477" y="6705559"/>
            <a:ext cx="25742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b="1" dirty="0">
                <a:latin typeface="Arial"/>
                <a:cs typeface="Arial"/>
              </a:rPr>
              <a:t>SENG </a:t>
            </a:r>
            <a:r>
              <a:rPr sz="1000" b="1" spc="-5" dirty="0">
                <a:latin typeface="Arial"/>
                <a:cs typeface="Arial"/>
              </a:rPr>
              <a:t>401: </a:t>
            </a:r>
            <a:r>
              <a:rPr sz="1000" b="1" dirty="0">
                <a:latin typeface="Arial"/>
                <a:cs typeface="Arial"/>
              </a:rPr>
              <a:t>Social </a:t>
            </a:r>
            <a:r>
              <a:rPr sz="1000" b="1" spc="-5" dirty="0">
                <a:latin typeface="Arial"/>
                <a:cs typeface="Arial"/>
              </a:rPr>
              <a:t>and </a:t>
            </a:r>
            <a:r>
              <a:rPr sz="1000" b="1" dirty="0">
                <a:latin typeface="Arial"/>
                <a:cs typeface="Arial"/>
              </a:rPr>
              <a:t>Professional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Issues</a:t>
            </a:r>
            <a:endParaRPr sz="1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Intellectual Property: Slide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7559"/>
            <a:ext cx="7901940" cy="416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1984: </a:t>
            </a:r>
            <a:r>
              <a:rPr sz="2800" dirty="0">
                <a:latin typeface="Arial"/>
                <a:cs typeface="Arial"/>
              </a:rPr>
              <a:t>Sony v. </a:t>
            </a:r>
            <a:r>
              <a:rPr sz="2800" spc="-5" dirty="0">
                <a:latin typeface="Arial"/>
                <a:cs typeface="Arial"/>
              </a:rPr>
              <a:t>Universal City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Studios</a:t>
            </a:r>
            <a:endParaRPr sz="2800">
              <a:latin typeface="Arial"/>
              <a:cs typeface="Arial"/>
            </a:endParaRPr>
          </a:p>
          <a:p>
            <a:pPr marL="762000" marR="68580" lvl="1" indent="-292100">
              <a:lnSpc>
                <a:spcPct val="907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Supreme </a:t>
            </a:r>
            <a:r>
              <a:rPr sz="2400" spc="-5" dirty="0">
                <a:latin typeface="Arial"/>
                <a:cs typeface="Arial"/>
              </a:rPr>
              <a:t>Court </a:t>
            </a:r>
            <a:r>
              <a:rPr sz="2400" dirty="0">
                <a:latin typeface="Arial"/>
                <a:cs typeface="Arial"/>
              </a:rPr>
              <a:t>ruled that </a:t>
            </a:r>
            <a:r>
              <a:rPr sz="2400" spc="-5" dirty="0">
                <a:latin typeface="Arial"/>
                <a:cs typeface="Arial"/>
              </a:rPr>
              <a:t>non-commercial </a:t>
            </a:r>
            <a:r>
              <a:rPr sz="2400" dirty="0">
                <a:latin typeface="Arial"/>
                <a:cs typeface="Arial"/>
              </a:rPr>
              <a:t>copying  (recording)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movie for viewing </a:t>
            </a:r>
            <a:r>
              <a:rPr sz="2400" spc="-5" dirty="0">
                <a:latin typeface="Arial"/>
                <a:cs typeface="Arial"/>
              </a:rPr>
              <a:t>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later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was  </a:t>
            </a:r>
            <a:r>
              <a:rPr sz="2400" dirty="0">
                <a:latin typeface="Arial"/>
                <a:cs typeface="Arial"/>
              </a:rPr>
              <a:t>fair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762000" marR="869315" lvl="1" indent="-292100">
              <a:lnSpc>
                <a:spcPts val="252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Court </a:t>
            </a:r>
            <a:r>
              <a:rPr sz="2400" dirty="0">
                <a:latin typeface="Arial"/>
                <a:cs typeface="Arial"/>
              </a:rPr>
              <a:t>ruled that copying </a:t>
            </a:r>
            <a:r>
              <a:rPr sz="2400" spc="-5" dirty="0">
                <a:latin typeface="Arial"/>
                <a:cs typeface="Arial"/>
              </a:rPr>
              <a:t>devices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5" dirty="0">
                <a:latin typeface="Arial"/>
                <a:cs typeface="Arial"/>
              </a:rPr>
              <a:t>not be  banned if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significant </a:t>
            </a:r>
            <a:r>
              <a:rPr sz="2400" spc="-5" dirty="0">
                <a:latin typeface="Arial"/>
                <a:cs typeface="Arial"/>
              </a:rPr>
              <a:t>legal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1992: </a:t>
            </a:r>
            <a:r>
              <a:rPr sz="2800" dirty="0">
                <a:latin typeface="Arial"/>
                <a:cs typeface="Arial"/>
              </a:rPr>
              <a:t>Sega Enterprises, </a:t>
            </a:r>
            <a:r>
              <a:rPr sz="2800" spc="-5" dirty="0">
                <a:latin typeface="Arial"/>
                <a:cs typeface="Arial"/>
              </a:rPr>
              <a:t>Ltd. </a:t>
            </a:r>
            <a:r>
              <a:rPr sz="2800" dirty="0">
                <a:latin typeface="Arial"/>
                <a:cs typeface="Arial"/>
              </a:rPr>
              <a:t>v. Accolade,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Inc.</a:t>
            </a:r>
            <a:endParaRPr sz="2800">
              <a:latin typeface="Arial"/>
              <a:cs typeface="Arial"/>
            </a:endParaRPr>
          </a:p>
          <a:p>
            <a:pPr marL="762000" marR="73660" lvl="1" indent="-292100">
              <a:lnSpc>
                <a:spcPts val="262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Reverse engineering </a:t>
            </a:r>
            <a:r>
              <a:rPr sz="2400" dirty="0">
                <a:latin typeface="Arial"/>
                <a:cs typeface="Arial"/>
              </a:rPr>
              <a:t>a complete </a:t>
            </a:r>
            <a:r>
              <a:rPr sz="2400" spc="-5" dirty="0">
                <a:latin typeface="Arial"/>
                <a:cs typeface="Arial"/>
              </a:rPr>
              <a:t>program in order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produce new, </a:t>
            </a:r>
            <a:r>
              <a:rPr sz="2400" dirty="0">
                <a:latin typeface="Arial"/>
                <a:cs typeface="Arial"/>
              </a:rPr>
              <a:t>creative </a:t>
            </a:r>
            <a:r>
              <a:rPr sz="2400" spc="-5" dirty="0">
                <a:latin typeface="Arial"/>
                <a:cs typeface="Arial"/>
              </a:rPr>
              <a:t>work was </a:t>
            </a:r>
            <a:r>
              <a:rPr sz="2400" dirty="0">
                <a:latin typeface="Arial"/>
                <a:cs typeface="Arial"/>
              </a:rPr>
              <a:t>ruled fair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ts val="262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essence: </a:t>
            </a:r>
            <a:r>
              <a:rPr sz="2400" dirty="0">
                <a:latin typeface="Arial"/>
                <a:cs typeface="Arial"/>
              </a:rPr>
              <a:t>Sega </a:t>
            </a:r>
            <a:r>
              <a:rPr sz="2400" spc="-5" dirty="0">
                <a:latin typeface="Arial"/>
                <a:cs typeface="Arial"/>
              </a:rPr>
              <a:t>did not have </a:t>
            </a:r>
            <a:r>
              <a:rPr sz="2400" dirty="0">
                <a:latin typeface="Arial"/>
                <a:cs typeface="Arial"/>
              </a:rPr>
              <a:t>a monopoly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selling  </a:t>
            </a:r>
            <a:r>
              <a:rPr sz="2400" spc="-5" dirty="0">
                <a:latin typeface="Arial"/>
                <a:cs typeface="Arial"/>
              </a:rPr>
              <a:t>games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Copying:</a:t>
            </a:r>
            <a:r>
              <a:rPr spc="-85" dirty="0"/>
              <a:t> </a:t>
            </a:r>
            <a:r>
              <a:rPr dirty="0"/>
              <a:t>Music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15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5718"/>
            <a:ext cx="7920990" cy="420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69595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Improved technology </a:t>
            </a:r>
            <a:r>
              <a:rPr sz="2000" spc="-5" dirty="0">
                <a:latin typeface="Arial"/>
                <a:cs typeface="Arial"/>
              </a:rPr>
              <a:t>allows easy, </a:t>
            </a:r>
            <a:r>
              <a:rPr sz="2000" dirty="0">
                <a:latin typeface="Arial"/>
                <a:cs typeface="Arial"/>
              </a:rPr>
              <a:t>fast, cheap </a:t>
            </a:r>
            <a:r>
              <a:rPr sz="2000" spc="-5" dirty="0">
                <a:latin typeface="Arial"/>
                <a:cs typeface="Arial"/>
              </a:rPr>
              <a:t>and widespread  </a:t>
            </a:r>
            <a:r>
              <a:rPr sz="2000" dirty="0">
                <a:latin typeface="Arial"/>
                <a:cs typeface="Arial"/>
              </a:rPr>
              <a:t>copying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music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355600" marR="32384" indent="-342900">
              <a:lnSpc>
                <a:spcPts val="192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Entrepreneurs create </a:t>
            </a:r>
            <a:r>
              <a:rPr sz="2000" spc="-5" dirty="0">
                <a:latin typeface="Arial"/>
                <a:cs typeface="Arial"/>
              </a:rPr>
              <a:t>businesses </a:t>
            </a:r>
            <a:r>
              <a:rPr sz="2000" dirty="0">
                <a:latin typeface="Arial"/>
                <a:cs typeface="Arial"/>
              </a:rPr>
              <a:t>to facilitate storing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sharing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dirty="0">
                <a:latin typeface="Arial"/>
                <a:cs typeface="Arial"/>
              </a:rPr>
              <a:t>music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files.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2135"/>
              </a:lnSpc>
              <a:spcBef>
                <a:spcPts val="8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individuals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free sites for music sharing,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too.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2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US: RIAA </a:t>
            </a:r>
            <a:r>
              <a:rPr sz="2000" dirty="0">
                <a:latin typeface="Arial"/>
                <a:cs typeface="Arial"/>
              </a:rPr>
              <a:t>(Recording Industry Association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America) continues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fight </a:t>
            </a:r>
            <a:r>
              <a:rPr sz="2000" spc="-5" dirty="0">
                <a:latin typeface="Arial"/>
                <a:cs typeface="Arial"/>
              </a:rPr>
              <a:t>unauthorized </a:t>
            </a:r>
            <a:r>
              <a:rPr sz="2000" dirty="0">
                <a:latin typeface="Arial"/>
                <a:cs typeface="Arial"/>
              </a:rPr>
              <a:t>copying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music.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Canada: CRIA </a:t>
            </a:r>
            <a:r>
              <a:rPr sz="2000" dirty="0">
                <a:latin typeface="Arial"/>
                <a:cs typeface="Arial"/>
              </a:rPr>
              <a:t>(Canadian </a:t>
            </a:r>
            <a:r>
              <a:rPr sz="2000" spc="-5" dirty="0">
                <a:latin typeface="Arial"/>
                <a:cs typeface="Arial"/>
              </a:rPr>
              <a:t>Recording </a:t>
            </a:r>
            <a:r>
              <a:rPr sz="2000" dirty="0">
                <a:latin typeface="Arial"/>
                <a:cs typeface="Arial"/>
              </a:rPr>
              <a:t>Industry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Association)</a:t>
            </a:r>
            <a:endParaRPr sz="2000">
              <a:latin typeface="Arial"/>
              <a:cs typeface="Arial"/>
            </a:endParaRPr>
          </a:p>
          <a:p>
            <a:pPr marL="762000" marR="434975" lvl="1" indent="-292100">
              <a:lnSpc>
                <a:spcPts val="1770"/>
              </a:lnSpc>
              <a:spcBef>
                <a:spcPts val="3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Launched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lawsuit in 2004 against 29 unnamed alleged </a:t>
            </a:r>
            <a:r>
              <a:rPr sz="1800" dirty="0">
                <a:latin typeface="Arial"/>
                <a:cs typeface="Arial"/>
              </a:rPr>
              <a:t>music file  sharers.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4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By May </a:t>
            </a:r>
            <a:r>
              <a:rPr sz="1800" spc="-5" dirty="0">
                <a:latin typeface="Arial"/>
                <a:cs typeface="Arial"/>
              </a:rPr>
              <a:t>2005: </a:t>
            </a:r>
            <a:r>
              <a:rPr sz="1800" dirty="0">
                <a:latin typeface="Arial"/>
                <a:cs typeface="Arial"/>
              </a:rPr>
              <a:t>case </a:t>
            </a:r>
            <a:r>
              <a:rPr sz="1800" spc="-5" dirty="0">
                <a:latin typeface="Arial"/>
                <a:cs typeface="Arial"/>
              </a:rPr>
              <a:t>heard by </a:t>
            </a:r>
            <a:r>
              <a:rPr sz="1800" dirty="0">
                <a:latin typeface="Arial"/>
                <a:cs typeface="Arial"/>
              </a:rPr>
              <a:t>trial court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appeals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court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Both courts ruled that </a:t>
            </a:r>
            <a:r>
              <a:rPr sz="1800" spc="-5" dirty="0">
                <a:latin typeface="Arial"/>
                <a:cs typeface="Arial"/>
              </a:rPr>
              <a:t>CRIA’s </a:t>
            </a:r>
            <a:r>
              <a:rPr sz="1800" dirty="0">
                <a:latin typeface="Arial"/>
                <a:cs typeface="Arial"/>
              </a:rPr>
              <a:t>case </a:t>
            </a:r>
            <a:r>
              <a:rPr sz="1800" spc="-5" dirty="0">
                <a:latin typeface="Arial"/>
                <a:cs typeface="Arial"/>
              </a:rPr>
              <a:t>was not </a:t>
            </a:r>
            <a:r>
              <a:rPr sz="1800" dirty="0">
                <a:latin typeface="Arial"/>
                <a:cs typeface="Arial"/>
              </a:rPr>
              <a:t>strong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enough</a:t>
            </a:r>
            <a:endParaRPr sz="1800">
              <a:latin typeface="Arial"/>
              <a:cs typeface="Arial"/>
            </a:endParaRPr>
          </a:p>
          <a:p>
            <a:pPr marL="762000" marR="207010" lvl="1" indent="-292100">
              <a:lnSpc>
                <a:spcPct val="80300"/>
              </a:lnSpc>
              <a:spcBef>
                <a:spcPts val="39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“The court concluded that the </a:t>
            </a:r>
            <a:r>
              <a:rPr sz="1800" spc="-5" dirty="0">
                <a:latin typeface="Arial"/>
                <a:cs typeface="Arial"/>
              </a:rPr>
              <a:t>evidence </a:t>
            </a:r>
            <a:r>
              <a:rPr sz="1800" dirty="0">
                <a:latin typeface="Arial"/>
                <a:cs typeface="Arial"/>
              </a:rPr>
              <a:t>created the risk that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innocent  persons </a:t>
            </a:r>
            <a:r>
              <a:rPr sz="1800" dirty="0">
                <a:latin typeface="Arial"/>
                <a:cs typeface="Arial"/>
              </a:rPr>
              <a:t>might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their </a:t>
            </a:r>
            <a:r>
              <a:rPr sz="1800" spc="-5" dirty="0">
                <a:latin typeface="Arial"/>
                <a:cs typeface="Arial"/>
              </a:rPr>
              <a:t>privacy invaded and also be named as  defendants where it is not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warranted.”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Courts instructed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CRIA </a:t>
            </a:r>
            <a:r>
              <a:rPr sz="1800" dirty="0">
                <a:latin typeface="Arial"/>
                <a:cs typeface="Arial"/>
              </a:rPr>
              <a:t>to come </a:t>
            </a:r>
            <a:r>
              <a:rPr sz="1800" spc="-5" dirty="0">
                <a:latin typeface="Arial"/>
                <a:cs typeface="Arial"/>
              </a:rPr>
              <a:t>back with </a:t>
            </a:r>
            <a:r>
              <a:rPr sz="1800" dirty="0">
                <a:latin typeface="Arial"/>
                <a:cs typeface="Arial"/>
              </a:rPr>
              <a:t>stronger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evidence.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Copying: </a:t>
            </a:r>
            <a:r>
              <a:rPr dirty="0"/>
              <a:t>Music</a:t>
            </a:r>
            <a:r>
              <a:rPr spc="-80" dirty="0"/>
              <a:t> </a:t>
            </a:r>
            <a:r>
              <a:rPr dirty="0"/>
              <a:t>(Canada)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16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3440"/>
            <a:ext cx="8004175" cy="388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Before </a:t>
            </a:r>
            <a:r>
              <a:rPr sz="3200" spc="-5" dirty="0">
                <a:latin typeface="Arial"/>
                <a:cs typeface="Arial"/>
              </a:rPr>
              <a:t>1998, </a:t>
            </a:r>
            <a:r>
              <a:rPr sz="3200" dirty="0">
                <a:latin typeface="Arial"/>
                <a:cs typeface="Arial"/>
              </a:rPr>
              <a:t>copying </a:t>
            </a:r>
            <a:r>
              <a:rPr sz="3200" spc="-5" dirty="0">
                <a:latin typeface="Arial"/>
                <a:cs typeface="Arial"/>
              </a:rPr>
              <a:t>any </a:t>
            </a:r>
            <a:r>
              <a:rPr sz="3200" dirty="0">
                <a:latin typeface="Arial"/>
                <a:cs typeface="Arial"/>
              </a:rPr>
              <a:t>sound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recording  </a:t>
            </a:r>
            <a:r>
              <a:rPr sz="3200" spc="-5" dirty="0">
                <a:latin typeface="Arial"/>
                <a:cs typeface="Arial"/>
              </a:rPr>
              <a:t>almost always infringed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copyright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1998: </a:t>
            </a:r>
            <a:r>
              <a:rPr sz="3200" dirty="0">
                <a:latin typeface="Arial"/>
                <a:cs typeface="Arial"/>
              </a:rPr>
              <a:t>Part VIII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Copyright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Act</a:t>
            </a:r>
            <a:endParaRPr sz="3200">
              <a:latin typeface="Arial"/>
              <a:cs typeface="Arial"/>
            </a:endParaRPr>
          </a:p>
          <a:p>
            <a:pPr marL="762000" marR="1014730" lvl="1" indent="-292100">
              <a:lnSpc>
                <a:spcPts val="3329"/>
              </a:lnSpc>
              <a:spcBef>
                <a:spcPts val="8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You can </a:t>
            </a:r>
            <a:r>
              <a:rPr sz="2800" spc="-5" dirty="0">
                <a:latin typeface="Arial"/>
                <a:cs typeface="Arial"/>
              </a:rPr>
              <a:t>legally </a:t>
            </a:r>
            <a:r>
              <a:rPr sz="2800" dirty="0">
                <a:latin typeface="Arial"/>
                <a:cs typeface="Arial"/>
              </a:rPr>
              <a:t>make a copy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musical  recordings for </a:t>
            </a:r>
            <a:r>
              <a:rPr sz="2800" b="1" dirty="0">
                <a:latin typeface="Arial"/>
                <a:cs typeface="Arial"/>
              </a:rPr>
              <a:t>personal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Does not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legalize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Copies </a:t>
            </a:r>
            <a:r>
              <a:rPr sz="2400" dirty="0">
                <a:latin typeface="Arial"/>
                <a:cs typeface="Arial"/>
              </a:rPr>
              <a:t>made for someone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Copies of anything other </a:t>
            </a:r>
            <a:r>
              <a:rPr sz="2400" dirty="0">
                <a:latin typeface="Arial"/>
                <a:cs typeface="Arial"/>
              </a:rPr>
              <a:t>than music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recordings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Copying: </a:t>
            </a:r>
            <a:r>
              <a:rPr dirty="0"/>
              <a:t>Music</a:t>
            </a:r>
            <a:r>
              <a:rPr spc="-80" dirty="0"/>
              <a:t> </a:t>
            </a:r>
            <a:r>
              <a:rPr dirty="0"/>
              <a:t>(Canada)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17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97999"/>
            <a:ext cx="7967980" cy="428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1460" indent="-342900">
              <a:lnSpc>
                <a:spcPct val="101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Section VIII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Copyright </a:t>
            </a:r>
            <a:r>
              <a:rPr sz="2800" dirty="0">
                <a:latin typeface="Arial"/>
                <a:cs typeface="Arial"/>
              </a:rPr>
              <a:t>Act </a:t>
            </a:r>
            <a:r>
              <a:rPr sz="2800" spc="-5" dirty="0">
                <a:latin typeface="Arial"/>
                <a:cs typeface="Arial"/>
              </a:rPr>
              <a:t>leads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some  </a:t>
            </a:r>
            <a:r>
              <a:rPr sz="2800" spc="-5" dirty="0">
                <a:latin typeface="Arial"/>
                <a:cs typeface="Arial"/>
              </a:rPr>
              <a:t>odd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legal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762000" marR="152400" lvl="1" indent="-292100">
              <a:lnSpc>
                <a:spcPct val="994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Lend </a:t>
            </a:r>
            <a:r>
              <a:rPr sz="2400" dirty="0">
                <a:latin typeface="Arial"/>
                <a:cs typeface="Arial"/>
              </a:rPr>
              <a:t>a commercial </a:t>
            </a:r>
            <a:r>
              <a:rPr sz="2400" spc="-5" dirty="0">
                <a:latin typeface="Arial"/>
                <a:cs typeface="Arial"/>
              </a:rPr>
              <a:t>CD </a:t>
            </a:r>
            <a:r>
              <a:rPr sz="2400" dirty="0">
                <a:latin typeface="Arial"/>
                <a:cs typeface="Arial"/>
              </a:rPr>
              <a:t>to a friend, </a:t>
            </a:r>
            <a:r>
              <a:rPr sz="2400" spc="-5" dirty="0">
                <a:latin typeface="Arial"/>
                <a:cs typeface="Arial"/>
              </a:rPr>
              <a:t>give him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blank  CD-R, let him use </a:t>
            </a:r>
            <a:r>
              <a:rPr sz="2400" dirty="0">
                <a:latin typeface="Arial"/>
                <a:cs typeface="Arial"/>
              </a:rPr>
              <a:t>your computer, </a:t>
            </a:r>
            <a:r>
              <a:rPr sz="2400" spc="-5" dirty="0">
                <a:latin typeface="Arial"/>
                <a:cs typeface="Arial"/>
              </a:rPr>
              <a:t>and help him burn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CD-R which he </a:t>
            </a:r>
            <a:r>
              <a:rPr sz="2400" dirty="0">
                <a:latin typeface="Arial"/>
                <a:cs typeface="Arial"/>
              </a:rPr>
              <a:t>can keep for </a:t>
            </a:r>
            <a:r>
              <a:rPr sz="2400" spc="-5" dirty="0">
                <a:latin typeface="Arial"/>
                <a:cs typeface="Arial"/>
              </a:rPr>
              <a:t>private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ts val="282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Copy </a:t>
            </a:r>
            <a:r>
              <a:rPr sz="2400" dirty="0">
                <a:latin typeface="Arial"/>
                <a:cs typeface="Arial"/>
              </a:rPr>
              <a:t>a commercial </a:t>
            </a:r>
            <a:r>
              <a:rPr sz="2400" spc="-5" dirty="0">
                <a:latin typeface="Arial"/>
                <a:cs typeface="Arial"/>
              </a:rPr>
              <a:t>CD, </a:t>
            </a:r>
            <a:r>
              <a:rPr sz="2400" dirty="0">
                <a:latin typeface="Arial"/>
                <a:cs typeface="Arial"/>
              </a:rPr>
              <a:t>keep the copy, </a:t>
            </a:r>
            <a:r>
              <a:rPr sz="2400" spc="-5" dirty="0">
                <a:latin typeface="Arial"/>
                <a:cs typeface="Arial"/>
              </a:rPr>
              <a:t>and give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  friend 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original.</a:t>
            </a:r>
            <a:endParaRPr sz="2400">
              <a:latin typeface="Arial"/>
              <a:cs typeface="Arial"/>
            </a:endParaRPr>
          </a:p>
          <a:p>
            <a:pPr marL="355600" marR="93980" indent="-342900">
              <a:lnSpc>
                <a:spcPts val="3329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BUT, you cannot </a:t>
            </a:r>
            <a:r>
              <a:rPr sz="2800" spc="-5" dirty="0">
                <a:latin typeface="Arial"/>
                <a:cs typeface="Arial"/>
              </a:rPr>
              <a:t>legally </a:t>
            </a:r>
            <a:r>
              <a:rPr sz="2800" dirty="0">
                <a:latin typeface="Arial"/>
                <a:cs typeface="Arial"/>
              </a:rPr>
              <a:t>make the copy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yourself  </a:t>
            </a:r>
            <a:r>
              <a:rPr sz="2800" spc="-5" dirty="0">
                <a:latin typeface="Arial"/>
                <a:cs typeface="Arial"/>
              </a:rPr>
              <a:t>and give </a:t>
            </a:r>
            <a:r>
              <a:rPr sz="2800" dirty="0">
                <a:latin typeface="Arial"/>
                <a:cs typeface="Arial"/>
              </a:rPr>
              <a:t>your friend the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copy.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Which </a:t>
            </a:r>
            <a:r>
              <a:rPr spc="-5" dirty="0"/>
              <a:t>should </a:t>
            </a:r>
            <a:r>
              <a:rPr dirty="0"/>
              <a:t>be fair</a:t>
            </a:r>
            <a:r>
              <a:rPr spc="-90" dirty="0"/>
              <a:t> </a:t>
            </a:r>
            <a:r>
              <a:rPr dirty="0"/>
              <a:t>use?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18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1656"/>
            <a:ext cx="8071484" cy="313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Copying </a:t>
            </a:r>
            <a:r>
              <a:rPr sz="3200" dirty="0">
                <a:latin typeface="Arial"/>
                <a:cs typeface="Arial"/>
              </a:rPr>
              <a:t>a friend’s spreadsheet software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try </a:t>
            </a:r>
            <a:r>
              <a:rPr sz="3200" spc="-5" dirty="0">
                <a:latin typeface="Arial"/>
                <a:cs typeface="Arial"/>
              </a:rPr>
              <a:t>out </a:t>
            </a:r>
            <a:r>
              <a:rPr sz="3200" dirty="0">
                <a:latin typeface="Arial"/>
                <a:cs typeface="Arial"/>
              </a:rPr>
              <a:t>for 2 </a:t>
            </a:r>
            <a:r>
              <a:rPr sz="3200" spc="-5" dirty="0">
                <a:latin typeface="Arial"/>
                <a:cs typeface="Arial"/>
              </a:rPr>
              <a:t>weeks, </a:t>
            </a:r>
            <a:r>
              <a:rPr sz="3200" dirty="0">
                <a:latin typeface="Arial"/>
                <a:cs typeface="Arial"/>
              </a:rPr>
              <a:t>then </a:t>
            </a:r>
            <a:r>
              <a:rPr sz="3200" spc="-5" dirty="0">
                <a:latin typeface="Arial"/>
                <a:cs typeface="Arial"/>
              </a:rPr>
              <a:t>either delete or  buy </a:t>
            </a:r>
            <a:r>
              <a:rPr sz="3200" dirty="0">
                <a:latin typeface="Arial"/>
                <a:cs typeface="Arial"/>
              </a:rPr>
              <a:t>your </a:t>
            </a:r>
            <a:r>
              <a:rPr sz="3200" spc="-5" dirty="0">
                <a:latin typeface="Arial"/>
                <a:cs typeface="Arial"/>
              </a:rPr>
              <a:t>own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copy?</a:t>
            </a:r>
            <a:endParaRPr sz="3200">
              <a:latin typeface="Arial"/>
              <a:cs typeface="Arial"/>
            </a:endParaRPr>
          </a:p>
          <a:p>
            <a:pPr marL="355600" marR="70548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Copying </a:t>
            </a:r>
            <a:r>
              <a:rPr sz="3200" dirty="0">
                <a:latin typeface="Arial"/>
                <a:cs typeface="Arial"/>
              </a:rPr>
              <a:t>a computer </a:t>
            </a:r>
            <a:r>
              <a:rPr sz="3200" spc="-5" dirty="0">
                <a:latin typeface="Arial"/>
                <a:cs typeface="Arial"/>
              </a:rPr>
              <a:t>game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play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  </a:t>
            </a:r>
            <a:r>
              <a:rPr sz="3200" spc="-5" dirty="0">
                <a:latin typeface="Arial"/>
                <a:cs typeface="Arial"/>
              </a:rPr>
              <a:t>weeks, with no intention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buy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later?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Others?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Copying:</a:t>
            </a:r>
            <a:r>
              <a:rPr spc="-85" dirty="0"/>
              <a:t> </a:t>
            </a:r>
            <a:r>
              <a:rPr spc="-5" dirty="0"/>
              <a:t>Books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19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8359"/>
            <a:ext cx="8019415" cy="412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04470" indent="-342900">
              <a:lnSpc>
                <a:spcPts val="3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Again, </a:t>
            </a:r>
            <a:r>
              <a:rPr sz="2800" spc="-5" dirty="0">
                <a:latin typeface="Arial"/>
                <a:cs typeface="Arial"/>
              </a:rPr>
              <a:t>improved </a:t>
            </a:r>
            <a:r>
              <a:rPr sz="2800" dirty="0">
                <a:latin typeface="Arial"/>
                <a:cs typeface="Arial"/>
              </a:rPr>
              <a:t>technology </a:t>
            </a:r>
            <a:r>
              <a:rPr sz="2800" spc="-5" dirty="0">
                <a:latin typeface="Arial"/>
                <a:cs typeface="Arial"/>
              </a:rPr>
              <a:t>enables </a:t>
            </a:r>
            <a:r>
              <a:rPr sz="2800" dirty="0">
                <a:latin typeface="Arial"/>
                <a:cs typeface="Arial"/>
              </a:rPr>
              <a:t>copying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books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simple to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quick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cheap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Counterfeiters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Textbooks, </a:t>
            </a:r>
            <a:r>
              <a:rPr sz="2400" spc="-5" dirty="0">
                <a:latin typeface="Arial"/>
                <a:cs typeface="Arial"/>
              </a:rPr>
              <a:t>novels, other printed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matter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Profit </a:t>
            </a:r>
            <a:r>
              <a:rPr sz="2400" spc="-5" dirty="0">
                <a:latin typeface="Arial"/>
                <a:cs typeface="Arial"/>
              </a:rPr>
              <a:t>is in not paying publishers or authors </a:t>
            </a:r>
            <a:r>
              <a:rPr sz="2400" dirty="0">
                <a:latin typeface="Arial"/>
                <a:cs typeface="Arial"/>
              </a:rPr>
              <a:t>for their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E-books </a:t>
            </a:r>
            <a:r>
              <a:rPr sz="2800" spc="-5" dirty="0">
                <a:latin typeface="Arial"/>
                <a:cs typeface="Arial"/>
              </a:rPr>
              <a:t>use encryption </a:t>
            </a:r>
            <a:r>
              <a:rPr sz="2800" dirty="0">
                <a:latin typeface="Arial"/>
                <a:cs typeface="Arial"/>
              </a:rPr>
              <a:t>to reduce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copying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 some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these schemes </a:t>
            </a:r>
            <a:r>
              <a:rPr sz="2400" spc="-5" dirty="0">
                <a:latin typeface="Arial"/>
                <a:cs typeface="Arial"/>
              </a:rPr>
              <a:t>have been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cracked.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Topics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2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3120"/>
            <a:ext cx="7762240" cy="350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Intellectual Property </a:t>
            </a:r>
            <a:r>
              <a:rPr sz="2800" spc="-5" dirty="0">
                <a:latin typeface="Arial"/>
                <a:cs typeface="Arial"/>
              </a:rPr>
              <a:t>and Changing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Copyright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Copying </a:t>
            </a:r>
            <a:r>
              <a:rPr sz="2800" dirty="0">
                <a:latin typeface="Arial"/>
                <a:cs typeface="Arial"/>
              </a:rPr>
              <a:t>Music, Movies, Software,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Books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Solutions (Good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Bad)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Free-Speech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issues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Free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Software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Patents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Napster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20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72640"/>
            <a:ext cx="7939405" cy="407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Benefits (besides from </a:t>
            </a:r>
            <a:r>
              <a:rPr sz="2400" spc="-5" dirty="0">
                <a:latin typeface="Arial"/>
                <a:cs typeface="Arial"/>
              </a:rPr>
              <a:t>being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free)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Share music </a:t>
            </a:r>
            <a:r>
              <a:rPr sz="2000" spc="-5" dirty="0">
                <a:latin typeface="Arial"/>
                <a:cs typeface="Arial"/>
              </a:rPr>
              <a:t>with other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Obtain </a:t>
            </a:r>
            <a:r>
              <a:rPr sz="2000" spc="-5" dirty="0">
                <a:latin typeface="Arial"/>
                <a:cs typeface="Arial"/>
              </a:rPr>
              <a:t>individual </a:t>
            </a:r>
            <a:r>
              <a:rPr sz="2000" dirty="0">
                <a:latin typeface="Arial"/>
                <a:cs typeface="Arial"/>
              </a:rPr>
              <a:t>songs from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CD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Sample song from 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CD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Access more songs (especially those </a:t>
            </a:r>
            <a:r>
              <a:rPr sz="2000" spc="-5" dirty="0">
                <a:latin typeface="Arial"/>
                <a:cs typeface="Arial"/>
              </a:rPr>
              <a:t>unavailable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commercially)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Legal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 marL="762000" marR="74930" lvl="1" indent="-292100">
              <a:lnSpc>
                <a:spcPts val="2220"/>
              </a:lnSpc>
              <a:spcBef>
                <a:spcPts val="38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Was copying </a:t>
            </a:r>
            <a:r>
              <a:rPr sz="2000" spc="-5" dirty="0">
                <a:latin typeface="Arial"/>
                <a:cs typeface="Arial"/>
              </a:rPr>
              <a:t>and distributing </a:t>
            </a:r>
            <a:r>
              <a:rPr sz="2000" dirty="0">
                <a:latin typeface="Arial"/>
                <a:cs typeface="Arial"/>
              </a:rPr>
              <a:t>music through </a:t>
            </a:r>
            <a:r>
              <a:rPr sz="2000" spc="-5" dirty="0">
                <a:latin typeface="Arial"/>
                <a:cs typeface="Arial"/>
              </a:rPr>
              <a:t>Napster within </a:t>
            </a:r>
            <a:r>
              <a:rPr sz="2000" dirty="0">
                <a:latin typeface="Arial"/>
                <a:cs typeface="Arial"/>
              </a:rPr>
              <a:t>fair-  </a:t>
            </a:r>
            <a:r>
              <a:rPr sz="2000" spc="-5" dirty="0">
                <a:latin typeface="Arial"/>
                <a:cs typeface="Arial"/>
              </a:rPr>
              <a:t>use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guidelines?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not, was Napster </a:t>
            </a:r>
            <a:r>
              <a:rPr sz="2000" dirty="0">
                <a:latin typeface="Arial"/>
                <a:cs typeface="Arial"/>
              </a:rPr>
              <a:t>responsible for </a:t>
            </a:r>
            <a:r>
              <a:rPr sz="2000" spc="-5" dirty="0">
                <a:latin typeface="Arial"/>
                <a:cs typeface="Arial"/>
              </a:rPr>
              <a:t>user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actions?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 </a:t>
            </a:r>
            <a:r>
              <a:rPr sz="2400" dirty="0">
                <a:latin typeface="Arial"/>
                <a:cs typeface="Arial"/>
              </a:rPr>
              <a:t>Supreme </a:t>
            </a:r>
            <a:r>
              <a:rPr sz="2400" spc="-5" dirty="0">
                <a:latin typeface="Arial"/>
                <a:cs typeface="Arial"/>
              </a:rPr>
              <a:t>Court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762000" marR="695325" lvl="1" indent="-292100">
              <a:lnSpc>
                <a:spcPts val="2220"/>
              </a:lnSpc>
              <a:spcBef>
                <a:spcPts val="38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Napster was guilty of encouraging and assisting </a:t>
            </a:r>
            <a:r>
              <a:rPr sz="2000" dirty="0">
                <a:latin typeface="Arial"/>
                <a:cs typeface="Arial"/>
              </a:rPr>
              <a:t>copyright  </a:t>
            </a:r>
            <a:r>
              <a:rPr sz="2000" spc="-5" dirty="0">
                <a:latin typeface="Arial"/>
                <a:cs typeface="Arial"/>
              </a:rPr>
              <a:t>infringement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64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600" dirty="0"/>
              <a:t>Solutions to IT's impact on</a:t>
            </a:r>
            <a:r>
              <a:rPr sz="3600" spc="-114" dirty="0"/>
              <a:t> </a:t>
            </a:r>
            <a:r>
              <a:rPr sz="3600" spc="-5" dirty="0"/>
              <a:t>copyright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963477" y="6705559"/>
            <a:ext cx="25742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b="1" dirty="0">
                <a:latin typeface="Arial"/>
                <a:cs typeface="Arial"/>
              </a:rPr>
              <a:t>SENG </a:t>
            </a:r>
            <a:r>
              <a:rPr sz="1000" b="1" spc="-5" dirty="0">
                <a:latin typeface="Arial"/>
                <a:cs typeface="Arial"/>
              </a:rPr>
              <a:t>401: </a:t>
            </a:r>
            <a:r>
              <a:rPr sz="1000" b="1" dirty="0">
                <a:latin typeface="Arial"/>
                <a:cs typeface="Arial"/>
              </a:rPr>
              <a:t>Social </a:t>
            </a:r>
            <a:r>
              <a:rPr sz="1000" b="1" spc="-5" dirty="0">
                <a:latin typeface="Arial"/>
                <a:cs typeface="Arial"/>
              </a:rPr>
              <a:t>and </a:t>
            </a:r>
            <a:r>
              <a:rPr sz="1000" b="1" dirty="0">
                <a:latin typeface="Arial"/>
                <a:cs typeface="Arial"/>
              </a:rPr>
              <a:t>Professional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Issues</a:t>
            </a:r>
            <a:endParaRPr sz="1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Intellectual Property: Slide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32000"/>
            <a:ext cx="7645400" cy="425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6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three </a:t>
            </a:r>
            <a:r>
              <a:rPr sz="2800" spc="-5" dirty="0">
                <a:latin typeface="Arial"/>
                <a:cs typeface="Arial"/>
              </a:rPr>
              <a:t>groups 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solutions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88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Technological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Markets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Regulations 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Enforcement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Technological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Expiration </a:t>
            </a:r>
            <a:r>
              <a:rPr sz="2400" spc="-5" dirty="0">
                <a:latin typeface="Arial"/>
                <a:cs typeface="Arial"/>
              </a:rPr>
              <a:t>date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encoded.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Hardware dongle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“Activation”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features.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ts val="232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Digital-rights </a:t>
            </a:r>
            <a:r>
              <a:rPr sz="2400" dirty="0">
                <a:latin typeface="Arial"/>
                <a:cs typeface="Arial"/>
              </a:rPr>
              <a:t>management (DRM) – </a:t>
            </a:r>
            <a:r>
              <a:rPr sz="2400" spc="-5" dirty="0">
                <a:latin typeface="Arial"/>
                <a:cs typeface="Arial"/>
              </a:rPr>
              <a:t>encryption and  other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schemes</a:t>
            </a:r>
            <a:endParaRPr sz="2400">
              <a:latin typeface="Arial"/>
              <a:cs typeface="Arial"/>
            </a:endParaRPr>
          </a:p>
          <a:p>
            <a:pPr marL="1155700" marR="15875" lvl="2" indent="-228600">
              <a:lnSpc>
                <a:spcPts val="1920"/>
              </a:lnSpc>
              <a:spcBef>
                <a:spcPts val="45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Can prevent </a:t>
            </a:r>
            <a:r>
              <a:rPr sz="2000" dirty="0">
                <a:latin typeface="Arial"/>
                <a:cs typeface="Arial"/>
              </a:rPr>
              <a:t>saving, </a:t>
            </a:r>
            <a:r>
              <a:rPr sz="2000" spc="-5" dirty="0">
                <a:latin typeface="Arial"/>
                <a:cs typeface="Arial"/>
              </a:rPr>
              <a:t>printing, </a:t>
            </a:r>
            <a:r>
              <a:rPr sz="2000" dirty="0">
                <a:latin typeface="Arial"/>
                <a:cs typeface="Arial"/>
              </a:rPr>
              <a:t>making more than N copies,  </a:t>
            </a:r>
            <a:r>
              <a:rPr sz="2000" spc="-5" dirty="0">
                <a:latin typeface="Arial"/>
                <a:cs typeface="Arial"/>
              </a:rPr>
              <a:t>distribution, extracting excerpts, </a:t>
            </a:r>
            <a:r>
              <a:rPr sz="2000" dirty="0">
                <a:latin typeface="Arial"/>
                <a:cs typeface="Arial"/>
              </a:rPr>
              <a:t>ffw </a:t>
            </a:r>
            <a:r>
              <a:rPr sz="2000" spc="-5" dirty="0">
                <a:latin typeface="Arial"/>
                <a:cs typeface="Arial"/>
              </a:rPr>
              <a:t>over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commercials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Solutions…</a:t>
            </a:r>
            <a:r>
              <a:rPr spc="-100" dirty="0"/>
              <a:t> </a:t>
            </a:r>
            <a:r>
              <a:rPr spc="-5" dirty="0"/>
              <a:t>contd.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22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72640"/>
            <a:ext cx="7486650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Markets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Subscribe 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Collect </a:t>
            </a:r>
            <a:r>
              <a:rPr sz="2000" dirty="0">
                <a:latin typeface="Arial"/>
                <a:cs typeface="Arial"/>
              </a:rPr>
              <a:t>fees from </a:t>
            </a:r>
            <a:r>
              <a:rPr sz="2000" spc="-5" dirty="0">
                <a:latin typeface="Arial"/>
                <a:cs typeface="Arial"/>
              </a:rPr>
              <a:t>users and large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organizations.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Meter </a:t>
            </a:r>
            <a:r>
              <a:rPr sz="2000" spc="-5" dirty="0">
                <a:latin typeface="Arial"/>
                <a:cs typeface="Arial"/>
              </a:rPr>
              <a:t>usage of </a:t>
            </a:r>
            <a:r>
              <a:rPr sz="2000" dirty="0">
                <a:latin typeface="Arial"/>
                <a:cs typeface="Arial"/>
              </a:rPr>
              <a:t>copyrighted material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Offer </a:t>
            </a:r>
            <a:r>
              <a:rPr sz="2000" spc="-5" dirty="0">
                <a:latin typeface="Arial"/>
                <a:cs typeface="Arial"/>
              </a:rPr>
              <a:t>discounts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educational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users.</a:t>
            </a:r>
            <a:endParaRPr sz="2000">
              <a:latin typeface="Arial"/>
              <a:cs typeface="Arial"/>
            </a:endParaRPr>
          </a:p>
          <a:p>
            <a:pPr marL="762000" marR="186055" lvl="1" indent="-2921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Educate the </a:t>
            </a:r>
            <a:r>
              <a:rPr sz="2000" spc="-5" dirty="0">
                <a:latin typeface="Arial"/>
                <a:cs typeface="Arial"/>
              </a:rPr>
              <a:t>public about </a:t>
            </a:r>
            <a:r>
              <a:rPr sz="2000" dirty="0">
                <a:latin typeface="Arial"/>
                <a:cs typeface="Arial"/>
              </a:rPr>
              <a:t>the value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copyrighted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material  </a:t>
            </a:r>
            <a:r>
              <a:rPr sz="2000" spc="-5" dirty="0">
                <a:latin typeface="Arial"/>
                <a:cs typeface="Arial"/>
              </a:rPr>
              <a:t>produced by </a:t>
            </a:r>
            <a:r>
              <a:rPr sz="2000" dirty="0">
                <a:latin typeface="Arial"/>
                <a:cs typeface="Arial"/>
              </a:rPr>
              <a:t>creators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publishers.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Regulations 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Enforcement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ts val="2220"/>
              </a:lnSpc>
              <a:spcBef>
                <a:spcPts val="38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US: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Digital </a:t>
            </a:r>
            <a:r>
              <a:rPr sz="2000" dirty="0">
                <a:latin typeface="Arial"/>
                <a:cs typeface="Arial"/>
              </a:rPr>
              <a:t>Millennium </a:t>
            </a:r>
            <a:r>
              <a:rPr sz="2000" spc="-5" dirty="0">
                <a:latin typeface="Arial"/>
                <a:cs typeface="Arial"/>
              </a:rPr>
              <a:t>Copyright </a:t>
            </a:r>
            <a:r>
              <a:rPr sz="2000" dirty="0">
                <a:latin typeface="Arial"/>
                <a:cs typeface="Arial"/>
              </a:rPr>
              <a:t>Act (DMCA) </a:t>
            </a:r>
            <a:r>
              <a:rPr sz="2000" spc="-5" dirty="0">
                <a:latin typeface="Arial"/>
                <a:cs typeface="Arial"/>
              </a:rPr>
              <a:t>and other  laws.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Canada: </a:t>
            </a:r>
            <a:r>
              <a:rPr sz="2000" dirty="0">
                <a:latin typeface="Arial"/>
                <a:cs typeface="Arial"/>
              </a:rPr>
              <a:t>Will there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Canadian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DMCA?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Enforce current </a:t>
            </a:r>
            <a:r>
              <a:rPr sz="2000" spc="-5" dirty="0">
                <a:latin typeface="Arial"/>
                <a:cs typeface="Arial"/>
              </a:rPr>
              <a:t>laws and punish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abusers.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19987"/>
            <a:ext cx="801370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58305" algn="l"/>
              </a:tabLst>
            </a:pPr>
            <a:r>
              <a:rPr sz="4000" dirty="0"/>
              <a:t>Technology:</a:t>
            </a:r>
            <a:r>
              <a:rPr sz="4000" spc="-10" dirty="0"/>
              <a:t> </a:t>
            </a:r>
            <a:r>
              <a:rPr sz="4000" spc="-5" dirty="0"/>
              <a:t>Restriction</a:t>
            </a:r>
            <a:r>
              <a:rPr sz="4000" dirty="0"/>
              <a:t>s</a:t>
            </a:r>
            <a:r>
              <a:rPr sz="4000" spc="10" dirty="0"/>
              <a:t> </a:t>
            </a:r>
            <a:r>
              <a:rPr sz="4000" dirty="0"/>
              <a:t>&amp;	</a:t>
            </a:r>
            <a:r>
              <a:rPr sz="4000" spc="-5" dirty="0"/>
              <a:t>Bans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23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In the </a:t>
            </a:r>
            <a:r>
              <a:rPr spc="-5" dirty="0"/>
              <a:t>past, lawsuits have delayed, </a:t>
            </a:r>
            <a:r>
              <a:rPr dirty="0"/>
              <a:t>restricted, </a:t>
            </a:r>
            <a:r>
              <a:rPr spc="-5" dirty="0"/>
              <a:t>or banned </a:t>
            </a:r>
            <a:r>
              <a:rPr dirty="0"/>
              <a:t>the release  </a:t>
            </a:r>
            <a:r>
              <a:rPr spc="-5" dirty="0"/>
              <a:t>of new</a:t>
            </a:r>
            <a:r>
              <a:rPr spc="-85" dirty="0"/>
              <a:t> </a:t>
            </a:r>
            <a:r>
              <a:rPr dirty="0"/>
              <a:t>technologies</a:t>
            </a:r>
          </a:p>
          <a:p>
            <a:pPr marL="755650" lvl="1" indent="-285750">
              <a:lnSpc>
                <a:spcPts val="213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CD-recording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Audio Tape (DAT)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DVD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recorders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DVD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players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5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MP3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players</a:t>
            </a:r>
            <a:endParaRPr sz="1800">
              <a:latin typeface="Arial"/>
              <a:cs typeface="Arial"/>
            </a:endParaRPr>
          </a:p>
          <a:p>
            <a:pPr marL="355600" marR="796290" indent="-342900">
              <a:lnSpc>
                <a:spcPts val="192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Some </a:t>
            </a:r>
            <a:r>
              <a:rPr spc="-5" dirty="0"/>
              <a:t>governments or industry groups have </a:t>
            </a:r>
            <a:r>
              <a:rPr dirty="0"/>
              <a:t>created taxes </a:t>
            </a:r>
            <a:r>
              <a:rPr spc="-5" dirty="0"/>
              <a:t>or  levies…</a:t>
            </a:r>
          </a:p>
          <a:p>
            <a:pPr marL="762000" marR="620395" lvl="1" indent="-292100">
              <a:lnSpc>
                <a:spcPct val="7720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Goal: </a:t>
            </a:r>
            <a:r>
              <a:rPr sz="1800" spc="-5" dirty="0">
                <a:latin typeface="Arial"/>
                <a:cs typeface="Arial"/>
              </a:rPr>
              <a:t>Reduce or prevent unauthorized </a:t>
            </a:r>
            <a:r>
              <a:rPr sz="1800" dirty="0">
                <a:latin typeface="Arial"/>
                <a:cs typeface="Arial"/>
              </a:rPr>
              <a:t>copying </a:t>
            </a:r>
            <a:r>
              <a:rPr sz="1800" spc="-5" dirty="0">
                <a:latin typeface="Arial"/>
                <a:cs typeface="Arial"/>
              </a:rPr>
              <a:t>and distribution of  </a:t>
            </a:r>
            <a:r>
              <a:rPr sz="1800" dirty="0">
                <a:latin typeface="Arial"/>
                <a:cs typeface="Arial"/>
              </a:rPr>
              <a:t>copyrighted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material.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Further </a:t>
            </a:r>
            <a:r>
              <a:rPr sz="1800" spc="-5" dirty="0">
                <a:latin typeface="Arial"/>
                <a:cs typeface="Arial"/>
              </a:rPr>
              <a:t>goal: </a:t>
            </a:r>
            <a:r>
              <a:rPr sz="1800" dirty="0">
                <a:latin typeface="Arial"/>
                <a:cs typeface="Arial"/>
              </a:rPr>
              <a:t>Assist </a:t>
            </a:r>
            <a:r>
              <a:rPr sz="1800" spc="-5" dirty="0">
                <a:latin typeface="Arial"/>
                <a:cs typeface="Arial"/>
              </a:rPr>
              <a:t>affected </a:t>
            </a:r>
            <a:r>
              <a:rPr sz="1800" dirty="0">
                <a:latin typeface="Arial"/>
                <a:cs typeface="Arial"/>
              </a:rPr>
              <a:t>creators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material.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9" y="5565647"/>
            <a:ext cx="294132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91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Arial"/>
                <a:cs typeface="Arial"/>
              </a:rPr>
              <a:t>Audio tapes, Blank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CD-ROMs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9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Arial"/>
                <a:cs typeface="Arial"/>
              </a:rPr>
              <a:t>CD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recorders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9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Arial"/>
                <a:cs typeface="Arial"/>
              </a:rPr>
              <a:t>Personal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computers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91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Arial"/>
                <a:cs typeface="Arial"/>
              </a:rPr>
              <a:t>Printers,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Scanners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2" y="5715003"/>
            <a:ext cx="3810000" cy="523875"/>
          </a:xfrm>
          <a:prstGeom prst="rect">
            <a:avLst/>
          </a:prstGeom>
          <a:ln w="9525">
            <a:solidFill>
              <a:srgbClr val="929292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17855" marR="248920" indent="-356235">
              <a:lnSpc>
                <a:spcPct val="101200"/>
              </a:lnSpc>
              <a:spcBef>
                <a:spcPts val="300"/>
              </a:spcBef>
            </a:pPr>
            <a:r>
              <a:rPr sz="1400" spc="-25" dirty="0">
                <a:latin typeface="Arial"/>
                <a:cs typeface="Arial"/>
              </a:rPr>
              <a:t>2011: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NDP wants </a:t>
            </a:r>
            <a:r>
              <a:rPr sz="1400" dirty="0">
                <a:latin typeface="Arial"/>
                <a:cs typeface="Arial"/>
              </a:rPr>
              <a:t>a tax </a:t>
            </a:r>
            <a:r>
              <a:rPr sz="1400" spc="-5" dirty="0">
                <a:latin typeface="Arial"/>
                <a:cs typeface="Arial"/>
              </a:rPr>
              <a:t>on all devices  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hard drive. Do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agree?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Technology:</a:t>
            </a:r>
            <a:r>
              <a:rPr spc="-114" dirty="0"/>
              <a:t> </a:t>
            </a:r>
            <a:r>
              <a:rPr spc="-5" dirty="0"/>
              <a:t>DRM?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24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2479"/>
            <a:ext cx="7684134" cy="412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Digital Rights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762000" marR="43815" lvl="1" indent="-292100">
              <a:lnSpc>
                <a:spcPts val="303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When combined </a:t>
            </a:r>
            <a:r>
              <a:rPr sz="2800" spc="-5" dirty="0">
                <a:latin typeface="Arial"/>
                <a:cs typeface="Arial"/>
              </a:rPr>
              <a:t>with laws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US’s  DMCA…</a:t>
            </a:r>
            <a:endParaRPr sz="2800">
              <a:latin typeface="Arial"/>
              <a:cs typeface="Arial"/>
            </a:endParaRPr>
          </a:p>
          <a:p>
            <a:pPr marL="762000" marR="5080" lvl="1" indent="-292100">
              <a:lnSpc>
                <a:spcPts val="303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… can result </a:t>
            </a:r>
            <a:r>
              <a:rPr sz="2800" spc="-5" dirty="0">
                <a:latin typeface="Arial"/>
                <a:cs typeface="Arial"/>
              </a:rPr>
              <a:t>in heavy </a:t>
            </a:r>
            <a:r>
              <a:rPr sz="2800" dirty="0">
                <a:latin typeface="Arial"/>
                <a:cs typeface="Arial"/>
              </a:rPr>
              <a:t>fines </a:t>
            </a:r>
            <a:r>
              <a:rPr sz="2800" spc="-5" dirty="0">
                <a:latin typeface="Arial"/>
                <a:cs typeface="Arial"/>
              </a:rPr>
              <a:t>or imprisonment 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both)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violators.</a:t>
            </a:r>
            <a:endParaRPr sz="2800">
              <a:latin typeface="Arial"/>
              <a:cs typeface="Arial"/>
            </a:endParaRPr>
          </a:p>
          <a:p>
            <a:pPr marL="355600" marR="69215" indent="-342900">
              <a:lnSpc>
                <a:spcPts val="3429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Legal </a:t>
            </a:r>
            <a:r>
              <a:rPr sz="3200" dirty="0">
                <a:latin typeface="Arial"/>
                <a:cs typeface="Arial"/>
              </a:rPr>
              <a:t>&amp; monetary consequences can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  applied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those </a:t>
            </a:r>
            <a:r>
              <a:rPr sz="2800" spc="-5" dirty="0">
                <a:latin typeface="Arial"/>
                <a:cs typeface="Arial"/>
              </a:rPr>
              <a:t>who pirate intellectual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scientists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researchers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16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spc="-5" dirty="0"/>
              <a:t>Circumventing Digital</a:t>
            </a:r>
            <a:r>
              <a:rPr sz="4000" spc="-60" dirty="0"/>
              <a:t> </a:t>
            </a:r>
            <a:r>
              <a:rPr sz="4000" dirty="0"/>
              <a:t>Locks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25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3120"/>
            <a:ext cx="7705725" cy="291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Note: Canada does not have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equivalent 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DMCA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we have </a:t>
            </a:r>
            <a:r>
              <a:rPr sz="1800" dirty="0">
                <a:latin typeface="Arial"/>
                <a:cs typeface="Arial"/>
              </a:rPr>
              <a:t>come very, very close </a:t>
            </a:r>
            <a:r>
              <a:rPr sz="1800" spc="-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Bill </a:t>
            </a:r>
            <a:r>
              <a:rPr sz="1800" spc="-5" dirty="0">
                <a:latin typeface="Arial"/>
                <a:cs typeface="Arial"/>
              </a:rPr>
              <a:t>C-60 </a:t>
            </a:r>
            <a:r>
              <a:rPr sz="1800" dirty="0">
                <a:latin typeface="Arial"/>
                <a:cs typeface="Arial"/>
              </a:rPr>
              <a:t>(tabled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2005)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Now on </a:t>
            </a:r>
            <a:r>
              <a:rPr sz="1800" dirty="0">
                <a:latin typeface="Arial"/>
                <a:cs typeface="Arial"/>
              </a:rPr>
              <a:t>the table </a:t>
            </a:r>
            <a:r>
              <a:rPr sz="1800" spc="-5" dirty="0">
                <a:latin typeface="Arial"/>
                <a:cs typeface="Arial"/>
              </a:rPr>
              <a:t>again with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C-32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Fair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Dealing</a:t>
            </a:r>
            <a:endParaRPr sz="2000">
              <a:latin typeface="Arial"/>
              <a:cs typeface="Arial"/>
            </a:endParaRPr>
          </a:p>
          <a:p>
            <a:pPr marL="762000" marR="55244" lvl="1" indent="-29210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Prohibiting the </a:t>
            </a:r>
            <a:r>
              <a:rPr sz="1800" spc="-5" dirty="0">
                <a:latin typeface="Arial"/>
                <a:cs typeface="Arial"/>
              </a:rPr>
              <a:t>use of </a:t>
            </a:r>
            <a:r>
              <a:rPr sz="1800" dirty="0">
                <a:latin typeface="Arial"/>
                <a:cs typeface="Arial"/>
              </a:rPr>
              <a:t>circumvention tools may </a:t>
            </a:r>
            <a:r>
              <a:rPr sz="1800" spc="-5" dirty="0">
                <a:latin typeface="Arial"/>
                <a:cs typeface="Arial"/>
              </a:rPr>
              <a:t>block exercise of </a:t>
            </a:r>
            <a:r>
              <a:rPr sz="1800" dirty="0">
                <a:latin typeface="Arial"/>
                <a:cs typeface="Arial"/>
              </a:rPr>
              <a:t>Fair  </a:t>
            </a:r>
            <a:r>
              <a:rPr sz="1800" spc="-5" dirty="0">
                <a:latin typeface="Arial"/>
                <a:cs typeface="Arial"/>
              </a:rPr>
              <a:t>Dealing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rights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Free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Speech</a:t>
            </a:r>
            <a:endParaRPr sz="2000">
              <a:latin typeface="Arial"/>
              <a:cs typeface="Arial"/>
            </a:endParaRPr>
          </a:p>
          <a:p>
            <a:pPr marL="762000" marR="5080" lvl="1" indent="-29210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Prohibiting the sharing </a:t>
            </a:r>
            <a:r>
              <a:rPr sz="1800" spc="-5" dirty="0">
                <a:latin typeface="Arial"/>
                <a:cs typeface="Arial"/>
              </a:rPr>
              <a:t>of information about </a:t>
            </a:r>
            <a:r>
              <a:rPr sz="1800" dirty="0">
                <a:latin typeface="Arial"/>
                <a:cs typeface="Arial"/>
              </a:rPr>
              <a:t>circumvention </a:t>
            </a:r>
            <a:r>
              <a:rPr sz="1800" spc="-5" dirty="0">
                <a:latin typeface="Arial"/>
                <a:cs typeface="Arial"/>
              </a:rPr>
              <a:t>of DRM or  </a:t>
            </a:r>
            <a:r>
              <a:rPr sz="1800" dirty="0">
                <a:latin typeface="Arial"/>
                <a:cs typeface="Arial"/>
              </a:rPr>
              <a:t>copy-protection schemes may violate freedom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speech.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89507"/>
            <a:ext cx="524002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88895" algn="l"/>
              </a:tabLst>
            </a:pPr>
            <a:r>
              <a:rPr dirty="0"/>
              <a:t>Future</a:t>
            </a:r>
            <a:r>
              <a:rPr spc="-10" dirty="0"/>
              <a:t> </a:t>
            </a:r>
            <a:r>
              <a:rPr dirty="0"/>
              <a:t>of	</a:t>
            </a:r>
            <a:r>
              <a:rPr spc="-5" dirty="0"/>
              <a:t>Copyright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26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7559"/>
            <a:ext cx="7985125" cy="430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Challenges </a:t>
            </a:r>
            <a:r>
              <a:rPr sz="2800" dirty="0">
                <a:latin typeface="Arial"/>
                <a:cs typeface="Arial"/>
              </a:rPr>
              <a:t>to the </a:t>
            </a:r>
            <a:r>
              <a:rPr sz="2800" spc="-5" dirty="0">
                <a:latin typeface="Arial"/>
                <a:cs typeface="Arial"/>
              </a:rPr>
              <a:t>principles of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copyright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Methods to circumvent copy-protection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schemes.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Peer-to-peer (P2P) file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transfer.</a:t>
            </a:r>
            <a:endParaRPr sz="2400">
              <a:latin typeface="Arial"/>
              <a:cs typeface="Arial"/>
            </a:endParaRPr>
          </a:p>
          <a:p>
            <a:pPr marL="762000" marR="81915" lvl="1" indent="-292100">
              <a:lnSpc>
                <a:spcPct val="8900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Ethical </a:t>
            </a:r>
            <a:r>
              <a:rPr sz="2400" spc="-5" dirty="0">
                <a:latin typeface="Arial"/>
                <a:cs typeface="Arial"/>
              </a:rPr>
              <a:t>position among </a:t>
            </a:r>
            <a:r>
              <a:rPr sz="2400" dirty="0">
                <a:latin typeface="Arial"/>
                <a:cs typeface="Arial"/>
              </a:rPr>
              <a:t>some that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copying </a:t>
            </a:r>
            <a:r>
              <a:rPr sz="2400" spc="-5" dirty="0">
                <a:latin typeface="Arial"/>
                <a:cs typeface="Arial"/>
              </a:rPr>
              <a:t>is either  easy, or </a:t>
            </a:r>
            <a:r>
              <a:rPr sz="2400" dirty="0">
                <a:latin typeface="Arial"/>
                <a:cs typeface="Arial"/>
              </a:rPr>
              <a:t>cheap </a:t>
            </a:r>
            <a:r>
              <a:rPr sz="2400" spc="-5" dirty="0">
                <a:latin typeface="Arial"/>
                <a:cs typeface="Arial"/>
              </a:rPr>
              <a:t>online access is absent, </a:t>
            </a:r>
            <a:r>
              <a:rPr sz="2400" dirty="0">
                <a:latin typeface="Arial"/>
                <a:cs typeface="Arial"/>
              </a:rPr>
              <a:t>then copying 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okay.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Challenges </a:t>
            </a:r>
            <a:r>
              <a:rPr sz="2800" dirty="0">
                <a:latin typeface="Arial"/>
                <a:cs typeface="Arial"/>
              </a:rPr>
              <a:t>to Fair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Dealing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84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Technological (DRM) </a:t>
            </a:r>
            <a:r>
              <a:rPr sz="2400" spc="-5" dirty="0">
                <a:latin typeface="Arial"/>
                <a:cs typeface="Arial"/>
              </a:rPr>
              <a:t>and legal </a:t>
            </a:r>
            <a:r>
              <a:rPr sz="2400" dirty="0">
                <a:latin typeface="Arial"/>
                <a:cs typeface="Arial"/>
              </a:rPr>
              <a:t>(DMCA)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restrictions.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ts val="252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Conflicting outcomes </a:t>
            </a:r>
            <a:r>
              <a:rPr sz="2400" dirty="0">
                <a:latin typeface="Arial"/>
                <a:cs typeface="Arial"/>
              </a:rPr>
              <a:t>(e.g., reverse </a:t>
            </a:r>
            <a:r>
              <a:rPr sz="2400" spc="-5" dirty="0">
                <a:latin typeface="Arial"/>
                <a:cs typeface="Arial"/>
              </a:rPr>
              <a:t>engineering </a:t>
            </a:r>
            <a:r>
              <a:rPr sz="2400" dirty="0">
                <a:latin typeface="Arial"/>
                <a:cs typeface="Arial"/>
              </a:rPr>
              <a:t>case) 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courts.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Non-traditional uses </a:t>
            </a:r>
            <a:r>
              <a:rPr sz="2400" dirty="0">
                <a:latin typeface="Arial"/>
                <a:cs typeface="Arial"/>
              </a:rPr>
              <a:t>(e.g., </a:t>
            </a:r>
            <a:r>
              <a:rPr sz="2400" spc="-5" dirty="0">
                <a:latin typeface="Arial"/>
                <a:cs typeface="Arial"/>
              </a:rPr>
              <a:t>online </a:t>
            </a:r>
            <a:r>
              <a:rPr sz="2400" dirty="0">
                <a:latin typeface="Arial"/>
                <a:cs typeface="Arial"/>
              </a:rPr>
              <a:t>teaching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materials)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Free-Speech</a:t>
            </a:r>
            <a:r>
              <a:rPr spc="-120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27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7559"/>
            <a:ext cx="7985759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IP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protection?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Or violation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free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speech?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Copyright:</a:t>
            </a:r>
            <a:endParaRPr sz="2800">
              <a:latin typeface="Arial"/>
              <a:cs typeface="Arial"/>
            </a:endParaRPr>
          </a:p>
          <a:p>
            <a:pPr marL="762000" marR="326390" lvl="1" indent="-292100">
              <a:lnSpc>
                <a:spcPts val="262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Unauthorized posting of </a:t>
            </a:r>
            <a:r>
              <a:rPr sz="2400" dirty="0">
                <a:latin typeface="Arial"/>
                <a:cs typeface="Arial"/>
              </a:rPr>
              <a:t>copyrighted </a:t>
            </a:r>
            <a:r>
              <a:rPr sz="2400" spc="-5" dirty="0">
                <a:latin typeface="Arial"/>
                <a:cs typeface="Arial"/>
              </a:rPr>
              <a:t>documents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purpose of </a:t>
            </a:r>
            <a:r>
              <a:rPr sz="2400" dirty="0">
                <a:latin typeface="Arial"/>
                <a:cs typeface="Arial"/>
              </a:rPr>
              <a:t>criticizing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Trademark: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Domain names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infringe upon </a:t>
            </a:r>
            <a:r>
              <a:rPr sz="2400" dirty="0">
                <a:latin typeface="Arial"/>
                <a:cs typeface="Arial"/>
              </a:rPr>
              <a:t>trademark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claims.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Trade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Secret</a:t>
            </a:r>
            <a:endParaRPr sz="2800">
              <a:latin typeface="Arial"/>
              <a:cs typeface="Arial"/>
            </a:endParaRPr>
          </a:p>
          <a:p>
            <a:pPr marL="762000" marR="5080" lvl="1" indent="-292100">
              <a:lnSpc>
                <a:spcPts val="262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Posting </a:t>
            </a:r>
            <a:r>
              <a:rPr sz="2400" spc="-5" dirty="0">
                <a:latin typeface="Arial"/>
                <a:cs typeface="Arial"/>
              </a:rPr>
              <a:t>internal documents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expose unfair labour or  business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Free</a:t>
            </a:r>
            <a:r>
              <a:rPr spc="-105" dirty="0"/>
              <a:t> </a:t>
            </a:r>
            <a:r>
              <a:rPr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28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97999"/>
            <a:ext cx="7983855" cy="445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480" indent="-342900">
              <a:lnSpc>
                <a:spcPct val="101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Notion of </a:t>
            </a:r>
            <a:r>
              <a:rPr sz="2800" dirty="0">
                <a:latin typeface="Arial"/>
                <a:cs typeface="Arial"/>
              </a:rPr>
              <a:t>“free software” </a:t>
            </a:r>
            <a:r>
              <a:rPr sz="2800" spc="-5" dirty="0">
                <a:latin typeface="Arial"/>
                <a:cs typeface="Arial"/>
              </a:rPr>
              <a:t>has been advocated by  Richard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Stallman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“Free” means “free from certain copyright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restrictions”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GNU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Emacs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“free” compilers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utilities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Linux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Apache </a:t>
            </a:r>
            <a:r>
              <a:rPr sz="2400" spc="-5" dirty="0">
                <a:latin typeface="Arial"/>
                <a:cs typeface="Arial"/>
              </a:rPr>
              <a:t>webserver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GNOME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16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4000" dirty="0"/>
              <a:t>Patents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29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7559"/>
            <a:ext cx="8037830" cy="444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Q: Should software </a:t>
            </a:r>
            <a:r>
              <a:rPr sz="2800" spc="-5" dirty="0">
                <a:latin typeface="Arial"/>
                <a:cs typeface="Arial"/>
              </a:rPr>
              <a:t>be Copyrighted or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Patented?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Copyrights:</a:t>
            </a:r>
            <a:endParaRPr sz="2800">
              <a:latin typeface="Arial"/>
              <a:cs typeface="Arial"/>
            </a:endParaRPr>
          </a:p>
          <a:p>
            <a:pPr marL="762000" marR="5080" lvl="1" indent="-292100">
              <a:lnSpc>
                <a:spcPts val="262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Protect the </a:t>
            </a:r>
            <a:r>
              <a:rPr sz="2400" spc="-5" dirty="0">
                <a:latin typeface="Arial"/>
                <a:cs typeface="Arial"/>
              </a:rPr>
              <a:t>expression of an idea in </a:t>
            </a:r>
            <a:r>
              <a:rPr sz="2400" dirty="0">
                <a:latin typeface="Arial"/>
                <a:cs typeface="Arial"/>
              </a:rPr>
              <a:t>a fixed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tangible  form.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Are cheap,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obtain, and last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long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9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Allow fair </a:t>
            </a:r>
            <a:r>
              <a:rPr sz="2400" spc="-5" dirty="0">
                <a:latin typeface="Arial"/>
                <a:cs typeface="Arial"/>
              </a:rPr>
              <a:t>dealing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intellectual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Patents: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84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Protect </a:t>
            </a:r>
            <a:r>
              <a:rPr sz="2400" spc="-5" dirty="0">
                <a:latin typeface="Arial"/>
                <a:cs typeface="Arial"/>
              </a:rPr>
              <a:t>new, non-obvious, and useful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  <a:p>
            <a:pPr marL="762000" marR="531495" lvl="1" indent="-292100">
              <a:lnSpc>
                <a:spcPts val="252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expensive, difficult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obtain, and last </a:t>
            </a:r>
            <a:r>
              <a:rPr sz="2400" dirty="0">
                <a:latin typeface="Arial"/>
                <a:cs typeface="Arial"/>
              </a:rPr>
              <a:t>for short  </a:t>
            </a:r>
            <a:r>
              <a:rPr sz="2400" spc="-5" dirty="0">
                <a:latin typeface="Arial"/>
                <a:cs typeface="Arial"/>
              </a:rPr>
              <a:t>periods of </a:t>
            </a:r>
            <a:r>
              <a:rPr sz="2400" dirty="0">
                <a:latin typeface="Arial"/>
                <a:cs typeface="Arial"/>
              </a:rPr>
              <a:t>time (20 years </a:t>
            </a:r>
            <a:r>
              <a:rPr sz="2400" spc="-5" dirty="0">
                <a:latin typeface="Arial"/>
                <a:cs typeface="Arial"/>
              </a:rPr>
              <a:t>in Canada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USA)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Allow </a:t>
            </a:r>
            <a:r>
              <a:rPr sz="2400" spc="-5" dirty="0">
                <a:latin typeface="Arial"/>
                <a:cs typeface="Arial"/>
              </a:rPr>
              <a:t>licensing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35545"/>
            <a:ext cx="772668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5960" algn="l"/>
              </a:tabLst>
            </a:pPr>
            <a:r>
              <a:rPr dirty="0"/>
              <a:t>IP	</a:t>
            </a:r>
            <a:r>
              <a:rPr spc="-5" dirty="0"/>
              <a:t>and Changing</a:t>
            </a:r>
            <a:r>
              <a:rPr spc="-75" dirty="0"/>
              <a:t> </a:t>
            </a:r>
            <a:r>
              <a:rPr dirty="0"/>
              <a:t>Technology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3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8677"/>
            <a:ext cx="7669530" cy="429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Intellectual Property relates to </a:t>
            </a:r>
            <a:r>
              <a:rPr sz="2400" spc="-5" dirty="0">
                <a:latin typeface="Arial"/>
                <a:cs typeface="Arial"/>
              </a:rPr>
              <a:t>intangible </a:t>
            </a:r>
            <a:r>
              <a:rPr sz="2400" dirty="0">
                <a:latin typeface="Arial"/>
                <a:cs typeface="Arial"/>
              </a:rPr>
              <a:t>creative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762000" marR="582295" lvl="1" indent="-292100">
              <a:lnSpc>
                <a:spcPts val="2120"/>
              </a:lnSpc>
              <a:spcBef>
                <a:spcPts val="5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Not necessarily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physical </a:t>
            </a:r>
            <a:r>
              <a:rPr sz="2000" dirty="0">
                <a:latin typeface="Arial"/>
                <a:cs typeface="Arial"/>
              </a:rPr>
              <a:t>form </a:t>
            </a:r>
            <a:r>
              <a:rPr sz="2000" spc="-5" dirty="0">
                <a:latin typeface="Arial"/>
                <a:cs typeface="Arial"/>
              </a:rPr>
              <a:t>on which it is </a:t>
            </a:r>
            <a:r>
              <a:rPr sz="2000" dirty="0">
                <a:latin typeface="Arial"/>
                <a:cs typeface="Arial"/>
              </a:rPr>
              <a:t>stored </a:t>
            </a:r>
            <a:r>
              <a:rPr sz="2000" spc="-5" dirty="0">
                <a:latin typeface="Arial"/>
                <a:cs typeface="Arial"/>
              </a:rPr>
              <a:t>or  delivered.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Compare: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Physically </a:t>
            </a:r>
            <a:r>
              <a:rPr sz="2000" spc="-5" dirty="0">
                <a:latin typeface="Arial"/>
                <a:cs typeface="Arial"/>
              </a:rPr>
              <a:t>owning </a:t>
            </a:r>
            <a:r>
              <a:rPr sz="2000" dirty="0">
                <a:latin typeface="Arial"/>
                <a:cs typeface="Arial"/>
              </a:rPr>
              <a:t>a compact </a:t>
            </a:r>
            <a:r>
              <a:rPr sz="2000" spc="-5" dirty="0">
                <a:latin typeface="Arial"/>
                <a:cs typeface="Arial"/>
              </a:rPr>
              <a:t>disc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versus…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owning </a:t>
            </a:r>
            <a:r>
              <a:rPr sz="2000" dirty="0">
                <a:latin typeface="Arial"/>
                <a:cs typeface="Arial"/>
              </a:rPr>
              <a:t>the copyrights for the music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CD.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Four types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protection: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36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Copyright: </a:t>
            </a:r>
            <a:r>
              <a:rPr sz="2000" dirty="0">
                <a:latin typeface="Arial"/>
                <a:cs typeface="Arial"/>
              </a:rPr>
              <a:t>the right to copy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Patent: the right to </a:t>
            </a:r>
            <a:r>
              <a:rPr sz="2000" spc="-5" dirty="0">
                <a:latin typeface="Arial"/>
                <a:cs typeface="Arial"/>
              </a:rPr>
              <a:t>use/recreate/manufacture an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invention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Trademark: the right to </a:t>
            </a:r>
            <a:r>
              <a:rPr sz="2000" spc="-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word, phrase,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sound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Trade secret: you </a:t>
            </a:r>
            <a:r>
              <a:rPr sz="2000" spc="-5" dirty="0">
                <a:latin typeface="Arial"/>
                <a:cs typeface="Arial"/>
              </a:rPr>
              <a:t>don’t </a:t>
            </a:r>
            <a:r>
              <a:rPr sz="2000" dirty="0">
                <a:latin typeface="Arial"/>
                <a:cs typeface="Arial"/>
              </a:rPr>
              <a:t>tell </a:t>
            </a:r>
            <a:r>
              <a:rPr sz="2000" spc="-5" dirty="0">
                <a:latin typeface="Arial"/>
                <a:cs typeface="Arial"/>
              </a:rPr>
              <a:t>anybody, nobody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35545"/>
            <a:ext cx="73844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4865" algn="l"/>
              </a:tabLst>
            </a:pPr>
            <a:r>
              <a:rPr spc="-5" dirty="0"/>
              <a:t>Copyright</a:t>
            </a:r>
            <a:r>
              <a:rPr spc="10" dirty="0"/>
              <a:t> </a:t>
            </a:r>
            <a:r>
              <a:rPr dirty="0"/>
              <a:t>&amp;	</a:t>
            </a:r>
            <a:r>
              <a:rPr spc="-5" dirty="0"/>
              <a:t>software</a:t>
            </a:r>
            <a:r>
              <a:rPr spc="-90" dirty="0"/>
              <a:t> </a:t>
            </a:r>
            <a:r>
              <a:rPr dirty="0"/>
              <a:t>forms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30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88197"/>
            <a:ext cx="7785100" cy="469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Recall </a:t>
            </a:r>
            <a:r>
              <a:rPr sz="2400" dirty="0">
                <a:latin typeface="Arial"/>
                <a:cs typeface="Arial"/>
              </a:rPr>
              <a:t>that software can take several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forms: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source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object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microcode (i.e., </a:t>
            </a:r>
            <a:r>
              <a:rPr sz="2000" spc="-5" dirty="0">
                <a:latin typeface="Arial"/>
                <a:cs typeface="Arial"/>
              </a:rPr>
              <a:t>within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processors)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these can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copyrighted</a:t>
            </a:r>
            <a:endParaRPr sz="2400">
              <a:latin typeface="Arial"/>
              <a:cs typeface="Arial"/>
            </a:endParaRPr>
          </a:p>
          <a:p>
            <a:pPr marL="762000" marR="513080" lvl="1" indent="-292100">
              <a:lnSpc>
                <a:spcPts val="1920"/>
              </a:lnSpc>
              <a:spcBef>
                <a:spcPts val="4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instance, </a:t>
            </a:r>
            <a:r>
              <a:rPr sz="2000" dirty="0">
                <a:latin typeface="Arial"/>
                <a:cs typeface="Arial"/>
              </a:rPr>
              <a:t>copyrighting </a:t>
            </a:r>
            <a:r>
              <a:rPr sz="2000" spc="-5" dirty="0">
                <a:latin typeface="Arial"/>
                <a:cs typeface="Arial"/>
              </a:rPr>
              <a:t>object </a:t>
            </a:r>
            <a:r>
              <a:rPr sz="2000" dirty="0">
                <a:latin typeface="Arial"/>
                <a:cs typeface="Arial"/>
              </a:rPr>
              <a:t>code </a:t>
            </a:r>
            <a:r>
              <a:rPr sz="2000" spc="-5" dirty="0">
                <a:latin typeface="Arial"/>
                <a:cs typeface="Arial"/>
              </a:rPr>
              <a:t>deals with </a:t>
            </a:r>
            <a:r>
              <a:rPr sz="2000" dirty="0">
                <a:latin typeface="Arial"/>
                <a:cs typeface="Arial"/>
              </a:rPr>
              <a:t>software  </a:t>
            </a:r>
            <a:r>
              <a:rPr sz="2000" spc="-5" dirty="0">
                <a:latin typeface="Arial"/>
                <a:cs typeface="Arial"/>
              </a:rPr>
              <a:t>piracy.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what happens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The copyrighted source code </a:t>
            </a:r>
            <a:r>
              <a:rPr sz="2000" spc="-5" dirty="0">
                <a:latin typeface="Arial"/>
                <a:cs typeface="Arial"/>
              </a:rPr>
              <a:t>is 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C…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… yet someone rewrites </a:t>
            </a:r>
            <a:r>
              <a:rPr sz="2000" spc="-5" dirty="0">
                <a:latin typeface="Arial"/>
                <a:cs typeface="Arial"/>
              </a:rPr>
              <a:t>it into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Is copyright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infringed?</a:t>
            </a:r>
            <a:endParaRPr sz="2000">
              <a:latin typeface="Arial"/>
              <a:cs typeface="Arial"/>
            </a:endParaRPr>
          </a:p>
          <a:p>
            <a:pPr marL="355600" marR="255270" indent="-342900">
              <a:lnSpc>
                <a:spcPts val="23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 Courts have drawn no distinction between </a:t>
            </a:r>
            <a:r>
              <a:rPr sz="2400" dirty="0">
                <a:latin typeface="Arial"/>
                <a:cs typeface="Arial"/>
              </a:rPr>
              <a:t>source  </a:t>
            </a:r>
            <a:r>
              <a:rPr sz="2400" spc="-5" dirty="0">
                <a:latin typeface="Arial"/>
                <a:cs typeface="Arial"/>
              </a:rPr>
              <a:t>and object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762000" marR="5080" lvl="1" indent="-292100">
              <a:lnSpc>
                <a:spcPct val="8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Sculpture </a:t>
            </a:r>
            <a:r>
              <a:rPr sz="2000" spc="-5" dirty="0">
                <a:latin typeface="Arial"/>
                <a:cs typeface="Arial"/>
              </a:rPr>
              <a:t>analogy: doesn’t </a:t>
            </a:r>
            <a:r>
              <a:rPr sz="2000" dirty="0">
                <a:latin typeface="Arial"/>
                <a:cs typeface="Arial"/>
              </a:rPr>
              <a:t>matter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sculpture </a:t>
            </a:r>
            <a:r>
              <a:rPr sz="2000" spc="-5" dirty="0">
                <a:latin typeface="Arial"/>
                <a:cs typeface="Arial"/>
              </a:rPr>
              <a:t>is in bronze or in  </a:t>
            </a:r>
            <a:r>
              <a:rPr sz="2000" dirty="0">
                <a:latin typeface="Arial"/>
                <a:cs typeface="Arial"/>
              </a:rPr>
              <a:t>marble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672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Copyright and software</a:t>
            </a:r>
            <a:r>
              <a:rPr spc="-60" dirty="0"/>
              <a:t> </a:t>
            </a:r>
            <a:r>
              <a:rPr dirty="0"/>
              <a:t>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3477" y="6705559"/>
            <a:ext cx="25742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b="1" dirty="0">
                <a:latin typeface="Arial"/>
                <a:cs typeface="Arial"/>
              </a:rPr>
              <a:t>SENG </a:t>
            </a:r>
            <a:r>
              <a:rPr sz="1000" b="1" spc="-5" dirty="0">
                <a:latin typeface="Arial"/>
                <a:cs typeface="Arial"/>
              </a:rPr>
              <a:t>401: </a:t>
            </a:r>
            <a:r>
              <a:rPr sz="1000" b="1" dirty="0">
                <a:latin typeface="Arial"/>
                <a:cs typeface="Arial"/>
              </a:rPr>
              <a:t>Social </a:t>
            </a:r>
            <a:r>
              <a:rPr sz="1000" b="1" spc="-5" dirty="0">
                <a:latin typeface="Arial"/>
                <a:cs typeface="Arial"/>
              </a:rPr>
              <a:t>and </a:t>
            </a:r>
            <a:r>
              <a:rPr sz="1000" b="1" dirty="0">
                <a:latin typeface="Arial"/>
                <a:cs typeface="Arial"/>
              </a:rPr>
              <a:t>Professional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Issues</a:t>
            </a:r>
            <a:endParaRPr sz="1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Intellectual Property: Slide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8677"/>
            <a:ext cx="753427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what about </a:t>
            </a:r>
            <a:r>
              <a:rPr sz="2400" dirty="0">
                <a:latin typeface="Arial"/>
                <a:cs typeface="Arial"/>
              </a:rPr>
              <a:t>software versus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copyrightable</a:t>
            </a:r>
            <a:endParaRPr sz="2400">
              <a:latin typeface="Arial"/>
              <a:cs typeface="Arial"/>
            </a:endParaRPr>
          </a:p>
          <a:p>
            <a:pPr marL="762000" marR="388620" lvl="1" indent="-292100">
              <a:lnSpc>
                <a:spcPts val="212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Yet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know that the same software could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turned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into  hardware…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and hardware </a:t>
            </a:r>
            <a:r>
              <a:rPr sz="2000" dirty="0">
                <a:latin typeface="Arial"/>
                <a:cs typeface="Arial"/>
              </a:rPr>
              <a:t>falls </a:t>
            </a:r>
            <a:r>
              <a:rPr sz="2000" spc="-5" dirty="0">
                <a:latin typeface="Arial"/>
                <a:cs typeface="Arial"/>
              </a:rPr>
              <a:t>under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purview 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(Note: the </a:t>
            </a:r>
            <a:r>
              <a:rPr sz="2000" spc="-5" dirty="0">
                <a:latin typeface="Arial"/>
                <a:cs typeface="Arial"/>
              </a:rPr>
              <a:t>hardwired </a:t>
            </a:r>
            <a:r>
              <a:rPr sz="2000" dirty="0">
                <a:latin typeface="Arial"/>
                <a:cs typeface="Arial"/>
              </a:rPr>
              <a:t>version could </a:t>
            </a:r>
            <a:r>
              <a:rPr sz="2000" spc="-5" dirty="0">
                <a:latin typeface="Arial"/>
                <a:cs typeface="Arial"/>
              </a:rPr>
              <a:t>not be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copyrighted.)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Is software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patentable?</a:t>
            </a:r>
            <a:endParaRPr sz="2400">
              <a:latin typeface="Arial"/>
              <a:cs typeface="Arial"/>
            </a:endParaRPr>
          </a:p>
          <a:p>
            <a:pPr marL="762000" marR="954405" lvl="1" indent="-292100">
              <a:lnSpc>
                <a:spcPts val="212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1970s: US </a:t>
            </a:r>
            <a:r>
              <a:rPr sz="2000" dirty="0">
                <a:latin typeface="Arial"/>
                <a:cs typeface="Arial"/>
              </a:rPr>
              <a:t>Supreme </a:t>
            </a:r>
            <a:r>
              <a:rPr sz="2000" spc="-5" dirty="0">
                <a:latin typeface="Arial"/>
                <a:cs typeface="Arial"/>
              </a:rPr>
              <a:t>Court initially </a:t>
            </a:r>
            <a:r>
              <a:rPr sz="2000" dirty="0">
                <a:latin typeface="Arial"/>
                <a:cs typeface="Arial"/>
              </a:rPr>
              <a:t>ruled software </a:t>
            </a:r>
            <a:r>
              <a:rPr sz="2000" spc="-5" dirty="0">
                <a:latin typeface="Arial"/>
                <a:cs typeface="Arial"/>
              </a:rPr>
              <a:t>as  unpatentable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ts val="1970"/>
              </a:lnSpc>
              <a:spcBef>
                <a:spcPts val="4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is: algorithms were deemed </a:t>
            </a:r>
            <a:r>
              <a:rPr sz="1800" dirty="0">
                <a:latin typeface="Arial"/>
                <a:cs typeface="Arial"/>
              </a:rPr>
              <a:t>to constitute </a:t>
            </a:r>
            <a:r>
              <a:rPr sz="1800" spc="-5" dirty="0">
                <a:latin typeface="Arial"/>
                <a:cs typeface="Arial"/>
              </a:rPr>
              <a:t>abstract ideas or  </a:t>
            </a:r>
            <a:r>
              <a:rPr sz="1800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placed </a:t>
            </a:r>
            <a:r>
              <a:rPr sz="180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outside of patentable </a:t>
            </a:r>
            <a:r>
              <a:rPr sz="1800" dirty="0">
                <a:latin typeface="Arial"/>
                <a:cs typeface="Arial"/>
              </a:rPr>
              <a:t>subject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Change…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32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3279"/>
            <a:ext cx="7660640" cy="430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1981: US </a:t>
            </a:r>
            <a:r>
              <a:rPr sz="2800" dirty="0">
                <a:latin typeface="Arial"/>
                <a:cs typeface="Arial"/>
              </a:rPr>
              <a:t>Supreme </a:t>
            </a:r>
            <a:r>
              <a:rPr sz="2800" spc="-5" dirty="0">
                <a:latin typeface="Arial"/>
                <a:cs typeface="Arial"/>
              </a:rPr>
              <a:t>Court </a:t>
            </a:r>
            <a:r>
              <a:rPr sz="2800" dirty="0">
                <a:latin typeface="Arial"/>
                <a:cs typeface="Arial"/>
              </a:rPr>
              <a:t>revisited their </a:t>
            </a:r>
            <a:r>
              <a:rPr sz="2800" spc="-5" dirty="0">
                <a:latin typeface="Arial"/>
                <a:cs typeface="Arial"/>
              </a:rPr>
              <a:t>earlier  </a:t>
            </a:r>
            <a:r>
              <a:rPr sz="2800" dirty="0">
                <a:latin typeface="Arial"/>
                <a:cs typeface="Arial"/>
              </a:rPr>
              <a:t>ruling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2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“Diamond v.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Diehr”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New position amended earlier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by itself is </a:t>
            </a:r>
            <a:r>
              <a:rPr sz="2400" dirty="0">
                <a:latin typeface="Arial"/>
                <a:cs typeface="Arial"/>
              </a:rPr>
              <a:t>still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unpatentable…</a:t>
            </a:r>
            <a:endParaRPr sz="2400">
              <a:latin typeface="Arial"/>
              <a:cs typeface="Arial"/>
            </a:endParaRPr>
          </a:p>
          <a:p>
            <a:pPr marL="762000" marR="967105" lvl="1" indent="-292100">
              <a:lnSpc>
                <a:spcPts val="232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but if </a:t>
            </a:r>
            <a:r>
              <a:rPr sz="2400" dirty="0">
                <a:latin typeface="Arial"/>
                <a:cs typeface="Arial"/>
              </a:rPr>
              <a:t>tied to some </a:t>
            </a:r>
            <a:r>
              <a:rPr sz="2400" spc="-5" dirty="0">
                <a:latin typeface="Arial"/>
                <a:cs typeface="Arial"/>
              </a:rPr>
              <a:t>physical </a:t>
            </a:r>
            <a:r>
              <a:rPr sz="2400" dirty="0">
                <a:latin typeface="Arial"/>
                <a:cs typeface="Arial"/>
              </a:rPr>
              <a:t>component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dirty="0">
                <a:latin typeface="Arial"/>
                <a:cs typeface="Arial"/>
              </a:rPr>
              <a:t>substrate,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could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patentable.</a:t>
            </a:r>
            <a:endParaRPr sz="2400">
              <a:latin typeface="Arial"/>
              <a:cs typeface="Arial"/>
            </a:endParaRPr>
          </a:p>
          <a:p>
            <a:pPr marL="355600" marR="398780" indent="-342900">
              <a:lnSpc>
                <a:spcPct val="782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case covered a technique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  curing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rubber.</a:t>
            </a:r>
            <a:endParaRPr sz="2800">
              <a:latin typeface="Arial"/>
              <a:cs typeface="Arial"/>
            </a:endParaRPr>
          </a:p>
          <a:p>
            <a:pPr marL="762000" marR="120650" lvl="1" indent="-292100">
              <a:lnSpc>
                <a:spcPts val="232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device included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performed  </a:t>
            </a:r>
            <a:r>
              <a:rPr sz="2400" dirty="0">
                <a:latin typeface="Arial"/>
                <a:cs typeface="Arial"/>
              </a:rPr>
              <a:t>computerized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calculations.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determined when </a:t>
            </a:r>
            <a:r>
              <a:rPr sz="2400" dirty="0">
                <a:latin typeface="Arial"/>
                <a:cs typeface="Arial"/>
              </a:rPr>
              <a:t>curing </a:t>
            </a:r>
            <a:r>
              <a:rPr sz="2400" spc="-5" dirty="0">
                <a:latin typeface="Arial"/>
                <a:cs typeface="Arial"/>
              </a:rPr>
              <a:t>was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Patents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33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42159"/>
            <a:ext cx="7785100" cy="4145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Possible </a:t>
            </a:r>
            <a:r>
              <a:rPr sz="2400" spc="-5" dirty="0">
                <a:latin typeface="Arial"/>
                <a:cs typeface="Arial"/>
              </a:rPr>
              <a:t>patentable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material: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industrial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compositions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matter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articles of </a:t>
            </a:r>
            <a:r>
              <a:rPr sz="2000" dirty="0">
                <a:latin typeface="Arial"/>
                <a:cs typeface="Arial"/>
              </a:rPr>
              <a:t>manufacture that </a:t>
            </a:r>
            <a:r>
              <a:rPr sz="2000" spc="-5" dirty="0">
                <a:latin typeface="Arial"/>
                <a:cs typeface="Arial"/>
              </a:rPr>
              <a:t>are novel, useful, 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non-obvious</a:t>
            </a:r>
            <a:endParaRPr sz="2000">
              <a:latin typeface="Arial"/>
              <a:cs typeface="Arial"/>
            </a:endParaRPr>
          </a:p>
          <a:p>
            <a:pPr marL="355600" marR="51435" indent="-342900">
              <a:lnSpc>
                <a:spcPts val="23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Patents </a:t>
            </a:r>
            <a:r>
              <a:rPr sz="2400" spc="-5" dirty="0">
                <a:latin typeface="Arial"/>
                <a:cs typeface="Arial"/>
              </a:rPr>
              <a:t>are obtained in </a:t>
            </a:r>
            <a:r>
              <a:rPr sz="2400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jurisdiction by </a:t>
            </a:r>
            <a:r>
              <a:rPr sz="2400" dirty="0">
                <a:latin typeface="Arial"/>
                <a:cs typeface="Arial"/>
              </a:rPr>
              <a:t>submitting  </a:t>
            </a:r>
            <a:r>
              <a:rPr sz="2400" spc="-5" dirty="0">
                <a:latin typeface="Arial"/>
                <a:cs typeface="Arial"/>
              </a:rPr>
              <a:t>an application </a:t>
            </a:r>
            <a:r>
              <a:rPr sz="2400" dirty="0">
                <a:latin typeface="Arial"/>
                <a:cs typeface="Arial"/>
              </a:rPr>
              <a:t>to a Patent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Office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395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US: </a:t>
            </a:r>
            <a:r>
              <a:rPr sz="2000" dirty="0">
                <a:latin typeface="Arial"/>
                <a:cs typeface="Arial"/>
              </a:rPr>
              <a:t>Patent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Trademark Office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(PTO)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Canada: </a:t>
            </a:r>
            <a:r>
              <a:rPr sz="2000" dirty="0">
                <a:latin typeface="Arial"/>
                <a:cs typeface="Arial"/>
              </a:rPr>
              <a:t>Patent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Office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Patent must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describe: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how </a:t>
            </a:r>
            <a:r>
              <a:rPr sz="2000" dirty="0">
                <a:latin typeface="Arial"/>
                <a:cs typeface="Arial"/>
              </a:rPr>
              <a:t>to make the claimed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invention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how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use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claims </a:t>
            </a:r>
            <a:r>
              <a:rPr sz="2000" spc="-5" dirty="0">
                <a:latin typeface="Arial"/>
                <a:cs typeface="Arial"/>
              </a:rPr>
              <a:t>delineating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inventions </a:t>
            </a:r>
            <a:r>
              <a:rPr sz="2000" dirty="0">
                <a:latin typeface="Arial"/>
                <a:cs typeface="Arial"/>
              </a:rPr>
              <a:t>covered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Software</a:t>
            </a:r>
            <a:r>
              <a:rPr spc="-105" dirty="0"/>
              <a:t> </a:t>
            </a:r>
            <a:r>
              <a:rPr dirty="0"/>
              <a:t>Patents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34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42159"/>
            <a:ext cx="7968615" cy="379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 law </a:t>
            </a:r>
            <a:r>
              <a:rPr sz="2400" dirty="0">
                <a:latin typeface="Arial"/>
                <a:cs typeface="Arial"/>
              </a:rPr>
              <a:t>since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1981: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chipping </a:t>
            </a:r>
            <a:r>
              <a:rPr sz="2000" spc="-5" dirty="0">
                <a:latin typeface="Arial"/>
                <a:cs typeface="Arial"/>
              </a:rPr>
              <a:t>away at </a:t>
            </a:r>
            <a:r>
              <a:rPr sz="2000" dirty="0">
                <a:latin typeface="Arial"/>
                <a:cs typeface="Arial"/>
              </a:rPr>
              <a:t>restrictions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software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“stretching” </a:t>
            </a:r>
            <a:r>
              <a:rPr sz="2000" spc="-5" dirty="0">
                <a:latin typeface="Arial"/>
                <a:cs typeface="Arial"/>
              </a:rPr>
              <a:t>patent law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accommodate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Examples: </a:t>
            </a:r>
            <a:r>
              <a:rPr sz="2400" spc="-5" dirty="0">
                <a:latin typeface="Arial"/>
                <a:cs typeface="Arial"/>
              </a:rPr>
              <a:t>physical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substrate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needs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produce </a:t>
            </a: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physical </a:t>
            </a:r>
            <a:r>
              <a:rPr sz="200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2395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Programs certainly </a:t>
            </a:r>
            <a:r>
              <a:rPr sz="2000" spc="-5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155700" marR="363855" lvl="2" indent="-228600">
              <a:lnSpc>
                <a:spcPct val="772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stored </a:t>
            </a:r>
            <a:r>
              <a:rPr sz="1800" spc="-5" dirty="0">
                <a:latin typeface="Arial"/>
                <a:cs typeface="Arial"/>
              </a:rPr>
              <a:t>data in </a:t>
            </a:r>
            <a:r>
              <a:rPr sz="1800" dirty="0">
                <a:latin typeface="Arial"/>
                <a:cs typeface="Arial"/>
              </a:rPr>
              <a:t>the form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computer memory (i.e., </a:t>
            </a:r>
            <a:r>
              <a:rPr sz="1800" spc="-5" dirty="0">
                <a:latin typeface="Arial"/>
                <a:cs typeface="Arial"/>
              </a:rPr>
              <a:t>hardware with  </a:t>
            </a:r>
            <a:r>
              <a:rPr sz="1800" dirty="0">
                <a:latin typeface="Arial"/>
                <a:cs typeface="Arial"/>
              </a:rPr>
              <a:t>varying </a:t>
            </a:r>
            <a:r>
              <a:rPr sz="1800" spc="-5" dirty="0">
                <a:latin typeface="Arial"/>
                <a:cs typeface="Arial"/>
              </a:rPr>
              <a:t>electrical or </a:t>
            </a:r>
            <a:r>
              <a:rPr sz="1800" dirty="0">
                <a:latin typeface="Arial"/>
                <a:cs typeface="Arial"/>
              </a:rPr>
              <a:t>magnetic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states)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ts val="2135"/>
              </a:lnSpc>
              <a:spcBef>
                <a:spcPts val="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moving from 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such state to </a:t>
            </a:r>
            <a:r>
              <a:rPr sz="1800" spc="-5" dirty="0">
                <a:latin typeface="Arial"/>
                <a:cs typeface="Arial"/>
              </a:rPr>
              <a:t>another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37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Storing </a:t>
            </a:r>
            <a:r>
              <a:rPr sz="2000" spc="-5" dirty="0">
                <a:latin typeface="Arial"/>
                <a:cs typeface="Arial"/>
              </a:rPr>
              <a:t>data or </a:t>
            </a:r>
            <a:r>
              <a:rPr sz="2000" dirty="0">
                <a:latin typeface="Arial"/>
                <a:cs typeface="Arial"/>
              </a:rPr>
              <a:t>software code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a magnetic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  <a:p>
            <a:pPr marL="1155700" marR="1036319" lvl="2" indent="-228600">
              <a:lnSpc>
                <a:spcPts val="1770"/>
              </a:lnSpc>
              <a:spcBef>
                <a:spcPts val="3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Recognized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producing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novel and patentable article of  </a:t>
            </a:r>
            <a:r>
              <a:rPr sz="1800" dirty="0">
                <a:latin typeface="Arial"/>
                <a:cs typeface="Arial"/>
              </a:rPr>
              <a:t>manufacture.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ts val="2140"/>
              </a:lnSpc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disk with </a:t>
            </a:r>
            <a:r>
              <a:rPr sz="1800" dirty="0">
                <a:latin typeface="Arial"/>
                <a:cs typeface="Arial"/>
              </a:rPr>
              <a:t>the stored </a:t>
            </a:r>
            <a:r>
              <a:rPr sz="1800" spc="-5" dirty="0">
                <a:latin typeface="Arial"/>
                <a:cs typeface="Arial"/>
              </a:rPr>
              <a:t>data differs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disk without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89507"/>
            <a:ext cx="772477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015" algn="l"/>
              </a:tabLst>
            </a:pPr>
            <a:r>
              <a:rPr spc="-5" dirty="0"/>
              <a:t>Algorithms</a:t>
            </a:r>
            <a:r>
              <a:rPr spc="10" dirty="0"/>
              <a:t> </a:t>
            </a:r>
            <a:r>
              <a:rPr dirty="0"/>
              <a:t>&amp;	data</a:t>
            </a:r>
            <a:r>
              <a:rPr spc="-10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35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52320"/>
            <a:ext cx="804989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US 1998: </a:t>
            </a:r>
            <a:r>
              <a:rPr sz="2000" dirty="0">
                <a:latin typeface="Arial"/>
                <a:cs typeface="Arial"/>
              </a:rPr>
              <a:t>State Street Bank &amp; Trust vs. Signature Financial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Group</a:t>
            </a:r>
            <a:endParaRPr sz="2000">
              <a:latin typeface="Arial"/>
              <a:cs typeface="Arial"/>
            </a:endParaRPr>
          </a:p>
          <a:p>
            <a:pPr marL="762000" marR="170180" lvl="1" indent="-292100">
              <a:lnSpc>
                <a:spcPts val="1770"/>
              </a:lnSpc>
              <a:spcBef>
                <a:spcPts val="3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Signature Financial </a:t>
            </a:r>
            <a:r>
              <a:rPr sz="1800" spc="-5" dirty="0">
                <a:latin typeface="Arial"/>
                <a:cs typeface="Arial"/>
              </a:rPr>
              <a:t>obtained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patent on </a:t>
            </a:r>
            <a:r>
              <a:rPr sz="1800" dirty="0">
                <a:latin typeface="Arial"/>
                <a:cs typeface="Arial"/>
              </a:rPr>
              <a:t>a “hub-and-spoke” method </a:t>
            </a:r>
            <a:r>
              <a:rPr sz="1800" spc="-5" dirty="0">
                <a:latin typeface="Arial"/>
                <a:cs typeface="Arial"/>
              </a:rPr>
              <a:t>of  </a:t>
            </a:r>
            <a:r>
              <a:rPr sz="1800" dirty="0">
                <a:latin typeface="Arial"/>
                <a:cs typeface="Arial"/>
              </a:rPr>
              <a:t>running mutual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funds.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214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depended heavily on </a:t>
            </a:r>
            <a:r>
              <a:rPr sz="1800" dirty="0">
                <a:latin typeface="Arial"/>
                <a:cs typeface="Arial"/>
              </a:rPr>
              <a:t>computer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technology.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spcBef>
                <a:spcPts val="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Idea:</a:t>
            </a:r>
            <a:endParaRPr sz="2000">
              <a:latin typeface="Arial"/>
              <a:cs typeface="Arial"/>
            </a:endParaRPr>
          </a:p>
          <a:p>
            <a:pPr marL="762000" marR="196850" lvl="1" indent="-292100">
              <a:lnSpc>
                <a:spcPct val="772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Several mutual funds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the “spokes”; The single </a:t>
            </a:r>
            <a:r>
              <a:rPr sz="1800" spc="-5" dirty="0">
                <a:latin typeface="Arial"/>
                <a:cs typeface="Arial"/>
              </a:rPr>
              <a:t>investment portfolio  is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“hub”</a:t>
            </a:r>
            <a:endParaRPr sz="1800">
              <a:latin typeface="Arial"/>
              <a:cs typeface="Arial"/>
            </a:endParaRPr>
          </a:p>
          <a:p>
            <a:pPr marL="762000" marR="5080" lvl="1" indent="-292100">
              <a:lnSpc>
                <a:spcPct val="772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determines </a:t>
            </a:r>
            <a:r>
              <a:rPr sz="1800" dirty="0">
                <a:latin typeface="Arial"/>
                <a:cs typeface="Arial"/>
              </a:rPr>
              <a:t>the values </a:t>
            </a:r>
            <a:r>
              <a:rPr sz="1800" spc="-5" dirty="0">
                <a:latin typeface="Arial"/>
                <a:cs typeface="Arial"/>
              </a:rPr>
              <a:t>of each </a:t>
            </a:r>
            <a:r>
              <a:rPr sz="1800" dirty="0">
                <a:latin typeface="Arial"/>
                <a:cs typeface="Arial"/>
              </a:rPr>
              <a:t>fund </a:t>
            </a:r>
            <a:r>
              <a:rPr sz="1800" spc="-5" dirty="0">
                <a:latin typeface="Arial"/>
                <a:cs typeface="Arial"/>
              </a:rPr>
              <a:t>based on its percentage of  assets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“hub”</a:t>
            </a:r>
            <a:endParaRPr sz="1800">
              <a:latin typeface="Arial"/>
              <a:cs typeface="Arial"/>
            </a:endParaRPr>
          </a:p>
          <a:p>
            <a:pPr marL="762000" marR="1072515" lvl="1" indent="-292100">
              <a:lnSpc>
                <a:spcPts val="1770"/>
              </a:lnSpc>
              <a:spcBef>
                <a:spcPts val="3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Information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tracked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daily basis </a:t>
            </a:r>
            <a:r>
              <a:rPr sz="1800" dirty="0">
                <a:latin typeface="Arial"/>
                <a:cs typeface="Arial"/>
              </a:rPr>
              <a:t>(fund share </a:t>
            </a:r>
            <a:r>
              <a:rPr sz="1800" spc="-5" dirty="0">
                <a:latin typeface="Arial"/>
                <a:cs typeface="Arial"/>
              </a:rPr>
              <a:t>pricing, </a:t>
            </a:r>
            <a:r>
              <a:rPr sz="1800" dirty="0">
                <a:latin typeface="Arial"/>
                <a:cs typeface="Arial"/>
              </a:rPr>
              <a:t>tax  </a:t>
            </a:r>
            <a:r>
              <a:rPr sz="1800" spc="-5" dirty="0">
                <a:latin typeface="Arial"/>
                <a:cs typeface="Arial"/>
              </a:rPr>
              <a:t>accounting).</a:t>
            </a:r>
            <a:endParaRPr sz="1800">
              <a:latin typeface="Arial"/>
              <a:cs typeface="Arial"/>
            </a:endParaRPr>
          </a:p>
          <a:p>
            <a:pPr marL="355600" marR="767715" indent="-342900">
              <a:lnSpc>
                <a:spcPts val="192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State Street Bank </a:t>
            </a:r>
            <a:r>
              <a:rPr sz="2000" spc="-5" dirty="0">
                <a:latin typeface="Arial"/>
                <a:cs typeface="Arial"/>
              </a:rPr>
              <a:t>asked </a:t>
            </a:r>
            <a:r>
              <a:rPr sz="2000" dirty="0">
                <a:latin typeface="Arial"/>
                <a:cs typeface="Arial"/>
              </a:rPr>
              <a:t>that this </a:t>
            </a:r>
            <a:r>
              <a:rPr sz="2000" spc="-5" dirty="0">
                <a:latin typeface="Arial"/>
                <a:cs typeface="Arial"/>
              </a:rPr>
              <a:t>business process be judged  unpatentable as it was just </a:t>
            </a:r>
            <a:r>
              <a:rPr sz="2000" dirty="0">
                <a:latin typeface="Arial"/>
                <a:cs typeface="Arial"/>
              </a:rPr>
              <a:t>a mathematical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high-level </a:t>
            </a:r>
            <a:r>
              <a:rPr sz="2000" dirty="0">
                <a:latin typeface="Arial"/>
                <a:cs typeface="Arial"/>
              </a:rPr>
              <a:t>court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disagreed:</a:t>
            </a:r>
            <a:endParaRPr sz="2000">
              <a:latin typeface="Arial"/>
              <a:cs typeface="Arial"/>
            </a:endParaRPr>
          </a:p>
          <a:p>
            <a:pPr marL="762000" marR="514350" lvl="1" indent="-292100">
              <a:lnSpc>
                <a:spcPct val="772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Court explicitly </a:t>
            </a:r>
            <a:r>
              <a:rPr sz="1800" dirty="0">
                <a:latin typeface="Arial"/>
                <a:cs typeface="Arial"/>
              </a:rPr>
              <a:t>stated that </a:t>
            </a:r>
            <a:r>
              <a:rPr sz="1800" spc="-5" dirty="0">
                <a:latin typeface="Arial"/>
                <a:cs typeface="Arial"/>
              </a:rPr>
              <a:t>business processes </a:t>
            </a:r>
            <a:r>
              <a:rPr sz="1800" dirty="0">
                <a:latin typeface="Arial"/>
                <a:cs typeface="Arial"/>
              </a:rPr>
              <a:t>can form </a:t>
            </a:r>
            <a:r>
              <a:rPr sz="1800" spc="-5" dirty="0">
                <a:latin typeface="Arial"/>
                <a:cs typeface="Arial"/>
              </a:rPr>
              <a:t>patentable  </a:t>
            </a:r>
            <a:r>
              <a:rPr sz="1800" dirty="0">
                <a:latin typeface="Arial"/>
                <a:cs typeface="Arial"/>
              </a:rPr>
              <a:t>subject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matter</a:t>
            </a:r>
            <a:endParaRPr sz="1800">
              <a:latin typeface="Arial"/>
              <a:cs typeface="Arial"/>
            </a:endParaRPr>
          </a:p>
          <a:p>
            <a:pPr marL="762000" marR="310515" lvl="1" indent="-292100">
              <a:lnSpc>
                <a:spcPts val="1770"/>
              </a:lnSpc>
              <a:spcBef>
                <a:spcPts val="3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Consequence: algorithms and data </a:t>
            </a:r>
            <a:r>
              <a:rPr sz="1800" dirty="0">
                <a:latin typeface="Arial"/>
                <a:cs typeface="Arial"/>
              </a:rPr>
              <a:t>structures </a:t>
            </a:r>
            <a:r>
              <a:rPr sz="1800" spc="-5" dirty="0">
                <a:latin typeface="Arial"/>
                <a:cs typeface="Arial"/>
              </a:rPr>
              <a:t>are now </a:t>
            </a:r>
            <a:r>
              <a:rPr sz="1800" dirty="0">
                <a:latin typeface="Arial"/>
                <a:cs typeface="Arial"/>
              </a:rPr>
              <a:t>considered </a:t>
            </a:r>
            <a:r>
              <a:rPr sz="1800" spc="-5" dirty="0">
                <a:latin typeface="Arial"/>
                <a:cs typeface="Arial"/>
              </a:rPr>
              <a:t>by  </a:t>
            </a:r>
            <a:r>
              <a:rPr sz="1800" dirty="0">
                <a:latin typeface="Arial"/>
                <a:cs typeface="Arial"/>
              </a:rPr>
              <a:t>many to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“patentable subject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matter”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6553203"/>
            <a:ext cx="7391400" cy="533400"/>
          </a:xfrm>
          <a:custGeom>
            <a:avLst/>
            <a:gdLst/>
            <a:ahLst/>
            <a:cxnLst/>
            <a:rect l="l" t="t" r="r" b="b"/>
            <a:pathLst>
              <a:path w="7391400" h="533400">
                <a:moveTo>
                  <a:pt x="0" y="0"/>
                </a:moveTo>
                <a:lnTo>
                  <a:pt x="7391404" y="0"/>
                </a:lnTo>
                <a:lnTo>
                  <a:pt x="7391404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6629400"/>
            <a:ext cx="43815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457198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  <a:spcBef>
                <a:spcPts val="815"/>
              </a:spcBef>
              <a:tabLst>
                <a:tab pos="5518785" algn="l"/>
              </a:tabLst>
            </a:pPr>
            <a:r>
              <a:rPr sz="1500" b="1" spc="-7" baseline="-13888" dirty="0">
                <a:latin typeface="Arial"/>
                <a:cs typeface="Arial"/>
              </a:rPr>
              <a:t>University</a:t>
            </a:r>
            <a:r>
              <a:rPr sz="1500" b="1" spc="7" baseline="-13888" dirty="0">
                <a:latin typeface="Arial"/>
                <a:cs typeface="Arial"/>
              </a:rPr>
              <a:t> </a:t>
            </a:r>
            <a:r>
              <a:rPr sz="1500" b="1" baseline="-13888" dirty="0">
                <a:latin typeface="Arial"/>
                <a:cs typeface="Arial"/>
              </a:rPr>
              <a:t>of</a:t>
            </a:r>
            <a:r>
              <a:rPr sz="1500" b="1" spc="7" baseline="-13888" dirty="0">
                <a:latin typeface="Arial"/>
                <a:cs typeface="Arial"/>
              </a:rPr>
              <a:t> </a:t>
            </a:r>
            <a:r>
              <a:rPr sz="1500" b="1" spc="-7" baseline="-13888" dirty="0">
                <a:latin typeface="Arial"/>
                <a:cs typeface="Arial"/>
              </a:rPr>
              <a:t>Victoria	</a:t>
            </a:r>
            <a:r>
              <a:rPr sz="1000" b="1" dirty="0">
                <a:latin typeface="Arial"/>
                <a:cs typeface="Arial"/>
              </a:rPr>
              <a:t>SENG </a:t>
            </a:r>
            <a:r>
              <a:rPr sz="1000" b="1" spc="-5" dirty="0">
                <a:latin typeface="Arial"/>
                <a:cs typeface="Arial"/>
              </a:rPr>
              <a:t>401: </a:t>
            </a:r>
            <a:r>
              <a:rPr sz="1000" b="1" dirty="0">
                <a:latin typeface="Arial"/>
                <a:cs typeface="Arial"/>
              </a:rPr>
              <a:t>Social </a:t>
            </a:r>
            <a:r>
              <a:rPr sz="1000" b="1" spc="-5" dirty="0">
                <a:latin typeface="Arial"/>
                <a:cs typeface="Arial"/>
              </a:rPr>
              <a:t>and </a:t>
            </a:r>
            <a:r>
              <a:rPr sz="1000" b="1" dirty="0">
                <a:latin typeface="Arial"/>
                <a:cs typeface="Arial"/>
              </a:rPr>
              <a:t>Professional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Issues</a:t>
            </a:r>
            <a:endParaRPr sz="1000">
              <a:latin typeface="Arial"/>
              <a:cs typeface="Arial"/>
            </a:endParaRPr>
          </a:p>
          <a:p>
            <a:pPr marL="1243330">
              <a:lnSpc>
                <a:spcPct val="100000"/>
              </a:lnSpc>
              <a:tabLst>
                <a:tab pos="6414770" algn="l"/>
              </a:tabLst>
            </a:pPr>
            <a:r>
              <a:rPr sz="1500" spc="-7" baseline="-13888" dirty="0">
                <a:latin typeface="Arial"/>
                <a:cs typeface="Arial"/>
              </a:rPr>
              <a:t>Department of</a:t>
            </a:r>
            <a:r>
              <a:rPr sz="1500" spc="15" baseline="-13888" dirty="0">
                <a:latin typeface="Arial"/>
                <a:cs typeface="Arial"/>
              </a:rPr>
              <a:t> </a:t>
            </a:r>
            <a:r>
              <a:rPr sz="1500" spc="-7" baseline="-13888" dirty="0">
                <a:latin typeface="Arial"/>
                <a:cs typeface="Arial"/>
              </a:rPr>
              <a:t>Computer</a:t>
            </a:r>
            <a:r>
              <a:rPr sz="1500" baseline="-13888" dirty="0">
                <a:latin typeface="Arial"/>
                <a:cs typeface="Arial"/>
              </a:rPr>
              <a:t> Science	</a:t>
            </a:r>
            <a:r>
              <a:rPr sz="1000" i="1" dirty="0">
                <a:latin typeface="Arial"/>
                <a:cs typeface="Arial"/>
              </a:rPr>
              <a:t>Intellectual Property: Slide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57198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4267200"/>
            <a:ext cx="3352800" cy="517525"/>
          </a:xfrm>
          <a:custGeom>
            <a:avLst/>
            <a:gdLst/>
            <a:ahLst/>
            <a:cxnLst/>
            <a:rect l="l" t="t" r="r" b="b"/>
            <a:pathLst>
              <a:path w="3352800" h="517525">
                <a:moveTo>
                  <a:pt x="0" y="517525"/>
                </a:moveTo>
                <a:lnTo>
                  <a:pt x="3352800" y="517525"/>
                </a:lnTo>
                <a:lnTo>
                  <a:pt x="335280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67089" y="4310359"/>
            <a:ext cx="211074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0365">
              <a:lnSpc>
                <a:spcPct val="101200"/>
              </a:lnSpc>
            </a:pPr>
            <a:r>
              <a:rPr sz="1400" spc="-5" dirty="0">
                <a:latin typeface="Arial"/>
                <a:cs typeface="Arial"/>
              </a:rPr>
              <a:t>Cover page </a:t>
            </a:r>
            <a:r>
              <a:rPr sz="1400" dirty="0">
                <a:latin typeface="Arial"/>
                <a:cs typeface="Arial"/>
              </a:rPr>
              <a:t>from  Signature Financial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762000"/>
            <a:ext cx="4821237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Progress bar patent -</a:t>
            </a:r>
            <a:r>
              <a:rPr spc="-120" dirty="0"/>
              <a:t> </a:t>
            </a:r>
            <a:r>
              <a:rPr dirty="0"/>
              <a:t>Sony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7691"/>
            <a:ext cx="8068945" cy="30810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715" indent="-228600">
              <a:lnSpc>
                <a:spcPts val="1900"/>
              </a:lnSpc>
              <a:spcBef>
                <a:spcPts val="6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 method </a:t>
            </a:r>
            <a:r>
              <a:rPr sz="1800" spc="-5" dirty="0">
                <a:latin typeface="Arial"/>
                <a:cs typeface="Arial"/>
              </a:rPr>
              <a:t>of providing information about </a:t>
            </a:r>
            <a:r>
              <a:rPr sz="1800" dirty="0">
                <a:latin typeface="Arial"/>
                <a:cs typeface="Arial"/>
              </a:rPr>
              <a:t>recorded media content </a:t>
            </a:r>
            <a:r>
              <a:rPr sz="1800" spc="-5" dirty="0">
                <a:latin typeface="Arial"/>
                <a:cs typeface="Arial"/>
              </a:rPr>
              <a:t>having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beginning and end </a:t>
            </a:r>
            <a:r>
              <a:rPr sz="1800" dirty="0">
                <a:latin typeface="Arial"/>
                <a:cs typeface="Arial"/>
              </a:rPr>
              <a:t>time, said method comprising: </a:t>
            </a:r>
            <a:r>
              <a:rPr sz="1800" spc="-5" dirty="0">
                <a:latin typeface="Arial"/>
                <a:cs typeface="Arial"/>
              </a:rPr>
              <a:t>displaying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progress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  <a:p>
            <a:pPr marL="241300" marR="5080">
              <a:lnSpc>
                <a:spcPct val="89900"/>
              </a:lnSpc>
              <a:spcBef>
                <a:spcPts val="35"/>
              </a:spcBef>
            </a:pPr>
            <a:r>
              <a:rPr sz="1800" spc="-5" dirty="0">
                <a:latin typeface="Arial"/>
                <a:cs typeface="Arial"/>
              </a:rPr>
              <a:t>having </a:t>
            </a:r>
            <a:r>
              <a:rPr sz="1800" dirty="0">
                <a:latin typeface="Arial"/>
                <a:cs typeface="Arial"/>
              </a:rPr>
              <a:t>a first </a:t>
            </a:r>
            <a:r>
              <a:rPr sz="1800" spc="-5" dirty="0">
                <a:latin typeface="Arial"/>
                <a:cs typeface="Arial"/>
              </a:rPr>
              <a:t>portion, </a:t>
            </a:r>
            <a:r>
              <a:rPr sz="1800" dirty="0">
                <a:latin typeface="Arial"/>
                <a:cs typeface="Arial"/>
              </a:rPr>
              <a:t>said first </a:t>
            </a:r>
            <a:r>
              <a:rPr sz="1800" spc="-5" dirty="0">
                <a:latin typeface="Arial"/>
                <a:cs typeface="Arial"/>
              </a:rPr>
              <a:t>portion graphically </a:t>
            </a:r>
            <a:r>
              <a:rPr sz="1800" dirty="0">
                <a:latin typeface="Arial"/>
                <a:cs typeface="Arial"/>
              </a:rPr>
              <a:t>representing the </a:t>
            </a:r>
            <a:r>
              <a:rPr sz="1800" spc="-5" dirty="0">
                <a:latin typeface="Arial"/>
                <a:cs typeface="Arial"/>
              </a:rPr>
              <a:t>duration of  </a:t>
            </a:r>
            <a:r>
              <a:rPr sz="1800" dirty="0">
                <a:latin typeface="Arial"/>
                <a:cs typeface="Arial"/>
              </a:rPr>
              <a:t>said recorded media content </a:t>
            </a:r>
            <a:r>
              <a:rPr sz="1800" spc="-5" dirty="0">
                <a:latin typeface="Arial"/>
                <a:cs typeface="Arial"/>
              </a:rPr>
              <a:t>and having </a:t>
            </a:r>
            <a:r>
              <a:rPr sz="1800" dirty="0">
                <a:latin typeface="Arial"/>
                <a:cs typeface="Arial"/>
              </a:rPr>
              <a:t>a first color; </a:t>
            </a:r>
            <a:r>
              <a:rPr sz="1800" spc="-5" dirty="0">
                <a:latin typeface="Arial"/>
                <a:cs typeface="Arial"/>
              </a:rPr>
              <a:t>and displaying </a:t>
            </a:r>
            <a:r>
              <a:rPr sz="1800" dirty="0">
                <a:latin typeface="Arial"/>
                <a:cs typeface="Arial"/>
              </a:rPr>
              <a:t>a  second </a:t>
            </a:r>
            <a:r>
              <a:rPr sz="1800" spc="-5" dirty="0">
                <a:latin typeface="Arial"/>
                <a:cs typeface="Arial"/>
              </a:rPr>
              <a:t>portion having </a:t>
            </a:r>
            <a:r>
              <a:rPr sz="1800" dirty="0">
                <a:latin typeface="Arial"/>
                <a:cs typeface="Arial"/>
              </a:rPr>
              <a:t>a second color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said </a:t>
            </a:r>
            <a:r>
              <a:rPr sz="1800" spc="-5" dirty="0">
                <a:latin typeface="Arial"/>
                <a:cs typeface="Arial"/>
              </a:rPr>
              <a:t>progress bar, </a:t>
            </a:r>
            <a:r>
              <a:rPr sz="1800" dirty="0">
                <a:latin typeface="Arial"/>
                <a:cs typeface="Arial"/>
              </a:rPr>
              <a:t>said second  </a:t>
            </a:r>
            <a:r>
              <a:rPr sz="1800" spc="-5" dirty="0">
                <a:latin typeface="Arial"/>
                <a:cs typeface="Arial"/>
              </a:rPr>
              <a:t>portion graphically </a:t>
            </a:r>
            <a:r>
              <a:rPr sz="1800" dirty="0">
                <a:latin typeface="Arial"/>
                <a:cs typeface="Arial"/>
              </a:rPr>
              <a:t>representing a section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said recorded media content that 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viewed </a:t>
            </a:r>
            <a:r>
              <a:rPr sz="1800" spc="-5" dirty="0">
                <a:latin typeface="Arial"/>
                <a:cs typeface="Arial"/>
              </a:rPr>
              <a:t>during </a:t>
            </a:r>
            <a:r>
              <a:rPr sz="1800" dirty="0">
                <a:latin typeface="Arial"/>
                <a:cs typeface="Arial"/>
              </a:rPr>
              <a:t>a viewing session; </a:t>
            </a:r>
            <a:r>
              <a:rPr sz="1800" spc="-5" dirty="0">
                <a:latin typeface="Arial"/>
                <a:cs typeface="Arial"/>
              </a:rPr>
              <a:t>wherein </a:t>
            </a:r>
            <a:r>
              <a:rPr sz="1800" dirty="0">
                <a:latin typeface="Arial"/>
                <a:cs typeface="Arial"/>
              </a:rPr>
              <a:t>said second color </a:t>
            </a:r>
            <a:r>
              <a:rPr sz="1800" spc="-5" dirty="0">
                <a:latin typeface="Arial"/>
                <a:cs typeface="Arial"/>
              </a:rPr>
              <a:t>is distinct </a:t>
            </a:r>
            <a:r>
              <a:rPr sz="1800" dirty="0">
                <a:latin typeface="Arial"/>
                <a:cs typeface="Arial"/>
              </a:rPr>
              <a:t>from  said first color; </a:t>
            </a:r>
            <a:r>
              <a:rPr sz="1800" spc="-5" dirty="0">
                <a:latin typeface="Arial"/>
                <a:cs typeface="Arial"/>
              </a:rPr>
              <a:t>and wherein </a:t>
            </a:r>
            <a:r>
              <a:rPr sz="1800" dirty="0">
                <a:latin typeface="Arial"/>
                <a:cs typeface="Arial"/>
              </a:rPr>
              <a:t>said second </a:t>
            </a:r>
            <a:r>
              <a:rPr sz="1800" spc="-5" dirty="0">
                <a:latin typeface="Arial"/>
                <a:cs typeface="Arial"/>
              </a:rPr>
              <a:t>portion graphically </a:t>
            </a:r>
            <a:r>
              <a:rPr sz="1800" dirty="0">
                <a:latin typeface="Arial"/>
                <a:cs typeface="Arial"/>
              </a:rPr>
              <a:t>tracks a  </a:t>
            </a:r>
            <a:r>
              <a:rPr sz="1800" spc="-5" dirty="0">
                <a:latin typeface="Arial"/>
                <a:cs typeface="Arial"/>
              </a:rPr>
              <a:t>navigation </a:t>
            </a:r>
            <a:r>
              <a:rPr sz="1800" dirty="0">
                <a:latin typeface="Arial"/>
                <a:cs typeface="Arial"/>
              </a:rPr>
              <a:t>through said recorded media content </a:t>
            </a:r>
            <a:r>
              <a:rPr sz="1800" spc="-5" dirty="0">
                <a:latin typeface="Arial"/>
                <a:cs typeface="Arial"/>
              </a:rPr>
              <a:t>being </a:t>
            </a:r>
            <a:r>
              <a:rPr sz="1800" dirty="0">
                <a:latin typeface="Arial"/>
                <a:cs typeface="Arial"/>
              </a:rPr>
              <a:t>viewed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a trick  mode.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Filed: </a:t>
            </a:r>
            <a:r>
              <a:rPr sz="1800" b="1" spc="-5" dirty="0">
                <a:latin typeface="Arial"/>
                <a:cs typeface="Arial"/>
              </a:rPr>
              <a:t>August 25,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2004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United </a:t>
            </a:r>
            <a:r>
              <a:rPr sz="1800" b="1" dirty="0">
                <a:latin typeface="Arial"/>
                <a:cs typeface="Arial"/>
              </a:rPr>
              <a:t>States Patent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7,290,698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5257800"/>
            <a:ext cx="4495800" cy="125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05" dirty="0">
                <a:latin typeface="Arial"/>
                <a:cs typeface="Arial"/>
              </a:rPr>
              <a:t> </a:t>
            </a:r>
            <a:r>
              <a:rPr b="0" i="1" spc="-5" dirty="0">
                <a:latin typeface="Arial"/>
                <a:cs typeface="Arial"/>
              </a:rPr>
              <a:t>49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960" rIns="0" bIns="0" rtlCol="0">
            <a:spAutoFit/>
          </a:bodyPr>
          <a:lstStyle/>
          <a:p>
            <a:pPr marL="256540">
              <a:lnSpc>
                <a:spcPct val="100000"/>
              </a:lnSpc>
            </a:pPr>
            <a:r>
              <a:rPr sz="3200" spc="-5" dirty="0"/>
              <a:t>How </a:t>
            </a:r>
            <a:r>
              <a:rPr sz="3200" dirty="0"/>
              <a:t>would </a:t>
            </a:r>
            <a:r>
              <a:rPr sz="3200" spc="-5" dirty="0"/>
              <a:t>you </a:t>
            </a:r>
            <a:r>
              <a:rPr sz="3200" dirty="0"/>
              <a:t>protect </a:t>
            </a:r>
            <a:r>
              <a:rPr sz="3200" spc="-5" dirty="0"/>
              <a:t>your</a:t>
            </a:r>
            <a:r>
              <a:rPr sz="3200" spc="-90" dirty="0"/>
              <a:t> </a:t>
            </a:r>
            <a:r>
              <a:rPr sz="3200" spc="-5" dirty="0"/>
              <a:t>software?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05" dirty="0">
                <a:latin typeface="Arial"/>
                <a:cs typeface="Arial"/>
              </a:rPr>
              <a:t> </a:t>
            </a:r>
            <a:r>
              <a:rPr b="0" i="1" spc="-5" dirty="0">
                <a:latin typeface="Arial"/>
                <a:cs typeface="Arial"/>
              </a:rPr>
              <a:t>59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03120"/>
            <a:ext cx="7963534" cy="387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Patent, </a:t>
            </a:r>
            <a:r>
              <a:rPr sz="3200" spc="-5" dirty="0">
                <a:latin typeface="Arial"/>
                <a:cs typeface="Arial"/>
              </a:rPr>
              <a:t>Copyright, or </a:t>
            </a:r>
            <a:r>
              <a:rPr sz="3200" dirty="0">
                <a:latin typeface="Arial"/>
                <a:cs typeface="Arial"/>
              </a:rPr>
              <a:t>Trade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secret?</a:t>
            </a:r>
            <a:endParaRPr sz="3200">
              <a:latin typeface="Arial"/>
              <a:cs typeface="Arial"/>
            </a:endParaRPr>
          </a:p>
          <a:p>
            <a:pPr marL="355600" marR="98171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it worth </a:t>
            </a:r>
            <a:r>
              <a:rPr sz="3200" dirty="0">
                <a:latin typeface="Arial"/>
                <a:cs typeface="Arial"/>
              </a:rPr>
              <a:t>the time &amp; $ to </a:t>
            </a:r>
            <a:r>
              <a:rPr sz="3200" spc="-5" dirty="0">
                <a:latin typeface="Arial"/>
                <a:cs typeface="Arial"/>
              </a:rPr>
              <a:t>patent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  </a:t>
            </a:r>
            <a:r>
              <a:rPr sz="3200" spc="-5" dirty="0">
                <a:latin typeface="Arial"/>
                <a:cs typeface="Arial"/>
              </a:rPr>
              <a:t>algorithm?</a:t>
            </a:r>
            <a:endParaRPr sz="3200">
              <a:latin typeface="Arial"/>
              <a:cs typeface="Arial"/>
            </a:endParaRPr>
          </a:p>
          <a:p>
            <a:pPr marL="762000" marR="5080" lvl="1" indent="-292100">
              <a:lnSpc>
                <a:spcPts val="3329"/>
              </a:lnSpc>
              <a:spcBef>
                <a:spcPts val="8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Keep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mind – your </a:t>
            </a:r>
            <a:r>
              <a:rPr sz="2800" spc="-5" dirty="0">
                <a:latin typeface="Arial"/>
                <a:cs typeface="Arial"/>
              </a:rPr>
              <a:t>patent is only as good as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ability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legally defend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762000" marR="479425" lvl="1" indent="-292100">
              <a:lnSpc>
                <a:spcPct val="100099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patent is only effective in </a:t>
            </a:r>
            <a:r>
              <a:rPr sz="2800" dirty="0">
                <a:latin typeface="Arial"/>
                <a:cs typeface="Arial"/>
              </a:rPr>
              <a:t>the country </a:t>
            </a:r>
            <a:r>
              <a:rPr sz="2800" spc="-5" dirty="0">
                <a:latin typeface="Arial"/>
                <a:cs typeface="Arial"/>
              </a:rPr>
              <a:t>it is  </a:t>
            </a:r>
            <a:r>
              <a:rPr sz="2800" dirty="0">
                <a:latin typeface="Arial"/>
                <a:cs typeface="Arial"/>
              </a:rPr>
              <a:t>filed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– so you may </a:t>
            </a: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to file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many  countries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Licensing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39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3440"/>
            <a:ext cx="7754620" cy="466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Microsoft </a:t>
            </a:r>
            <a:r>
              <a:rPr sz="3200" spc="-5" dirty="0">
                <a:latin typeface="Arial"/>
                <a:cs typeface="Arial"/>
              </a:rPr>
              <a:t>is probably infringing on </a:t>
            </a:r>
            <a:r>
              <a:rPr sz="3200" dirty="0">
                <a:latin typeface="Arial"/>
                <a:cs typeface="Arial"/>
              </a:rPr>
              <a:t>Sony’s  </a:t>
            </a:r>
            <a:r>
              <a:rPr sz="3200" spc="-5" dirty="0">
                <a:latin typeface="Arial"/>
                <a:cs typeface="Arial"/>
              </a:rPr>
              <a:t>progress bar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patent</a:t>
            </a:r>
            <a:endParaRPr sz="3200">
              <a:latin typeface="Arial"/>
              <a:cs typeface="Arial"/>
            </a:endParaRPr>
          </a:p>
          <a:p>
            <a:pPr marL="355600" marR="22987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But Sony </a:t>
            </a:r>
            <a:r>
              <a:rPr sz="3200" spc="-5" dirty="0">
                <a:latin typeface="Arial"/>
                <a:cs typeface="Arial"/>
              </a:rPr>
              <a:t>is probably infringing on </a:t>
            </a:r>
            <a:r>
              <a:rPr sz="3200" dirty="0">
                <a:latin typeface="Arial"/>
                <a:cs typeface="Arial"/>
              </a:rPr>
              <a:t>some  Microsoft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patents</a:t>
            </a:r>
            <a:endParaRPr sz="3200">
              <a:latin typeface="Arial"/>
              <a:cs typeface="Arial"/>
            </a:endParaRPr>
          </a:p>
          <a:p>
            <a:pPr marL="355600" marR="365125" indent="-342900" algn="just">
              <a:lnSpc>
                <a:spcPct val="100699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They sign </a:t>
            </a:r>
            <a:r>
              <a:rPr sz="3200" spc="-5" dirty="0">
                <a:latin typeface="Arial"/>
                <a:cs typeface="Arial"/>
              </a:rPr>
              <a:t>licensing deals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allow each  other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IP </a:t>
            </a:r>
            <a:r>
              <a:rPr sz="3200" spc="-5" dirty="0">
                <a:latin typeface="Arial"/>
                <a:cs typeface="Arial"/>
              </a:rPr>
              <a:t>without </a:t>
            </a:r>
            <a:r>
              <a:rPr sz="3200" dirty="0">
                <a:latin typeface="Arial"/>
                <a:cs typeface="Arial"/>
              </a:rPr>
              <a:t>risk </a:t>
            </a:r>
            <a:r>
              <a:rPr sz="3200" spc="-5" dirty="0">
                <a:latin typeface="Arial"/>
                <a:cs typeface="Arial"/>
              </a:rPr>
              <a:t>of being  </a:t>
            </a:r>
            <a:r>
              <a:rPr sz="3200" dirty="0">
                <a:latin typeface="Arial"/>
                <a:cs typeface="Arial"/>
              </a:rPr>
              <a:t>sued</a:t>
            </a:r>
            <a:endParaRPr sz="3200">
              <a:latin typeface="Arial"/>
              <a:cs typeface="Arial"/>
            </a:endParaRPr>
          </a:p>
          <a:p>
            <a:pPr marL="355600" marR="77279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Holding lots of patents is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defensive  </a:t>
            </a:r>
            <a:r>
              <a:rPr sz="3200" dirty="0">
                <a:latin typeface="Arial"/>
                <a:cs typeface="Arial"/>
              </a:rPr>
              <a:t>strategy for </a:t>
            </a:r>
            <a:r>
              <a:rPr sz="3200" spc="-5" dirty="0">
                <a:latin typeface="Arial"/>
                <a:cs typeface="Arial"/>
              </a:rPr>
              <a:t>big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companies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6553200"/>
            <a:ext cx="7391400" cy="533400"/>
          </a:xfrm>
          <a:custGeom>
            <a:avLst/>
            <a:gdLst/>
            <a:ahLst/>
            <a:cxnLst/>
            <a:rect l="l" t="t" r="r" b="b"/>
            <a:pathLst>
              <a:path w="7391400" h="533400">
                <a:moveTo>
                  <a:pt x="0" y="533400"/>
                </a:moveTo>
                <a:lnTo>
                  <a:pt x="7391400" y="533400"/>
                </a:lnTo>
                <a:lnTo>
                  <a:pt x="739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6553203"/>
            <a:ext cx="7391400" cy="533400"/>
          </a:xfrm>
          <a:custGeom>
            <a:avLst/>
            <a:gdLst/>
            <a:ahLst/>
            <a:cxnLst/>
            <a:rect l="l" t="t" r="r" b="b"/>
            <a:pathLst>
              <a:path w="7391400" h="533400">
                <a:moveTo>
                  <a:pt x="0" y="0"/>
                </a:moveTo>
                <a:lnTo>
                  <a:pt x="7391404" y="0"/>
                </a:lnTo>
                <a:lnTo>
                  <a:pt x="7391404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6629400"/>
            <a:ext cx="43815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2123440"/>
            <a:ext cx="7595234" cy="155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What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some things the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entertainment  industry has done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protect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copyright?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Do </a:t>
            </a:r>
            <a:r>
              <a:rPr sz="3200" dirty="0">
                <a:latin typeface="Arial"/>
                <a:cs typeface="Arial"/>
              </a:rPr>
              <a:t>you think these </a:t>
            </a:r>
            <a:r>
              <a:rPr sz="3200" spc="-5" dirty="0">
                <a:latin typeface="Arial"/>
                <a:cs typeface="Arial"/>
              </a:rPr>
              <a:t>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justified?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4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Open </a:t>
            </a:r>
            <a:r>
              <a:rPr spc="-5" dirty="0"/>
              <a:t>source</a:t>
            </a:r>
            <a:r>
              <a:rPr spc="-95" dirty="0"/>
              <a:t> </a:t>
            </a:r>
            <a:r>
              <a:rPr spc="-5"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40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3440"/>
            <a:ext cx="7032625" cy="32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What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benefits of open </a:t>
            </a:r>
            <a:r>
              <a:rPr sz="3200" dirty="0">
                <a:latin typeface="Arial"/>
                <a:cs typeface="Arial"/>
              </a:rPr>
              <a:t>source  software?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Drawbacks?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4127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 a for-profit company, </a:t>
            </a:r>
            <a:r>
              <a:rPr sz="3200" spc="-5" dirty="0">
                <a:latin typeface="Arial"/>
                <a:cs typeface="Arial"/>
              </a:rPr>
              <a:t>would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  contribute?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Perspective on</a:t>
            </a:r>
            <a:r>
              <a:rPr spc="-105" dirty="0"/>
              <a:t> </a:t>
            </a:r>
            <a:r>
              <a:rPr spc="-5" dirty="0"/>
              <a:t>controversy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41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5718"/>
            <a:ext cx="7985125" cy="350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6520" indent="-342900">
              <a:lnSpc>
                <a:spcPct val="7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Computer </a:t>
            </a:r>
            <a:r>
              <a:rPr sz="2000" dirty="0">
                <a:latin typeface="Arial"/>
                <a:cs typeface="Arial"/>
              </a:rPr>
              <a:t>Scientists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Software Engineers </a:t>
            </a:r>
            <a:r>
              <a:rPr sz="2000" spc="-5" dirty="0">
                <a:latin typeface="Arial"/>
                <a:cs typeface="Arial"/>
              </a:rPr>
              <a:t>generally </a:t>
            </a:r>
            <a:r>
              <a:rPr sz="2000" dirty="0">
                <a:latin typeface="Arial"/>
                <a:cs typeface="Arial"/>
              </a:rPr>
              <a:t>take stands  </a:t>
            </a:r>
            <a:r>
              <a:rPr sz="2000" spc="-5" dirty="0">
                <a:latin typeface="Arial"/>
                <a:cs typeface="Arial"/>
              </a:rPr>
              <a:t>against </a:t>
            </a:r>
            <a:r>
              <a:rPr sz="2000" dirty="0">
                <a:latin typeface="Arial"/>
                <a:cs typeface="Arial"/>
              </a:rPr>
              <a:t>software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213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perhaps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expected.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Therefore </a:t>
            </a:r>
            <a:r>
              <a:rPr sz="1800" spc="-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beware of our use of </a:t>
            </a:r>
            <a:r>
              <a:rPr sz="1800" dirty="0">
                <a:latin typeface="Arial"/>
                <a:cs typeface="Arial"/>
              </a:rPr>
              <a:t>“special </a:t>
            </a:r>
            <a:r>
              <a:rPr sz="1800" spc="-5" dirty="0">
                <a:latin typeface="Arial"/>
                <a:cs typeface="Arial"/>
              </a:rPr>
              <a:t>pleading”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arguments.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spcBef>
                <a:spcPts val="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Example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argument:</a:t>
            </a:r>
            <a:endParaRPr sz="2000">
              <a:latin typeface="Arial"/>
              <a:cs typeface="Arial"/>
            </a:endParaRPr>
          </a:p>
          <a:p>
            <a:pPr marL="762000" marR="5080" lvl="1" indent="-292100">
              <a:lnSpc>
                <a:spcPct val="772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“Software </a:t>
            </a:r>
            <a:r>
              <a:rPr sz="1800" spc="-5" dirty="0">
                <a:latin typeface="Arial"/>
                <a:cs typeface="Arial"/>
              </a:rPr>
              <a:t>is unique, </a:t>
            </a:r>
            <a:r>
              <a:rPr sz="1800" dirty="0">
                <a:latin typeface="Arial"/>
                <a:cs typeface="Arial"/>
              </a:rPr>
              <a:t>therefore </a:t>
            </a:r>
            <a:r>
              <a:rPr sz="1800" spc="-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must find a </a:t>
            </a:r>
            <a:r>
              <a:rPr sz="1800" spc="-5" dirty="0">
                <a:latin typeface="Arial"/>
                <a:cs typeface="Arial"/>
              </a:rPr>
              <a:t>unique </a:t>
            </a:r>
            <a:r>
              <a:rPr sz="1800" dirty="0">
                <a:latin typeface="Arial"/>
                <a:cs typeface="Arial"/>
              </a:rPr>
              <a:t>mechanisms </a:t>
            </a:r>
            <a:r>
              <a:rPr sz="1800" spc="-5" dirty="0">
                <a:latin typeface="Arial"/>
                <a:cs typeface="Arial"/>
              </a:rPr>
              <a:t>other  </a:t>
            </a:r>
            <a:r>
              <a:rPr sz="1800" dirty="0">
                <a:latin typeface="Arial"/>
                <a:cs typeface="Arial"/>
              </a:rPr>
              <a:t>than </a:t>
            </a:r>
            <a:r>
              <a:rPr sz="1800" spc="-5" dirty="0">
                <a:latin typeface="Arial"/>
                <a:cs typeface="Arial"/>
              </a:rPr>
              <a:t>patents and </a:t>
            </a:r>
            <a:r>
              <a:rPr sz="1800" dirty="0">
                <a:latin typeface="Arial"/>
                <a:cs typeface="Arial"/>
              </a:rPr>
              <a:t>copyright to </a:t>
            </a:r>
            <a:r>
              <a:rPr sz="1800" spc="-5" dirty="0">
                <a:latin typeface="Arial"/>
                <a:cs typeface="Arial"/>
              </a:rPr>
              <a:t>protect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it.”</a:t>
            </a:r>
            <a:endParaRPr sz="1800">
              <a:latin typeface="Arial"/>
              <a:cs typeface="Arial"/>
            </a:endParaRPr>
          </a:p>
          <a:p>
            <a:pPr marL="762000" marR="868044" lvl="1" indent="-292100">
              <a:lnSpc>
                <a:spcPts val="1770"/>
              </a:lnSpc>
              <a:spcBef>
                <a:spcPts val="35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Only to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followed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“Digital media should </a:t>
            </a:r>
            <a:r>
              <a:rPr sz="1800" spc="-5" dirty="0">
                <a:latin typeface="Arial"/>
                <a:cs typeface="Arial"/>
              </a:rPr>
              <a:t>not be </a:t>
            </a:r>
            <a:r>
              <a:rPr sz="1800" dirty="0">
                <a:latin typeface="Arial"/>
                <a:cs typeface="Arial"/>
              </a:rPr>
              <a:t>treated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any  differently with </a:t>
            </a:r>
            <a:r>
              <a:rPr sz="1800" dirty="0">
                <a:latin typeface="Arial"/>
                <a:cs typeface="Arial"/>
              </a:rPr>
              <a:t>respect to fair </a:t>
            </a:r>
            <a:r>
              <a:rPr sz="1800" spc="-5" dirty="0">
                <a:latin typeface="Arial"/>
                <a:cs typeface="Arial"/>
              </a:rPr>
              <a:t>dealing under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copyright.”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85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professionals are </a:t>
            </a:r>
            <a:r>
              <a:rPr sz="2000" dirty="0">
                <a:latin typeface="Arial"/>
                <a:cs typeface="Arial"/>
              </a:rPr>
              <a:t>(usually) </a:t>
            </a:r>
            <a:r>
              <a:rPr sz="2000" spc="-5" dirty="0">
                <a:latin typeface="Arial"/>
                <a:cs typeface="Arial"/>
              </a:rPr>
              <a:t>not patent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lawyers</a:t>
            </a:r>
            <a:endParaRPr sz="2000">
              <a:latin typeface="Arial"/>
              <a:cs typeface="Arial"/>
            </a:endParaRPr>
          </a:p>
          <a:p>
            <a:pPr marL="355600" marR="407034" indent="-342900">
              <a:lnSpc>
                <a:spcPts val="192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Even </a:t>
            </a:r>
            <a:r>
              <a:rPr sz="2000" spc="-5" dirty="0">
                <a:latin typeface="Arial"/>
                <a:cs typeface="Arial"/>
              </a:rPr>
              <a:t>legal </a:t>
            </a:r>
            <a:r>
              <a:rPr sz="2000" dirty="0">
                <a:latin typeface="Arial"/>
                <a:cs typeface="Arial"/>
              </a:rPr>
              <a:t>scholars </a:t>
            </a:r>
            <a:r>
              <a:rPr sz="2000" spc="-5" dirty="0">
                <a:latin typeface="Arial"/>
                <a:cs typeface="Arial"/>
              </a:rPr>
              <a:t>doing </a:t>
            </a:r>
            <a:r>
              <a:rPr sz="2000" dirty="0">
                <a:latin typeface="Arial"/>
                <a:cs typeface="Arial"/>
              </a:rPr>
              <a:t>research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patents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not  have </a:t>
            </a:r>
            <a:r>
              <a:rPr sz="2000" dirty="0">
                <a:latin typeface="Arial"/>
                <a:cs typeface="Arial"/>
              </a:rPr>
              <a:t>first-hand </a:t>
            </a:r>
            <a:r>
              <a:rPr sz="2000" spc="-5" dirty="0">
                <a:latin typeface="Arial"/>
                <a:cs typeface="Arial"/>
              </a:rPr>
              <a:t>experience praticing patent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law.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We should </a:t>
            </a:r>
            <a:r>
              <a:rPr sz="2000" spc="-5" dirty="0">
                <a:latin typeface="Arial"/>
                <a:cs typeface="Arial"/>
              </a:rPr>
              <a:t>acknowledge our dislike of </a:t>
            </a:r>
            <a:r>
              <a:rPr sz="2000" dirty="0">
                <a:latin typeface="Arial"/>
                <a:cs typeface="Arial"/>
              </a:rPr>
              <a:t>“unwanted”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complexity.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42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13280"/>
            <a:ext cx="7964170" cy="389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7365" indent="-457200">
              <a:lnSpc>
                <a:spcPts val="26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Since </a:t>
            </a:r>
            <a:r>
              <a:rPr sz="2400" spc="-5" dirty="0">
                <a:latin typeface="Arial"/>
                <a:cs typeface="Arial"/>
              </a:rPr>
              <a:t>patents are </a:t>
            </a:r>
            <a:r>
              <a:rPr sz="2400" dirty="0">
                <a:latin typeface="Arial"/>
                <a:cs typeface="Arial"/>
              </a:rPr>
              <a:t>“property rights”,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promote  innovation?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0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Monopoly right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strict time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limit</a:t>
            </a:r>
            <a:endParaRPr sz="2000">
              <a:latin typeface="Arial"/>
              <a:cs typeface="Arial"/>
            </a:endParaRPr>
          </a:p>
          <a:p>
            <a:pPr marL="850900" marR="978535" lvl="1" indent="-381000">
              <a:lnSpc>
                <a:spcPts val="2220"/>
              </a:lnSpc>
              <a:spcBef>
                <a:spcPts val="425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arguments against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patents are actually  arguments against any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patents.</a:t>
            </a:r>
            <a:endParaRPr sz="2000">
              <a:latin typeface="Arial"/>
              <a:cs typeface="Arial"/>
            </a:endParaRPr>
          </a:p>
          <a:p>
            <a:pPr marL="469900" marR="405130" indent="-457200">
              <a:lnSpc>
                <a:spcPts val="2620"/>
              </a:lnSpc>
              <a:spcBef>
                <a:spcPts val="4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Have patents evolved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address </a:t>
            </a:r>
            <a:r>
              <a:rPr sz="2400" dirty="0">
                <a:latin typeface="Arial"/>
                <a:cs typeface="Arial"/>
              </a:rPr>
              <a:t>concerns raised </a:t>
            </a:r>
            <a:r>
              <a:rPr sz="2400" spc="-5" dirty="0">
                <a:latin typeface="Arial"/>
                <a:cs typeface="Arial"/>
              </a:rPr>
              <a:t>by  </a:t>
            </a:r>
            <a:r>
              <a:rPr sz="2400" dirty="0">
                <a:latin typeface="Arial"/>
                <a:cs typeface="Arial"/>
              </a:rPr>
              <a:t>those </a:t>
            </a:r>
            <a:r>
              <a:rPr sz="2400" spc="-5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suspect software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patents?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195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spc="-5" dirty="0">
                <a:latin typeface="Arial"/>
                <a:cs typeface="Arial"/>
              </a:rPr>
              <a:t>Recall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patents have been in existence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over 500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years.</a:t>
            </a:r>
            <a:endParaRPr sz="20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0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has been around </a:t>
            </a:r>
            <a:r>
              <a:rPr sz="2000" dirty="0">
                <a:latin typeface="Arial"/>
                <a:cs typeface="Arial"/>
              </a:rPr>
              <a:t>for a tenth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850900" marR="5080" lvl="1" indent="-381000">
              <a:lnSpc>
                <a:spcPct val="90000"/>
              </a:lnSpc>
              <a:spcBef>
                <a:spcPts val="54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infrastructure around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patents is being assembled,  including better handling of infringement, examination, and  identification of prior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Questions</a:t>
            </a:r>
            <a:r>
              <a:rPr spc="-110" dirty="0"/>
              <a:t> </a:t>
            </a:r>
            <a:r>
              <a:rPr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43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72640"/>
            <a:ext cx="7979409" cy="415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Must the </a:t>
            </a:r>
            <a:r>
              <a:rPr sz="2400" spc="-5" dirty="0">
                <a:latin typeface="Arial"/>
                <a:cs typeface="Arial"/>
              </a:rPr>
              <a:t>patent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perfect?</a:t>
            </a:r>
            <a:endParaRPr sz="2400">
              <a:latin typeface="Arial"/>
              <a:cs typeface="Arial"/>
            </a:endParaRPr>
          </a:p>
          <a:p>
            <a:pPr marL="850900" marR="711200" lvl="1" indent="-381000">
              <a:lnSpc>
                <a:spcPts val="2120"/>
              </a:lnSpc>
              <a:spcBef>
                <a:spcPts val="54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spc="-5" dirty="0">
                <a:latin typeface="Arial"/>
                <a:cs typeface="Arial"/>
              </a:rPr>
              <a:t>Rhetorical question; but if </a:t>
            </a: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too many mistakes </a:t>
            </a:r>
            <a:r>
              <a:rPr sz="2000" spc="-5" dirty="0">
                <a:latin typeface="Arial"/>
                <a:cs typeface="Arial"/>
              </a:rPr>
              <a:t>in  granting patents,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patent </a:t>
            </a:r>
            <a:r>
              <a:rPr sz="200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will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fail.</a:t>
            </a:r>
            <a:endParaRPr sz="2000">
              <a:latin typeface="Arial"/>
              <a:cs typeface="Arial"/>
            </a:endParaRPr>
          </a:p>
          <a:p>
            <a:pPr marL="850900" marR="908050" lvl="1" indent="-381000">
              <a:lnSpc>
                <a:spcPts val="2120"/>
              </a:lnSpc>
              <a:spcBef>
                <a:spcPts val="56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Patents may </a:t>
            </a:r>
            <a:r>
              <a:rPr sz="2000" spc="-5" dirty="0">
                <a:latin typeface="Arial"/>
                <a:cs typeface="Arial"/>
              </a:rPr>
              <a:t>inhibit </a:t>
            </a:r>
            <a:r>
              <a:rPr sz="2000" dirty="0">
                <a:latin typeface="Arial"/>
                <a:cs typeface="Arial"/>
              </a:rPr>
              <a:t>standards </a:t>
            </a:r>
            <a:r>
              <a:rPr sz="2000" spc="-5" dirty="0">
                <a:latin typeface="Arial"/>
                <a:cs typeface="Arial"/>
              </a:rPr>
              <a:t>if holders do not agree </a:t>
            </a:r>
            <a:r>
              <a:rPr sz="2000" dirty="0">
                <a:latin typeface="Arial"/>
                <a:cs typeface="Arial"/>
              </a:rPr>
              <a:t>to  standard </a:t>
            </a:r>
            <a:r>
              <a:rPr sz="2000" spc="-5" dirty="0">
                <a:latin typeface="Arial"/>
                <a:cs typeface="Arial"/>
              </a:rPr>
              <a:t>licensing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agreements.</a:t>
            </a:r>
            <a:endParaRPr sz="2000">
              <a:latin typeface="Arial"/>
              <a:cs typeface="Arial"/>
            </a:endParaRPr>
          </a:p>
          <a:p>
            <a:pPr marL="850900" marR="259715" lvl="1" indent="-381000">
              <a:lnSpc>
                <a:spcPts val="2120"/>
              </a:lnSpc>
              <a:spcBef>
                <a:spcPts val="56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QWERTY keyboard; </a:t>
            </a:r>
            <a:r>
              <a:rPr sz="2000" spc="-5" dirty="0">
                <a:latin typeface="Arial"/>
                <a:cs typeface="Arial"/>
              </a:rPr>
              <a:t>automobile </a:t>
            </a:r>
            <a:r>
              <a:rPr sz="2000" dirty="0">
                <a:latin typeface="Arial"/>
                <a:cs typeface="Arial"/>
              </a:rPr>
              <a:t>controls </a:t>
            </a:r>
            <a:r>
              <a:rPr sz="2000" spc="-5" dirty="0">
                <a:latin typeface="Arial"/>
                <a:cs typeface="Arial"/>
              </a:rPr>
              <a:t>arrangement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both  were patented, but did not inhibit </a:t>
            </a:r>
            <a:r>
              <a:rPr sz="2000" dirty="0">
                <a:latin typeface="Arial"/>
                <a:cs typeface="Arial"/>
              </a:rPr>
              <a:t>standards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creation.</a:t>
            </a:r>
            <a:endParaRPr sz="2000">
              <a:latin typeface="Arial"/>
              <a:cs typeface="Arial"/>
            </a:endParaRPr>
          </a:p>
          <a:p>
            <a:pPr marL="469900" marR="468630" indent="-457200">
              <a:lnSpc>
                <a:spcPts val="2620"/>
              </a:lnSpc>
              <a:spcBef>
                <a:spcPts val="61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Is software </a:t>
            </a:r>
            <a:r>
              <a:rPr sz="2400" spc="-5" dirty="0">
                <a:latin typeface="Arial"/>
                <a:cs typeface="Arial"/>
              </a:rPr>
              <a:t>different enough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other </a:t>
            </a:r>
            <a:r>
              <a:rPr sz="2400" dirty="0">
                <a:latin typeface="Arial"/>
                <a:cs typeface="Arial"/>
              </a:rPr>
              <a:t>technologies  that </a:t>
            </a:r>
            <a:r>
              <a:rPr sz="2400" spc="-5" dirty="0">
                <a:latin typeface="Arial"/>
                <a:cs typeface="Arial"/>
              </a:rPr>
              <a:t>it is </a:t>
            </a:r>
            <a:r>
              <a:rPr sz="2400" dirty="0">
                <a:latin typeface="Arial"/>
                <a:cs typeface="Arial"/>
              </a:rPr>
              <a:t>suitable for special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treatment?</a:t>
            </a:r>
            <a:endParaRPr sz="2400">
              <a:latin typeface="Arial"/>
              <a:cs typeface="Arial"/>
            </a:endParaRPr>
          </a:p>
          <a:p>
            <a:pPr marL="850900" marR="612775" lvl="1" indent="-381000">
              <a:lnSpc>
                <a:spcPts val="2120"/>
              </a:lnSpc>
              <a:spcBef>
                <a:spcPts val="50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Other complex systems </a:t>
            </a:r>
            <a:r>
              <a:rPr sz="2000" spc="-5" dirty="0">
                <a:latin typeface="Arial"/>
                <a:cs typeface="Arial"/>
              </a:rPr>
              <a:t>benefit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patents </a:t>
            </a:r>
            <a:r>
              <a:rPr sz="2000" dirty="0">
                <a:latin typeface="Arial"/>
                <a:cs typeface="Arial"/>
              </a:rPr>
              <a:t>(i.e., </a:t>
            </a:r>
            <a:r>
              <a:rPr sz="2000" spc="-5" dirty="0">
                <a:latin typeface="Arial"/>
                <a:cs typeface="Arial"/>
              </a:rPr>
              <a:t>airplane  design, </a:t>
            </a:r>
            <a:r>
              <a:rPr sz="2000" dirty="0">
                <a:latin typeface="Arial"/>
                <a:cs typeface="Arial"/>
              </a:rPr>
              <a:t>chip fabs, </a:t>
            </a:r>
            <a:r>
              <a:rPr sz="2000" spc="-5" dirty="0">
                <a:latin typeface="Arial"/>
                <a:cs typeface="Arial"/>
              </a:rPr>
              <a:t>oil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refineries)</a:t>
            </a:r>
            <a:endParaRPr sz="2000">
              <a:latin typeface="Arial"/>
              <a:cs typeface="Arial"/>
            </a:endParaRPr>
          </a:p>
          <a:p>
            <a:pPr marL="850900" marR="5080" lvl="1" indent="-381000">
              <a:lnSpc>
                <a:spcPts val="2120"/>
              </a:lnSpc>
              <a:spcBef>
                <a:spcPts val="560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Other small </a:t>
            </a:r>
            <a:r>
              <a:rPr sz="2000" spc="-5" dirty="0">
                <a:latin typeface="Arial"/>
                <a:cs typeface="Arial"/>
              </a:rPr>
              <a:t>innovative </a:t>
            </a:r>
            <a:r>
              <a:rPr sz="2000" dirty="0">
                <a:latin typeface="Arial"/>
                <a:cs typeface="Arial"/>
              </a:rPr>
              <a:t>companies </a:t>
            </a:r>
            <a:r>
              <a:rPr sz="2000" spc="-5" dirty="0">
                <a:latin typeface="Arial"/>
                <a:cs typeface="Arial"/>
              </a:rPr>
              <a:t>benefit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patents </a:t>
            </a:r>
            <a:r>
              <a:rPr sz="2000" dirty="0">
                <a:latin typeface="Arial"/>
                <a:cs typeface="Arial"/>
              </a:rPr>
              <a:t>(i.e., the  “cottage </a:t>
            </a:r>
            <a:r>
              <a:rPr sz="2000" spc="-5" dirty="0">
                <a:latin typeface="Arial"/>
                <a:cs typeface="Arial"/>
              </a:rPr>
              <a:t>industry”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argument)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Questions</a:t>
            </a:r>
            <a:r>
              <a:rPr spc="-110" dirty="0"/>
              <a:t> </a:t>
            </a:r>
            <a:r>
              <a:rPr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44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42159"/>
            <a:ext cx="8063230" cy="358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87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Is the Open-Source model superior to </a:t>
            </a:r>
            <a:r>
              <a:rPr sz="2400" spc="-5" dirty="0">
                <a:latin typeface="Arial"/>
                <a:cs typeface="Arial"/>
              </a:rPr>
              <a:t>patent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systems?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ts val="2390"/>
              </a:lnSpc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Open-source </a:t>
            </a:r>
            <a:r>
              <a:rPr sz="2000" spc="-5" dirty="0">
                <a:latin typeface="Arial"/>
                <a:cs typeface="Arial"/>
              </a:rPr>
              <a:t>licenses are based on </a:t>
            </a:r>
            <a:r>
              <a:rPr sz="2000" dirty="0">
                <a:latin typeface="Arial"/>
                <a:cs typeface="Arial"/>
              </a:rPr>
              <a:t>the copyright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850900" marR="5080" lvl="1" indent="-381000">
              <a:lnSpc>
                <a:spcPct val="79600"/>
              </a:lnSpc>
              <a:spcBef>
                <a:spcPts val="489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spc="-5" dirty="0">
                <a:latin typeface="Arial"/>
                <a:cs typeface="Arial"/>
              </a:rPr>
              <a:t>However, </a:t>
            </a: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open-source projects </a:t>
            </a:r>
            <a:r>
              <a:rPr sz="2000" dirty="0">
                <a:latin typeface="Arial"/>
                <a:cs typeface="Arial"/>
              </a:rPr>
              <a:t>(such </a:t>
            </a:r>
            <a:r>
              <a:rPr sz="2000" spc="-5" dirty="0">
                <a:latin typeface="Arial"/>
                <a:cs typeface="Arial"/>
              </a:rPr>
              <a:t>as Linux) are based  on innovative ideas developed by </a:t>
            </a:r>
            <a:r>
              <a:rPr sz="2000" dirty="0">
                <a:latin typeface="Arial"/>
                <a:cs typeface="Arial"/>
              </a:rPr>
              <a:t>companies </a:t>
            </a:r>
            <a:r>
              <a:rPr sz="2000" spc="-5" dirty="0">
                <a:latin typeface="Arial"/>
                <a:cs typeface="Arial"/>
              </a:rPr>
              <a:t>using patents  </a:t>
            </a:r>
            <a:r>
              <a:rPr sz="2000" dirty="0">
                <a:latin typeface="Arial"/>
                <a:cs typeface="Arial"/>
              </a:rPr>
              <a:t>(AT&amp;T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UNIX).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469900" marR="859790" indent="-457200">
              <a:lnSpc>
                <a:spcPts val="232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Should </a:t>
            </a:r>
            <a:r>
              <a:rPr sz="2400" spc="-5" dirty="0">
                <a:latin typeface="Arial"/>
                <a:cs typeface="Arial"/>
              </a:rPr>
              <a:t>difficulties in identifying </a:t>
            </a:r>
            <a:r>
              <a:rPr sz="2400" dirty="0">
                <a:latin typeface="Arial"/>
                <a:cs typeface="Arial"/>
              </a:rPr>
              <a:t>“prior </a:t>
            </a:r>
            <a:r>
              <a:rPr sz="2400" spc="-5" dirty="0">
                <a:latin typeface="Arial"/>
                <a:cs typeface="Arial"/>
              </a:rPr>
              <a:t>art” </a:t>
            </a:r>
            <a:r>
              <a:rPr sz="2400" dirty="0">
                <a:latin typeface="Arial"/>
                <a:cs typeface="Arial"/>
              </a:rPr>
              <a:t>motivate  </a:t>
            </a:r>
            <a:r>
              <a:rPr sz="2400" spc="-5" dirty="0">
                <a:latin typeface="Arial"/>
                <a:cs typeface="Arial"/>
              </a:rPr>
              <a:t>alternate </a:t>
            </a:r>
            <a:r>
              <a:rPr sz="2400" dirty="0">
                <a:latin typeface="Arial"/>
                <a:cs typeface="Arial"/>
              </a:rPr>
              <a:t>models for software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IP?</a:t>
            </a:r>
            <a:endParaRPr sz="2400">
              <a:latin typeface="Arial"/>
              <a:cs typeface="Arial"/>
            </a:endParaRPr>
          </a:p>
          <a:p>
            <a:pPr marL="850900" marR="455930" lvl="1" indent="-381000">
              <a:lnSpc>
                <a:spcPts val="1920"/>
              </a:lnSpc>
              <a:spcBef>
                <a:spcPts val="459"/>
              </a:spcBef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horror </a:t>
            </a:r>
            <a:r>
              <a:rPr sz="2000" dirty="0">
                <a:latin typeface="Arial"/>
                <a:cs typeface="Arial"/>
              </a:rPr>
              <a:t>stories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patents are derived </a:t>
            </a:r>
            <a:r>
              <a:rPr sz="2000" dirty="0">
                <a:latin typeface="Arial"/>
                <a:cs typeface="Arial"/>
              </a:rPr>
              <a:t>from the  </a:t>
            </a:r>
            <a:r>
              <a:rPr sz="2000" spc="-5" dirty="0">
                <a:latin typeface="Arial"/>
                <a:cs typeface="Arial"/>
              </a:rPr>
              <a:t>early days of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patents.</a:t>
            </a:r>
            <a:endParaRPr sz="2000">
              <a:latin typeface="Arial"/>
              <a:cs typeface="Arial"/>
            </a:endParaRPr>
          </a:p>
          <a:p>
            <a:pPr marL="850900" lvl="1" indent="-381000">
              <a:lnSpc>
                <a:spcPts val="2395"/>
              </a:lnSpc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US </a:t>
            </a:r>
            <a:r>
              <a:rPr sz="2000" dirty="0">
                <a:latin typeface="Arial"/>
                <a:cs typeface="Arial"/>
              </a:rPr>
              <a:t>PTO </a:t>
            </a:r>
            <a:r>
              <a:rPr sz="2000" spc="-5" dirty="0">
                <a:latin typeface="Arial"/>
                <a:cs typeface="Arial"/>
              </a:rPr>
              <a:t>has </a:t>
            </a:r>
            <a:r>
              <a:rPr sz="2000" dirty="0">
                <a:latin typeface="Arial"/>
                <a:cs typeface="Arial"/>
              </a:rPr>
              <a:t>steadily </a:t>
            </a:r>
            <a:r>
              <a:rPr sz="2000" spc="-5" dirty="0">
                <a:latin typeface="Arial"/>
                <a:cs typeface="Arial"/>
              </a:rPr>
              <a:t>improved its </a:t>
            </a:r>
            <a:r>
              <a:rPr sz="2000" dirty="0">
                <a:latin typeface="Arial"/>
                <a:cs typeface="Arial"/>
              </a:rPr>
              <a:t>search for </a:t>
            </a:r>
            <a:r>
              <a:rPr sz="2000" spc="-5" dirty="0">
                <a:latin typeface="Arial"/>
                <a:cs typeface="Arial"/>
              </a:rPr>
              <a:t>prior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art.</a:t>
            </a:r>
            <a:endParaRPr sz="20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buChar char="–"/>
              <a:tabLst>
                <a:tab pos="850265" algn="l"/>
                <a:tab pos="850900" algn="l"/>
              </a:tabLst>
            </a:pPr>
            <a:r>
              <a:rPr sz="2000" dirty="0">
                <a:latin typeface="Arial"/>
                <a:cs typeface="Arial"/>
              </a:rPr>
              <a:t>Political </a:t>
            </a:r>
            <a:r>
              <a:rPr sz="2000" spc="-5" dirty="0">
                <a:latin typeface="Arial"/>
                <a:cs typeface="Arial"/>
              </a:rPr>
              <a:t>dimension: How well do we </a:t>
            </a:r>
            <a:r>
              <a:rPr sz="2000" dirty="0">
                <a:latin typeface="Arial"/>
                <a:cs typeface="Arial"/>
              </a:rPr>
              <a:t>fund </a:t>
            </a:r>
            <a:r>
              <a:rPr sz="2000" spc="-5" dirty="0">
                <a:latin typeface="Arial"/>
                <a:cs typeface="Arial"/>
              </a:rPr>
              <a:t>our patent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offices?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/>
              <a:t>Questions</a:t>
            </a:r>
            <a:r>
              <a:rPr spc="-110" dirty="0"/>
              <a:t> </a:t>
            </a:r>
            <a:r>
              <a:rPr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45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3440"/>
            <a:ext cx="7919720" cy="428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2384" indent="-457200">
              <a:lnSpc>
                <a:spcPts val="3800"/>
              </a:lnSpc>
              <a:buAutoNum type="arabicPeriod" startAt="7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fair to </a:t>
            </a:r>
            <a:r>
              <a:rPr sz="3200" spc="-5" dirty="0">
                <a:latin typeface="Arial"/>
                <a:cs typeface="Arial"/>
              </a:rPr>
              <a:t>pose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question, </a:t>
            </a:r>
            <a:r>
              <a:rPr sz="3200" dirty="0">
                <a:latin typeface="Arial"/>
                <a:cs typeface="Arial"/>
              </a:rPr>
              <a:t>“Is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software  </a:t>
            </a:r>
            <a:r>
              <a:rPr sz="3200" spc="-5" dirty="0">
                <a:latin typeface="Arial"/>
                <a:cs typeface="Arial"/>
              </a:rPr>
              <a:t>patentable?”</a:t>
            </a:r>
            <a:endParaRPr sz="32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610"/>
              </a:spcBef>
              <a:buChar char="–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This may </a:t>
            </a:r>
            <a:r>
              <a:rPr sz="2800" spc="-5" dirty="0">
                <a:latin typeface="Arial"/>
                <a:cs typeface="Arial"/>
              </a:rPr>
              <a:t>now be </a:t>
            </a:r>
            <a:r>
              <a:rPr sz="2800" dirty="0">
                <a:latin typeface="Arial"/>
                <a:cs typeface="Arial"/>
              </a:rPr>
              <a:t>a moot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point.</a:t>
            </a:r>
            <a:endParaRPr sz="2800">
              <a:latin typeface="Arial"/>
              <a:cs typeface="Arial"/>
            </a:endParaRPr>
          </a:p>
          <a:p>
            <a:pPr marL="850900" marR="220979" lvl="1" indent="-381000">
              <a:lnSpc>
                <a:spcPts val="3329"/>
              </a:lnSpc>
              <a:spcBef>
                <a:spcPts val="775"/>
              </a:spcBef>
              <a:buChar char="–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Software </a:t>
            </a:r>
            <a:r>
              <a:rPr sz="2800" spc="-5" dirty="0">
                <a:latin typeface="Arial"/>
                <a:cs typeface="Arial"/>
              </a:rPr>
              <a:t>has been patented now </a:t>
            </a:r>
            <a:r>
              <a:rPr sz="2800" dirty="0">
                <a:latin typeface="Arial"/>
                <a:cs typeface="Arial"/>
              </a:rPr>
              <a:t>for twenty  years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so.</a:t>
            </a:r>
            <a:endParaRPr sz="2800">
              <a:latin typeface="Arial"/>
              <a:cs typeface="Arial"/>
            </a:endParaRPr>
          </a:p>
          <a:p>
            <a:pPr marL="850900" marR="24765" lvl="1" indent="-381000">
              <a:lnSpc>
                <a:spcPts val="3329"/>
              </a:lnSpc>
              <a:spcBef>
                <a:spcPts val="740"/>
              </a:spcBef>
              <a:buChar char="–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is now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lot of </a:t>
            </a:r>
            <a:r>
              <a:rPr sz="2800" dirty="0">
                <a:latin typeface="Arial"/>
                <a:cs typeface="Arial"/>
              </a:rPr>
              <a:t>motivation for society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preserve </a:t>
            </a:r>
            <a:r>
              <a:rPr sz="2800" dirty="0">
                <a:latin typeface="Arial"/>
                <a:cs typeface="Arial"/>
              </a:rPr>
              <a:t>the concept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patents.</a:t>
            </a:r>
            <a:endParaRPr sz="2800">
              <a:latin typeface="Arial"/>
              <a:cs typeface="Arial"/>
            </a:endParaRPr>
          </a:p>
          <a:p>
            <a:pPr marL="850900" marR="5080" lvl="1" indent="-381000">
              <a:lnSpc>
                <a:spcPts val="3329"/>
              </a:lnSpc>
              <a:spcBef>
                <a:spcPts val="740"/>
              </a:spcBef>
              <a:buChar char="–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also exists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huge pool of experts who  </a:t>
            </a:r>
            <a:r>
              <a:rPr sz="2800" dirty="0">
                <a:latin typeface="Arial"/>
                <a:cs typeface="Arial"/>
              </a:rPr>
              <a:t>know </a:t>
            </a:r>
            <a:r>
              <a:rPr sz="2800" spc="-5" dirty="0">
                <a:latin typeface="Arial"/>
                <a:cs typeface="Arial"/>
              </a:rPr>
              <a:t>patent law as it applies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Copyright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5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7559"/>
            <a:ext cx="7601584" cy="411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(In </a:t>
            </a:r>
            <a:r>
              <a:rPr sz="2800" spc="-5" dirty="0">
                <a:latin typeface="Arial"/>
                <a:cs typeface="Arial"/>
              </a:rPr>
              <a:t>Canada) Copyrights expires after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50 </a:t>
            </a:r>
            <a:r>
              <a:rPr sz="2400" dirty="0">
                <a:latin typeface="Arial"/>
                <a:cs typeface="Arial"/>
              </a:rPr>
              <a:t>years </a:t>
            </a:r>
            <a:r>
              <a:rPr sz="2400" spc="-5" dirty="0">
                <a:latin typeface="Arial"/>
                <a:cs typeface="Arial"/>
              </a:rPr>
              <a:t>after death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50 </a:t>
            </a:r>
            <a:r>
              <a:rPr sz="2400" dirty="0">
                <a:latin typeface="Arial"/>
                <a:cs typeface="Arial"/>
              </a:rPr>
              <a:t>years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303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With some </a:t>
            </a:r>
            <a:r>
              <a:rPr sz="2800" spc="-5" dirty="0">
                <a:latin typeface="Arial"/>
                <a:cs typeface="Arial"/>
              </a:rPr>
              <a:t>exceptions, </a:t>
            </a:r>
            <a:r>
              <a:rPr sz="2800" dirty="0">
                <a:latin typeface="Arial"/>
                <a:cs typeface="Arial"/>
              </a:rPr>
              <a:t>copyright </a:t>
            </a:r>
            <a:r>
              <a:rPr sz="2800" spc="-5" dirty="0">
                <a:latin typeface="Arial"/>
                <a:cs typeface="Arial"/>
              </a:rPr>
              <a:t>owners have 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exclusive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Make copies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Produce </a:t>
            </a:r>
            <a:r>
              <a:rPr sz="2400" spc="-5" dirty="0">
                <a:latin typeface="Arial"/>
                <a:cs typeface="Arial"/>
              </a:rPr>
              <a:t>derivative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Distribute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Perform the </a:t>
            </a:r>
            <a:r>
              <a:rPr sz="2400" spc="-5" dirty="0">
                <a:latin typeface="Arial"/>
                <a:cs typeface="Arial"/>
              </a:rPr>
              <a:t>work 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Display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work 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66012"/>
            <a:ext cx="7393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6425" algn="l"/>
              </a:tabLst>
            </a:pPr>
            <a:r>
              <a:rPr sz="4000" dirty="0"/>
              <a:t>Examples</a:t>
            </a:r>
            <a:r>
              <a:rPr sz="4000" spc="-5" dirty="0"/>
              <a:t> </a:t>
            </a:r>
            <a:r>
              <a:rPr sz="4000" dirty="0"/>
              <a:t>of	</a:t>
            </a:r>
            <a:r>
              <a:rPr sz="4000" spc="-5" dirty="0"/>
              <a:t>copyrighted</a:t>
            </a:r>
            <a:r>
              <a:rPr sz="4000" spc="-85" dirty="0"/>
              <a:t> </a:t>
            </a:r>
            <a:r>
              <a:rPr sz="4000" dirty="0"/>
              <a:t>work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6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78037"/>
            <a:ext cx="7833359" cy="419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6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Literary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88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books, pamphlets,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poems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other works </a:t>
            </a:r>
            <a:r>
              <a:rPr sz="2400" dirty="0">
                <a:latin typeface="Arial"/>
                <a:cs typeface="Arial"/>
              </a:rPr>
              <a:t>consisting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computer </a:t>
            </a:r>
            <a:r>
              <a:rPr sz="2400" spc="-5" dirty="0">
                <a:latin typeface="Arial"/>
                <a:cs typeface="Arial"/>
              </a:rPr>
              <a:t>programs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(!)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Dramatic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films, videos, </a:t>
            </a:r>
            <a:r>
              <a:rPr sz="2400" spc="-5" dirty="0">
                <a:latin typeface="Arial"/>
                <a:cs typeface="Arial"/>
              </a:rPr>
              <a:t>plays, </a:t>
            </a:r>
            <a:r>
              <a:rPr sz="2400" dirty="0">
                <a:latin typeface="Arial"/>
                <a:cs typeface="Arial"/>
              </a:rPr>
              <a:t>screenplays,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scripts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32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Music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Compositions </a:t>
            </a:r>
            <a:r>
              <a:rPr sz="2400" dirty="0">
                <a:latin typeface="Arial"/>
                <a:cs typeface="Arial"/>
              </a:rPr>
              <a:t>(words &amp; music,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music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only)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Artistic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762000" marR="5080" lvl="1" indent="-292100">
              <a:lnSpc>
                <a:spcPct val="772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Paintings, </a:t>
            </a:r>
            <a:r>
              <a:rPr sz="2400" spc="-5" dirty="0">
                <a:latin typeface="Arial"/>
                <a:cs typeface="Arial"/>
              </a:rPr>
              <a:t>drawings, </a:t>
            </a:r>
            <a:r>
              <a:rPr sz="2400" dirty="0">
                <a:latin typeface="Arial"/>
                <a:cs typeface="Arial"/>
              </a:rPr>
              <a:t>maps, </a:t>
            </a:r>
            <a:r>
              <a:rPr sz="2400" spc="-5" dirty="0">
                <a:latin typeface="Arial"/>
                <a:cs typeface="Arial"/>
              </a:rPr>
              <a:t>photographs, </a:t>
            </a:r>
            <a:r>
              <a:rPr sz="2400" dirty="0">
                <a:latin typeface="Arial"/>
                <a:cs typeface="Arial"/>
              </a:rPr>
              <a:t>sculptures,  </a:t>
            </a:r>
            <a:r>
              <a:rPr sz="2400" spc="-5" dirty="0">
                <a:latin typeface="Arial"/>
                <a:cs typeface="Arial"/>
              </a:rPr>
              <a:t>architectural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672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Copyright vs.</a:t>
            </a:r>
            <a:r>
              <a:rPr spc="-75" dirty="0"/>
              <a:t> </a:t>
            </a:r>
            <a:r>
              <a:rPr dirty="0"/>
              <a:t>Patent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7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965959"/>
            <a:ext cx="8030209" cy="409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Copyright:</a:t>
            </a:r>
            <a:endParaRPr sz="2400">
              <a:latin typeface="Arial"/>
              <a:cs typeface="Arial"/>
            </a:endParaRPr>
          </a:p>
          <a:p>
            <a:pPr marL="762000" marR="80645" lvl="1" indent="-292100">
              <a:lnSpc>
                <a:spcPts val="1920"/>
              </a:lnSpc>
              <a:spcBef>
                <a:spcPts val="45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Protects </a:t>
            </a:r>
            <a:r>
              <a:rPr sz="2000" spc="-5" dirty="0">
                <a:latin typeface="Arial"/>
                <a:cs typeface="Arial"/>
              </a:rPr>
              <a:t>works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owe </a:t>
            </a:r>
            <a:r>
              <a:rPr sz="2000" dirty="0">
                <a:latin typeface="Arial"/>
                <a:cs typeface="Arial"/>
              </a:rPr>
              <a:t>their </a:t>
            </a:r>
            <a:r>
              <a:rPr sz="2000" spc="-5" dirty="0">
                <a:latin typeface="Arial"/>
                <a:cs typeface="Arial"/>
              </a:rPr>
              <a:t>origin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b="1" spc="-5" dirty="0">
                <a:latin typeface="Arial"/>
                <a:cs typeface="Arial"/>
              </a:rPr>
              <a:t>expressive efforts </a:t>
            </a:r>
            <a:r>
              <a:rPr sz="2000" spc="-5" dirty="0">
                <a:latin typeface="Arial"/>
                <a:cs typeface="Arial"/>
              </a:rPr>
              <a:t>of  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individual.</a:t>
            </a:r>
            <a:endParaRPr sz="2000">
              <a:latin typeface="Arial"/>
              <a:cs typeface="Arial"/>
            </a:endParaRPr>
          </a:p>
          <a:p>
            <a:pPr marL="762000" marR="321945" lvl="1" indent="-292100">
              <a:lnSpc>
                <a:spcPts val="192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Key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work is </a:t>
            </a:r>
            <a:r>
              <a:rPr sz="2000" dirty="0">
                <a:latin typeface="Arial"/>
                <a:cs typeface="Arial"/>
              </a:rPr>
              <a:t>“original” (i.e., created </a:t>
            </a:r>
            <a:r>
              <a:rPr sz="2000" spc="-5" dirty="0">
                <a:latin typeface="Arial"/>
                <a:cs typeface="Arial"/>
              </a:rPr>
              <a:t>independently)  </a:t>
            </a:r>
            <a:r>
              <a:rPr sz="2000" dirty="0">
                <a:latin typeface="Arial"/>
                <a:cs typeface="Arial"/>
              </a:rPr>
              <a:t>then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“copyrighted”.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ts val="1900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latin typeface="Arial"/>
                <a:cs typeface="Arial"/>
              </a:rPr>
              <a:t>Even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there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a closely similar </a:t>
            </a:r>
            <a:r>
              <a:rPr sz="1600" spc="-5" dirty="0">
                <a:latin typeface="Arial"/>
                <a:cs typeface="Arial"/>
              </a:rPr>
              <a:t>work in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existence.</a:t>
            </a:r>
            <a:endParaRPr sz="1600">
              <a:latin typeface="Arial"/>
              <a:cs typeface="Arial"/>
            </a:endParaRPr>
          </a:p>
          <a:p>
            <a:pPr marL="762000" marR="546100" lvl="1" indent="-292100">
              <a:lnSpc>
                <a:spcPts val="1920"/>
              </a:lnSpc>
              <a:spcBef>
                <a:spcPts val="56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Copyright owner has </a:t>
            </a:r>
            <a:r>
              <a:rPr sz="2000" dirty="0">
                <a:latin typeface="Arial"/>
                <a:cs typeface="Arial"/>
              </a:rPr>
              <a:t>rights </a:t>
            </a:r>
            <a:r>
              <a:rPr sz="2000" spc="-5" dirty="0">
                <a:latin typeface="Arial"/>
                <a:cs typeface="Arial"/>
              </a:rPr>
              <a:t>only against </a:t>
            </a:r>
            <a:r>
              <a:rPr sz="2000" dirty="0">
                <a:latin typeface="Arial"/>
                <a:cs typeface="Arial"/>
              </a:rPr>
              <a:t>those </a:t>
            </a:r>
            <a:r>
              <a:rPr sz="2000" spc="-5" dirty="0">
                <a:latin typeface="Arial"/>
                <a:cs typeface="Arial"/>
              </a:rPr>
              <a:t>who use </a:t>
            </a:r>
            <a:r>
              <a:rPr sz="2000" dirty="0">
                <a:latin typeface="Arial"/>
                <a:cs typeface="Arial"/>
              </a:rPr>
              <a:t>their  </a:t>
            </a:r>
            <a:r>
              <a:rPr sz="2000" spc="-5" dirty="0">
                <a:latin typeface="Arial"/>
                <a:cs typeface="Arial"/>
              </a:rPr>
              <a:t>work without permission </a:t>
            </a:r>
            <a:r>
              <a:rPr sz="2000" dirty="0">
                <a:latin typeface="Arial"/>
                <a:cs typeface="Arial"/>
              </a:rPr>
              <a:t>(i.e., </a:t>
            </a:r>
            <a:r>
              <a:rPr sz="2000" spc="-5" dirty="0">
                <a:latin typeface="Arial"/>
                <a:cs typeface="Arial"/>
              </a:rPr>
              <a:t>defense against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plagiarism).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Patents:</a:t>
            </a:r>
            <a:endParaRPr sz="24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Protect the </a:t>
            </a:r>
            <a:r>
              <a:rPr sz="2000" b="1" dirty="0">
                <a:latin typeface="Arial"/>
                <a:cs typeface="Arial"/>
              </a:rPr>
              <a:t>discoveries of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inventors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as long as patent lasts, holder has </a:t>
            </a:r>
            <a:r>
              <a:rPr sz="2000" dirty="0">
                <a:latin typeface="Arial"/>
                <a:cs typeface="Arial"/>
              </a:rPr>
              <a:t>a monopoly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right.</a:t>
            </a:r>
            <a:endParaRPr sz="2000">
              <a:latin typeface="Arial"/>
              <a:cs typeface="Arial"/>
            </a:endParaRPr>
          </a:p>
          <a:p>
            <a:pPr marL="762000" marR="5080" lvl="1" indent="-292100">
              <a:lnSpc>
                <a:spcPts val="192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This right </a:t>
            </a:r>
            <a:r>
              <a:rPr sz="2000" spc="-5" dirty="0">
                <a:latin typeface="Arial"/>
                <a:cs typeface="Arial"/>
              </a:rPr>
              <a:t>prevents anyone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producing implementations of  </a:t>
            </a:r>
            <a:r>
              <a:rPr sz="2000" dirty="0">
                <a:latin typeface="Arial"/>
                <a:cs typeface="Arial"/>
              </a:rPr>
              <a:t>their </a:t>
            </a:r>
            <a:r>
              <a:rPr sz="2000" spc="-5" dirty="0">
                <a:latin typeface="Arial"/>
                <a:cs typeface="Arial"/>
              </a:rPr>
              <a:t>invention, even if </a:t>
            </a:r>
            <a:r>
              <a:rPr sz="2000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discovery was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independently.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135545"/>
            <a:ext cx="7477759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5960" algn="l"/>
              </a:tabLst>
            </a:pPr>
            <a:r>
              <a:rPr dirty="0"/>
              <a:t>IP	</a:t>
            </a:r>
            <a:r>
              <a:rPr spc="-5" dirty="0"/>
              <a:t>and changing</a:t>
            </a:r>
            <a:r>
              <a:rPr spc="-75" dirty="0"/>
              <a:t> </a:t>
            </a:r>
            <a:r>
              <a:rPr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49157"/>
            <a:ext cx="8020684" cy="358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Problems for IP </a:t>
            </a:r>
            <a:r>
              <a:rPr sz="2800" spc="-5" dirty="0">
                <a:latin typeface="Arial"/>
                <a:cs typeface="Arial"/>
              </a:rPr>
              <a:t>owners with newly available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High-quality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copying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High-quantity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Faster / </a:t>
            </a:r>
            <a:r>
              <a:rPr sz="2400" spc="-5" dirty="0">
                <a:latin typeface="Arial"/>
                <a:cs typeface="Arial"/>
              </a:rPr>
              <a:t>easier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copying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Less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expensive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note!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Intellectual </a:t>
            </a:r>
            <a:r>
              <a:rPr sz="2400" spc="-5" dirty="0">
                <a:latin typeface="Arial"/>
                <a:cs typeface="Arial"/>
              </a:rPr>
              <a:t>property law has always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evolved…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and has done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because of </a:t>
            </a:r>
            <a:r>
              <a:rPr sz="2400" dirty="0">
                <a:latin typeface="Arial"/>
                <a:cs typeface="Arial"/>
              </a:rPr>
              <a:t>technological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0" y="2667000"/>
            <a:ext cx="2420937" cy="2249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0" y="2743200"/>
            <a:ext cx="1487487" cy="213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79169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79169">
                <a:lnSpc>
                  <a:spcPct val="100000"/>
                </a:lnSpc>
              </a:pPr>
              <a:t>8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905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Law:</a:t>
            </a:r>
            <a:r>
              <a:rPr spc="-85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/>
              <a:t>SENG </a:t>
            </a:r>
            <a:r>
              <a:rPr spc="-5" dirty="0"/>
              <a:t>401: </a:t>
            </a:r>
            <a:r>
              <a:rPr dirty="0"/>
              <a:t>Social </a:t>
            </a:r>
            <a:r>
              <a:rPr spc="-5" dirty="0"/>
              <a:t>and </a:t>
            </a:r>
            <a:r>
              <a:rPr dirty="0"/>
              <a:t>Professional</a:t>
            </a:r>
            <a:r>
              <a:rPr spc="-80" dirty="0"/>
              <a:t> </a:t>
            </a:r>
            <a:r>
              <a:rPr dirty="0"/>
              <a:t>Issues</a:t>
            </a:r>
          </a:p>
          <a:p>
            <a:pPr marL="908685">
              <a:lnSpc>
                <a:spcPct val="100000"/>
              </a:lnSpc>
            </a:pPr>
            <a:r>
              <a:rPr b="0" i="1" dirty="0">
                <a:latin typeface="Arial"/>
                <a:cs typeface="Arial"/>
              </a:rPr>
              <a:t>Intellectual Property: Slide</a:t>
            </a:r>
            <a:r>
              <a:rPr b="0" i="1" spc="-110" dirty="0">
                <a:latin typeface="Arial"/>
                <a:cs typeface="Arial"/>
              </a:rPr>
              <a:t> </a:t>
            </a:r>
            <a:fld id="{81D60167-4931-47E6-BA6A-407CBD079E47}" type="slidenum">
              <a:rPr b="0" i="1" dirty="0">
                <a:latin typeface="Arial"/>
                <a:cs typeface="Arial"/>
              </a:rPr>
              <a:pPr marL="908685">
                <a:lnSpc>
                  <a:spcPct val="100000"/>
                </a:lnSpc>
              </a:pPr>
              <a:t>9</a:t>
            </a:fld>
            <a:endParaRPr b="0" i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University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Victoria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Department of Computer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32000"/>
            <a:ext cx="7959090" cy="3560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6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Fair </a:t>
            </a:r>
            <a:r>
              <a:rPr sz="2800" spc="-5" dirty="0">
                <a:latin typeface="Arial"/>
                <a:cs typeface="Arial"/>
              </a:rPr>
              <a:t>Dealing doctrine </a:t>
            </a:r>
            <a:r>
              <a:rPr sz="2800" dirty="0">
                <a:latin typeface="Arial"/>
                <a:cs typeface="Arial"/>
              </a:rPr>
              <a:t>(= </a:t>
            </a:r>
            <a:r>
              <a:rPr sz="2800" spc="-5" dirty="0">
                <a:latin typeface="Arial"/>
                <a:cs typeface="Arial"/>
              </a:rPr>
              <a:t>US </a:t>
            </a:r>
            <a:r>
              <a:rPr sz="2800" dirty="0">
                <a:latin typeface="Arial"/>
                <a:cs typeface="Arial"/>
              </a:rPr>
              <a:t>“Fair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Use”)</a:t>
            </a:r>
            <a:endParaRPr sz="2800">
              <a:latin typeface="Arial"/>
              <a:cs typeface="Arial"/>
            </a:endParaRPr>
          </a:p>
          <a:p>
            <a:pPr marL="762000" marR="335280" lvl="1" indent="-292100">
              <a:lnSpc>
                <a:spcPts val="232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For some </a:t>
            </a:r>
            <a:r>
              <a:rPr sz="2400" spc="-5" dirty="0">
                <a:latin typeface="Arial"/>
                <a:cs typeface="Arial"/>
              </a:rPr>
              <a:t>uses of </a:t>
            </a:r>
            <a:r>
              <a:rPr sz="2400" dirty="0">
                <a:latin typeface="Arial"/>
                <a:cs typeface="Arial"/>
              </a:rPr>
              <a:t>copyright </a:t>
            </a:r>
            <a:r>
              <a:rPr sz="2400" spc="-5" dirty="0">
                <a:latin typeface="Arial"/>
                <a:cs typeface="Arial"/>
              </a:rPr>
              <a:t>work, permission is not  </a:t>
            </a:r>
            <a:r>
              <a:rPr sz="2400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762000" marR="248920" lvl="1" indent="-292100">
              <a:lnSpc>
                <a:spcPts val="232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Allows </a:t>
            </a:r>
            <a:r>
              <a:rPr sz="2400" spc="-5" dirty="0">
                <a:latin typeface="Arial"/>
                <a:cs typeface="Arial"/>
              </a:rPr>
              <a:t>uses of </a:t>
            </a:r>
            <a:r>
              <a:rPr sz="2400" dirty="0">
                <a:latin typeface="Arial"/>
                <a:cs typeface="Arial"/>
              </a:rPr>
              <a:t>copyright material contributing 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creation </a:t>
            </a:r>
            <a:r>
              <a:rPr sz="2400" spc="-5" dirty="0">
                <a:latin typeface="Arial"/>
                <a:cs typeface="Arial"/>
              </a:rPr>
              <a:t>of new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2395"/>
              </a:lnSpc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and which do not </a:t>
            </a:r>
            <a:r>
              <a:rPr sz="2000" dirty="0">
                <a:latin typeface="Arial"/>
                <a:cs typeface="Arial"/>
              </a:rPr>
              <a:t>significantly </a:t>
            </a:r>
            <a:r>
              <a:rPr sz="2000" spc="-5" dirty="0">
                <a:latin typeface="Arial"/>
                <a:cs typeface="Arial"/>
              </a:rPr>
              <a:t>affect </a:t>
            </a:r>
            <a:r>
              <a:rPr sz="2000" dirty="0">
                <a:latin typeface="Arial"/>
                <a:cs typeface="Arial"/>
              </a:rPr>
              <a:t>sales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material.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Allows some research </a:t>
            </a:r>
            <a:r>
              <a:rPr sz="2400" spc="-5" dirty="0">
                <a:latin typeface="Arial"/>
                <a:cs typeface="Arial"/>
              </a:rPr>
              <a:t>and educational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Also </a:t>
            </a: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news </a:t>
            </a:r>
            <a:r>
              <a:rPr sz="2400" dirty="0">
                <a:latin typeface="Arial"/>
                <a:cs typeface="Arial"/>
              </a:rPr>
              <a:t>reporting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critiquing.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73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Guidelines for </a:t>
            </a:r>
            <a:r>
              <a:rPr sz="2800" spc="-5" dirty="0">
                <a:latin typeface="Arial"/>
                <a:cs typeface="Arial"/>
              </a:rPr>
              <a:t>determining </a:t>
            </a:r>
            <a:r>
              <a:rPr sz="2800" dirty="0">
                <a:latin typeface="Arial"/>
                <a:cs typeface="Arial"/>
              </a:rPr>
              <a:t>fair </a:t>
            </a:r>
            <a:r>
              <a:rPr sz="2800" spc="-5" dirty="0">
                <a:latin typeface="Arial"/>
                <a:cs typeface="Arial"/>
              </a:rPr>
              <a:t>dealing are </a:t>
            </a:r>
            <a:r>
              <a:rPr sz="2800" dirty="0">
                <a:latin typeface="Arial"/>
                <a:cs typeface="Arial"/>
              </a:rPr>
              <a:t>found  </a:t>
            </a:r>
            <a:r>
              <a:rPr sz="2800" spc="-5" dirty="0">
                <a:latin typeface="Arial"/>
                <a:cs typeface="Arial"/>
              </a:rPr>
              <a:t>in legal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precedent.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4191</Words>
  <Application>Microsoft Office PowerPoint</Application>
  <PresentationFormat>Custom</PresentationFormat>
  <Paragraphs>618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Intellectual Property</vt:lpstr>
      <vt:lpstr>Topics</vt:lpstr>
      <vt:lpstr>IP and Changing Technology</vt:lpstr>
      <vt:lpstr>Slide 4</vt:lpstr>
      <vt:lpstr>Copyright</vt:lpstr>
      <vt:lpstr>Examples of copyrighted work</vt:lpstr>
      <vt:lpstr>Copyright vs. Patent</vt:lpstr>
      <vt:lpstr>IP and changing technology</vt:lpstr>
      <vt:lpstr>Copyright Law: exceptions</vt:lpstr>
      <vt:lpstr>Fair dealing: Six Factors</vt:lpstr>
      <vt:lpstr>Example: Who should win?</vt:lpstr>
      <vt:lpstr>Example 2: Who should win?</vt:lpstr>
      <vt:lpstr>Purpose of copyright?</vt:lpstr>
      <vt:lpstr>Fair Use Cases: US</vt:lpstr>
      <vt:lpstr>Copying: Music</vt:lpstr>
      <vt:lpstr>Copying: Music (Canada)</vt:lpstr>
      <vt:lpstr>Copying: Music (Canada)</vt:lpstr>
      <vt:lpstr>Which should be fair use?</vt:lpstr>
      <vt:lpstr>Copying: Books</vt:lpstr>
      <vt:lpstr>Napster</vt:lpstr>
      <vt:lpstr>Solutions to IT's impact on copyright</vt:lpstr>
      <vt:lpstr>Solutions… contd.</vt:lpstr>
      <vt:lpstr>Technology: Restrictions &amp; Bans</vt:lpstr>
      <vt:lpstr>Technology: DRM?</vt:lpstr>
      <vt:lpstr>Circumventing Digital Locks</vt:lpstr>
      <vt:lpstr>Future of Copyright</vt:lpstr>
      <vt:lpstr>Free-Speech Issues</vt:lpstr>
      <vt:lpstr>Free Software</vt:lpstr>
      <vt:lpstr>Patents</vt:lpstr>
      <vt:lpstr>Copyright &amp; software forms</vt:lpstr>
      <vt:lpstr>Copyright and software forms</vt:lpstr>
      <vt:lpstr>Change…</vt:lpstr>
      <vt:lpstr>Patents</vt:lpstr>
      <vt:lpstr>Software Patents</vt:lpstr>
      <vt:lpstr>Algorithms &amp; data structures</vt:lpstr>
      <vt:lpstr>Slide 36</vt:lpstr>
      <vt:lpstr>Progress bar patent - Sony</vt:lpstr>
      <vt:lpstr>How would you protect your software?</vt:lpstr>
      <vt:lpstr>Licensing</vt:lpstr>
      <vt:lpstr>Open source software</vt:lpstr>
      <vt:lpstr>Perspective on controversy</vt:lpstr>
      <vt:lpstr>Questions</vt:lpstr>
      <vt:lpstr>Questions (continued)</vt:lpstr>
      <vt:lpstr>Questions (continued)</vt:lpstr>
      <vt:lpstr>Questions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04_ip.ppt</dc:title>
  <dc:creator>Melanie Tory</dc:creator>
  <cp:lastModifiedBy>Administrator</cp:lastModifiedBy>
  <cp:revision>1</cp:revision>
  <dcterms:created xsi:type="dcterms:W3CDTF">2016-12-04T08:12:34Z</dcterms:created>
  <dcterms:modified xsi:type="dcterms:W3CDTF">2016-12-04T08:18:10Z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2011-02-03T00:00:00Z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2016-12-04T00:00:00Z</vt:filetime>
  </property>
</Properties>
</file>