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3" r:id="rId1"/>
  </p:sldMasterIdLst>
  <p:sldIdLst>
    <p:sldId id="275" r:id="rId2"/>
    <p:sldId id="259" r:id="rId3"/>
    <p:sldId id="266" r:id="rId4"/>
    <p:sldId id="272" r:id="rId5"/>
    <p:sldId id="273" r:id="rId6"/>
    <p:sldId id="267" r:id="rId7"/>
    <p:sldId id="268" r:id="rId8"/>
    <p:sldId id="260" r:id="rId9"/>
    <p:sldId id="265" r:id="rId10"/>
    <p:sldId id="291" r:id="rId11"/>
    <p:sldId id="292" r:id="rId12"/>
    <p:sldId id="287" r:id="rId13"/>
    <p:sldId id="288" r:id="rId14"/>
    <p:sldId id="290" r:id="rId15"/>
    <p:sldId id="269" r:id="rId16"/>
    <p:sldId id="274" r:id="rId17"/>
    <p:sldId id="276" r:id="rId18"/>
    <p:sldId id="289" r:id="rId19"/>
    <p:sldId id="257" r:id="rId20"/>
    <p:sldId id="258" r:id="rId21"/>
    <p:sldId id="283" r:id="rId22"/>
    <p:sldId id="279" r:id="rId23"/>
    <p:sldId id="264" r:id="rId24"/>
    <p:sldId id="284" r:id="rId25"/>
    <p:sldId id="261" r:id="rId26"/>
    <p:sldId id="262" r:id="rId27"/>
    <p:sldId id="286" r:id="rId28"/>
    <p:sldId id="304" r:id="rId29"/>
    <p:sldId id="305" r:id="rId30"/>
    <p:sldId id="306" r:id="rId31"/>
    <p:sldId id="301" r:id="rId32"/>
    <p:sldId id="302" r:id="rId33"/>
    <p:sldId id="293" r:id="rId34"/>
    <p:sldId id="294" r:id="rId35"/>
    <p:sldId id="295" r:id="rId36"/>
    <p:sldId id="296" r:id="rId37"/>
    <p:sldId id="297" r:id="rId38"/>
    <p:sldId id="303" r:id="rId39"/>
    <p:sldId id="298" r:id="rId40"/>
    <p:sldId id="299" r:id="rId41"/>
    <p:sldId id="307" r:id="rId42"/>
    <p:sldId id="300"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p:restoredTop sz="94690"/>
  </p:normalViewPr>
  <p:slideViewPr>
    <p:cSldViewPr snapToGrid="0" snapToObjects="1">
      <p:cViewPr varScale="1">
        <p:scale>
          <a:sx n="79" d="100"/>
          <a:sy n="79" d="100"/>
        </p:scale>
        <p:origin x="9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2589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9984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86454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5719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35239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1675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8188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60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9447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3386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0216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455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7099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8308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5968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0906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9754837"/>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https://miro.medium.com/max/619/0*y9J0r7nHpIuAQBqj.png" TargetMode="External"/><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https://www.analyticsvidhya.com/wp-content/uploads/2015/10/SVM_4.png"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https://miro.medium.com/max/1200/1*RqXFpiNGwdiKBWyLJc_E7g.png" TargetMode="Externa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DF35C-B874-428C-8401-06A6267EDCC2}"/>
              </a:ext>
            </a:extLst>
          </p:cNvPr>
          <p:cNvSpPr>
            <a:spLocks noGrp="1"/>
          </p:cNvSpPr>
          <p:nvPr>
            <p:ph type="ctrTitle"/>
          </p:nvPr>
        </p:nvSpPr>
        <p:spPr>
          <a:xfrm>
            <a:off x="3721446" y="425675"/>
            <a:ext cx="4203045" cy="1375608"/>
          </a:xfrm>
        </p:spPr>
        <p:txBody>
          <a:bodyPr vert="horz" lIns="91440" tIns="45720" rIns="91440" bIns="45720" rtlCol="0" anchor="ctr">
            <a:normAutofit/>
          </a:bodyPr>
          <a:lstStyle/>
          <a:p>
            <a:pPr algn="ctr"/>
            <a:r>
              <a:rPr lang="en-US" sz="3600" dirty="0">
                <a:solidFill>
                  <a:schemeClr val="tx1"/>
                </a:solidFill>
              </a:rPr>
              <a:t>Machine Learning Project</a:t>
            </a:r>
          </a:p>
        </p:txBody>
      </p:sp>
      <p:sp>
        <p:nvSpPr>
          <p:cNvPr id="3" name="Subtitle 2">
            <a:extLst>
              <a:ext uri="{FF2B5EF4-FFF2-40B4-BE49-F238E27FC236}">
                <a16:creationId xmlns:a16="http://schemas.microsoft.com/office/drawing/2014/main" id="{F600B97C-5955-4392-8ECC-EA147F8A1170}"/>
              </a:ext>
            </a:extLst>
          </p:cNvPr>
          <p:cNvSpPr>
            <a:spLocks noGrp="1"/>
          </p:cNvSpPr>
          <p:nvPr>
            <p:ph type="subTitle" idx="1"/>
          </p:nvPr>
        </p:nvSpPr>
        <p:spPr>
          <a:xfrm>
            <a:off x="1843312" y="3035116"/>
            <a:ext cx="3973943" cy="1789974"/>
          </a:xfrm>
        </p:spPr>
        <p:txBody>
          <a:bodyPr vert="horz" lIns="91440" tIns="45720" rIns="91440" bIns="45720" rtlCol="0">
            <a:normAutofit/>
          </a:bodyPr>
          <a:lstStyle/>
          <a:p>
            <a:pPr algn="l">
              <a:buFont typeface="Wingdings 3" charset="2"/>
              <a:buChar char=""/>
            </a:pPr>
            <a:r>
              <a:rPr lang="en-US" dirty="0">
                <a:solidFill>
                  <a:schemeClr val="tx1"/>
                </a:solidFill>
              </a:rPr>
              <a:t>Nazim Zerrouki</a:t>
            </a:r>
          </a:p>
          <a:p>
            <a:pPr algn="l">
              <a:buFont typeface="Wingdings 3" charset="2"/>
              <a:buChar char=""/>
            </a:pPr>
            <a:r>
              <a:rPr lang="en-US" dirty="0">
                <a:solidFill>
                  <a:schemeClr val="tx1"/>
                </a:solidFill>
              </a:rPr>
              <a:t>Jing Tian</a:t>
            </a:r>
          </a:p>
          <a:p>
            <a:pPr algn="l">
              <a:buFont typeface="Wingdings 3" charset="2"/>
              <a:buChar char=""/>
            </a:pPr>
            <a:r>
              <a:rPr lang="en-US" dirty="0">
                <a:solidFill>
                  <a:schemeClr val="tx1"/>
                </a:solidFill>
              </a:rPr>
              <a:t>Charchita Kuppa</a:t>
            </a:r>
          </a:p>
          <a:p>
            <a:pPr algn="l">
              <a:buFont typeface="Wingdings 3" charset="2"/>
              <a:buChar char=""/>
            </a:pPr>
            <a:endParaRPr lang="en-US" dirty="0">
              <a:solidFill>
                <a:schemeClr val="bg1"/>
              </a:solidFill>
            </a:endParaRPr>
          </a:p>
        </p:txBody>
      </p:sp>
      <p:pic>
        <p:nvPicPr>
          <p:cNvPr id="1026" name="Picture 2" descr="Machine Learning Tutorial for Beginners">
            <a:extLst>
              <a:ext uri="{FF2B5EF4-FFF2-40B4-BE49-F238E27FC236}">
                <a16:creationId xmlns:a16="http://schemas.microsoft.com/office/drawing/2014/main" id="{4981A914-3371-4040-89D1-F7F209265F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74747" y="2852616"/>
            <a:ext cx="5143500" cy="141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103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678A2-8610-0C4F-89C8-D1826C48C845}"/>
              </a:ext>
            </a:extLst>
          </p:cNvPr>
          <p:cNvSpPr>
            <a:spLocks noGrp="1"/>
          </p:cNvSpPr>
          <p:nvPr>
            <p:ph type="title"/>
          </p:nvPr>
        </p:nvSpPr>
        <p:spPr>
          <a:xfrm>
            <a:off x="1590261" y="1858617"/>
            <a:ext cx="7205868" cy="2733261"/>
          </a:xfrm>
        </p:spPr>
        <p:txBody>
          <a:bodyPr>
            <a:normAutofit/>
          </a:bodyPr>
          <a:lstStyle/>
          <a:p>
            <a:pPr algn="ctr"/>
            <a:r>
              <a:rPr lang="en-US" sz="8000" dirty="0"/>
              <a:t>Data visualizations</a:t>
            </a:r>
          </a:p>
        </p:txBody>
      </p:sp>
    </p:spTree>
    <p:extLst>
      <p:ext uri="{BB962C8B-B14F-4D97-AF65-F5344CB8AC3E}">
        <p14:creationId xmlns:p14="http://schemas.microsoft.com/office/powerpoint/2010/main" val="700824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E5131-C896-C949-AED1-C4A8D86F497E}"/>
              </a:ext>
            </a:extLst>
          </p:cNvPr>
          <p:cNvSpPr>
            <a:spLocks noGrp="1"/>
          </p:cNvSpPr>
          <p:nvPr>
            <p:ph type="title"/>
          </p:nvPr>
        </p:nvSpPr>
        <p:spPr>
          <a:xfrm>
            <a:off x="1887246" y="327690"/>
            <a:ext cx="8911687" cy="1280890"/>
          </a:xfrm>
        </p:spPr>
        <p:txBody>
          <a:bodyPr/>
          <a:lstStyle/>
          <a:p>
            <a:r>
              <a:rPr lang="en-US" dirty="0"/>
              <a:t>Review text length of deceptive and truthful reviews</a:t>
            </a:r>
          </a:p>
        </p:txBody>
      </p:sp>
      <p:sp>
        <p:nvSpPr>
          <p:cNvPr id="3" name="Content Placeholder 2">
            <a:extLst>
              <a:ext uri="{FF2B5EF4-FFF2-40B4-BE49-F238E27FC236}">
                <a16:creationId xmlns:a16="http://schemas.microsoft.com/office/drawing/2014/main" id="{00D6AFB9-C8B7-D741-B8AE-CBE4A520E766}"/>
              </a:ext>
            </a:extLst>
          </p:cNvPr>
          <p:cNvSpPr>
            <a:spLocks noGrp="1"/>
          </p:cNvSpPr>
          <p:nvPr>
            <p:ph idx="1"/>
          </p:nvPr>
        </p:nvSpPr>
        <p:spPr>
          <a:xfrm>
            <a:off x="1989299" y="2110895"/>
            <a:ext cx="8973562" cy="632306"/>
          </a:xfrm>
        </p:spPr>
        <p:txBody>
          <a:bodyPr>
            <a:normAutofit lnSpcReduction="10000"/>
          </a:bodyPr>
          <a:lstStyle/>
          <a:p>
            <a:r>
              <a:rPr lang="en-IN" dirty="0"/>
              <a:t> The text lengths of truthful reviews are more distributed than the text length of deceptive reviews.</a:t>
            </a:r>
            <a:r>
              <a:rPr lang="en-US" dirty="0"/>
              <a:t>  </a:t>
            </a:r>
          </a:p>
        </p:txBody>
      </p:sp>
      <p:pic>
        <p:nvPicPr>
          <p:cNvPr id="5" name="Picture 4" descr="Chart, histogram&#10;&#10;Description automatically generated">
            <a:extLst>
              <a:ext uri="{FF2B5EF4-FFF2-40B4-BE49-F238E27FC236}">
                <a16:creationId xmlns:a16="http://schemas.microsoft.com/office/drawing/2014/main" id="{E45720A2-9773-5848-A150-E6BDA4D82BED}"/>
              </a:ext>
            </a:extLst>
          </p:cNvPr>
          <p:cNvPicPr>
            <a:picLocks noChangeAspect="1"/>
          </p:cNvPicPr>
          <p:nvPr/>
        </p:nvPicPr>
        <p:blipFill>
          <a:blip r:embed="rId2"/>
          <a:stretch>
            <a:fillRect/>
          </a:stretch>
        </p:blipFill>
        <p:spPr>
          <a:xfrm>
            <a:off x="1989299" y="3235297"/>
            <a:ext cx="4525383" cy="3276696"/>
          </a:xfrm>
          <a:prstGeom prst="rect">
            <a:avLst/>
          </a:prstGeom>
        </p:spPr>
      </p:pic>
      <p:pic>
        <p:nvPicPr>
          <p:cNvPr id="7" name="Picture 6" descr="Chart, histogram&#10;&#10;Description automatically generated">
            <a:extLst>
              <a:ext uri="{FF2B5EF4-FFF2-40B4-BE49-F238E27FC236}">
                <a16:creationId xmlns:a16="http://schemas.microsoft.com/office/drawing/2014/main" id="{F45CCE6A-706B-A143-B06F-BCD14086B085}"/>
              </a:ext>
            </a:extLst>
          </p:cNvPr>
          <p:cNvPicPr>
            <a:picLocks noChangeAspect="1"/>
          </p:cNvPicPr>
          <p:nvPr/>
        </p:nvPicPr>
        <p:blipFill>
          <a:blip r:embed="rId3"/>
          <a:stretch>
            <a:fillRect/>
          </a:stretch>
        </p:blipFill>
        <p:spPr>
          <a:xfrm>
            <a:off x="7076661" y="3235297"/>
            <a:ext cx="4525383" cy="3276696"/>
          </a:xfrm>
          <a:prstGeom prst="rect">
            <a:avLst/>
          </a:prstGeom>
        </p:spPr>
      </p:pic>
    </p:spTree>
    <p:extLst>
      <p:ext uri="{BB962C8B-B14F-4D97-AF65-F5344CB8AC3E}">
        <p14:creationId xmlns:p14="http://schemas.microsoft.com/office/powerpoint/2010/main" val="1546593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F66D8-1D9D-404C-B008-1F2384943D21}"/>
              </a:ext>
            </a:extLst>
          </p:cNvPr>
          <p:cNvSpPr>
            <a:spLocks noGrp="1"/>
          </p:cNvSpPr>
          <p:nvPr>
            <p:ph type="title"/>
          </p:nvPr>
        </p:nvSpPr>
        <p:spPr>
          <a:xfrm>
            <a:off x="1757909" y="239765"/>
            <a:ext cx="8940431" cy="945536"/>
          </a:xfrm>
        </p:spPr>
        <p:txBody>
          <a:bodyPr>
            <a:normAutofit fontScale="90000"/>
          </a:bodyPr>
          <a:lstStyle/>
          <a:p>
            <a:r>
              <a:rPr lang="en-US" dirty="0"/>
              <a:t>Word clouds for deceptive and truthful reviews for 50 most used words</a:t>
            </a:r>
          </a:p>
        </p:txBody>
      </p:sp>
      <p:sp>
        <p:nvSpPr>
          <p:cNvPr id="3" name="Content Placeholder 2">
            <a:extLst>
              <a:ext uri="{FF2B5EF4-FFF2-40B4-BE49-F238E27FC236}">
                <a16:creationId xmlns:a16="http://schemas.microsoft.com/office/drawing/2014/main" id="{458B2409-BDAB-E340-8692-AD1674390625}"/>
              </a:ext>
            </a:extLst>
          </p:cNvPr>
          <p:cNvSpPr>
            <a:spLocks noGrp="1"/>
          </p:cNvSpPr>
          <p:nvPr>
            <p:ph idx="1"/>
          </p:nvPr>
        </p:nvSpPr>
        <p:spPr>
          <a:xfrm>
            <a:off x="1757909" y="1711352"/>
            <a:ext cx="8676181" cy="1320800"/>
          </a:xfrm>
        </p:spPr>
        <p:txBody>
          <a:bodyPr>
            <a:normAutofit/>
          </a:bodyPr>
          <a:lstStyle/>
          <a:p>
            <a:r>
              <a:rPr lang="en-IN" dirty="0"/>
              <a:t>The word cloud images shows most frequently used words with bigger font size</a:t>
            </a:r>
          </a:p>
          <a:p>
            <a:r>
              <a:rPr lang="en-IN" dirty="0"/>
              <a:t>The word 'lobby’ is more frequently used in truthful reviews than in deceptive reviews.</a:t>
            </a:r>
          </a:p>
          <a:p>
            <a:endParaRPr lang="en-US" dirty="0"/>
          </a:p>
        </p:txBody>
      </p:sp>
      <p:pic>
        <p:nvPicPr>
          <p:cNvPr id="9" name="Picture 8" descr="Text&#10;&#10;Description automatically generated">
            <a:extLst>
              <a:ext uri="{FF2B5EF4-FFF2-40B4-BE49-F238E27FC236}">
                <a16:creationId xmlns:a16="http://schemas.microsoft.com/office/drawing/2014/main" id="{25C607E6-DDD4-9845-B7C3-EA9216B8403D}"/>
              </a:ext>
            </a:extLst>
          </p:cNvPr>
          <p:cNvPicPr>
            <a:picLocks noChangeAspect="1"/>
          </p:cNvPicPr>
          <p:nvPr/>
        </p:nvPicPr>
        <p:blipFill>
          <a:blip r:embed="rId2"/>
          <a:stretch>
            <a:fillRect/>
          </a:stretch>
        </p:blipFill>
        <p:spPr>
          <a:xfrm>
            <a:off x="1746951" y="3558206"/>
            <a:ext cx="4995092" cy="2587261"/>
          </a:xfrm>
          <a:prstGeom prst="rect">
            <a:avLst/>
          </a:prstGeom>
        </p:spPr>
      </p:pic>
      <p:pic>
        <p:nvPicPr>
          <p:cNvPr id="11" name="Picture 10" descr="Text&#10;&#10;Description automatically generated">
            <a:extLst>
              <a:ext uri="{FF2B5EF4-FFF2-40B4-BE49-F238E27FC236}">
                <a16:creationId xmlns:a16="http://schemas.microsoft.com/office/drawing/2014/main" id="{ED6FF92E-41BD-854E-8922-633C15BDE1BC}"/>
              </a:ext>
            </a:extLst>
          </p:cNvPr>
          <p:cNvPicPr>
            <a:picLocks noChangeAspect="1"/>
          </p:cNvPicPr>
          <p:nvPr/>
        </p:nvPicPr>
        <p:blipFill>
          <a:blip r:embed="rId3"/>
          <a:stretch>
            <a:fillRect/>
          </a:stretch>
        </p:blipFill>
        <p:spPr>
          <a:xfrm>
            <a:off x="7030279" y="3558206"/>
            <a:ext cx="4995092" cy="2587261"/>
          </a:xfrm>
          <a:prstGeom prst="rect">
            <a:avLst/>
          </a:prstGeom>
        </p:spPr>
      </p:pic>
    </p:spTree>
    <p:extLst>
      <p:ext uri="{BB962C8B-B14F-4D97-AF65-F5344CB8AC3E}">
        <p14:creationId xmlns:p14="http://schemas.microsoft.com/office/powerpoint/2010/main" val="1302755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3F940-CD43-E14F-AFE6-9FD520D340B8}"/>
              </a:ext>
            </a:extLst>
          </p:cNvPr>
          <p:cNvSpPr>
            <a:spLocks noGrp="1"/>
          </p:cNvSpPr>
          <p:nvPr>
            <p:ph type="title"/>
          </p:nvPr>
        </p:nvSpPr>
        <p:spPr>
          <a:xfrm>
            <a:off x="1889907" y="191253"/>
            <a:ext cx="7790805" cy="1000539"/>
          </a:xfrm>
        </p:spPr>
        <p:txBody>
          <a:bodyPr>
            <a:normAutofit fontScale="90000"/>
          </a:bodyPr>
          <a:lstStyle/>
          <a:p>
            <a:r>
              <a:rPr lang="en-US" dirty="0"/>
              <a:t>Top 30 most used Unigrams for Deceptive and Truthful reviews</a:t>
            </a:r>
          </a:p>
        </p:txBody>
      </p:sp>
      <p:pic>
        <p:nvPicPr>
          <p:cNvPr id="5" name="Content Placeholder 4" descr="Chart, histogram&#10;&#10;Description automatically generated">
            <a:extLst>
              <a:ext uri="{FF2B5EF4-FFF2-40B4-BE49-F238E27FC236}">
                <a16:creationId xmlns:a16="http://schemas.microsoft.com/office/drawing/2014/main" id="{2BE96A2A-34C2-2143-80FB-654FA3F110D2}"/>
              </a:ext>
            </a:extLst>
          </p:cNvPr>
          <p:cNvPicPr>
            <a:picLocks noGrp="1" noChangeAspect="1"/>
          </p:cNvPicPr>
          <p:nvPr>
            <p:ph idx="1"/>
          </p:nvPr>
        </p:nvPicPr>
        <p:blipFill>
          <a:blip r:embed="rId2"/>
          <a:stretch>
            <a:fillRect/>
          </a:stretch>
        </p:blipFill>
        <p:spPr>
          <a:xfrm>
            <a:off x="1369142" y="3429000"/>
            <a:ext cx="4917632" cy="3187651"/>
          </a:xfrm>
        </p:spPr>
      </p:pic>
      <p:pic>
        <p:nvPicPr>
          <p:cNvPr id="7" name="Picture 6" descr="Chart, histogram&#10;&#10;Description automatically generated">
            <a:extLst>
              <a:ext uri="{FF2B5EF4-FFF2-40B4-BE49-F238E27FC236}">
                <a16:creationId xmlns:a16="http://schemas.microsoft.com/office/drawing/2014/main" id="{FC5A79F5-4D79-514D-9E56-C8C9F3897065}"/>
              </a:ext>
            </a:extLst>
          </p:cNvPr>
          <p:cNvPicPr>
            <a:picLocks noChangeAspect="1"/>
          </p:cNvPicPr>
          <p:nvPr/>
        </p:nvPicPr>
        <p:blipFill>
          <a:blip r:embed="rId3"/>
          <a:stretch>
            <a:fillRect/>
          </a:stretch>
        </p:blipFill>
        <p:spPr>
          <a:xfrm>
            <a:off x="6897756" y="3429000"/>
            <a:ext cx="5057635" cy="3187651"/>
          </a:xfrm>
          <a:prstGeom prst="rect">
            <a:avLst/>
          </a:prstGeom>
        </p:spPr>
      </p:pic>
      <p:sp>
        <p:nvSpPr>
          <p:cNvPr id="11" name="Content Placeholder 2">
            <a:extLst>
              <a:ext uri="{FF2B5EF4-FFF2-40B4-BE49-F238E27FC236}">
                <a16:creationId xmlns:a16="http://schemas.microsoft.com/office/drawing/2014/main" id="{79B0FFD6-844F-4C40-ADCC-92706112F35D}"/>
              </a:ext>
            </a:extLst>
          </p:cNvPr>
          <p:cNvSpPr txBox="1">
            <a:spLocks/>
          </p:cNvSpPr>
          <p:nvPr/>
        </p:nvSpPr>
        <p:spPr>
          <a:xfrm>
            <a:off x="1889907" y="1775666"/>
            <a:ext cx="9443301" cy="7789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The word ‘Chicago’ is used 1000 times in deceptive reviews , while it was used 400 to 600 times approximately in truthful reviews.</a:t>
            </a:r>
          </a:p>
          <a:p>
            <a:endParaRPr lang="en-US" dirty="0"/>
          </a:p>
        </p:txBody>
      </p:sp>
    </p:spTree>
    <p:extLst>
      <p:ext uri="{BB962C8B-B14F-4D97-AF65-F5344CB8AC3E}">
        <p14:creationId xmlns:p14="http://schemas.microsoft.com/office/powerpoint/2010/main" val="1484486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691A-4A4B-8D4F-9274-6DBC0F6D1EC6}"/>
              </a:ext>
            </a:extLst>
          </p:cNvPr>
          <p:cNvSpPr>
            <a:spLocks noGrp="1"/>
          </p:cNvSpPr>
          <p:nvPr>
            <p:ph type="title"/>
          </p:nvPr>
        </p:nvSpPr>
        <p:spPr>
          <a:xfrm>
            <a:off x="1761738" y="370934"/>
            <a:ext cx="8911687" cy="1280890"/>
          </a:xfrm>
        </p:spPr>
        <p:txBody>
          <a:bodyPr/>
          <a:lstStyle/>
          <a:p>
            <a:r>
              <a:rPr lang="en-US" dirty="0"/>
              <a:t>Top 30 most used bigrams in truthful and deceptive reviews</a:t>
            </a:r>
          </a:p>
        </p:txBody>
      </p:sp>
      <p:sp>
        <p:nvSpPr>
          <p:cNvPr id="3" name="Content Placeholder 2">
            <a:extLst>
              <a:ext uri="{FF2B5EF4-FFF2-40B4-BE49-F238E27FC236}">
                <a16:creationId xmlns:a16="http://schemas.microsoft.com/office/drawing/2014/main" id="{6DC2E840-8D90-7846-8F91-3C02B0663FCF}"/>
              </a:ext>
            </a:extLst>
          </p:cNvPr>
          <p:cNvSpPr>
            <a:spLocks noGrp="1"/>
          </p:cNvSpPr>
          <p:nvPr>
            <p:ph idx="1"/>
          </p:nvPr>
        </p:nvSpPr>
        <p:spPr>
          <a:xfrm>
            <a:off x="1649898" y="1961183"/>
            <a:ext cx="9859616" cy="1268411"/>
          </a:xfrm>
        </p:spPr>
        <p:txBody>
          <a:bodyPr>
            <a:normAutofit lnSpcReduction="10000"/>
          </a:bodyPr>
          <a:lstStyle/>
          <a:p>
            <a:r>
              <a:rPr lang="en-IN" dirty="0"/>
              <a:t>The bigrams for deceptive reviews mostly contains hotel names like '</a:t>
            </a:r>
            <a:r>
              <a:rPr lang="en-IN" dirty="0" err="1"/>
              <a:t>faimount</a:t>
            </a:r>
            <a:r>
              <a:rPr lang="en-IN" dirty="0"/>
              <a:t> </a:t>
            </a:r>
            <a:r>
              <a:rPr lang="en-IN" dirty="0" err="1"/>
              <a:t>chicago</a:t>
            </a:r>
            <a:r>
              <a:rPr lang="en-IN" dirty="0"/>
              <a:t>', ‘</a:t>
            </a:r>
            <a:r>
              <a:rPr lang="en-IN" dirty="0" err="1"/>
              <a:t>conrad</a:t>
            </a:r>
            <a:r>
              <a:rPr lang="en-IN" dirty="0"/>
              <a:t> </a:t>
            </a:r>
            <a:r>
              <a:rPr lang="en-IN" dirty="0" err="1"/>
              <a:t>chicago</a:t>
            </a:r>
            <a:r>
              <a:rPr lang="en-IN" dirty="0"/>
              <a:t>’</a:t>
            </a:r>
          </a:p>
          <a:p>
            <a:r>
              <a:rPr lang="en-IN" dirty="0"/>
              <a:t>the bigrams for truthful reviews contains information about street names like '</a:t>
            </a:r>
            <a:r>
              <a:rPr lang="en-IN" dirty="0" err="1"/>
              <a:t>michigan</a:t>
            </a:r>
            <a:r>
              <a:rPr lang="en-IN" dirty="0"/>
              <a:t> avenue',  about location like 'location great’.</a:t>
            </a:r>
          </a:p>
          <a:p>
            <a:endParaRPr lang="en-US" dirty="0"/>
          </a:p>
        </p:txBody>
      </p:sp>
      <p:pic>
        <p:nvPicPr>
          <p:cNvPr id="5" name="Picture 4" descr="Chart, bar chart, histogram&#10;&#10;Description automatically generated">
            <a:extLst>
              <a:ext uri="{FF2B5EF4-FFF2-40B4-BE49-F238E27FC236}">
                <a16:creationId xmlns:a16="http://schemas.microsoft.com/office/drawing/2014/main" id="{C04EFDB5-59FA-5444-A661-E21F80EC96C6}"/>
              </a:ext>
            </a:extLst>
          </p:cNvPr>
          <p:cNvPicPr>
            <a:picLocks noChangeAspect="1"/>
          </p:cNvPicPr>
          <p:nvPr/>
        </p:nvPicPr>
        <p:blipFill>
          <a:blip r:embed="rId2"/>
          <a:stretch>
            <a:fillRect/>
          </a:stretch>
        </p:blipFill>
        <p:spPr>
          <a:xfrm>
            <a:off x="1761738" y="3656381"/>
            <a:ext cx="4568687" cy="3050600"/>
          </a:xfrm>
          <a:prstGeom prst="rect">
            <a:avLst/>
          </a:prstGeom>
        </p:spPr>
      </p:pic>
      <p:pic>
        <p:nvPicPr>
          <p:cNvPr id="7" name="Picture 6" descr="Chart, bar chart, histogram&#10;&#10;Description automatically generated">
            <a:extLst>
              <a:ext uri="{FF2B5EF4-FFF2-40B4-BE49-F238E27FC236}">
                <a16:creationId xmlns:a16="http://schemas.microsoft.com/office/drawing/2014/main" id="{98D4CCC1-061D-4049-BB6A-1DC4A93B5727}"/>
              </a:ext>
            </a:extLst>
          </p:cNvPr>
          <p:cNvPicPr>
            <a:picLocks noChangeAspect="1"/>
          </p:cNvPicPr>
          <p:nvPr/>
        </p:nvPicPr>
        <p:blipFill>
          <a:blip r:embed="rId3"/>
          <a:stretch>
            <a:fillRect/>
          </a:stretch>
        </p:blipFill>
        <p:spPr>
          <a:xfrm>
            <a:off x="6851375" y="3628406"/>
            <a:ext cx="4824792" cy="3078575"/>
          </a:xfrm>
          <a:prstGeom prst="rect">
            <a:avLst/>
          </a:prstGeom>
        </p:spPr>
      </p:pic>
    </p:spTree>
    <p:extLst>
      <p:ext uri="{BB962C8B-B14F-4D97-AF65-F5344CB8AC3E}">
        <p14:creationId xmlns:p14="http://schemas.microsoft.com/office/powerpoint/2010/main" val="1549041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A0171F-215C-6C46-ADCB-0B9AE6B9A52C}"/>
              </a:ext>
            </a:extLst>
          </p:cNvPr>
          <p:cNvSpPr>
            <a:spLocks noGrp="1"/>
          </p:cNvSpPr>
          <p:nvPr>
            <p:ph type="title"/>
          </p:nvPr>
        </p:nvSpPr>
        <p:spPr>
          <a:xfrm>
            <a:off x="2075953" y="561162"/>
            <a:ext cx="8911687" cy="1280890"/>
          </a:xfrm>
        </p:spPr>
        <p:txBody>
          <a:bodyPr anchor="t">
            <a:normAutofit/>
          </a:bodyPr>
          <a:lstStyle/>
          <a:p>
            <a:r>
              <a:rPr kumimoji="1" lang="en-US" altLang="zh-CN" dirty="0"/>
              <a:t>Code</a:t>
            </a:r>
            <a:r>
              <a:rPr kumimoji="1" lang="zh-CN" altLang="en-US" dirty="0"/>
              <a:t> </a:t>
            </a:r>
            <a:r>
              <a:rPr kumimoji="1" lang="en-US" altLang="zh-CN" dirty="0"/>
              <a:t>of</a:t>
            </a:r>
            <a:r>
              <a:rPr kumimoji="1" lang="zh-CN" altLang="en-US" dirty="0"/>
              <a:t> </a:t>
            </a:r>
            <a:r>
              <a:rPr kumimoji="1" lang="en-US" altLang="zh-CN" dirty="0"/>
              <a:t>word-embedding</a:t>
            </a:r>
            <a:endParaRPr kumimoji="1" lang="zh-CN" altLang="en-US" dirty="0"/>
          </a:p>
        </p:txBody>
      </p:sp>
      <p:sp>
        <p:nvSpPr>
          <p:cNvPr id="3" name="内容占位符 2">
            <a:extLst>
              <a:ext uri="{FF2B5EF4-FFF2-40B4-BE49-F238E27FC236}">
                <a16:creationId xmlns:a16="http://schemas.microsoft.com/office/drawing/2014/main" id="{03543C39-2F00-CF41-8886-F8FC139D27F2}"/>
              </a:ext>
            </a:extLst>
          </p:cNvPr>
          <p:cNvSpPr>
            <a:spLocks noGrp="1"/>
          </p:cNvSpPr>
          <p:nvPr>
            <p:ph idx="1"/>
          </p:nvPr>
        </p:nvSpPr>
        <p:spPr>
          <a:xfrm>
            <a:off x="6424079" y="2293111"/>
            <a:ext cx="4410676" cy="3768573"/>
          </a:xfrm>
        </p:spPr>
        <p:txBody>
          <a:bodyPr>
            <a:normAutofit/>
          </a:bodyPr>
          <a:lstStyle/>
          <a:p>
            <a:r>
              <a:rPr kumimoji="1" lang="en-US" altLang="zh-CN" dirty="0"/>
              <a:t>model = Word2Vec(total_sentences, size=100, min_count=1, workers=4, sg = 1)</a:t>
            </a:r>
          </a:p>
          <a:p>
            <a:pPr marL="400050" lvl="1" indent="0">
              <a:buNone/>
            </a:pPr>
            <a:r>
              <a:rPr kumimoji="1" lang="en-US" altLang="zh-CN" dirty="0"/>
              <a:t>The</a:t>
            </a:r>
            <a:r>
              <a:rPr kumimoji="1" lang="zh-CN" altLang="en-US" dirty="0"/>
              <a:t> </a:t>
            </a:r>
            <a:r>
              <a:rPr kumimoji="1" lang="en-US" altLang="zh-CN" dirty="0"/>
              <a:t>total_sentences</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list</a:t>
            </a:r>
            <a:r>
              <a:rPr kumimoji="1" lang="zh-CN" altLang="en-US" dirty="0"/>
              <a:t> </a:t>
            </a:r>
            <a:r>
              <a:rPr kumimoji="1" lang="en-US" altLang="zh-CN" dirty="0"/>
              <a:t>of</a:t>
            </a:r>
            <a:r>
              <a:rPr kumimoji="1" lang="zh-CN" altLang="en-US" dirty="0"/>
              <a:t> </a:t>
            </a:r>
            <a:r>
              <a:rPr kumimoji="1" lang="en-US" altLang="zh-CN" dirty="0"/>
              <a:t>all</a:t>
            </a:r>
            <a:r>
              <a:rPr kumimoji="1" lang="zh-CN" altLang="en-US" dirty="0"/>
              <a:t> </a:t>
            </a:r>
            <a:r>
              <a:rPr kumimoji="1" lang="en-US" altLang="zh-CN" dirty="0"/>
              <a:t>the</a:t>
            </a:r>
            <a:r>
              <a:rPr kumimoji="1" lang="zh-CN" altLang="en-US" dirty="0"/>
              <a:t> </a:t>
            </a:r>
            <a:r>
              <a:rPr kumimoji="1" lang="en-US" altLang="zh-CN" dirty="0"/>
              <a:t>cleaned-review,</a:t>
            </a:r>
            <a:r>
              <a:rPr kumimoji="1" lang="zh-CN" altLang="en-US" dirty="0"/>
              <a:t> </a:t>
            </a:r>
            <a:r>
              <a:rPr kumimoji="1" lang="en-US" altLang="zh-CN" dirty="0"/>
              <a:t>so</a:t>
            </a:r>
            <a:r>
              <a:rPr kumimoji="1" lang="zh-CN" altLang="en-US" dirty="0"/>
              <a:t> </a:t>
            </a:r>
            <a:r>
              <a:rPr kumimoji="1" lang="en-US" altLang="zh-CN" dirty="0"/>
              <a:t>its</a:t>
            </a:r>
            <a:r>
              <a:rPr kumimoji="1" lang="zh-CN" altLang="en-US" dirty="0"/>
              <a:t> </a:t>
            </a:r>
            <a:r>
              <a:rPr kumimoji="1" lang="en-US" altLang="zh-CN" dirty="0"/>
              <a:t>length</a:t>
            </a:r>
            <a:r>
              <a:rPr kumimoji="1" lang="zh-CN" altLang="en-US" dirty="0"/>
              <a:t> </a:t>
            </a:r>
            <a:r>
              <a:rPr kumimoji="1" lang="en-US" altLang="zh-CN" dirty="0"/>
              <a:t>is</a:t>
            </a:r>
            <a:r>
              <a:rPr kumimoji="1" lang="zh-CN" altLang="en-US" dirty="0"/>
              <a:t> </a:t>
            </a:r>
            <a:r>
              <a:rPr kumimoji="1" lang="en-US" altLang="zh-CN" dirty="0"/>
              <a:t>1600.</a:t>
            </a:r>
          </a:p>
          <a:p>
            <a:pPr marL="400050" lvl="1" indent="0">
              <a:buNone/>
            </a:pPr>
            <a:r>
              <a:rPr kumimoji="1" lang="en-US" altLang="zh-CN" dirty="0"/>
              <a:t>Each</a:t>
            </a:r>
            <a:r>
              <a:rPr kumimoji="1" lang="zh-CN" altLang="en-US" dirty="0"/>
              <a:t> </a:t>
            </a:r>
            <a:r>
              <a:rPr kumimoji="1" lang="en-US" altLang="zh-CN" dirty="0"/>
              <a:t>cleaned-review</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list</a:t>
            </a:r>
            <a:r>
              <a:rPr kumimoji="1" lang="zh-CN" altLang="en-US" dirty="0"/>
              <a:t> </a:t>
            </a:r>
            <a:r>
              <a:rPr kumimoji="1" lang="en-US" altLang="zh-CN" dirty="0"/>
              <a:t>of</a:t>
            </a:r>
            <a:r>
              <a:rPr kumimoji="1" lang="zh-CN" altLang="en-US" dirty="0"/>
              <a:t> </a:t>
            </a:r>
            <a:r>
              <a:rPr kumimoji="1" lang="en-US" altLang="zh-CN" dirty="0"/>
              <a:t>all</a:t>
            </a:r>
            <a:r>
              <a:rPr kumimoji="1" lang="zh-CN" altLang="en-US" dirty="0"/>
              <a:t> </a:t>
            </a:r>
            <a:r>
              <a:rPr kumimoji="1" lang="en-US" altLang="zh-CN" dirty="0"/>
              <a:t>the</a:t>
            </a:r>
            <a:r>
              <a:rPr kumimoji="1" lang="zh-CN" altLang="en-US" dirty="0"/>
              <a:t> </a:t>
            </a:r>
            <a:r>
              <a:rPr kumimoji="1" lang="en-US" altLang="zh-CN" dirty="0"/>
              <a:t>word.</a:t>
            </a:r>
          </a:p>
          <a:p>
            <a:pPr marL="400050" lvl="1" indent="0">
              <a:buNone/>
            </a:pPr>
            <a:r>
              <a:rPr kumimoji="1" lang="en-US" altLang="zh-CN" dirty="0"/>
              <a:t>This</a:t>
            </a:r>
            <a:r>
              <a:rPr kumimoji="1" lang="zh-CN" altLang="en-US" dirty="0"/>
              <a:t> </a:t>
            </a:r>
            <a:r>
              <a:rPr kumimoji="1" lang="en-US" altLang="zh-CN" dirty="0"/>
              <a:t>code</a:t>
            </a:r>
            <a:r>
              <a:rPr kumimoji="1" lang="zh-CN" altLang="en-US" dirty="0"/>
              <a:t> </a:t>
            </a:r>
            <a:r>
              <a:rPr kumimoji="1" lang="en-US" altLang="zh-CN" dirty="0"/>
              <a:t>can</a:t>
            </a:r>
            <a:r>
              <a:rPr kumimoji="1" lang="zh-CN" altLang="en-US" dirty="0"/>
              <a:t> </a:t>
            </a:r>
            <a:r>
              <a:rPr kumimoji="1" lang="en-US" altLang="zh-CN" dirty="0"/>
              <a:t>map</a:t>
            </a:r>
            <a:r>
              <a:rPr kumimoji="1" lang="zh-CN" altLang="en-US" dirty="0"/>
              <a:t> </a:t>
            </a:r>
            <a:r>
              <a:rPr kumimoji="1" lang="en-US" altLang="zh-CN" dirty="0"/>
              <a:t>each</a:t>
            </a:r>
            <a:r>
              <a:rPr kumimoji="1" lang="zh-CN" altLang="en-US" dirty="0"/>
              <a:t> </a:t>
            </a:r>
            <a:r>
              <a:rPr kumimoji="1" lang="en-US" altLang="zh-CN" dirty="0"/>
              <a:t>word</a:t>
            </a:r>
            <a:r>
              <a:rPr kumimoji="1" lang="zh-CN" altLang="en-US" dirty="0"/>
              <a:t> </a:t>
            </a:r>
            <a:r>
              <a:rPr kumimoji="1" lang="en-US" altLang="zh-CN" dirty="0"/>
              <a:t>in</a:t>
            </a:r>
            <a:r>
              <a:rPr kumimoji="1" lang="zh-CN" altLang="en-US" dirty="0"/>
              <a:t> </a:t>
            </a:r>
            <a:r>
              <a:rPr kumimoji="1" lang="en-US" altLang="zh-CN" dirty="0"/>
              <a:t>the</a:t>
            </a:r>
            <a:r>
              <a:rPr kumimoji="1" lang="zh-CN" altLang="en-US" dirty="0"/>
              <a:t> </a:t>
            </a:r>
            <a:r>
              <a:rPr kumimoji="1" lang="en-US" altLang="zh-CN" dirty="0"/>
              <a:t>cleaned-review</a:t>
            </a:r>
            <a:r>
              <a:rPr kumimoji="1" lang="zh-CN" altLang="en-US" dirty="0"/>
              <a:t> </a:t>
            </a:r>
            <a:r>
              <a:rPr kumimoji="1" lang="en-US" altLang="zh-CN" dirty="0"/>
              <a:t>to</a:t>
            </a:r>
            <a:r>
              <a:rPr kumimoji="1" lang="zh-CN" altLang="en-US" dirty="0"/>
              <a:t> </a:t>
            </a:r>
            <a:r>
              <a:rPr kumimoji="1" lang="en-US" altLang="zh-CN" dirty="0"/>
              <a:t>a</a:t>
            </a:r>
            <a:r>
              <a:rPr kumimoji="1" lang="zh-CN" altLang="en-US" dirty="0"/>
              <a:t> </a:t>
            </a:r>
            <a:r>
              <a:rPr kumimoji="1" lang="en-US" altLang="zh-CN" dirty="0"/>
              <a:t>vector</a:t>
            </a:r>
            <a:r>
              <a:rPr kumimoji="1" lang="zh-CN" altLang="en-US" dirty="0"/>
              <a:t> </a:t>
            </a:r>
            <a:r>
              <a:rPr kumimoji="1" lang="en-US" altLang="zh-CN" dirty="0"/>
              <a:t>which</a:t>
            </a:r>
            <a:r>
              <a:rPr kumimoji="1" lang="zh-CN" altLang="en-US" dirty="0"/>
              <a:t> </a:t>
            </a:r>
            <a:r>
              <a:rPr kumimoji="1" lang="en-US" altLang="zh-CN" dirty="0"/>
              <a:t>length</a:t>
            </a:r>
            <a:r>
              <a:rPr kumimoji="1" lang="zh-CN" altLang="en-US" dirty="0"/>
              <a:t> </a:t>
            </a:r>
            <a:r>
              <a:rPr kumimoji="1" lang="en-US" altLang="zh-CN" dirty="0"/>
              <a:t>is</a:t>
            </a:r>
            <a:r>
              <a:rPr kumimoji="1" lang="zh-CN" altLang="en-US" dirty="0"/>
              <a:t> </a:t>
            </a:r>
            <a:r>
              <a:rPr kumimoji="1" lang="en-US" altLang="zh-CN" dirty="0"/>
              <a:t>100.</a:t>
            </a:r>
          </a:p>
          <a:p>
            <a:pPr marL="400050" lvl="1" indent="0">
              <a:buNone/>
            </a:pPr>
            <a:endParaRPr kumimoji="1" lang="zh-CN" altLang="en-US" dirty="0"/>
          </a:p>
        </p:txBody>
      </p:sp>
      <p:pic>
        <p:nvPicPr>
          <p:cNvPr id="5" name="图片 4">
            <a:extLst>
              <a:ext uri="{FF2B5EF4-FFF2-40B4-BE49-F238E27FC236}">
                <a16:creationId xmlns:a16="http://schemas.microsoft.com/office/drawing/2014/main" id="{699B13BC-F223-8148-B9D4-DF6A10C9437B}"/>
              </a:ext>
            </a:extLst>
          </p:cNvPr>
          <p:cNvPicPr>
            <a:picLocks noChangeAspect="1"/>
          </p:cNvPicPr>
          <p:nvPr/>
        </p:nvPicPr>
        <p:blipFill>
          <a:blip r:embed="rId2"/>
          <a:stretch>
            <a:fillRect/>
          </a:stretch>
        </p:blipFill>
        <p:spPr>
          <a:xfrm>
            <a:off x="2075953" y="2293111"/>
            <a:ext cx="4105655" cy="2575229"/>
          </a:xfrm>
          <a:prstGeom prst="rect">
            <a:avLst/>
          </a:prstGeom>
        </p:spPr>
      </p:pic>
    </p:spTree>
    <p:extLst>
      <p:ext uri="{BB962C8B-B14F-4D97-AF65-F5344CB8AC3E}">
        <p14:creationId xmlns:p14="http://schemas.microsoft.com/office/powerpoint/2010/main" val="2422468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C7932-7C52-4353-8EEE-D2558F0DD2C6}"/>
              </a:ext>
            </a:extLst>
          </p:cNvPr>
          <p:cNvSpPr>
            <a:spLocks noGrp="1"/>
          </p:cNvSpPr>
          <p:nvPr>
            <p:ph type="ctrTitle"/>
          </p:nvPr>
        </p:nvSpPr>
        <p:spPr>
          <a:xfrm>
            <a:off x="2212532" y="-138054"/>
            <a:ext cx="7766936" cy="1646302"/>
          </a:xfrm>
        </p:spPr>
        <p:txBody>
          <a:bodyPr/>
          <a:lstStyle/>
          <a:p>
            <a:pPr algn="ctr"/>
            <a:r>
              <a:rPr lang="en-US" dirty="0"/>
              <a:t>TF-IDF Matrix</a:t>
            </a:r>
          </a:p>
        </p:txBody>
      </p:sp>
      <p:sp>
        <p:nvSpPr>
          <p:cNvPr id="3" name="Subtitle 2">
            <a:extLst>
              <a:ext uri="{FF2B5EF4-FFF2-40B4-BE49-F238E27FC236}">
                <a16:creationId xmlns:a16="http://schemas.microsoft.com/office/drawing/2014/main" id="{4934DF53-BDE9-43AE-91AA-03879698AB09}"/>
              </a:ext>
            </a:extLst>
          </p:cNvPr>
          <p:cNvSpPr>
            <a:spLocks noGrp="1"/>
          </p:cNvSpPr>
          <p:nvPr>
            <p:ph type="subTitle" idx="1"/>
          </p:nvPr>
        </p:nvSpPr>
        <p:spPr>
          <a:xfrm>
            <a:off x="1725060" y="2065292"/>
            <a:ext cx="4893733" cy="4792708"/>
          </a:xfrm>
        </p:spPr>
        <p:txBody>
          <a:bodyPr>
            <a:normAutofit/>
          </a:bodyPr>
          <a:lstStyle/>
          <a:p>
            <a:pPr algn="l"/>
            <a:r>
              <a:rPr lang="en-US" dirty="0"/>
              <a:t>Term Frequency: Relative frequency of a word in a file.</a:t>
            </a:r>
          </a:p>
          <a:p>
            <a:pPr algn="l"/>
            <a:endParaRPr lang="en-US" dirty="0"/>
          </a:p>
          <a:p>
            <a:pPr algn="l"/>
            <a:endParaRPr lang="en-US" dirty="0"/>
          </a:p>
          <a:p>
            <a:pPr algn="l"/>
            <a:endParaRPr lang="en-US" dirty="0"/>
          </a:p>
          <a:p>
            <a:pPr algn="l"/>
            <a:endParaRPr lang="en-US" dirty="0"/>
          </a:p>
          <a:p>
            <a:pPr algn="l"/>
            <a:r>
              <a:rPr lang="en-US" dirty="0"/>
              <a:t>Document Frequency: The number of occurrences a word appears in every document.</a:t>
            </a:r>
          </a:p>
        </p:txBody>
      </p:sp>
      <p:pic>
        <p:nvPicPr>
          <p:cNvPr id="7" name="Picture 6">
            <a:extLst>
              <a:ext uri="{FF2B5EF4-FFF2-40B4-BE49-F238E27FC236}">
                <a16:creationId xmlns:a16="http://schemas.microsoft.com/office/drawing/2014/main" id="{54334884-69CB-4BD5-9C27-090DA93F85C0}"/>
              </a:ext>
            </a:extLst>
          </p:cNvPr>
          <p:cNvPicPr>
            <a:picLocks noChangeAspect="1"/>
          </p:cNvPicPr>
          <p:nvPr/>
        </p:nvPicPr>
        <p:blipFill>
          <a:blip r:embed="rId2"/>
          <a:stretch>
            <a:fillRect/>
          </a:stretch>
        </p:blipFill>
        <p:spPr>
          <a:xfrm>
            <a:off x="1725060" y="2821747"/>
            <a:ext cx="2609850" cy="1293813"/>
          </a:xfrm>
          <a:prstGeom prst="rect">
            <a:avLst/>
          </a:prstGeom>
        </p:spPr>
      </p:pic>
      <p:pic>
        <p:nvPicPr>
          <p:cNvPr id="9" name="Picture 8">
            <a:extLst>
              <a:ext uri="{FF2B5EF4-FFF2-40B4-BE49-F238E27FC236}">
                <a16:creationId xmlns:a16="http://schemas.microsoft.com/office/drawing/2014/main" id="{4A93F161-154F-4583-9EF2-E3DD7E339EEB}"/>
              </a:ext>
            </a:extLst>
          </p:cNvPr>
          <p:cNvPicPr>
            <a:picLocks noChangeAspect="1"/>
          </p:cNvPicPr>
          <p:nvPr/>
        </p:nvPicPr>
        <p:blipFill>
          <a:blip r:embed="rId3"/>
          <a:stretch>
            <a:fillRect/>
          </a:stretch>
        </p:blipFill>
        <p:spPr>
          <a:xfrm>
            <a:off x="1725060" y="5342077"/>
            <a:ext cx="2838450" cy="1219200"/>
          </a:xfrm>
          <a:prstGeom prst="rect">
            <a:avLst/>
          </a:prstGeom>
        </p:spPr>
      </p:pic>
      <p:sp>
        <p:nvSpPr>
          <p:cNvPr id="10" name="TextBox 9">
            <a:extLst>
              <a:ext uri="{FF2B5EF4-FFF2-40B4-BE49-F238E27FC236}">
                <a16:creationId xmlns:a16="http://schemas.microsoft.com/office/drawing/2014/main" id="{D597CF6C-01B4-4B93-A781-43B409A32880}"/>
              </a:ext>
            </a:extLst>
          </p:cNvPr>
          <p:cNvSpPr txBox="1"/>
          <p:nvPr/>
        </p:nvSpPr>
        <p:spPr>
          <a:xfrm>
            <a:off x="7140258" y="2065292"/>
            <a:ext cx="3974890" cy="3416320"/>
          </a:xfrm>
          <a:prstGeom prst="rect">
            <a:avLst/>
          </a:prstGeom>
          <a:noFill/>
        </p:spPr>
        <p:txBody>
          <a:bodyPr wrap="square" rtlCol="0">
            <a:spAutoFit/>
          </a:bodyPr>
          <a:lstStyle/>
          <a:p>
            <a:r>
              <a:rPr lang="en-US" dirty="0">
                <a:solidFill>
                  <a:schemeClr val="tx1">
                    <a:lumMod val="50000"/>
                    <a:lumOff val="50000"/>
                  </a:schemeClr>
                </a:solidFill>
              </a:rPr>
              <a:t>Inverse</a:t>
            </a:r>
            <a:r>
              <a:rPr lang="en-US" dirty="0">
                <a:solidFill>
                  <a:schemeClr val="tx1">
                    <a:lumMod val="65000"/>
                    <a:lumOff val="35000"/>
                  </a:schemeClr>
                </a:solidFill>
              </a:rPr>
              <a:t> </a:t>
            </a:r>
            <a:r>
              <a:rPr lang="en-US" dirty="0">
                <a:solidFill>
                  <a:schemeClr val="tx1">
                    <a:lumMod val="50000"/>
                    <a:lumOff val="50000"/>
                  </a:schemeClr>
                </a:solidFill>
              </a:rPr>
              <a:t>Document Frequency</a:t>
            </a:r>
            <a:r>
              <a:rPr lang="en-US" dirty="0">
                <a:solidFill>
                  <a:schemeClr val="tx1">
                    <a:lumMod val="65000"/>
                    <a:lumOff val="35000"/>
                  </a:schemeClr>
                </a:solidFill>
              </a:rPr>
              <a:t>:</a:t>
            </a:r>
          </a:p>
          <a:p>
            <a:endParaRPr lang="en-US" dirty="0">
              <a:solidFill>
                <a:schemeClr val="tx1">
                  <a:lumMod val="65000"/>
                  <a:lumOff val="35000"/>
                </a:schemeClr>
              </a:solidFill>
            </a:endParaRPr>
          </a:p>
          <a:p>
            <a:endParaRPr lang="en-US" dirty="0">
              <a:solidFill>
                <a:schemeClr val="tx1">
                  <a:lumMod val="65000"/>
                  <a:lumOff val="35000"/>
                </a:schemeClr>
              </a:solidFill>
            </a:endParaRPr>
          </a:p>
          <a:p>
            <a:endParaRPr lang="en-US" dirty="0">
              <a:solidFill>
                <a:schemeClr val="tx1">
                  <a:lumMod val="65000"/>
                  <a:lumOff val="35000"/>
                </a:schemeClr>
              </a:solidFill>
            </a:endParaRPr>
          </a:p>
          <a:p>
            <a:endParaRPr lang="en-US" dirty="0">
              <a:solidFill>
                <a:schemeClr val="tx1">
                  <a:lumMod val="65000"/>
                  <a:lumOff val="35000"/>
                </a:schemeClr>
              </a:solidFill>
            </a:endParaRPr>
          </a:p>
          <a:p>
            <a:endParaRPr lang="en-US" dirty="0">
              <a:solidFill>
                <a:schemeClr val="tx1">
                  <a:lumMod val="65000"/>
                  <a:lumOff val="35000"/>
                </a:schemeClr>
              </a:solidFill>
            </a:endParaRPr>
          </a:p>
          <a:p>
            <a:endParaRPr lang="en-US" dirty="0">
              <a:solidFill>
                <a:schemeClr val="tx1">
                  <a:lumMod val="65000"/>
                  <a:lumOff val="35000"/>
                </a:schemeClr>
              </a:solidFill>
            </a:endParaRPr>
          </a:p>
          <a:p>
            <a:endParaRPr lang="en-US" dirty="0">
              <a:solidFill>
                <a:schemeClr val="tx1">
                  <a:lumMod val="50000"/>
                  <a:lumOff val="50000"/>
                </a:schemeClr>
              </a:solidFill>
            </a:endParaRPr>
          </a:p>
          <a:p>
            <a:r>
              <a:rPr lang="en-US" dirty="0">
                <a:solidFill>
                  <a:schemeClr val="tx1">
                    <a:lumMod val="50000"/>
                    <a:lumOff val="50000"/>
                  </a:schemeClr>
                </a:solidFill>
              </a:rPr>
              <a:t>Final Result: The product of the term frequency and inverse document frequency.</a:t>
            </a:r>
          </a:p>
          <a:p>
            <a:endParaRPr lang="en-US" dirty="0">
              <a:solidFill>
                <a:schemeClr val="tx1">
                  <a:lumMod val="65000"/>
                  <a:lumOff val="35000"/>
                </a:schemeClr>
              </a:solidFill>
            </a:endParaRPr>
          </a:p>
        </p:txBody>
      </p:sp>
      <p:pic>
        <p:nvPicPr>
          <p:cNvPr id="12" name="Picture 11">
            <a:extLst>
              <a:ext uri="{FF2B5EF4-FFF2-40B4-BE49-F238E27FC236}">
                <a16:creationId xmlns:a16="http://schemas.microsoft.com/office/drawing/2014/main" id="{14D689A0-A7B0-4E80-9DE5-70B481CBBB9C}"/>
              </a:ext>
            </a:extLst>
          </p:cNvPr>
          <p:cNvPicPr>
            <a:picLocks noChangeAspect="1"/>
          </p:cNvPicPr>
          <p:nvPr/>
        </p:nvPicPr>
        <p:blipFill>
          <a:blip r:embed="rId4"/>
          <a:stretch>
            <a:fillRect/>
          </a:stretch>
        </p:blipFill>
        <p:spPr>
          <a:xfrm>
            <a:off x="6880387" y="2462203"/>
            <a:ext cx="2085975" cy="689159"/>
          </a:xfrm>
          <a:prstGeom prst="rect">
            <a:avLst/>
          </a:prstGeom>
        </p:spPr>
      </p:pic>
      <p:pic>
        <p:nvPicPr>
          <p:cNvPr id="14" name="Picture 13">
            <a:extLst>
              <a:ext uri="{FF2B5EF4-FFF2-40B4-BE49-F238E27FC236}">
                <a16:creationId xmlns:a16="http://schemas.microsoft.com/office/drawing/2014/main" id="{BCDD6066-C306-47FF-82A3-73CB2A89F574}"/>
              </a:ext>
            </a:extLst>
          </p:cNvPr>
          <p:cNvPicPr>
            <a:picLocks noChangeAspect="1"/>
          </p:cNvPicPr>
          <p:nvPr/>
        </p:nvPicPr>
        <p:blipFill>
          <a:blip r:embed="rId5"/>
          <a:stretch>
            <a:fillRect/>
          </a:stretch>
        </p:blipFill>
        <p:spPr>
          <a:xfrm>
            <a:off x="7245626" y="3019247"/>
            <a:ext cx="3425273" cy="1093791"/>
          </a:xfrm>
          <a:prstGeom prst="rect">
            <a:avLst/>
          </a:prstGeom>
        </p:spPr>
      </p:pic>
      <p:pic>
        <p:nvPicPr>
          <p:cNvPr id="16" name="Picture 15">
            <a:extLst>
              <a:ext uri="{FF2B5EF4-FFF2-40B4-BE49-F238E27FC236}">
                <a16:creationId xmlns:a16="http://schemas.microsoft.com/office/drawing/2014/main" id="{FC74E871-4165-4222-9728-472EF8F8E16A}"/>
              </a:ext>
            </a:extLst>
          </p:cNvPr>
          <p:cNvPicPr>
            <a:picLocks noChangeAspect="1"/>
          </p:cNvPicPr>
          <p:nvPr/>
        </p:nvPicPr>
        <p:blipFill>
          <a:blip r:embed="rId6"/>
          <a:stretch>
            <a:fillRect/>
          </a:stretch>
        </p:blipFill>
        <p:spPr>
          <a:xfrm>
            <a:off x="7245626" y="5380477"/>
            <a:ext cx="3808300" cy="1180800"/>
          </a:xfrm>
          <a:prstGeom prst="rect">
            <a:avLst/>
          </a:prstGeom>
        </p:spPr>
      </p:pic>
    </p:spTree>
    <p:extLst>
      <p:ext uri="{BB962C8B-B14F-4D97-AF65-F5344CB8AC3E}">
        <p14:creationId xmlns:p14="http://schemas.microsoft.com/office/powerpoint/2010/main" val="3338247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31915-BB83-4077-A746-842C72105B16}"/>
              </a:ext>
            </a:extLst>
          </p:cNvPr>
          <p:cNvSpPr>
            <a:spLocks noGrp="1"/>
          </p:cNvSpPr>
          <p:nvPr>
            <p:ph type="ctrTitle"/>
          </p:nvPr>
        </p:nvSpPr>
        <p:spPr>
          <a:xfrm>
            <a:off x="2098121" y="431790"/>
            <a:ext cx="8288032" cy="1096316"/>
          </a:xfrm>
        </p:spPr>
        <p:txBody>
          <a:bodyPr>
            <a:normAutofit/>
          </a:bodyPr>
          <a:lstStyle/>
          <a:p>
            <a:pPr algn="ctr"/>
            <a:r>
              <a:rPr lang="en-US" sz="4800" dirty="0"/>
              <a:t>TF-IDF Result</a:t>
            </a:r>
          </a:p>
        </p:txBody>
      </p:sp>
      <p:sp>
        <p:nvSpPr>
          <p:cNvPr id="3" name="Subtitle 2">
            <a:extLst>
              <a:ext uri="{FF2B5EF4-FFF2-40B4-BE49-F238E27FC236}">
                <a16:creationId xmlns:a16="http://schemas.microsoft.com/office/drawing/2014/main" id="{D5DF6556-AE96-4DED-B2C9-6C7E8F79786E}"/>
              </a:ext>
            </a:extLst>
          </p:cNvPr>
          <p:cNvSpPr>
            <a:spLocks noGrp="1"/>
          </p:cNvSpPr>
          <p:nvPr>
            <p:ph type="subTitle" idx="1"/>
          </p:nvPr>
        </p:nvSpPr>
        <p:spPr>
          <a:xfrm>
            <a:off x="2592687" y="2197923"/>
            <a:ext cx="8288032" cy="469122"/>
          </a:xfrm>
        </p:spPr>
        <p:txBody>
          <a:bodyPr>
            <a:normAutofit/>
          </a:bodyPr>
          <a:lstStyle/>
          <a:p>
            <a:pPr algn="ctr"/>
            <a:r>
              <a:rPr lang="en-US" dirty="0"/>
              <a:t>1600 files with shared TF-IDF values among 8393 words</a:t>
            </a:r>
          </a:p>
        </p:txBody>
      </p:sp>
      <p:pic>
        <p:nvPicPr>
          <p:cNvPr id="7" name="Picture 6">
            <a:extLst>
              <a:ext uri="{FF2B5EF4-FFF2-40B4-BE49-F238E27FC236}">
                <a16:creationId xmlns:a16="http://schemas.microsoft.com/office/drawing/2014/main" id="{D06BF3AB-F220-4FA4-ADCB-144C016C4C0F}"/>
              </a:ext>
            </a:extLst>
          </p:cNvPr>
          <p:cNvPicPr>
            <a:picLocks noChangeAspect="1"/>
          </p:cNvPicPr>
          <p:nvPr/>
        </p:nvPicPr>
        <p:blipFill>
          <a:blip r:embed="rId2"/>
          <a:stretch>
            <a:fillRect/>
          </a:stretch>
        </p:blipFill>
        <p:spPr>
          <a:xfrm>
            <a:off x="2270399" y="3429000"/>
            <a:ext cx="9277165" cy="2816352"/>
          </a:xfrm>
          <a:prstGeom prst="rect">
            <a:avLst/>
          </a:prstGeom>
        </p:spPr>
      </p:pic>
    </p:spTree>
    <p:extLst>
      <p:ext uri="{BB962C8B-B14F-4D97-AF65-F5344CB8AC3E}">
        <p14:creationId xmlns:p14="http://schemas.microsoft.com/office/powerpoint/2010/main" val="3241858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6F479-997D-0D48-AB42-88A70BCC8F7E}"/>
              </a:ext>
            </a:extLst>
          </p:cNvPr>
          <p:cNvSpPr>
            <a:spLocks noGrp="1"/>
          </p:cNvSpPr>
          <p:nvPr>
            <p:ph type="ctrTitle"/>
          </p:nvPr>
        </p:nvSpPr>
        <p:spPr>
          <a:xfrm>
            <a:off x="1715789" y="367748"/>
            <a:ext cx="8422124" cy="543052"/>
          </a:xfrm>
        </p:spPr>
        <p:txBody>
          <a:bodyPr>
            <a:normAutofit fontScale="90000"/>
          </a:bodyPr>
          <a:lstStyle/>
          <a:p>
            <a:pPr algn="l"/>
            <a:r>
              <a:rPr lang="en-US" sz="3200" dirty="0">
                <a:latin typeface="Times New Roman" panose="02020603050405020304" pitchFamily="18" charset="0"/>
                <a:cs typeface="Times New Roman" panose="02020603050405020304" pitchFamily="18" charset="0"/>
              </a:rPr>
              <a:t>Model Survey For Opinion spam Detection</a:t>
            </a:r>
          </a:p>
        </p:txBody>
      </p:sp>
      <p:sp>
        <p:nvSpPr>
          <p:cNvPr id="9" name="TextBox 8">
            <a:extLst>
              <a:ext uri="{FF2B5EF4-FFF2-40B4-BE49-F238E27FC236}">
                <a16:creationId xmlns:a16="http://schemas.microsoft.com/office/drawing/2014/main" id="{EC40B948-C314-2345-AF37-ABB72EE34355}"/>
              </a:ext>
            </a:extLst>
          </p:cNvPr>
          <p:cNvSpPr txBox="1"/>
          <p:nvPr/>
        </p:nvSpPr>
        <p:spPr>
          <a:xfrm>
            <a:off x="1715789" y="1397674"/>
            <a:ext cx="8422124" cy="2585323"/>
          </a:xfrm>
          <a:prstGeom prst="rect">
            <a:avLst/>
          </a:prstGeom>
          <a:noFill/>
        </p:spPr>
        <p:txBody>
          <a:bodyPr wrap="square" rtlCol="0">
            <a:spAutoFit/>
          </a:bodyPr>
          <a:lstStyle/>
          <a:p>
            <a:pPr>
              <a:buClr>
                <a:srgbClr val="92D050"/>
              </a:buClr>
            </a:pPr>
            <a:r>
              <a:rPr lang="en-IN" dirty="0">
                <a:latin typeface="Times New Roman" panose="02020603050405020304" pitchFamily="18" charset="0"/>
                <a:cs typeface="Times New Roman" panose="02020603050405020304" pitchFamily="18" charset="0"/>
              </a:rPr>
              <a:t>Since the dataset is labelled supervised machine learning model could be used for opinion spam detection. Here are some popular supervised machine learning models.</a:t>
            </a:r>
          </a:p>
          <a:p>
            <a:pPr>
              <a:buClr>
                <a:srgbClr val="92D050"/>
              </a:buClr>
            </a:pPr>
            <a:endParaRPr lang="en-IN" dirty="0">
              <a:latin typeface="Times New Roman" panose="02020603050405020304" pitchFamily="18" charset="0"/>
              <a:cs typeface="Times New Roman" panose="02020603050405020304" pitchFamily="18" charset="0"/>
            </a:endParaRPr>
          </a:p>
          <a:p>
            <a:pPr>
              <a:buClr>
                <a:srgbClr val="92D050"/>
              </a:buClr>
            </a:pPr>
            <a:r>
              <a:rPr lang="en-IN" b="1" dirty="0">
                <a:latin typeface="Times New Roman" panose="02020603050405020304" pitchFamily="18" charset="0"/>
                <a:cs typeface="Times New Roman" panose="02020603050405020304" pitchFamily="18" charset="0"/>
              </a:rPr>
              <a:t>KNN(K Nearest Neighbours):</a:t>
            </a:r>
          </a:p>
          <a:p>
            <a:pPr>
              <a:buClr>
                <a:srgbClr val="92D050"/>
              </a:buClr>
            </a:pPr>
            <a:endParaRPr lang="en-IN" dirty="0"/>
          </a:p>
          <a:p>
            <a:pPr marL="285750" indent="-285750">
              <a:buClr>
                <a:srgbClr val="92D050"/>
              </a:buClr>
              <a:buFont typeface="Wingdings" pitchFamily="2" charset="2"/>
              <a:buChar char="Ø"/>
            </a:pPr>
            <a:r>
              <a:rPr lang="en-IN" dirty="0">
                <a:latin typeface="Times New Roman" panose="02020603050405020304" pitchFamily="18" charset="0"/>
                <a:cs typeface="Times New Roman" panose="02020603050405020304" pitchFamily="18" charset="0"/>
              </a:rPr>
              <a:t>It is an instance based machine learning model.</a:t>
            </a:r>
          </a:p>
          <a:p>
            <a:pPr marL="285750" indent="-285750">
              <a:buClr>
                <a:srgbClr val="92D050"/>
              </a:buClr>
              <a:buFont typeface="Wingdings"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Clr>
                <a:srgbClr val="92D050"/>
              </a:buClr>
              <a:buFont typeface="Wingdings" pitchFamily="2" charset="2"/>
              <a:buChar char="Ø"/>
            </a:pPr>
            <a:r>
              <a:rPr lang="en-IN" dirty="0">
                <a:latin typeface="Times New Roman" panose="02020603050405020304" pitchFamily="18" charset="0"/>
                <a:cs typeface="Times New Roman" panose="02020603050405020304" pitchFamily="18" charset="0"/>
              </a:rPr>
              <a:t>Given a sample of data it finds the k nearest neighbours of this sample and assigns label to the sample data based on the class of K neighbours.</a:t>
            </a:r>
          </a:p>
        </p:txBody>
      </p:sp>
      <p:pic>
        <p:nvPicPr>
          <p:cNvPr id="14" name="Picture 14" descr="Image for post">
            <a:extLst>
              <a:ext uri="{FF2B5EF4-FFF2-40B4-BE49-F238E27FC236}">
                <a16:creationId xmlns:a16="http://schemas.microsoft.com/office/drawing/2014/main" id="{BF424193-A609-1849-9033-B8799B0C308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372854" y="4212711"/>
            <a:ext cx="3286897" cy="2645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882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2D0E59-E5D8-1446-BFEB-EBAE7EFEE745}"/>
              </a:ext>
            </a:extLst>
          </p:cNvPr>
          <p:cNvSpPr>
            <a:spLocks noGrp="1"/>
          </p:cNvSpPr>
          <p:nvPr>
            <p:ph idx="1"/>
          </p:nvPr>
        </p:nvSpPr>
        <p:spPr>
          <a:xfrm>
            <a:off x="2158264" y="457207"/>
            <a:ext cx="8596668" cy="5595722"/>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Advantages:</a:t>
            </a:r>
          </a:p>
          <a:p>
            <a:pPr lvl="0"/>
            <a:r>
              <a:rPr lang="en-IN" dirty="0">
                <a:latin typeface="Times New Roman" panose="02020603050405020304" pitchFamily="18" charset="0"/>
                <a:cs typeface="Times New Roman" panose="02020603050405020304" pitchFamily="18" charset="0"/>
              </a:rPr>
              <a:t>No training step is needed in KNN algorithm and easy to implement</a:t>
            </a:r>
          </a:p>
          <a:p>
            <a:pPr marL="0" lvl="0" indent="0">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Limitations</a:t>
            </a:r>
            <a:r>
              <a:rPr lang="en-IN" dirty="0">
                <a:latin typeface="Times New Roman" panose="02020603050405020304" pitchFamily="18" charset="0"/>
                <a:cs typeface="Times New Roman" panose="02020603050405020304" pitchFamily="18" charset="0"/>
              </a:rPr>
              <a:t>: </a:t>
            </a:r>
          </a:p>
          <a:p>
            <a:pPr lvl="0"/>
            <a:r>
              <a:rPr lang="en-IN" dirty="0">
                <a:latin typeface="Times New Roman" panose="02020603050405020304" pitchFamily="18" charset="0"/>
                <a:cs typeface="Times New Roman" panose="02020603050405020304" pitchFamily="18" charset="0"/>
              </a:rPr>
              <a:t>As the data set becomes large efficiency and speed of KNN algorithm declines.</a:t>
            </a:r>
          </a:p>
          <a:p>
            <a:pPr lvl="0"/>
            <a:r>
              <a:rPr lang="en-IN" dirty="0">
                <a:latin typeface="Times New Roman" panose="02020603050405020304" pitchFamily="18" charset="0"/>
                <a:cs typeface="Times New Roman" panose="02020603050405020304" pitchFamily="18" charset="0"/>
              </a:rPr>
              <a:t>KNN is sensitive to noise, outliers and missing values in the dataset</a:t>
            </a:r>
          </a:p>
          <a:p>
            <a:pPr lvl="0"/>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Decision Trees: </a:t>
            </a:r>
          </a:p>
          <a:p>
            <a:r>
              <a:rPr lang="en-IN" dirty="0">
                <a:latin typeface="Times New Roman" panose="02020603050405020304" pitchFamily="18" charset="0"/>
                <a:cs typeface="Times New Roman" panose="02020603050405020304" pitchFamily="18" charset="0"/>
              </a:rPr>
              <a:t>This model  build trees by splitting data points, at each level different split points are tried and tested using a cost function like Information gain and Gini index. </a:t>
            </a:r>
          </a:p>
          <a:p>
            <a:r>
              <a:rPr lang="en-IN" dirty="0">
                <a:latin typeface="Times New Roman" panose="02020603050405020304" pitchFamily="18" charset="0"/>
                <a:cs typeface="Times New Roman" panose="02020603050405020304" pitchFamily="18" charset="0"/>
              </a:rPr>
              <a:t>The split with the best cost (or lowest cost) is selected. This is done until a pure leaf node is reached</a:t>
            </a:r>
          </a:p>
          <a:p>
            <a:endParaRPr lang="en-US" dirty="0"/>
          </a:p>
        </p:txBody>
      </p:sp>
      <p:sp>
        <p:nvSpPr>
          <p:cNvPr id="4" name="Rectangle 2">
            <a:extLst>
              <a:ext uri="{FF2B5EF4-FFF2-40B4-BE49-F238E27FC236}">
                <a16:creationId xmlns:a16="http://schemas.microsoft.com/office/drawing/2014/main" id="{D6A2448B-A353-B947-A995-CF5CCDA5EC1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2710136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E3127-88E4-3E4B-964E-46D5FA58050A}"/>
              </a:ext>
            </a:extLst>
          </p:cNvPr>
          <p:cNvSpPr>
            <a:spLocks noGrp="1"/>
          </p:cNvSpPr>
          <p:nvPr>
            <p:ph type="title"/>
          </p:nvPr>
        </p:nvSpPr>
        <p:spPr>
          <a:xfrm>
            <a:off x="2228024" y="540328"/>
            <a:ext cx="8596668" cy="961748"/>
          </a:xfrm>
        </p:spPr>
        <p:txBody>
          <a:bodyPr>
            <a:normAutofit fontScale="90000"/>
          </a:bodyPr>
          <a:lstStyle/>
          <a:p>
            <a:r>
              <a:rPr lang="en-US" altLang="zh-CN" dirty="0"/>
              <a:t>Pre-Process the Data </a:t>
            </a:r>
            <a:br>
              <a:rPr lang="en-US" altLang="zh-CN" dirty="0"/>
            </a:br>
            <a:endParaRPr lang="en-US" altLang="zh-CN" dirty="0"/>
          </a:p>
        </p:txBody>
      </p:sp>
      <p:sp>
        <p:nvSpPr>
          <p:cNvPr id="3" name="内容占位符 2">
            <a:extLst>
              <a:ext uri="{FF2B5EF4-FFF2-40B4-BE49-F238E27FC236}">
                <a16:creationId xmlns:a16="http://schemas.microsoft.com/office/drawing/2014/main" id="{3D743C7B-E822-3C4D-B2EB-B99A4B4B9E11}"/>
              </a:ext>
            </a:extLst>
          </p:cNvPr>
          <p:cNvSpPr>
            <a:spLocks noGrp="1"/>
          </p:cNvSpPr>
          <p:nvPr>
            <p:ph idx="1"/>
          </p:nvPr>
        </p:nvSpPr>
        <p:spPr>
          <a:xfrm>
            <a:off x="2228024" y="2091015"/>
            <a:ext cx="8470898" cy="4157083"/>
          </a:xfrm>
        </p:spPr>
        <p:txBody>
          <a:bodyPr>
            <a:normAutofit/>
          </a:bodyPr>
          <a:lstStyle/>
          <a:p>
            <a:pPr marL="0" indent="0">
              <a:lnSpc>
                <a:spcPct val="90000"/>
              </a:lnSpc>
              <a:buNone/>
            </a:pPr>
            <a:r>
              <a:rPr kumimoji="1" lang="en-US" altLang="zh-CN" sz="1500" dirty="0"/>
              <a:t>Using the nltk library: </a:t>
            </a:r>
          </a:p>
          <a:p>
            <a:pPr>
              <a:lnSpc>
                <a:spcPct val="90000"/>
              </a:lnSpc>
            </a:pPr>
            <a:r>
              <a:rPr kumimoji="1" lang="en-US" altLang="zh-CN" sz="1500" dirty="0"/>
              <a:t>Convert</a:t>
            </a:r>
            <a:r>
              <a:rPr kumimoji="1" lang="zh-CN" altLang="en-US" sz="1500" dirty="0"/>
              <a:t> </a:t>
            </a:r>
            <a:r>
              <a:rPr kumimoji="1" lang="en-US" altLang="zh-CN" sz="1500" dirty="0"/>
              <a:t>the</a:t>
            </a:r>
            <a:r>
              <a:rPr kumimoji="1" lang="zh-CN" altLang="en-US" sz="1500" dirty="0"/>
              <a:t> </a:t>
            </a:r>
            <a:r>
              <a:rPr kumimoji="1" lang="en-US" altLang="zh-CN" sz="1500" dirty="0"/>
              <a:t>review</a:t>
            </a:r>
            <a:r>
              <a:rPr kumimoji="1" lang="zh-CN" altLang="en-US" sz="1500" dirty="0"/>
              <a:t> </a:t>
            </a:r>
            <a:r>
              <a:rPr kumimoji="1" lang="en-US" altLang="zh-CN" sz="1500" dirty="0"/>
              <a:t>to</a:t>
            </a:r>
            <a:r>
              <a:rPr kumimoji="1" lang="zh-CN" altLang="en-US" sz="1500" dirty="0"/>
              <a:t> </a:t>
            </a:r>
            <a:r>
              <a:rPr kumimoji="1" lang="en-US" altLang="zh-CN" sz="1500" dirty="0"/>
              <a:t>all</a:t>
            </a:r>
            <a:r>
              <a:rPr kumimoji="1" lang="zh-CN" altLang="en-US" sz="1500" dirty="0"/>
              <a:t> </a:t>
            </a:r>
            <a:r>
              <a:rPr kumimoji="1" lang="en-US" altLang="zh-CN" sz="1500" dirty="0"/>
              <a:t>lowercase</a:t>
            </a:r>
            <a:r>
              <a:rPr kumimoji="1" lang="zh-CN" altLang="en-US" sz="1500" dirty="0"/>
              <a:t> </a:t>
            </a:r>
            <a:r>
              <a:rPr kumimoji="1" lang="en-US" altLang="zh-CN" sz="1500" dirty="0"/>
              <a:t>letters</a:t>
            </a:r>
          </a:p>
          <a:p>
            <a:pPr>
              <a:lnSpc>
                <a:spcPct val="90000"/>
              </a:lnSpc>
            </a:pPr>
            <a:r>
              <a:rPr kumimoji="1" lang="en-US" altLang="zh-CN" sz="1500" dirty="0"/>
              <a:t>Remove</a:t>
            </a:r>
            <a:r>
              <a:rPr kumimoji="1" lang="zh-CN" altLang="en-US" sz="1500" dirty="0"/>
              <a:t> </a:t>
            </a:r>
            <a:r>
              <a:rPr kumimoji="1" lang="en-US" altLang="zh-CN" sz="1500" dirty="0"/>
              <a:t>the</a:t>
            </a:r>
            <a:r>
              <a:rPr kumimoji="1" lang="zh-CN" altLang="en-US" sz="1500" dirty="0"/>
              <a:t> </a:t>
            </a:r>
            <a:r>
              <a:rPr kumimoji="1" lang="en-US" altLang="zh-CN" sz="1500" dirty="0"/>
              <a:t>numbers</a:t>
            </a:r>
          </a:p>
          <a:p>
            <a:pPr>
              <a:lnSpc>
                <a:spcPct val="90000"/>
              </a:lnSpc>
            </a:pPr>
            <a:r>
              <a:rPr kumimoji="1" lang="en-US" altLang="zh-CN" sz="1500" dirty="0"/>
              <a:t>Remove</a:t>
            </a:r>
            <a:r>
              <a:rPr kumimoji="1" lang="zh-CN" altLang="en-US" sz="1500" dirty="0"/>
              <a:t> </a:t>
            </a:r>
            <a:r>
              <a:rPr kumimoji="1" lang="en-US" altLang="zh-CN" sz="1500" dirty="0"/>
              <a:t>the</a:t>
            </a:r>
            <a:r>
              <a:rPr kumimoji="1" lang="zh-CN" altLang="en-US" sz="1500" dirty="0"/>
              <a:t> </a:t>
            </a:r>
            <a:r>
              <a:rPr kumimoji="1" lang="en-US" altLang="zh-CN" sz="1500" dirty="0"/>
              <a:t>punctuation,</a:t>
            </a:r>
            <a:r>
              <a:rPr kumimoji="1" lang="zh-CN" altLang="en-US" sz="1500" dirty="0"/>
              <a:t> </a:t>
            </a:r>
            <a:r>
              <a:rPr kumimoji="1" lang="en-US" altLang="zh-CN" sz="1500" dirty="0"/>
              <a:t>including:</a:t>
            </a:r>
          </a:p>
          <a:p>
            <a:pPr marL="400050" lvl="1" indent="0">
              <a:lnSpc>
                <a:spcPct val="90000"/>
              </a:lnSpc>
              <a:buNone/>
            </a:pPr>
            <a:r>
              <a:rPr kumimoji="1" lang="en-US" altLang="zh-CN" sz="1500" dirty="0"/>
              <a:t>!"#$%&amp;'()*+,-./:;&lt;=&gt;?@[\]^_`{|}~</a:t>
            </a:r>
          </a:p>
          <a:p>
            <a:pPr>
              <a:lnSpc>
                <a:spcPct val="90000"/>
              </a:lnSpc>
            </a:pPr>
            <a:r>
              <a:rPr kumimoji="1" lang="en-US" altLang="zh-CN" sz="1500" dirty="0"/>
              <a:t>Remove</a:t>
            </a:r>
            <a:r>
              <a:rPr kumimoji="1" lang="zh-CN" altLang="en-US" sz="1500" dirty="0"/>
              <a:t> </a:t>
            </a:r>
            <a:r>
              <a:rPr kumimoji="1" lang="en-US" altLang="zh-CN" sz="1500" dirty="0"/>
              <a:t>all</a:t>
            </a:r>
            <a:r>
              <a:rPr kumimoji="1" lang="zh-CN" altLang="en-US" sz="1500" dirty="0"/>
              <a:t> </a:t>
            </a:r>
            <a:r>
              <a:rPr kumimoji="1" lang="en-US" altLang="zh-CN" sz="1500" dirty="0"/>
              <a:t>the</a:t>
            </a:r>
            <a:r>
              <a:rPr kumimoji="1" lang="zh-CN" altLang="en-US" sz="1500" dirty="0"/>
              <a:t> </a:t>
            </a:r>
            <a:r>
              <a:rPr kumimoji="1" lang="en-US" altLang="zh-CN" sz="1500" dirty="0"/>
              <a:t>stop</a:t>
            </a:r>
            <a:r>
              <a:rPr kumimoji="1" lang="zh-CN" altLang="en-US" sz="1500" dirty="0"/>
              <a:t> </a:t>
            </a:r>
            <a:r>
              <a:rPr kumimoji="1" lang="en-US" altLang="zh-CN" sz="1500" dirty="0"/>
              <a:t>words to filter out common words and improve performance,</a:t>
            </a:r>
            <a:r>
              <a:rPr kumimoji="1" lang="zh-CN" altLang="en-US" sz="1500" dirty="0"/>
              <a:t> </a:t>
            </a:r>
            <a:r>
              <a:rPr kumimoji="1" lang="en-US" altLang="zh-CN" sz="1500" dirty="0"/>
              <a:t>such</a:t>
            </a:r>
            <a:r>
              <a:rPr kumimoji="1" lang="zh-CN" altLang="en-US" sz="1500" dirty="0"/>
              <a:t> </a:t>
            </a:r>
            <a:r>
              <a:rPr kumimoji="1" lang="en-US" altLang="zh-CN" sz="1500" dirty="0"/>
              <a:t>as:</a:t>
            </a:r>
          </a:p>
          <a:p>
            <a:pPr marL="400050" lvl="1" indent="0">
              <a:lnSpc>
                <a:spcPct val="90000"/>
              </a:lnSpc>
              <a:buNone/>
            </a:pPr>
            <a:r>
              <a:rPr kumimoji="1" lang="en-US" altLang="zh-CN" sz="1500" dirty="0"/>
              <a:t>you,</a:t>
            </a:r>
            <a:r>
              <a:rPr kumimoji="1" lang="zh-CN" altLang="en-US" sz="1500" dirty="0"/>
              <a:t> </a:t>
            </a:r>
            <a:r>
              <a:rPr kumimoji="1" lang="en-US" altLang="zh-CN" sz="1500" dirty="0"/>
              <a:t>he,</a:t>
            </a:r>
            <a:r>
              <a:rPr kumimoji="1" lang="zh-CN" altLang="en-US" sz="1500" dirty="0"/>
              <a:t> </a:t>
            </a:r>
            <a:r>
              <a:rPr kumimoji="1" lang="en-US" altLang="zh-CN" sz="1500" dirty="0"/>
              <a:t>she,</a:t>
            </a:r>
            <a:r>
              <a:rPr kumimoji="1" lang="zh-CN" altLang="en-US" sz="1500" dirty="0"/>
              <a:t> </a:t>
            </a:r>
            <a:r>
              <a:rPr kumimoji="1" lang="en-US" altLang="zh-CN" sz="1500" dirty="0"/>
              <a:t>who,</a:t>
            </a:r>
            <a:r>
              <a:rPr kumimoji="1" lang="zh-CN" altLang="en-US" sz="1500" dirty="0"/>
              <a:t> </a:t>
            </a:r>
            <a:r>
              <a:rPr kumimoji="1" lang="en-US" altLang="zh-CN" sz="1500" dirty="0"/>
              <a:t>do,</a:t>
            </a:r>
            <a:r>
              <a:rPr kumimoji="1" lang="zh-CN" altLang="en-US" sz="1500" dirty="0"/>
              <a:t> </a:t>
            </a:r>
            <a:r>
              <a:rPr kumimoji="1" lang="en-US" altLang="zh-CN" sz="1500" dirty="0"/>
              <a:t>is,</a:t>
            </a:r>
            <a:r>
              <a:rPr kumimoji="1" lang="zh-CN" altLang="en-US" sz="1500" dirty="0"/>
              <a:t> </a:t>
            </a:r>
            <a:r>
              <a:rPr kumimoji="1" lang="en-US" altLang="zh-CN" sz="1500" dirty="0"/>
              <a:t>above,</a:t>
            </a:r>
            <a:r>
              <a:rPr kumimoji="1" lang="zh-CN" altLang="en-US" sz="1500" dirty="0"/>
              <a:t> </a:t>
            </a:r>
            <a:r>
              <a:rPr kumimoji="1" lang="en-US" altLang="zh-CN" sz="1500" dirty="0"/>
              <a:t>that,</a:t>
            </a:r>
            <a:r>
              <a:rPr kumimoji="1" lang="zh-CN" altLang="en-US" sz="1500" dirty="0"/>
              <a:t> </a:t>
            </a:r>
            <a:r>
              <a:rPr kumimoji="1" lang="en-US" altLang="zh-CN" sz="1500" dirty="0"/>
              <a:t>in,</a:t>
            </a:r>
            <a:r>
              <a:rPr kumimoji="1" lang="zh-CN" altLang="en-US" sz="1500" dirty="0"/>
              <a:t> </a:t>
            </a:r>
            <a:r>
              <a:rPr kumimoji="1" lang="en-US" altLang="zh-CN" sz="1500" dirty="0"/>
              <a:t>will,</a:t>
            </a:r>
            <a:r>
              <a:rPr kumimoji="1" lang="zh-CN" altLang="en-US" sz="1500" dirty="0"/>
              <a:t> </a:t>
            </a:r>
            <a:r>
              <a:rPr kumimoji="1" lang="en-US" altLang="zh-CN" sz="1500" dirty="0"/>
              <a:t>can,</a:t>
            </a:r>
            <a:r>
              <a:rPr kumimoji="1" lang="zh-CN" altLang="en-US" sz="1500" dirty="0"/>
              <a:t> </a:t>
            </a:r>
            <a:r>
              <a:rPr kumimoji="1" lang="en-US" altLang="zh-CN" sz="1500" dirty="0"/>
              <a:t>and</a:t>
            </a:r>
            <a:r>
              <a:rPr kumimoji="1" lang="zh-CN" altLang="en-US" sz="1500" dirty="0"/>
              <a:t> </a:t>
            </a:r>
            <a:r>
              <a:rPr kumimoji="1" lang="en-US" altLang="zh-CN" sz="1500" dirty="0"/>
              <a:t>so</a:t>
            </a:r>
            <a:r>
              <a:rPr kumimoji="1" lang="zh-CN" altLang="en-US" sz="1500" dirty="0"/>
              <a:t> </a:t>
            </a:r>
            <a:r>
              <a:rPr kumimoji="1" lang="en-US" altLang="zh-CN" sz="1500" dirty="0"/>
              <a:t>on</a:t>
            </a:r>
          </a:p>
          <a:p>
            <a:pPr>
              <a:lnSpc>
                <a:spcPct val="90000"/>
              </a:lnSpc>
            </a:pPr>
            <a:r>
              <a:rPr kumimoji="1" lang="en-US" altLang="zh-CN" sz="1500" dirty="0"/>
              <a:t>Lemmatization</a:t>
            </a:r>
          </a:p>
          <a:p>
            <a:pPr>
              <a:lnSpc>
                <a:spcPct val="90000"/>
              </a:lnSpc>
            </a:pPr>
            <a:r>
              <a:rPr kumimoji="1" lang="en-US" altLang="zh-CN" sz="1500" dirty="0"/>
              <a:t>Word-embedding:</a:t>
            </a:r>
            <a:r>
              <a:rPr kumimoji="1" lang="zh-CN" altLang="en-US" sz="1500" dirty="0"/>
              <a:t> </a:t>
            </a:r>
            <a:r>
              <a:rPr kumimoji="1" lang="en-US" altLang="zh-CN" sz="1500" dirty="0"/>
              <a:t>map</a:t>
            </a:r>
            <a:r>
              <a:rPr kumimoji="1" lang="zh-CN" altLang="en-US" sz="1500" dirty="0"/>
              <a:t> </a:t>
            </a:r>
            <a:r>
              <a:rPr kumimoji="1" lang="en-US" altLang="zh-CN" sz="1500" dirty="0"/>
              <a:t>words</a:t>
            </a:r>
            <a:r>
              <a:rPr kumimoji="1" lang="zh-CN" altLang="en-US" sz="1500" dirty="0"/>
              <a:t> </a:t>
            </a:r>
            <a:r>
              <a:rPr kumimoji="1" lang="en-US" altLang="zh-CN" sz="1500" dirty="0"/>
              <a:t>to vectors of real numbers from 0 to 1, so it can be processed by an ML model.</a:t>
            </a:r>
          </a:p>
          <a:p>
            <a:pPr>
              <a:lnSpc>
                <a:spcPct val="90000"/>
              </a:lnSpc>
            </a:pPr>
            <a:r>
              <a:rPr kumimoji="1" lang="en-US" altLang="zh-CN" sz="1500" dirty="0"/>
              <a:t>TF-IDF: Another popular method of mapping words to vectors based on their relative importance in a collection of files. This can be fed into supervised learning models such as SVM</a:t>
            </a:r>
          </a:p>
          <a:p>
            <a:pPr>
              <a:lnSpc>
                <a:spcPct val="90000"/>
              </a:lnSpc>
            </a:pPr>
            <a:endParaRPr kumimoji="1" lang="zh-CN" altLang="en-US" sz="1500" dirty="0"/>
          </a:p>
        </p:txBody>
      </p:sp>
    </p:spTree>
    <p:extLst>
      <p:ext uri="{BB962C8B-B14F-4D97-AF65-F5344CB8AC3E}">
        <p14:creationId xmlns:p14="http://schemas.microsoft.com/office/powerpoint/2010/main" val="644761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D8742-821A-744A-9D9B-3DF02B206283}"/>
              </a:ext>
            </a:extLst>
          </p:cNvPr>
          <p:cNvSpPr>
            <a:spLocks noGrp="1"/>
          </p:cNvSpPr>
          <p:nvPr>
            <p:ph idx="1"/>
          </p:nvPr>
        </p:nvSpPr>
        <p:spPr>
          <a:xfrm>
            <a:off x="1795352" y="3429000"/>
            <a:ext cx="9092831" cy="2892286"/>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Advantages:</a:t>
            </a:r>
          </a:p>
          <a:p>
            <a:pPr lvl="0"/>
            <a:r>
              <a:rPr lang="en-IN" dirty="0">
                <a:latin typeface="Times New Roman" panose="02020603050405020304" pitchFamily="18" charset="0"/>
                <a:cs typeface="Times New Roman" panose="02020603050405020304" pitchFamily="18" charset="0"/>
              </a:rPr>
              <a:t>Decision trees has in built feature selection, It is insensitive to missing data and irrelevant features.</a:t>
            </a:r>
          </a:p>
          <a:p>
            <a:pPr marL="0" lvl="0" indent="0">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Limitations:</a:t>
            </a:r>
          </a:p>
          <a:p>
            <a:pPr lvl="0"/>
            <a:r>
              <a:rPr lang="en-IN" dirty="0">
                <a:latin typeface="Times New Roman" panose="02020603050405020304" pitchFamily="18" charset="0"/>
                <a:cs typeface="Times New Roman" panose="02020603050405020304" pitchFamily="18" charset="0"/>
              </a:rPr>
              <a:t>They are very unstable, a small change in the data could result in the large change in the structure of tree.</a:t>
            </a:r>
          </a:p>
          <a:p>
            <a:pPr lvl="0"/>
            <a:r>
              <a:rPr lang="en-IN" dirty="0">
                <a:latin typeface="Times New Roman" panose="02020603050405020304" pitchFamily="18" charset="0"/>
                <a:cs typeface="Times New Roman" panose="02020603050405020304" pitchFamily="18" charset="0"/>
              </a:rPr>
              <a:t>They are extremely sensitive to noise in data and tend to overfit easily.</a:t>
            </a:r>
          </a:p>
          <a:p>
            <a:endParaRPr lang="en-US" dirty="0"/>
          </a:p>
        </p:txBody>
      </p:sp>
      <p:pic>
        <p:nvPicPr>
          <p:cNvPr id="5122" name="Picture 2" descr="Machine Learning/Inductive Inference/Decision Trees/Overview">
            <a:extLst>
              <a:ext uri="{FF2B5EF4-FFF2-40B4-BE49-F238E27FC236}">
                <a16:creationId xmlns:a16="http://schemas.microsoft.com/office/drawing/2014/main" id="{806E2AA0-D0DE-5D43-B7DA-591AE08FEF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1012" y="282205"/>
            <a:ext cx="4061205" cy="2499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878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1AABC7-C830-6042-A1ED-67AB35D61489}"/>
                  </a:ext>
                </a:extLst>
              </p:cNvPr>
              <p:cNvSpPr>
                <a:spLocks noGrp="1"/>
              </p:cNvSpPr>
              <p:nvPr>
                <p:ph idx="1"/>
              </p:nvPr>
            </p:nvSpPr>
            <p:spPr>
              <a:xfrm>
                <a:off x="1649896" y="144118"/>
                <a:ext cx="10187607" cy="6569764"/>
              </a:xfrm>
            </p:spPr>
            <p:txBody>
              <a:bodyPr>
                <a:normAutofit fontScale="85000" lnSpcReduction="20000"/>
              </a:bodyPr>
              <a:lstStyle/>
              <a:p>
                <a:pPr marL="0" indent="0">
                  <a:spcBef>
                    <a:spcPts val="600"/>
                  </a:spcBef>
                  <a:buNone/>
                </a:pPr>
                <a:r>
                  <a:rPr lang="en-IN" sz="2100" dirty="0">
                    <a:latin typeface="Times New Roman" panose="02020603050405020304" pitchFamily="18" charset="0"/>
                    <a:cs typeface="Times New Roman" panose="02020603050405020304" pitchFamily="18" charset="0"/>
                  </a:rPr>
                  <a:t>     </a:t>
                </a:r>
                <a:r>
                  <a:rPr lang="en-IN" sz="2100" b="1" dirty="0">
                    <a:latin typeface="Times New Roman" panose="02020603050405020304" pitchFamily="18" charset="0"/>
                    <a:cs typeface="Times New Roman" panose="02020603050405020304" pitchFamily="18" charset="0"/>
                  </a:rPr>
                  <a:t>Naive Bayes:</a:t>
                </a:r>
              </a:p>
              <a:p>
                <a:pPr>
                  <a:spcBef>
                    <a:spcPts val="600"/>
                  </a:spcBef>
                </a:pPr>
                <a:endParaRPr lang="en-IN" sz="2100" dirty="0">
                  <a:latin typeface="Times New Roman" panose="02020603050405020304" pitchFamily="18" charset="0"/>
                  <a:cs typeface="Times New Roman" panose="02020603050405020304" pitchFamily="18" charset="0"/>
                </a:endParaRPr>
              </a:p>
              <a:p>
                <a:pPr>
                  <a:spcBef>
                    <a:spcPts val="600"/>
                  </a:spcBef>
                </a:pPr>
                <a:r>
                  <a:rPr lang="en-IN" sz="2100" dirty="0">
                    <a:latin typeface="Times New Roman" panose="02020603050405020304" pitchFamily="18" charset="0"/>
                    <a:cs typeface="Times New Roman" panose="02020603050405020304" pitchFamily="18" charset="0"/>
                  </a:rPr>
                  <a:t>Naïve bayes classifier uses posterior probability to predict the class of  test data. </a:t>
                </a:r>
              </a:p>
              <a:p>
                <a:pPr>
                  <a:spcBef>
                    <a:spcPts val="600"/>
                  </a:spcBef>
                </a:pPr>
                <a:endParaRPr lang="en-IN" sz="2100" dirty="0">
                  <a:latin typeface="Times New Roman" panose="02020603050405020304" pitchFamily="18" charset="0"/>
                  <a:cs typeface="Times New Roman" panose="02020603050405020304" pitchFamily="18" charset="0"/>
                </a:endParaRPr>
              </a:p>
              <a:p>
                <a:pPr>
                  <a:spcBef>
                    <a:spcPts val="600"/>
                  </a:spcBef>
                </a:pPr>
                <a:r>
                  <a:rPr lang="en-IN" sz="2100" dirty="0">
                    <a:latin typeface="Times New Roman" panose="02020603050405020304" pitchFamily="18" charset="0"/>
                    <a:cs typeface="Times New Roman" panose="02020603050405020304" pitchFamily="18" charset="0"/>
                  </a:rPr>
                  <a:t>The naïve in naïve bayes infers to the assumptions about features being mutually independent in a data set and conditionally independent.</a:t>
                </a:r>
              </a:p>
              <a:p>
                <a:pPr>
                  <a:spcBef>
                    <a:spcPts val="600"/>
                  </a:spcBef>
                </a:pPr>
                <a:endParaRPr lang="en-IN" sz="2100" dirty="0">
                  <a:latin typeface="Times New Roman" panose="02020603050405020304" pitchFamily="18" charset="0"/>
                  <a:cs typeface="Times New Roman" panose="02020603050405020304" pitchFamily="18" charset="0"/>
                </a:endParaRPr>
              </a:p>
              <a:p>
                <a:pPr>
                  <a:spcBef>
                    <a:spcPts val="600"/>
                  </a:spcBef>
                </a:pPr>
                <a:r>
                  <a:rPr lang="en-IN" sz="2100" dirty="0">
                    <a:latin typeface="Times New Roman" panose="02020603050405020304" pitchFamily="18" charset="0"/>
                    <a:cs typeface="Times New Roman" panose="02020603050405020304" pitchFamily="18" charset="0"/>
                  </a:rPr>
                  <a:t>Bayes theorem: </a:t>
                </a:r>
              </a:p>
              <a:p>
                <a:pPr marL="0" indent="0">
                  <a:spcBef>
                    <a:spcPts val="600"/>
                  </a:spcBef>
                  <a:buNone/>
                </a:pPr>
                <a:r>
                  <a:rPr lang="en-IN" sz="2100" dirty="0">
                    <a:latin typeface="Times New Roman" panose="02020603050405020304" pitchFamily="18" charset="0"/>
                    <a:cs typeface="Times New Roman" panose="02020603050405020304" pitchFamily="18" charset="0"/>
                  </a:rPr>
                  <a:t>      probability=conditional probability *</a:t>
                </a:r>
                <a14:m>
                  <m:oMath xmlns:m="http://schemas.openxmlformats.org/officeDocument/2006/math">
                    <m:r>
                      <a:rPr lang="en-IN" sz="2100" i="1">
                        <a:latin typeface="Cambria Math" panose="02040503050406030204" pitchFamily="18" charset="0"/>
                      </a:rPr>
                      <m:t> </m:t>
                    </m:r>
                  </m:oMath>
                </a14:m>
                <a:r>
                  <a:rPr lang="en-IN" sz="2100" dirty="0">
                    <a:latin typeface="Times New Roman" panose="02020603050405020304" pitchFamily="18" charset="0"/>
                    <a:cs typeface="Times New Roman" panose="02020603050405020304" pitchFamily="18" charset="0"/>
                  </a:rPr>
                  <a:t> prior probability/evidence</a:t>
                </a:r>
              </a:p>
              <a:p>
                <a:pPr>
                  <a:spcBef>
                    <a:spcPts val="600"/>
                  </a:spcBef>
                </a:pPr>
                <a:endParaRPr lang="en-IN" sz="2100" dirty="0">
                  <a:latin typeface="Times New Roman" panose="02020603050405020304" pitchFamily="18" charset="0"/>
                  <a:cs typeface="Times New Roman" panose="02020603050405020304" pitchFamily="18" charset="0"/>
                </a:endParaRPr>
              </a:p>
              <a:p>
                <a:pPr marL="0" indent="0">
                  <a:spcBef>
                    <a:spcPts val="600"/>
                  </a:spcBef>
                  <a:buNone/>
                </a:pPr>
                <a:r>
                  <a:rPr lang="en-IN" sz="2100" dirty="0">
                    <a:latin typeface="Times New Roman" panose="02020603050405020304" pitchFamily="18" charset="0"/>
                    <a:cs typeface="Times New Roman" panose="02020603050405020304" pitchFamily="18" charset="0"/>
                  </a:rPr>
                  <a:t>      </a:t>
                </a:r>
                <a:r>
                  <a:rPr lang="en-IN" sz="2100" b="1" dirty="0">
                    <a:latin typeface="Times New Roman" panose="02020603050405020304" pitchFamily="18" charset="0"/>
                    <a:cs typeface="Times New Roman" panose="02020603050405020304" pitchFamily="18" charset="0"/>
                  </a:rPr>
                  <a:t>Advantages:</a:t>
                </a:r>
              </a:p>
              <a:p>
                <a:pPr lvl="0">
                  <a:spcBef>
                    <a:spcPts val="600"/>
                  </a:spcBef>
                </a:pPr>
                <a:endParaRPr lang="en-IN" sz="2100" dirty="0">
                  <a:latin typeface="Times New Roman" panose="02020603050405020304" pitchFamily="18" charset="0"/>
                  <a:cs typeface="Times New Roman" panose="02020603050405020304" pitchFamily="18" charset="0"/>
                </a:endParaRPr>
              </a:p>
              <a:p>
                <a:pPr lvl="0">
                  <a:spcBef>
                    <a:spcPts val="600"/>
                  </a:spcBef>
                </a:pPr>
                <a:r>
                  <a:rPr lang="en-IN" sz="2100" dirty="0">
                    <a:latin typeface="Times New Roman" panose="02020603050405020304" pitchFamily="18" charset="0"/>
                    <a:cs typeface="Times New Roman" panose="02020603050405020304" pitchFamily="18" charset="0"/>
                  </a:rPr>
                  <a:t>It is easy and simple model to implement</a:t>
                </a:r>
              </a:p>
              <a:p>
                <a:pPr lvl="0">
                  <a:spcBef>
                    <a:spcPts val="600"/>
                  </a:spcBef>
                </a:pPr>
                <a:endParaRPr lang="en-IN" sz="2100" dirty="0">
                  <a:latin typeface="Times New Roman" panose="02020603050405020304" pitchFamily="18" charset="0"/>
                  <a:cs typeface="Times New Roman" panose="02020603050405020304" pitchFamily="18" charset="0"/>
                </a:endParaRPr>
              </a:p>
              <a:p>
                <a:pPr lvl="0">
                  <a:spcBef>
                    <a:spcPts val="600"/>
                  </a:spcBef>
                </a:pPr>
                <a:r>
                  <a:rPr lang="en-IN" sz="2100" dirty="0">
                    <a:latin typeface="Times New Roman" panose="02020603050405020304" pitchFamily="18" charset="0"/>
                    <a:cs typeface="Times New Roman" panose="02020603050405020304" pitchFamily="18" charset="0"/>
                  </a:rPr>
                  <a:t>It requires only a small amount of training data to predict the class of test data so the training period is less</a:t>
                </a:r>
              </a:p>
              <a:p>
                <a:pPr marL="0" lvl="0" indent="0">
                  <a:spcBef>
                    <a:spcPts val="600"/>
                  </a:spcBef>
                  <a:buNone/>
                </a:pPr>
                <a:r>
                  <a:rPr lang="en-IN" sz="2100" dirty="0">
                    <a:latin typeface="Times New Roman" panose="02020603050405020304" pitchFamily="18" charset="0"/>
                    <a:cs typeface="Times New Roman" panose="02020603050405020304" pitchFamily="18" charset="0"/>
                  </a:rPr>
                  <a:t>     </a:t>
                </a:r>
              </a:p>
              <a:p>
                <a:pPr marL="0" lvl="0" indent="0">
                  <a:spcBef>
                    <a:spcPts val="600"/>
                  </a:spcBef>
                  <a:buNone/>
                </a:pPr>
                <a:r>
                  <a:rPr lang="en-IN" sz="2100" b="1" dirty="0">
                    <a:latin typeface="Times New Roman" panose="02020603050405020304" pitchFamily="18" charset="0"/>
                    <a:cs typeface="Times New Roman" panose="02020603050405020304" pitchFamily="18" charset="0"/>
                  </a:rPr>
                  <a:t>Limitations:</a:t>
                </a:r>
              </a:p>
              <a:p>
                <a:pPr lvl="0">
                  <a:spcBef>
                    <a:spcPts val="600"/>
                  </a:spcBef>
                </a:pPr>
                <a:endParaRPr lang="en-IN" sz="2100" dirty="0">
                  <a:latin typeface="Times New Roman" panose="02020603050405020304" pitchFamily="18" charset="0"/>
                  <a:cs typeface="Times New Roman" panose="02020603050405020304" pitchFamily="18" charset="0"/>
                </a:endParaRPr>
              </a:p>
              <a:p>
                <a:pPr lvl="0">
                  <a:spcBef>
                    <a:spcPts val="600"/>
                  </a:spcBef>
                </a:pPr>
                <a:r>
                  <a:rPr lang="en-IN" sz="2100" dirty="0">
                    <a:latin typeface="Times New Roman" panose="02020603050405020304" pitchFamily="18" charset="0"/>
                    <a:cs typeface="Times New Roman" panose="02020603050405020304" pitchFamily="18" charset="0"/>
                  </a:rPr>
                  <a:t>If the independent assumption does not hold then performance can be very low. </a:t>
                </a:r>
              </a:p>
              <a:p>
                <a:pPr lvl="0">
                  <a:spcBef>
                    <a:spcPts val="600"/>
                  </a:spcBef>
                </a:pPr>
                <a:endParaRPr lang="en-IN" sz="2100" dirty="0">
                  <a:latin typeface="Times New Roman" panose="02020603050405020304" pitchFamily="18" charset="0"/>
                  <a:cs typeface="Times New Roman" panose="02020603050405020304" pitchFamily="18" charset="0"/>
                </a:endParaRPr>
              </a:p>
              <a:p>
                <a:pPr lvl="0">
                  <a:spcBef>
                    <a:spcPts val="600"/>
                  </a:spcBef>
                </a:pPr>
                <a:r>
                  <a:rPr lang="en-IN" sz="2100" dirty="0">
                    <a:latin typeface="Times New Roman" panose="02020603050405020304" pitchFamily="18" charset="0"/>
                    <a:cs typeface="Times New Roman" panose="02020603050405020304" pitchFamily="18" charset="0"/>
                  </a:rPr>
                  <a:t>Additive smoothing turns out to be a over-head and a must to do step</a:t>
                </a:r>
              </a:p>
              <a:p>
                <a:endParaRPr lang="en-US" dirty="0"/>
              </a:p>
            </p:txBody>
          </p:sp>
        </mc:Choice>
        <mc:Fallback xmlns="">
          <p:sp>
            <p:nvSpPr>
              <p:cNvPr id="3" name="Content Placeholder 2">
                <a:extLst>
                  <a:ext uri="{FF2B5EF4-FFF2-40B4-BE49-F238E27FC236}">
                    <a16:creationId xmlns:a16="http://schemas.microsoft.com/office/drawing/2014/main" id="{E61AABC7-C830-6042-A1ED-67AB35D61489}"/>
                  </a:ext>
                </a:extLst>
              </p:cNvPr>
              <p:cNvSpPr>
                <a:spLocks noGrp="1" noRot="1" noChangeAspect="1" noMove="1" noResize="1" noEditPoints="1" noAdjustHandles="1" noChangeArrowheads="1" noChangeShapeType="1" noTextEdit="1"/>
              </p:cNvSpPr>
              <p:nvPr>
                <p:ph idx="1"/>
              </p:nvPr>
            </p:nvSpPr>
            <p:spPr>
              <a:xfrm>
                <a:off x="1649896" y="144118"/>
                <a:ext cx="10187607" cy="6569764"/>
              </a:xfrm>
              <a:blipFill>
                <a:blip r:embed="rId2"/>
                <a:stretch>
                  <a:fillRect l="-623" t="-1158"/>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BB28458-B45F-4C1E-A7B0-DB90E530387B}"/>
              </a:ext>
            </a:extLst>
          </p:cNvPr>
          <p:cNvPicPr>
            <a:picLocks noChangeAspect="1"/>
          </p:cNvPicPr>
          <p:nvPr/>
        </p:nvPicPr>
        <p:blipFill>
          <a:blip r:embed="rId3"/>
          <a:stretch>
            <a:fillRect/>
          </a:stretch>
        </p:blipFill>
        <p:spPr>
          <a:xfrm>
            <a:off x="6980168" y="1882197"/>
            <a:ext cx="3057370" cy="1546804"/>
          </a:xfrm>
          <a:prstGeom prst="rect">
            <a:avLst/>
          </a:prstGeom>
        </p:spPr>
      </p:pic>
    </p:spTree>
    <p:extLst>
      <p:ext uri="{BB962C8B-B14F-4D97-AF65-F5344CB8AC3E}">
        <p14:creationId xmlns:p14="http://schemas.microsoft.com/office/powerpoint/2010/main" val="3311496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66C1F9-D544-3744-AA4C-FC4F2CA9610A}"/>
              </a:ext>
            </a:extLst>
          </p:cNvPr>
          <p:cNvSpPr>
            <a:spLocks noGrp="1"/>
          </p:cNvSpPr>
          <p:nvPr>
            <p:ph idx="1"/>
          </p:nvPr>
        </p:nvSpPr>
        <p:spPr>
          <a:xfrm>
            <a:off x="1749287" y="19885"/>
            <a:ext cx="9223513" cy="6818237"/>
          </a:xfrm>
        </p:spPr>
        <p:txBody>
          <a:bodyPr>
            <a:normAutofit fontScale="70000" lnSpcReduction="20000"/>
          </a:bodyPr>
          <a:lstStyle/>
          <a:p>
            <a:pPr marL="0" indent="0">
              <a:buNone/>
            </a:pPr>
            <a:r>
              <a:rPr lang="en-IN" sz="2600" dirty="0"/>
              <a:t>     </a:t>
            </a:r>
          </a:p>
          <a:p>
            <a:pPr marL="0" indent="0">
              <a:buNone/>
            </a:pPr>
            <a:r>
              <a:rPr lang="en-IN" sz="2600"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Support Vector Machine Algorithm:</a:t>
            </a:r>
            <a:r>
              <a:rPr lang="en-IN" sz="2600" dirty="0">
                <a:latin typeface="Times New Roman" panose="02020603050405020304" pitchFamily="18" charset="0"/>
                <a:cs typeface="Times New Roman" panose="02020603050405020304" pitchFamily="18" charset="0"/>
              </a:rPr>
              <a:t> </a:t>
            </a:r>
          </a:p>
          <a:p>
            <a:endParaRPr lang="en-IN" sz="2600" dirty="0">
              <a:latin typeface="Times New Roman" panose="02020603050405020304" pitchFamily="18" charset="0"/>
              <a:cs typeface="Times New Roman" panose="02020603050405020304" pitchFamily="18" charset="0"/>
            </a:endParaRPr>
          </a:p>
          <a:p>
            <a:r>
              <a:rPr lang="en-IN" sz="2600" dirty="0">
                <a:latin typeface="Times New Roman" panose="02020603050405020304" pitchFamily="18" charset="0"/>
                <a:cs typeface="Times New Roman" panose="02020603050405020304" pitchFamily="18" charset="0"/>
              </a:rPr>
              <a:t>SVM algorithm plots values of each feature as points in n-dimensional space(where n is the number of features) and then performs classification by finding a hyper plane that segregates classes perfectly. </a:t>
            </a:r>
          </a:p>
          <a:p>
            <a:endParaRPr lang="en-IN" sz="2600" dirty="0">
              <a:latin typeface="Times New Roman" panose="02020603050405020304" pitchFamily="18" charset="0"/>
              <a:cs typeface="Times New Roman" panose="02020603050405020304" pitchFamily="18" charset="0"/>
            </a:endParaRPr>
          </a:p>
          <a:p>
            <a:r>
              <a:rPr lang="en-IN" sz="2600" dirty="0">
                <a:latin typeface="Times New Roman" panose="02020603050405020304" pitchFamily="18" charset="0"/>
                <a:cs typeface="Times New Roman" panose="02020603050405020304" pitchFamily="18" charset="0"/>
              </a:rPr>
              <a:t>It finds the hyperplane with maximum distance from nearest point and uses it as a classifier for two classes. </a:t>
            </a:r>
          </a:p>
          <a:p>
            <a:endParaRPr lang="en-IN" sz="2600" dirty="0">
              <a:latin typeface="Times New Roman" panose="02020603050405020304" pitchFamily="18" charset="0"/>
              <a:cs typeface="Times New Roman" panose="02020603050405020304" pitchFamily="18" charset="0"/>
            </a:endParaRPr>
          </a:p>
          <a:p>
            <a:r>
              <a:rPr lang="en-IN" sz="2600" dirty="0">
                <a:latin typeface="Times New Roman" panose="02020603050405020304" pitchFamily="18" charset="0"/>
                <a:cs typeface="Times New Roman" panose="02020603050405020304" pitchFamily="18" charset="0"/>
              </a:rPr>
              <a:t>SVM uses a technique called kernel to deal with data points from classes that are not linearly separable.</a:t>
            </a:r>
          </a:p>
          <a:p>
            <a:pPr marL="0" indent="0">
              <a:buNone/>
            </a:pPr>
            <a:r>
              <a:rPr lang="en-IN" sz="2600" dirty="0">
                <a:latin typeface="Times New Roman" panose="02020603050405020304" pitchFamily="18" charset="0"/>
                <a:cs typeface="Times New Roman" panose="02020603050405020304" pitchFamily="18" charset="0"/>
              </a:rPr>
              <a:t>     </a:t>
            </a:r>
          </a:p>
          <a:p>
            <a:pPr marL="0" indent="0">
              <a:buNone/>
            </a:pPr>
            <a:endParaRPr lang="en-IN" sz="2600" dirty="0">
              <a:latin typeface="Times New Roman" panose="02020603050405020304" pitchFamily="18" charset="0"/>
              <a:cs typeface="Times New Roman" panose="02020603050405020304" pitchFamily="18" charset="0"/>
            </a:endParaRPr>
          </a:p>
          <a:p>
            <a:pPr marL="0" indent="0">
              <a:buNone/>
            </a:pPr>
            <a:endParaRPr lang="en-IN" sz="2600" dirty="0">
              <a:latin typeface="Times New Roman" panose="02020603050405020304" pitchFamily="18" charset="0"/>
              <a:cs typeface="Times New Roman" panose="02020603050405020304" pitchFamily="18" charset="0"/>
            </a:endParaRPr>
          </a:p>
          <a:p>
            <a:pPr marL="0" indent="0">
              <a:buNone/>
            </a:pPr>
            <a:endParaRPr lang="en-IN" sz="2600" dirty="0">
              <a:latin typeface="Times New Roman" panose="02020603050405020304" pitchFamily="18" charset="0"/>
              <a:cs typeface="Times New Roman" panose="02020603050405020304" pitchFamily="18" charset="0"/>
            </a:endParaRPr>
          </a:p>
          <a:p>
            <a:pPr marL="0" indent="0">
              <a:buNone/>
            </a:pPr>
            <a:endParaRPr lang="en-IN" sz="2600" dirty="0">
              <a:latin typeface="Times New Roman" panose="02020603050405020304" pitchFamily="18" charset="0"/>
              <a:cs typeface="Times New Roman" panose="02020603050405020304" pitchFamily="18" charset="0"/>
            </a:endParaRPr>
          </a:p>
          <a:p>
            <a:pPr marL="0" indent="0">
              <a:buNone/>
            </a:pPr>
            <a:endParaRPr lang="en-IN" sz="2600" dirty="0">
              <a:latin typeface="Times New Roman" panose="02020603050405020304" pitchFamily="18" charset="0"/>
              <a:cs typeface="Times New Roman" panose="02020603050405020304" pitchFamily="18" charset="0"/>
            </a:endParaRPr>
          </a:p>
          <a:p>
            <a:pPr marL="0" indent="0">
              <a:buNone/>
            </a:pPr>
            <a:endParaRPr lang="en-IN" sz="2600" b="1" dirty="0">
              <a:latin typeface="Times New Roman" panose="02020603050405020304" pitchFamily="18" charset="0"/>
              <a:cs typeface="Times New Roman" panose="02020603050405020304" pitchFamily="18" charset="0"/>
            </a:endParaRPr>
          </a:p>
          <a:p>
            <a:pPr marL="0" indent="0">
              <a:buNone/>
            </a:pPr>
            <a:r>
              <a:rPr lang="en-IN" sz="2600"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10" name="Rectangle 2">
            <a:extLst>
              <a:ext uri="{FF2B5EF4-FFF2-40B4-BE49-F238E27FC236}">
                <a16:creationId xmlns:a16="http://schemas.microsoft.com/office/drawing/2014/main" id="{93B23699-A7A0-6E4D-9C6A-26C653D1D2BF}"/>
              </a:ext>
            </a:extLst>
          </p:cNvPr>
          <p:cNvSpPr>
            <a:spLocks noChangeArrowheads="1"/>
          </p:cNvSpPr>
          <p:nvPr/>
        </p:nvSpPr>
        <p:spPr bwMode="auto">
          <a:xfrm>
            <a:off x="367748" y="28127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8" name="Rectangle 6">
            <a:extLst>
              <a:ext uri="{FF2B5EF4-FFF2-40B4-BE49-F238E27FC236}">
                <a16:creationId xmlns:a16="http://schemas.microsoft.com/office/drawing/2014/main" id="{1BCBCE17-8E62-6A47-BA53-E7B71F91D957}"/>
              </a:ext>
            </a:extLst>
          </p:cNvPr>
          <p:cNvSpPr>
            <a:spLocks noChangeArrowheads="1"/>
          </p:cNvSpPr>
          <p:nvPr/>
        </p:nvSpPr>
        <p:spPr bwMode="auto">
          <a:xfrm>
            <a:off x="3160644" y="30496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3077" name="Picture 3" descr="SVM_4">
            <a:extLst>
              <a:ext uri="{FF2B5EF4-FFF2-40B4-BE49-F238E27FC236}">
                <a16:creationId xmlns:a16="http://schemas.microsoft.com/office/drawing/2014/main" id="{12E29DEB-C8C8-104C-BC43-829F81F13B62}"/>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611489" y="4234070"/>
            <a:ext cx="2969022" cy="2168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848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8A02AB-57A5-6A4D-BFAD-27DCE83F098A}"/>
              </a:ext>
            </a:extLst>
          </p:cNvPr>
          <p:cNvSpPr>
            <a:spLocks noGrp="1"/>
          </p:cNvSpPr>
          <p:nvPr>
            <p:ph idx="1"/>
          </p:nvPr>
        </p:nvSpPr>
        <p:spPr>
          <a:xfrm>
            <a:off x="1512221" y="327991"/>
            <a:ext cx="9540092" cy="6450495"/>
          </a:xfrm>
        </p:spPr>
        <p:txBody>
          <a:bodyPr>
            <a:normAutofit fontScale="92500" lnSpcReduction="10000"/>
          </a:bodyPr>
          <a:lstStyle/>
          <a:p>
            <a:pPr marL="0" indent="0">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Advantages:</a:t>
            </a:r>
          </a:p>
          <a:p>
            <a:pPr lvl="0"/>
            <a:endParaRPr lang="en-IN"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It works well when there is a clear margin of separation between classes.</a:t>
            </a:r>
          </a:p>
          <a:p>
            <a:pPr lvl="0"/>
            <a:endParaRPr lang="en-IN"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It scales well to high dimensional spaces </a:t>
            </a:r>
          </a:p>
          <a:p>
            <a:pPr lvl="0"/>
            <a:endParaRPr lang="en-IN"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SVM generalizes well to test data, risk of over fitting is less.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       Limitations: </a:t>
            </a:r>
          </a:p>
          <a:p>
            <a:pPr lvl="0"/>
            <a:endParaRPr lang="en-IN"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Takes longer training time for large data sets. </a:t>
            </a:r>
          </a:p>
          <a:p>
            <a:pPr lvl="0"/>
            <a:endParaRPr lang="en-IN"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Does not perform very well when the data set has more noise i.e. overlapping target classes. </a:t>
            </a:r>
          </a:p>
          <a:p>
            <a:pPr lvl="0"/>
            <a:endParaRPr lang="en-IN"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Choosing proper kernel function is biggest challenge.</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      </a:t>
            </a:r>
            <a:endParaRPr lang="en-IN" sz="19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02558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667C-B082-421D-82FC-CC986E517F7B}"/>
              </a:ext>
            </a:extLst>
          </p:cNvPr>
          <p:cNvSpPr>
            <a:spLocks noGrp="1"/>
          </p:cNvSpPr>
          <p:nvPr>
            <p:ph type="ctrTitle"/>
          </p:nvPr>
        </p:nvSpPr>
        <p:spPr>
          <a:xfrm>
            <a:off x="1975019" y="201997"/>
            <a:ext cx="8941077" cy="911784"/>
          </a:xfrm>
        </p:spPr>
        <p:txBody>
          <a:bodyPr>
            <a:normAutofit fontScale="90000"/>
          </a:bodyPr>
          <a:lstStyle/>
          <a:p>
            <a:r>
              <a:rPr lang="en-US" dirty="0"/>
              <a:t>Recurrent Neural Networks</a:t>
            </a:r>
          </a:p>
        </p:txBody>
      </p:sp>
      <p:sp>
        <p:nvSpPr>
          <p:cNvPr id="3" name="Subtitle 2">
            <a:extLst>
              <a:ext uri="{FF2B5EF4-FFF2-40B4-BE49-F238E27FC236}">
                <a16:creationId xmlns:a16="http://schemas.microsoft.com/office/drawing/2014/main" id="{F4780ABE-2139-4E58-B784-D8FF23B19683}"/>
              </a:ext>
            </a:extLst>
          </p:cNvPr>
          <p:cNvSpPr>
            <a:spLocks noGrp="1"/>
          </p:cNvSpPr>
          <p:nvPr>
            <p:ph type="subTitle" idx="1"/>
          </p:nvPr>
        </p:nvSpPr>
        <p:spPr>
          <a:xfrm>
            <a:off x="1975019" y="1555831"/>
            <a:ext cx="9494738" cy="2543819"/>
          </a:xfrm>
        </p:spPr>
        <p:txBody>
          <a:bodyPr>
            <a:normAutofit fontScale="85000" lnSpcReduction="20000"/>
          </a:bodyPr>
          <a:lstStyle/>
          <a:p>
            <a:pPr marL="285750" indent="-285750" algn="l">
              <a:buClr>
                <a:schemeClr val="tx1"/>
              </a:buClr>
              <a:buFont typeface="Wingdings" panose="05000000000000000000" pitchFamily="2" charset="2"/>
              <a:buChar char="Ø"/>
            </a:pPr>
            <a:r>
              <a:rPr lang="en-US" sz="2100" dirty="0">
                <a:solidFill>
                  <a:schemeClr val="tx1"/>
                </a:solidFill>
              </a:rPr>
              <a:t>Recurrent Neural Networks are designed to recognize sequential characteristics of data.</a:t>
            </a:r>
          </a:p>
          <a:p>
            <a:pPr marL="285750" indent="-285750" algn="l">
              <a:buClr>
                <a:schemeClr val="tx1"/>
              </a:buClr>
              <a:buFont typeface="Wingdings" panose="05000000000000000000" pitchFamily="2" charset="2"/>
              <a:buChar char="Ø"/>
            </a:pPr>
            <a:endParaRPr lang="en-US" sz="2100" dirty="0">
              <a:solidFill>
                <a:schemeClr val="tx1"/>
              </a:solidFill>
            </a:endParaRPr>
          </a:p>
          <a:p>
            <a:pPr marL="285750" indent="-285750" algn="l">
              <a:buClr>
                <a:schemeClr val="tx1"/>
              </a:buClr>
              <a:buFont typeface="Wingdings" panose="05000000000000000000" pitchFamily="2" charset="2"/>
              <a:buChar char="Ø"/>
            </a:pPr>
            <a:r>
              <a:rPr lang="en-US" sz="2100" dirty="0">
                <a:solidFill>
                  <a:schemeClr val="tx1"/>
                </a:solidFill>
              </a:rPr>
              <a:t>Instead of assuming that all inputs and outputs are independent of each other, we assume there is a relationship between them that we can predict.</a:t>
            </a:r>
          </a:p>
          <a:p>
            <a:pPr marL="285750" indent="-285750" algn="l">
              <a:buClr>
                <a:schemeClr val="tx1"/>
              </a:buClr>
              <a:buFont typeface="Wingdings" panose="05000000000000000000" pitchFamily="2" charset="2"/>
              <a:buChar char="Ø"/>
            </a:pPr>
            <a:endParaRPr lang="en-US" sz="2100" dirty="0">
              <a:solidFill>
                <a:schemeClr val="tx1"/>
              </a:solidFill>
            </a:endParaRPr>
          </a:p>
          <a:p>
            <a:pPr marL="285750" indent="-285750" algn="l">
              <a:buClr>
                <a:schemeClr val="tx1"/>
              </a:buClr>
              <a:buFont typeface="Wingdings" panose="05000000000000000000" pitchFamily="2" charset="2"/>
              <a:buChar char="Ø"/>
            </a:pPr>
            <a:r>
              <a:rPr lang="en-US" sz="2100" dirty="0">
                <a:solidFill>
                  <a:schemeClr val="tx1"/>
                </a:solidFill>
              </a:rPr>
              <a:t>It uses a class of neural networks to remember the output from the previous steps and is fed into the input of the current state.</a:t>
            </a:r>
            <a:endParaRPr lang="en-US" sz="2100" b="1" dirty="0">
              <a:solidFill>
                <a:schemeClr val="tx1"/>
              </a:solidFill>
            </a:endParaRPr>
          </a:p>
          <a:p>
            <a:pPr algn="l">
              <a:buClr>
                <a:schemeClr val="tx1"/>
              </a:buClr>
            </a:pPr>
            <a:endParaRPr lang="en-US" b="1" dirty="0">
              <a:solidFill>
                <a:schemeClr val="tx1"/>
              </a:solidFill>
            </a:endParaRPr>
          </a:p>
          <a:p>
            <a:pPr algn="l"/>
            <a:endParaRPr lang="en-US" b="1" dirty="0">
              <a:solidFill>
                <a:schemeClr val="tx1"/>
              </a:solidFill>
            </a:endParaRPr>
          </a:p>
          <a:p>
            <a:pPr marL="285750" indent="-285750" algn="l">
              <a:buFont typeface="Wingdings" panose="05000000000000000000" pitchFamily="2" charset="2"/>
              <a:buChar char="Ø"/>
            </a:pPr>
            <a:endParaRPr lang="en-US" dirty="0">
              <a:solidFill>
                <a:schemeClr val="tx1"/>
              </a:solidFill>
            </a:endParaRPr>
          </a:p>
          <a:p>
            <a:pPr marL="285750" indent="-285750" algn="l">
              <a:buFont typeface="Wingdings" panose="05000000000000000000" pitchFamily="2" charset="2"/>
              <a:buChar char="Ø"/>
            </a:pPr>
            <a:endParaRPr lang="en-US" dirty="0">
              <a:solidFill>
                <a:schemeClr val="tx1"/>
              </a:solidFill>
            </a:endParaRPr>
          </a:p>
          <a:p>
            <a:pPr marL="285750" indent="-285750" algn="l">
              <a:buFont typeface="Wingdings" panose="05000000000000000000" pitchFamily="2" charset="2"/>
              <a:buChar char="Ø"/>
            </a:pPr>
            <a:endParaRPr lang="en-US" dirty="0">
              <a:solidFill>
                <a:schemeClr val="tx1"/>
              </a:solidFill>
            </a:endParaRPr>
          </a:p>
        </p:txBody>
      </p:sp>
      <p:sp>
        <p:nvSpPr>
          <p:cNvPr id="4" name="TextBox 3">
            <a:extLst>
              <a:ext uri="{FF2B5EF4-FFF2-40B4-BE49-F238E27FC236}">
                <a16:creationId xmlns:a16="http://schemas.microsoft.com/office/drawing/2014/main" id="{72EADB49-F994-4BF0-8944-53564A11440B}"/>
              </a:ext>
            </a:extLst>
          </p:cNvPr>
          <p:cNvSpPr txBox="1"/>
          <p:nvPr/>
        </p:nvSpPr>
        <p:spPr>
          <a:xfrm>
            <a:off x="2051952" y="4099650"/>
            <a:ext cx="9417805" cy="2862322"/>
          </a:xfrm>
          <a:prstGeom prst="rect">
            <a:avLst/>
          </a:prstGeom>
          <a:noFill/>
        </p:spPr>
        <p:txBody>
          <a:bodyPr wrap="square" rtlCol="0">
            <a:spAutoFit/>
          </a:bodyPr>
          <a:lstStyle/>
          <a:p>
            <a:pPr algn="l"/>
            <a:r>
              <a:rPr lang="en-US" b="1" dirty="0">
                <a:solidFill>
                  <a:schemeClr val="tx1"/>
                </a:solidFill>
              </a:rPr>
              <a:t>Advantages:</a:t>
            </a:r>
          </a:p>
          <a:p>
            <a:pPr algn="l"/>
            <a:endParaRPr lang="en-US" dirty="0">
              <a:solidFill>
                <a:schemeClr val="tx1"/>
              </a:solidFill>
            </a:endParaRPr>
          </a:p>
          <a:p>
            <a:pPr marL="285750" indent="-285750" algn="l">
              <a:buFont typeface="Wingdings" panose="05000000000000000000" pitchFamily="2" charset="2"/>
              <a:buChar char="Ø"/>
            </a:pPr>
            <a:r>
              <a:rPr lang="en-US" dirty="0">
                <a:solidFill>
                  <a:schemeClr val="tx1"/>
                </a:solidFill>
              </a:rPr>
              <a:t>RNN can model sequence of data so each sample can be assumed to dependent on previous one.</a:t>
            </a:r>
          </a:p>
          <a:p>
            <a:pPr marL="285750" indent="-285750" algn="l">
              <a:buFont typeface="Wingdings" panose="05000000000000000000" pitchFamily="2" charset="2"/>
              <a:buChar char="Ø"/>
            </a:pPr>
            <a:endParaRPr lang="en-US" dirty="0">
              <a:solidFill>
                <a:schemeClr val="tx1"/>
              </a:solidFill>
            </a:endParaRPr>
          </a:p>
          <a:p>
            <a:pPr marL="285750" indent="-285750" algn="l">
              <a:buFont typeface="Wingdings" panose="05000000000000000000" pitchFamily="2" charset="2"/>
              <a:buChar char="Ø"/>
            </a:pPr>
            <a:r>
              <a:rPr lang="en-US" dirty="0">
                <a:solidFill>
                  <a:schemeClr val="tx1"/>
                </a:solidFill>
              </a:rPr>
              <a:t>Can take an input of any size.</a:t>
            </a:r>
          </a:p>
          <a:p>
            <a:pPr marL="285750" indent="-285750" algn="l">
              <a:buFont typeface="Wingdings" panose="05000000000000000000" pitchFamily="2" charset="2"/>
              <a:buChar char="Ø"/>
            </a:pPr>
            <a:endParaRPr lang="en-US" dirty="0">
              <a:solidFill>
                <a:schemeClr val="tx1"/>
              </a:solidFill>
            </a:endParaRPr>
          </a:p>
          <a:p>
            <a:pPr algn="l"/>
            <a:r>
              <a:rPr lang="en-US" b="1" dirty="0">
                <a:solidFill>
                  <a:schemeClr val="tx1"/>
                </a:solidFill>
              </a:rPr>
              <a:t>Disadvantages:</a:t>
            </a:r>
          </a:p>
          <a:p>
            <a:endParaRPr lang="en-US" dirty="0"/>
          </a:p>
          <a:p>
            <a:pPr marL="285750" indent="-285750">
              <a:buFont typeface="Wingdings" panose="05000000000000000000" pitchFamily="2" charset="2"/>
              <a:buChar char="Ø"/>
            </a:pPr>
            <a:r>
              <a:rPr lang="en-US" dirty="0"/>
              <a:t>It is computationally slow.</a:t>
            </a:r>
          </a:p>
        </p:txBody>
      </p:sp>
    </p:spTree>
    <p:extLst>
      <p:ext uri="{BB962C8B-B14F-4D97-AF65-F5344CB8AC3E}">
        <p14:creationId xmlns:p14="http://schemas.microsoft.com/office/powerpoint/2010/main" val="3719913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231F4D4-D53E-B144-A343-261A074558BA}"/>
              </a:ext>
            </a:extLst>
          </p:cNvPr>
          <p:cNvSpPr>
            <a:spLocks noChangeArrowheads="1"/>
          </p:cNvSpPr>
          <p:nvPr/>
        </p:nvSpPr>
        <p:spPr bwMode="auto">
          <a:xfrm>
            <a:off x="2199502" y="12109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0" name="Content Placeholder 9">
            <a:extLst>
              <a:ext uri="{FF2B5EF4-FFF2-40B4-BE49-F238E27FC236}">
                <a16:creationId xmlns:a16="http://schemas.microsoft.com/office/drawing/2014/main" id="{124C7B69-5975-CF4D-83CE-A6722F188374}"/>
              </a:ext>
            </a:extLst>
          </p:cNvPr>
          <p:cNvSpPr>
            <a:spLocks noGrp="1"/>
          </p:cNvSpPr>
          <p:nvPr>
            <p:ph idx="1"/>
          </p:nvPr>
        </p:nvSpPr>
        <p:spPr>
          <a:xfrm>
            <a:off x="1798983" y="5009323"/>
            <a:ext cx="9462052" cy="1600198"/>
          </a:xfrm>
        </p:spPr>
        <p:txBody>
          <a:bodyPr>
            <a:normAutofit fontScale="62500" lnSpcReduction="20000"/>
          </a:bodyPr>
          <a:lstStyle/>
          <a:p>
            <a:endParaRPr lang="en-IN" sz="1900" dirty="0">
              <a:latin typeface="Times New Roman" panose="02020603050405020304" pitchFamily="18" charset="0"/>
              <a:cs typeface="Times New Roman" panose="02020603050405020304" pitchFamily="18" charset="0"/>
            </a:endParaRPr>
          </a:p>
          <a:p>
            <a:r>
              <a:rPr lang="en-IN" sz="2900" dirty="0">
                <a:latin typeface="Times New Roman" panose="02020603050405020304" pitchFamily="18" charset="0"/>
                <a:cs typeface="Times New Roman" panose="02020603050405020304" pitchFamily="18" charset="0"/>
              </a:rPr>
              <a:t>Probabilities &gt; threshold value 0.5 belong to one class and probabilities &lt; threshold value belong to another.</a:t>
            </a:r>
          </a:p>
          <a:p>
            <a:endParaRPr lang="en-IN" sz="1900" dirty="0">
              <a:latin typeface="Times New Roman" panose="02020603050405020304" pitchFamily="18" charset="0"/>
              <a:cs typeface="Times New Roman" panose="02020603050405020304" pitchFamily="18" charset="0"/>
            </a:endParaRPr>
          </a:p>
          <a:p>
            <a:pPr marL="0" indent="0">
              <a:buNone/>
            </a:pPr>
            <a:r>
              <a:rPr lang="en-IN" sz="1900" dirty="0">
                <a:latin typeface="Times New Roman" panose="02020603050405020304" pitchFamily="18" charset="0"/>
                <a:cs typeface="Times New Roman" panose="02020603050405020304" pitchFamily="18" charset="0"/>
              </a:rPr>
              <a:t>      </a:t>
            </a:r>
            <a:br>
              <a:rPr lang="en-IN" dirty="0"/>
            </a:br>
            <a:r>
              <a:rPr lang="en-IN" sz="21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US" dirty="0"/>
          </a:p>
        </p:txBody>
      </p:sp>
      <p:pic>
        <p:nvPicPr>
          <p:cNvPr id="13" name="Picture 10" descr="Image for post">
            <a:extLst>
              <a:ext uri="{FF2B5EF4-FFF2-40B4-BE49-F238E27FC236}">
                <a16:creationId xmlns:a16="http://schemas.microsoft.com/office/drawing/2014/main" id="{3CE23F1D-0B14-B941-97F1-2661217A8D9E}"/>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233172" y="2158336"/>
            <a:ext cx="4559107" cy="21026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E80BE9F-76E6-BA4E-83BD-BDE2F1FC7A07}"/>
              </a:ext>
            </a:extLst>
          </p:cNvPr>
          <p:cNvSpPr txBox="1"/>
          <p:nvPr/>
        </p:nvSpPr>
        <p:spPr>
          <a:xfrm>
            <a:off x="1888435" y="442084"/>
            <a:ext cx="8994913" cy="1200329"/>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Logistic regression </a:t>
            </a:r>
          </a:p>
          <a:p>
            <a:r>
              <a:rPr lang="en-IN" dirty="0">
                <a:latin typeface="Times New Roman" panose="02020603050405020304" pitchFamily="18" charset="0"/>
                <a:cs typeface="Times New Roman" panose="02020603050405020304" pitchFamily="18" charset="0"/>
              </a:rPr>
              <a:t>The model uses probabilities for classification problems with two possible outcomes. It uses sigmoid function on linear equation to get probabilities between 0 and 1.</a:t>
            </a:r>
          </a:p>
          <a:p>
            <a:endParaRPr lang="en-US" dirty="0"/>
          </a:p>
        </p:txBody>
      </p:sp>
    </p:spTree>
    <p:extLst>
      <p:ext uri="{BB962C8B-B14F-4D97-AF65-F5344CB8AC3E}">
        <p14:creationId xmlns:p14="http://schemas.microsoft.com/office/powerpoint/2010/main" val="292615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4D67E2-EFE5-8443-80AC-C1039C1C2BF2}"/>
              </a:ext>
            </a:extLst>
          </p:cNvPr>
          <p:cNvSpPr>
            <a:spLocks noGrp="1"/>
          </p:cNvSpPr>
          <p:nvPr>
            <p:ph idx="1"/>
          </p:nvPr>
        </p:nvSpPr>
        <p:spPr>
          <a:xfrm>
            <a:off x="1919724" y="444190"/>
            <a:ext cx="8725084" cy="5969620"/>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Advantages:</a:t>
            </a:r>
          </a:p>
          <a:p>
            <a:pPr fontAlgn="base"/>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Logistic Regression proves to be very efficient when the dataset has features that are linearly separable.</a:t>
            </a:r>
          </a:p>
          <a:p>
            <a:pPr fontAlgn="base"/>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In a low dimensional dataset having a sufficient number of training examples, logistic regression is less prone to over-fitting.</a:t>
            </a:r>
          </a:p>
          <a:p>
            <a:pPr fontAlgn="base"/>
            <a:endParaRPr lang="en-IN" b="1"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      Limitations:</a:t>
            </a:r>
          </a:p>
          <a:p>
            <a:pPr lvl="0"/>
            <a:endParaRPr lang="en-IN"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Logistic regression tend to overfit if number of features are greater that number of data points. </a:t>
            </a:r>
          </a:p>
          <a:p>
            <a:pPr lvl="0"/>
            <a:endParaRPr lang="en-IN"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Logistic regression can suffer from complete separation i.e., if there is a feature that would perfectly separate the two classes, the logistic regression model can no longer be trained because the weight for that feature would be infinite  so it would not converge.</a:t>
            </a:r>
          </a:p>
          <a:p>
            <a:pPr lvl="0"/>
            <a:endParaRPr lang="en-IN" sz="55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35845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1631-3BF3-4450-8DF6-2A9D128B557F}"/>
              </a:ext>
            </a:extLst>
          </p:cNvPr>
          <p:cNvSpPr>
            <a:spLocks noGrp="1"/>
          </p:cNvSpPr>
          <p:nvPr>
            <p:ph type="ctrTitle"/>
          </p:nvPr>
        </p:nvSpPr>
        <p:spPr>
          <a:xfrm>
            <a:off x="1776890" y="758232"/>
            <a:ext cx="7766936" cy="1646302"/>
          </a:xfrm>
        </p:spPr>
        <p:txBody>
          <a:bodyPr/>
          <a:lstStyle/>
          <a:p>
            <a:pPr algn="ctr"/>
            <a:r>
              <a:rPr lang="en-US" dirty="0"/>
              <a:t>Model Selection</a:t>
            </a:r>
          </a:p>
        </p:txBody>
      </p:sp>
      <p:sp>
        <p:nvSpPr>
          <p:cNvPr id="3" name="Subtitle 2">
            <a:extLst>
              <a:ext uri="{FF2B5EF4-FFF2-40B4-BE49-F238E27FC236}">
                <a16:creationId xmlns:a16="http://schemas.microsoft.com/office/drawing/2014/main" id="{1B829901-161B-4D2B-AFC2-54670B7D8FD1}"/>
              </a:ext>
            </a:extLst>
          </p:cNvPr>
          <p:cNvSpPr>
            <a:spLocks noGrp="1"/>
          </p:cNvSpPr>
          <p:nvPr>
            <p:ph type="subTitle" idx="1"/>
          </p:nvPr>
        </p:nvSpPr>
        <p:spPr>
          <a:xfrm>
            <a:off x="1984144" y="3090234"/>
            <a:ext cx="8566323" cy="3009534"/>
          </a:xfrm>
        </p:spPr>
        <p:txBody>
          <a:bodyPr>
            <a:normAutofit/>
          </a:bodyPr>
          <a:lstStyle/>
          <a:p>
            <a:pPr algn="l"/>
            <a:r>
              <a:rPr lang="en-US" sz="2000" dirty="0">
                <a:solidFill>
                  <a:schemeClr val="tx1"/>
                </a:solidFill>
              </a:rPr>
              <a:t>Out of all the models we have researched, we have selected the Support Vector Machine, Naïve Bayes, and Recurrent Neural Networks. The main reason for this is because we feel these models best represents our problem and bode well with our current work. For instance, with a simple implementation, we can apply both Word2Vec and TF-IDF vectors to SVM and Naïve Bayes. We have also found out that these models work very well for the selected problem.</a:t>
            </a:r>
          </a:p>
        </p:txBody>
      </p:sp>
    </p:spTree>
    <p:extLst>
      <p:ext uri="{BB962C8B-B14F-4D97-AF65-F5344CB8AC3E}">
        <p14:creationId xmlns:p14="http://schemas.microsoft.com/office/powerpoint/2010/main" val="627158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392B6B6A-3ACD-264F-95B0-FF895EF35EDD}"/>
              </a:ext>
            </a:extLst>
          </p:cNvPr>
          <p:cNvSpPr txBox="1">
            <a:spLocks/>
          </p:cNvSpPr>
          <p:nvPr/>
        </p:nvSpPr>
        <p:spPr>
          <a:xfrm>
            <a:off x="2116110" y="365892"/>
            <a:ext cx="8596668" cy="961748"/>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t>Naïve Bayes</a:t>
            </a:r>
          </a:p>
        </p:txBody>
      </p:sp>
      <p:sp>
        <p:nvSpPr>
          <p:cNvPr id="19" name="内容占位符 2">
            <a:extLst>
              <a:ext uri="{FF2B5EF4-FFF2-40B4-BE49-F238E27FC236}">
                <a16:creationId xmlns:a16="http://schemas.microsoft.com/office/drawing/2014/main" id="{6946943D-B2C0-6043-BE62-C43211870D16}"/>
              </a:ext>
            </a:extLst>
          </p:cNvPr>
          <p:cNvSpPr txBox="1">
            <a:spLocks/>
          </p:cNvSpPr>
          <p:nvPr/>
        </p:nvSpPr>
        <p:spPr>
          <a:xfrm>
            <a:off x="1860551" y="2607850"/>
            <a:ext cx="8470898" cy="415708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marL="285750" indent="-285750">
              <a:lnSpc>
                <a:spcPct val="90000"/>
              </a:lnSpc>
              <a:buFont typeface="Wingdings" pitchFamily="2" charset="2"/>
              <a:buChar char="Ø"/>
            </a:pPr>
            <a:endParaRPr kumimoji="1" lang="en-US" altLang="zh-CN" sz="15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CB8EDEA-F521-884F-8645-0E248F88CA89}"/>
              </a:ext>
            </a:extLst>
          </p:cNvPr>
          <p:cNvSpPr txBox="1"/>
          <p:nvPr/>
        </p:nvSpPr>
        <p:spPr>
          <a:xfrm>
            <a:off x="2116110" y="1555798"/>
            <a:ext cx="9322904" cy="1477328"/>
          </a:xfrm>
          <a:prstGeom prst="rect">
            <a:avLst/>
          </a:prstGeom>
          <a:noFill/>
        </p:spPr>
        <p:txBody>
          <a:bodyPr wrap="square" rtlCol="0">
            <a:spAutoFit/>
          </a:bodyPr>
          <a:lstStyle/>
          <a:p>
            <a:r>
              <a:rPr lang="en-US" dirty="0"/>
              <a:t>Train test split: 		20% of data for testing and 80% of data for training</a:t>
            </a:r>
          </a:p>
          <a:p>
            <a:r>
              <a:rPr lang="en-US" dirty="0"/>
              <a:t>Evaluation metrics: 	accuracy scores</a:t>
            </a:r>
          </a:p>
          <a:p>
            <a:r>
              <a:rPr lang="en-US" dirty="0"/>
              <a:t>Features Used: 		TFIDF vectors with max_features =4000(for both unigrams and 					bigrams) and Review Text length</a:t>
            </a:r>
          </a:p>
          <a:p>
            <a:r>
              <a:rPr lang="en-US" dirty="0"/>
              <a:t>Model: 				Naïve bayes </a:t>
            </a:r>
          </a:p>
        </p:txBody>
      </p:sp>
      <p:graphicFrame>
        <p:nvGraphicFramePr>
          <p:cNvPr id="24" name="Table 23">
            <a:extLst>
              <a:ext uri="{FF2B5EF4-FFF2-40B4-BE49-F238E27FC236}">
                <a16:creationId xmlns:a16="http://schemas.microsoft.com/office/drawing/2014/main" id="{992AEBF8-383B-C049-BB02-91A28070268A}"/>
              </a:ext>
            </a:extLst>
          </p:cNvPr>
          <p:cNvGraphicFramePr>
            <a:graphicFrameLocks noGrp="1"/>
          </p:cNvGraphicFramePr>
          <p:nvPr/>
        </p:nvGraphicFramePr>
        <p:xfrm>
          <a:off x="2116110" y="3489443"/>
          <a:ext cx="6490252" cy="3111058"/>
        </p:xfrm>
        <a:graphic>
          <a:graphicData uri="http://schemas.openxmlformats.org/drawingml/2006/table">
            <a:tbl>
              <a:tblPr firstRow="1" firstCol="1" bandRow="1">
                <a:tableStyleId>{5C22544A-7EE6-4342-B048-85BDC9FD1C3A}</a:tableStyleId>
              </a:tblPr>
              <a:tblGrid>
                <a:gridCol w="1686594">
                  <a:extLst>
                    <a:ext uri="{9D8B030D-6E8A-4147-A177-3AD203B41FA5}">
                      <a16:colId xmlns:a16="http://schemas.microsoft.com/office/drawing/2014/main" val="3339880216"/>
                    </a:ext>
                  </a:extLst>
                </a:gridCol>
                <a:gridCol w="1681965">
                  <a:extLst>
                    <a:ext uri="{9D8B030D-6E8A-4147-A177-3AD203B41FA5}">
                      <a16:colId xmlns:a16="http://schemas.microsoft.com/office/drawing/2014/main" val="2875196893"/>
                    </a:ext>
                  </a:extLst>
                </a:gridCol>
                <a:gridCol w="1660337">
                  <a:extLst>
                    <a:ext uri="{9D8B030D-6E8A-4147-A177-3AD203B41FA5}">
                      <a16:colId xmlns:a16="http://schemas.microsoft.com/office/drawing/2014/main" val="2823258750"/>
                    </a:ext>
                  </a:extLst>
                </a:gridCol>
                <a:gridCol w="1461356">
                  <a:extLst>
                    <a:ext uri="{9D8B030D-6E8A-4147-A177-3AD203B41FA5}">
                      <a16:colId xmlns:a16="http://schemas.microsoft.com/office/drawing/2014/main" val="2207479017"/>
                    </a:ext>
                  </a:extLst>
                </a:gridCol>
              </a:tblGrid>
              <a:tr h="384925">
                <a:tc>
                  <a:txBody>
                    <a:bodyPr/>
                    <a:lstStyle/>
                    <a:p>
                      <a:pPr algn="ctr"/>
                      <a:r>
                        <a:rPr lang="en-IN" sz="1200" dirty="0">
                          <a:effectLst/>
                        </a:rPr>
                        <a:t>Features Used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200">
                          <a:effectLst/>
                        </a:rPr>
                        <a:t>Accuracy for Train Data(%)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200">
                          <a:effectLst/>
                        </a:rPr>
                        <a:t>Accuracy for Test Data(%)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200">
                          <a:effectLst/>
                        </a:rPr>
                        <a:t>Training Time in seconds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1700338"/>
                  </a:ext>
                </a:extLst>
              </a:tr>
              <a:tr h="345903">
                <a:tc>
                  <a:txBody>
                    <a:bodyPr/>
                    <a:lstStyle/>
                    <a:p>
                      <a:pPr algn="ctr"/>
                      <a:r>
                        <a:rPr lang="en-IN" sz="1200" dirty="0">
                          <a:effectLst/>
                        </a:rPr>
                        <a:t>Unigrams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b="0" i="0" kern="1200" dirty="0">
                          <a:solidFill>
                            <a:schemeClr val="dk1"/>
                          </a:solidFill>
                          <a:effectLst/>
                          <a:latin typeface="+mn-lt"/>
                          <a:ea typeface="+mn-ea"/>
                          <a:cs typeface="+mn-cs"/>
                        </a:rPr>
                        <a:t>95.9375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b="0" i="0" kern="1200" dirty="0">
                          <a:solidFill>
                            <a:schemeClr val="dk1"/>
                          </a:solidFill>
                          <a:effectLst/>
                          <a:latin typeface="+mn-lt"/>
                          <a:ea typeface="+mn-ea"/>
                          <a:cs typeface="+mn-cs"/>
                        </a:rPr>
                        <a:t>87.1875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b="0" i="0" kern="1200" dirty="0">
                          <a:solidFill>
                            <a:schemeClr val="dk1"/>
                          </a:solidFill>
                          <a:effectLst/>
                          <a:latin typeface="+mn-lt"/>
                          <a:ea typeface="+mn-ea"/>
                          <a:cs typeface="+mn-cs"/>
                        </a:rPr>
                        <a:t>0.119976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1153921"/>
                  </a:ext>
                </a:extLst>
              </a:tr>
              <a:tr h="384925">
                <a:tc>
                  <a:txBody>
                    <a:bodyPr/>
                    <a:lstStyle/>
                    <a:p>
                      <a:pPr algn="ctr"/>
                      <a:r>
                        <a:rPr lang="en-IN" sz="1200">
                          <a:effectLst/>
                        </a:rPr>
                        <a:t>Unigrams + Text length</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b="0" i="0" kern="1200" dirty="0">
                          <a:solidFill>
                            <a:schemeClr val="dk1"/>
                          </a:solidFill>
                          <a:effectLst/>
                          <a:latin typeface="+mn-lt"/>
                          <a:ea typeface="+mn-ea"/>
                          <a:cs typeface="+mn-cs"/>
                        </a:rPr>
                        <a:t>95.9375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b="0" i="0" kern="1200" dirty="0">
                          <a:solidFill>
                            <a:schemeClr val="dk1"/>
                          </a:solidFill>
                          <a:effectLst/>
                          <a:latin typeface="+mn-lt"/>
                          <a:ea typeface="+mn-ea"/>
                          <a:cs typeface="+mn-cs"/>
                        </a:rPr>
                        <a:t>85.9375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b="0" i="0" kern="1200" dirty="0">
                          <a:solidFill>
                            <a:schemeClr val="dk1"/>
                          </a:solidFill>
                          <a:effectLst/>
                          <a:latin typeface="+mn-lt"/>
                          <a:ea typeface="+mn-ea"/>
                          <a:cs typeface="+mn-cs"/>
                        </a:rPr>
                        <a:t>0.120047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7597157"/>
                  </a:ext>
                </a:extLst>
              </a:tr>
              <a:tr h="406090">
                <a:tc>
                  <a:txBody>
                    <a:bodyPr/>
                    <a:lstStyle/>
                    <a:p>
                      <a:pPr algn="ctr"/>
                      <a:r>
                        <a:rPr lang="en-IN" sz="1200">
                          <a:effectLst/>
                        </a:rPr>
                        <a:t>Bigrams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b="0" i="0" kern="1200" dirty="0">
                          <a:solidFill>
                            <a:schemeClr val="dk1"/>
                          </a:solidFill>
                          <a:effectLst/>
                          <a:latin typeface="+mn-lt"/>
                          <a:ea typeface="+mn-ea"/>
                          <a:cs typeface="+mn-cs"/>
                        </a:rPr>
                        <a:t>98.046875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b="0" i="0" kern="1200" dirty="0">
                          <a:solidFill>
                            <a:schemeClr val="dk1"/>
                          </a:solidFill>
                          <a:effectLst/>
                          <a:latin typeface="+mn-lt"/>
                          <a:ea typeface="+mn-ea"/>
                          <a:cs typeface="+mn-cs"/>
                        </a:rPr>
                        <a:t>80.625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b="0" i="0" kern="1200" dirty="0">
                          <a:solidFill>
                            <a:schemeClr val="dk1"/>
                          </a:solidFill>
                          <a:effectLst/>
                          <a:latin typeface="+mn-lt"/>
                          <a:ea typeface="+mn-ea"/>
                          <a:cs typeface="+mn-cs"/>
                        </a:rPr>
                        <a:t>0.333666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5492196"/>
                  </a:ext>
                </a:extLst>
              </a:tr>
              <a:tr h="497362">
                <a:tc>
                  <a:txBody>
                    <a:bodyPr/>
                    <a:lstStyle/>
                    <a:p>
                      <a:pPr algn="ctr"/>
                      <a:r>
                        <a:rPr lang="en-IN" sz="1200">
                          <a:effectLst/>
                        </a:rPr>
                        <a:t>Bigrams + Text length</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b="0" i="0" kern="1200" dirty="0">
                          <a:solidFill>
                            <a:schemeClr val="dk1"/>
                          </a:solidFill>
                          <a:effectLst/>
                          <a:latin typeface="+mn-lt"/>
                          <a:ea typeface="+mn-ea"/>
                          <a:cs typeface="+mn-cs"/>
                        </a:rPr>
                        <a:t>96.40625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b="0" i="0" kern="1200" dirty="0">
                          <a:solidFill>
                            <a:schemeClr val="dk1"/>
                          </a:solidFill>
                          <a:effectLst/>
                          <a:latin typeface="+mn-lt"/>
                          <a:ea typeface="+mn-ea"/>
                          <a:cs typeface="+mn-cs"/>
                        </a:rPr>
                        <a:t>87.8125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b="0" i="0" kern="1200" dirty="0">
                          <a:solidFill>
                            <a:schemeClr val="dk1"/>
                          </a:solidFill>
                          <a:effectLst/>
                          <a:latin typeface="+mn-lt"/>
                          <a:ea typeface="+mn-ea"/>
                          <a:cs typeface="+mn-cs"/>
                        </a:rPr>
                        <a:t>0.450027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98231"/>
                  </a:ext>
                </a:extLst>
              </a:tr>
              <a:tr h="514465">
                <a:tc>
                  <a:txBody>
                    <a:bodyPr/>
                    <a:lstStyle/>
                    <a:p>
                      <a:pPr algn="ctr"/>
                      <a:r>
                        <a:rPr lang="en-IN" sz="1200">
                          <a:effectLst/>
                        </a:rPr>
                        <a:t>Unigrams + Bigrams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b="0" i="0" kern="1200" dirty="0">
                          <a:solidFill>
                            <a:schemeClr val="dk1"/>
                          </a:solidFill>
                          <a:effectLst/>
                          <a:latin typeface="+mn-lt"/>
                          <a:ea typeface="+mn-ea"/>
                          <a:cs typeface="+mn-cs"/>
                        </a:rPr>
                        <a:t>96.796875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b="0" i="0" kern="1200" dirty="0">
                          <a:solidFill>
                            <a:schemeClr val="dk1"/>
                          </a:solidFill>
                          <a:effectLst/>
                          <a:latin typeface="+mn-lt"/>
                          <a:ea typeface="+mn-ea"/>
                          <a:cs typeface="+mn-cs"/>
                        </a:rPr>
                        <a:t>90.3125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b="0" i="0" kern="1200" dirty="0">
                          <a:solidFill>
                            <a:schemeClr val="dk1"/>
                          </a:solidFill>
                          <a:effectLst/>
                          <a:latin typeface="+mn-lt"/>
                          <a:ea typeface="+mn-ea"/>
                          <a:cs typeface="+mn-cs"/>
                        </a:rPr>
                        <a:t>0.426835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5770158"/>
                  </a:ext>
                </a:extLst>
              </a:tr>
              <a:tr h="577388">
                <a:tc>
                  <a:txBody>
                    <a:bodyPr/>
                    <a:lstStyle/>
                    <a:p>
                      <a:pPr algn="ctr"/>
                      <a:r>
                        <a:rPr lang="en-IN" sz="1200" dirty="0">
                          <a:effectLst/>
                        </a:rPr>
                        <a:t>Unigrams + Bigrams + Text length</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b="0" i="0" kern="1200" dirty="0">
                          <a:solidFill>
                            <a:schemeClr val="dk1"/>
                          </a:solidFill>
                          <a:effectLst/>
                          <a:latin typeface="+mn-lt"/>
                          <a:ea typeface="+mn-ea"/>
                          <a:cs typeface="+mn-cs"/>
                        </a:rPr>
                        <a:t>96.40625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b="0" i="0" kern="1200" dirty="0">
                          <a:solidFill>
                            <a:schemeClr val="dk1"/>
                          </a:solidFill>
                          <a:effectLst/>
                          <a:latin typeface="+mn-lt"/>
                          <a:ea typeface="+mn-ea"/>
                          <a:cs typeface="+mn-cs"/>
                        </a:rPr>
                        <a:t>87.8125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b="0" i="0" kern="1200" dirty="0">
                          <a:solidFill>
                            <a:schemeClr val="dk1"/>
                          </a:solidFill>
                          <a:effectLst/>
                          <a:latin typeface="+mn-lt"/>
                          <a:ea typeface="+mn-ea"/>
                          <a:cs typeface="+mn-cs"/>
                        </a:rPr>
                        <a:t>0.422098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7842403"/>
                  </a:ext>
                </a:extLst>
              </a:tr>
            </a:tbl>
          </a:graphicData>
        </a:graphic>
      </p:graphicFrame>
    </p:spTree>
    <p:extLst>
      <p:ext uri="{BB962C8B-B14F-4D97-AF65-F5344CB8AC3E}">
        <p14:creationId xmlns:p14="http://schemas.microsoft.com/office/powerpoint/2010/main" val="3089578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6EAB21-267D-F643-9E4B-50134DF5CD9A}"/>
              </a:ext>
            </a:extLst>
          </p:cNvPr>
          <p:cNvSpPr>
            <a:spLocks noGrp="1"/>
          </p:cNvSpPr>
          <p:nvPr>
            <p:ph idx="1"/>
          </p:nvPr>
        </p:nvSpPr>
        <p:spPr>
          <a:xfrm>
            <a:off x="2287998" y="380104"/>
            <a:ext cx="8915400" cy="5342964"/>
          </a:xfrm>
        </p:spPr>
        <p:txBody>
          <a:bodyPr/>
          <a:lstStyle/>
          <a:p>
            <a:r>
              <a:rPr lang="en-US" dirty="0"/>
              <a:t>Fine tuning the model:</a:t>
            </a:r>
          </a:p>
          <a:p>
            <a:pPr lvl="1"/>
            <a:r>
              <a:rPr lang="en-US" dirty="0"/>
              <a:t>Changing the max_features from 500 to 6000 </a:t>
            </a:r>
          </a:p>
          <a:p>
            <a:pPr lvl="1"/>
            <a:r>
              <a:rPr lang="en-US" dirty="0"/>
              <a:t>Graphs for train and test data (features used : TFIDF vectors for unigrams and bigrams, text length)</a:t>
            </a:r>
          </a:p>
        </p:txBody>
      </p:sp>
      <p:pic>
        <p:nvPicPr>
          <p:cNvPr id="5" name="Picture 4" descr="Chart, line chart&#10;&#10;Description automatically generated">
            <a:extLst>
              <a:ext uri="{FF2B5EF4-FFF2-40B4-BE49-F238E27FC236}">
                <a16:creationId xmlns:a16="http://schemas.microsoft.com/office/drawing/2014/main" id="{9945643F-4425-3248-B841-1BF4CE225D88}"/>
              </a:ext>
            </a:extLst>
          </p:cNvPr>
          <p:cNvPicPr>
            <a:picLocks noChangeAspect="1"/>
          </p:cNvPicPr>
          <p:nvPr/>
        </p:nvPicPr>
        <p:blipFill>
          <a:blip r:embed="rId2"/>
          <a:stretch>
            <a:fillRect/>
          </a:stretch>
        </p:blipFill>
        <p:spPr>
          <a:xfrm>
            <a:off x="2373713" y="2149281"/>
            <a:ext cx="3920410" cy="2916206"/>
          </a:xfrm>
          <a:prstGeom prst="rect">
            <a:avLst/>
          </a:prstGeom>
        </p:spPr>
      </p:pic>
      <p:pic>
        <p:nvPicPr>
          <p:cNvPr id="8" name="Picture 7" descr="Chart, line chart&#10;&#10;Description automatically generated">
            <a:extLst>
              <a:ext uri="{FF2B5EF4-FFF2-40B4-BE49-F238E27FC236}">
                <a16:creationId xmlns:a16="http://schemas.microsoft.com/office/drawing/2014/main" id="{DE1A4D15-6EC4-C145-A5B7-E8F8B0B0D4DB}"/>
              </a:ext>
            </a:extLst>
          </p:cNvPr>
          <p:cNvPicPr>
            <a:picLocks noChangeAspect="1"/>
          </p:cNvPicPr>
          <p:nvPr/>
        </p:nvPicPr>
        <p:blipFill>
          <a:blip r:embed="rId3"/>
          <a:stretch>
            <a:fillRect/>
          </a:stretch>
        </p:blipFill>
        <p:spPr>
          <a:xfrm>
            <a:off x="7064074" y="2149281"/>
            <a:ext cx="3920409" cy="2916206"/>
          </a:xfrm>
          <a:prstGeom prst="rect">
            <a:avLst/>
          </a:prstGeom>
        </p:spPr>
      </p:pic>
    </p:spTree>
    <p:extLst>
      <p:ext uri="{BB962C8B-B14F-4D97-AF65-F5344CB8AC3E}">
        <p14:creationId xmlns:p14="http://schemas.microsoft.com/office/powerpoint/2010/main" val="2726784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58A402-FB07-4542-822D-BC4BA8A3E84E}"/>
              </a:ext>
            </a:extLst>
          </p:cNvPr>
          <p:cNvSpPr>
            <a:spLocks noGrp="1"/>
          </p:cNvSpPr>
          <p:nvPr>
            <p:ph type="title"/>
          </p:nvPr>
        </p:nvSpPr>
        <p:spPr>
          <a:xfrm>
            <a:off x="2479059" y="518742"/>
            <a:ext cx="6493693" cy="1320800"/>
          </a:xfrm>
        </p:spPr>
        <p:txBody>
          <a:bodyPr anchor="ctr">
            <a:normAutofit/>
          </a:bodyPr>
          <a:lstStyle/>
          <a:p>
            <a:pPr>
              <a:lnSpc>
                <a:spcPct val="90000"/>
              </a:lnSpc>
            </a:pPr>
            <a:r>
              <a:rPr kumimoji="1" lang="en-US" altLang="zh-CN" dirty="0"/>
              <a:t>Code</a:t>
            </a:r>
            <a:r>
              <a:rPr kumimoji="1" lang="zh-CN" altLang="en-US" dirty="0"/>
              <a:t> </a:t>
            </a:r>
            <a:r>
              <a:rPr kumimoji="1" lang="en-US" altLang="zh-CN" dirty="0"/>
              <a:t>of</a:t>
            </a:r>
            <a:r>
              <a:rPr kumimoji="1" lang="zh-CN" altLang="en-US" dirty="0"/>
              <a:t> </a:t>
            </a:r>
            <a:r>
              <a:rPr kumimoji="1" lang="en-US" altLang="zh-CN" dirty="0"/>
              <a:t>removing</a:t>
            </a:r>
            <a:r>
              <a:rPr kumimoji="1" lang="zh-CN" altLang="en-US" dirty="0"/>
              <a:t> </a:t>
            </a:r>
            <a:r>
              <a:rPr kumimoji="1" lang="en-US" altLang="zh-CN" dirty="0"/>
              <a:t>stop</a:t>
            </a:r>
            <a:r>
              <a:rPr kumimoji="1" lang="zh-CN" altLang="en-US" dirty="0"/>
              <a:t> </a:t>
            </a:r>
            <a:r>
              <a:rPr kumimoji="1" lang="en-US" altLang="zh-CN" dirty="0"/>
              <a:t>words</a:t>
            </a:r>
            <a:r>
              <a:rPr kumimoji="1" lang="zh-CN" altLang="en-US" dirty="0"/>
              <a:t> </a:t>
            </a:r>
          </a:p>
        </p:txBody>
      </p:sp>
      <p:pic>
        <p:nvPicPr>
          <p:cNvPr id="4" name="内容占位符 3" descr="Text&#10;&#10;Description automatically generated">
            <a:extLst>
              <a:ext uri="{FF2B5EF4-FFF2-40B4-BE49-F238E27FC236}">
                <a16:creationId xmlns:a16="http://schemas.microsoft.com/office/drawing/2014/main" id="{9684CDCD-F8DB-D444-BCDE-62F2B0A400BB}"/>
              </a:ext>
            </a:extLst>
          </p:cNvPr>
          <p:cNvPicPr>
            <a:picLocks noChangeAspect="1"/>
          </p:cNvPicPr>
          <p:nvPr/>
        </p:nvPicPr>
        <p:blipFill>
          <a:blip r:embed="rId2"/>
          <a:stretch>
            <a:fillRect/>
          </a:stretch>
        </p:blipFill>
        <p:spPr>
          <a:xfrm>
            <a:off x="2558573" y="3115541"/>
            <a:ext cx="7407183" cy="2927776"/>
          </a:xfrm>
          <a:prstGeom prst="rect">
            <a:avLst/>
          </a:prstGeom>
        </p:spPr>
      </p:pic>
    </p:spTree>
    <p:extLst>
      <p:ext uri="{BB962C8B-B14F-4D97-AF65-F5344CB8AC3E}">
        <p14:creationId xmlns:p14="http://schemas.microsoft.com/office/powerpoint/2010/main" val="3449440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CF1215-9542-B64B-A012-F0E224364096}"/>
              </a:ext>
            </a:extLst>
          </p:cNvPr>
          <p:cNvSpPr>
            <a:spLocks noGrp="1"/>
          </p:cNvSpPr>
          <p:nvPr>
            <p:ph idx="1"/>
          </p:nvPr>
        </p:nvSpPr>
        <p:spPr>
          <a:xfrm>
            <a:off x="2309513" y="433892"/>
            <a:ext cx="8915400" cy="3777622"/>
          </a:xfrm>
        </p:spPr>
        <p:txBody>
          <a:bodyPr/>
          <a:lstStyle/>
          <a:p>
            <a:r>
              <a:rPr lang="en-US" dirty="0"/>
              <a:t>Graphs for train and test data (features used : TFIDF vectors for unigrams </a:t>
            </a:r>
            <a:r>
              <a:rPr lang="en-US"/>
              <a:t>and bigrams)</a:t>
            </a:r>
            <a:endParaRPr lang="en-US" dirty="0"/>
          </a:p>
          <a:p>
            <a:pPr marL="0" indent="0">
              <a:buNone/>
            </a:pPr>
            <a:endParaRPr lang="en-US" dirty="0"/>
          </a:p>
        </p:txBody>
      </p:sp>
      <p:pic>
        <p:nvPicPr>
          <p:cNvPr id="5" name="Picture 4" descr="Chart, line chart&#10;&#10;Description automatically generated">
            <a:extLst>
              <a:ext uri="{FF2B5EF4-FFF2-40B4-BE49-F238E27FC236}">
                <a16:creationId xmlns:a16="http://schemas.microsoft.com/office/drawing/2014/main" id="{4009FE25-944E-A146-84CE-0249FD11F6DC}"/>
              </a:ext>
            </a:extLst>
          </p:cNvPr>
          <p:cNvPicPr>
            <a:picLocks noChangeAspect="1"/>
          </p:cNvPicPr>
          <p:nvPr/>
        </p:nvPicPr>
        <p:blipFill>
          <a:blip r:embed="rId2"/>
          <a:stretch>
            <a:fillRect/>
          </a:stretch>
        </p:blipFill>
        <p:spPr>
          <a:xfrm>
            <a:off x="1866728" y="1756516"/>
            <a:ext cx="4593271" cy="3422078"/>
          </a:xfrm>
          <a:prstGeom prst="rect">
            <a:avLst/>
          </a:prstGeom>
        </p:spPr>
      </p:pic>
      <p:pic>
        <p:nvPicPr>
          <p:cNvPr id="7" name="Picture 6" descr="Chart, line chart&#10;&#10;Description automatically generated">
            <a:extLst>
              <a:ext uri="{FF2B5EF4-FFF2-40B4-BE49-F238E27FC236}">
                <a16:creationId xmlns:a16="http://schemas.microsoft.com/office/drawing/2014/main" id="{5825CABA-CD3D-F94E-B17B-4CF5324DE7F8}"/>
              </a:ext>
            </a:extLst>
          </p:cNvPr>
          <p:cNvPicPr>
            <a:picLocks noChangeAspect="1"/>
          </p:cNvPicPr>
          <p:nvPr/>
        </p:nvPicPr>
        <p:blipFill>
          <a:blip r:embed="rId3"/>
          <a:stretch>
            <a:fillRect/>
          </a:stretch>
        </p:blipFill>
        <p:spPr>
          <a:xfrm>
            <a:off x="6777957" y="1793763"/>
            <a:ext cx="4593270" cy="3422078"/>
          </a:xfrm>
          <a:prstGeom prst="rect">
            <a:avLst/>
          </a:prstGeom>
        </p:spPr>
      </p:pic>
    </p:spTree>
    <p:extLst>
      <p:ext uri="{BB962C8B-B14F-4D97-AF65-F5344CB8AC3E}">
        <p14:creationId xmlns:p14="http://schemas.microsoft.com/office/powerpoint/2010/main" val="37420809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F9342-CA4C-4935-9018-A257982F671D}"/>
              </a:ext>
            </a:extLst>
          </p:cNvPr>
          <p:cNvSpPr>
            <a:spLocks noGrp="1"/>
          </p:cNvSpPr>
          <p:nvPr>
            <p:ph type="ctrTitle"/>
          </p:nvPr>
        </p:nvSpPr>
        <p:spPr>
          <a:xfrm>
            <a:off x="1152299" y="553067"/>
            <a:ext cx="8915399" cy="802541"/>
          </a:xfrm>
        </p:spPr>
        <p:txBody>
          <a:bodyPr>
            <a:normAutofit/>
          </a:bodyPr>
          <a:lstStyle/>
          <a:p>
            <a:r>
              <a:rPr lang="en-US" sz="4000" dirty="0"/>
              <a:t>Support Vector Machine</a:t>
            </a:r>
          </a:p>
        </p:txBody>
      </p:sp>
      <p:sp>
        <p:nvSpPr>
          <p:cNvPr id="3" name="Subtitle 2">
            <a:extLst>
              <a:ext uri="{FF2B5EF4-FFF2-40B4-BE49-F238E27FC236}">
                <a16:creationId xmlns:a16="http://schemas.microsoft.com/office/drawing/2014/main" id="{F40339F4-90C8-4849-90AB-65D7BE8CC9DD}"/>
              </a:ext>
            </a:extLst>
          </p:cNvPr>
          <p:cNvSpPr>
            <a:spLocks noGrp="1"/>
          </p:cNvSpPr>
          <p:nvPr>
            <p:ph type="subTitle" idx="1"/>
          </p:nvPr>
        </p:nvSpPr>
        <p:spPr>
          <a:xfrm>
            <a:off x="1768119" y="1670286"/>
            <a:ext cx="8915399" cy="5187714"/>
          </a:xfrm>
        </p:spPr>
        <p:txBody>
          <a:bodyPr>
            <a:normAutofit fontScale="92500" lnSpcReduction="20000"/>
          </a:bodyPr>
          <a:lstStyle/>
          <a:p>
            <a:r>
              <a:rPr lang="en-US" sz="1600" dirty="0">
                <a:solidFill>
                  <a:schemeClr val="tx1"/>
                </a:solidFill>
              </a:rPr>
              <a:t>Train Test Split: 20% of the data was used for testing and 80% was used for training. A random seed of 42 was used and the data was shuffled for more relevant results.</a:t>
            </a:r>
          </a:p>
          <a:p>
            <a:r>
              <a:rPr lang="en-US" sz="1600" dirty="0">
                <a:solidFill>
                  <a:schemeClr val="tx1"/>
                </a:solidFill>
              </a:rPr>
              <a:t>Evaluation Metric: Training time and accuracy scores</a:t>
            </a:r>
          </a:p>
          <a:p>
            <a:r>
              <a:rPr lang="en-US" sz="1600" dirty="0">
                <a:solidFill>
                  <a:schemeClr val="tx1"/>
                </a:solidFill>
              </a:rPr>
              <a:t>Features: TFIDF vectors using </a:t>
            </a:r>
            <a:r>
              <a:rPr lang="en-US" sz="1600" dirty="0" err="1">
                <a:solidFill>
                  <a:schemeClr val="tx1"/>
                </a:solidFill>
              </a:rPr>
              <a:t>CountVectorizer</a:t>
            </a:r>
            <a:r>
              <a:rPr lang="en-US" sz="1600" dirty="0">
                <a:solidFill>
                  <a:schemeClr val="tx1"/>
                </a:solidFill>
              </a:rPr>
              <a:t> and </a:t>
            </a:r>
            <a:r>
              <a:rPr lang="en-US" sz="1600" dirty="0" err="1">
                <a:solidFill>
                  <a:schemeClr val="tx1"/>
                </a:solidFill>
              </a:rPr>
              <a:t>TfidfTransformer</a:t>
            </a:r>
            <a:r>
              <a:rPr lang="en-US" sz="1600" dirty="0">
                <a:solidFill>
                  <a:schemeClr val="tx1"/>
                </a:solidFill>
              </a:rPr>
              <a:t> with </a:t>
            </a:r>
            <a:r>
              <a:rPr lang="en-US" sz="1600" dirty="0" err="1">
                <a:solidFill>
                  <a:schemeClr val="tx1"/>
                </a:solidFill>
              </a:rPr>
              <a:t>max_features</a:t>
            </a:r>
            <a:r>
              <a:rPr lang="en-US" sz="1600" dirty="0">
                <a:solidFill>
                  <a:schemeClr val="tx1"/>
                </a:solidFill>
              </a:rPr>
              <a:t>=1000 for both unigrams and bigrams. The number of features are crucial for setting the regularization parameter and can skew training time as well.</a:t>
            </a:r>
          </a:p>
          <a:p>
            <a:r>
              <a:rPr lang="en-US" sz="1600" dirty="0">
                <a:solidFill>
                  <a:schemeClr val="tx1"/>
                </a:solidFill>
              </a:rPr>
              <a:t>Parameters: </a:t>
            </a:r>
          </a:p>
          <a:p>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C is the regularization parameter that dictates the number of points used for the support vector. Lower values allow for more misclassifications because less data points are being used and lead to underfitting(low variance/high bias). Higher values allow for more precise classifications and overfitting(high variance/ low bias) because more data points are being used. The number of features was adjusted so that the strength of regularization would not be too large or too small.</a:t>
            </a:r>
          </a:p>
          <a:p>
            <a:pPr marL="285750" indent="-285750">
              <a:buFont typeface="Arial" panose="020B0604020202020204" pitchFamily="34" charset="0"/>
              <a:buChar char="•"/>
            </a:pPr>
            <a:r>
              <a:rPr lang="en-US" sz="1600" dirty="0">
                <a:solidFill>
                  <a:schemeClr val="tx1"/>
                </a:solidFill>
              </a:rPr>
              <a:t>Kernel function describes the orientation of the hyperplane that distinctly classifies each group of reviews. A polynomial kernel function was found to be the best suited for classification.</a:t>
            </a:r>
          </a:p>
          <a:p>
            <a:pPr marL="285750" indent="-285750">
              <a:buFont typeface="Arial" panose="020B0604020202020204" pitchFamily="34" charset="0"/>
              <a:buChar char="•"/>
            </a:pPr>
            <a:r>
              <a:rPr lang="en-US" sz="1600" dirty="0">
                <a:solidFill>
                  <a:schemeClr val="tx1"/>
                </a:solidFill>
              </a:rPr>
              <a:t>Gamma determines which points carry more weight in our decision boundary. Farther points carry more weight when gamma is lower and vice versa for large values of gamma.</a:t>
            </a:r>
          </a:p>
          <a:p>
            <a:r>
              <a:rPr lang="en-US" sz="1600" dirty="0">
                <a:solidFill>
                  <a:schemeClr val="tx1"/>
                </a:solidFill>
              </a:rPr>
              <a:t>Ultimately, selecting the correct kernel function as well as choosing the best values for C and Gamma is crucial to prevent underfitting and overfitting which will produce reliable results.</a:t>
            </a:r>
          </a:p>
        </p:txBody>
      </p:sp>
      <p:pic>
        <p:nvPicPr>
          <p:cNvPr id="5" name="Picture 4">
            <a:extLst>
              <a:ext uri="{FF2B5EF4-FFF2-40B4-BE49-F238E27FC236}">
                <a16:creationId xmlns:a16="http://schemas.microsoft.com/office/drawing/2014/main" id="{A731134E-CBBA-42E2-86CC-933E5797A331}"/>
              </a:ext>
            </a:extLst>
          </p:cNvPr>
          <p:cNvPicPr>
            <a:picLocks noChangeAspect="1"/>
          </p:cNvPicPr>
          <p:nvPr/>
        </p:nvPicPr>
        <p:blipFill>
          <a:blip r:embed="rId2"/>
          <a:stretch>
            <a:fillRect/>
          </a:stretch>
        </p:blipFill>
        <p:spPr>
          <a:xfrm>
            <a:off x="3490685" y="3224212"/>
            <a:ext cx="4238625" cy="409575"/>
          </a:xfrm>
          <a:prstGeom prst="rect">
            <a:avLst/>
          </a:prstGeom>
        </p:spPr>
      </p:pic>
    </p:spTree>
    <p:extLst>
      <p:ext uri="{BB962C8B-B14F-4D97-AF65-F5344CB8AC3E}">
        <p14:creationId xmlns:p14="http://schemas.microsoft.com/office/powerpoint/2010/main" val="974445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93494-2791-42AF-A403-D17B4762BAED}"/>
              </a:ext>
            </a:extLst>
          </p:cNvPr>
          <p:cNvSpPr>
            <a:spLocks noGrp="1"/>
          </p:cNvSpPr>
          <p:nvPr>
            <p:ph type="ctrTitle"/>
          </p:nvPr>
        </p:nvSpPr>
        <p:spPr>
          <a:xfrm>
            <a:off x="1405035" y="-717551"/>
            <a:ext cx="8915399" cy="2262781"/>
          </a:xfrm>
        </p:spPr>
        <p:txBody>
          <a:bodyPr>
            <a:normAutofit/>
          </a:bodyPr>
          <a:lstStyle/>
          <a:p>
            <a:r>
              <a:rPr lang="en-US" sz="4000" dirty="0"/>
              <a:t>Results</a:t>
            </a:r>
          </a:p>
        </p:txBody>
      </p:sp>
      <p:graphicFrame>
        <p:nvGraphicFramePr>
          <p:cNvPr id="4" name="Table 4">
            <a:extLst>
              <a:ext uri="{FF2B5EF4-FFF2-40B4-BE49-F238E27FC236}">
                <a16:creationId xmlns:a16="http://schemas.microsoft.com/office/drawing/2014/main" id="{80A6E33D-E034-4ED0-967C-B70602969825}"/>
              </a:ext>
            </a:extLst>
          </p:cNvPr>
          <p:cNvGraphicFramePr>
            <a:graphicFrameLocks noGrp="1"/>
          </p:cNvGraphicFramePr>
          <p:nvPr>
            <p:extLst>
              <p:ext uri="{D42A27DB-BD31-4B8C-83A1-F6EECF244321}">
                <p14:modId xmlns:p14="http://schemas.microsoft.com/office/powerpoint/2010/main" val="3007221457"/>
              </p:ext>
            </p:extLst>
          </p:nvPr>
        </p:nvGraphicFramePr>
        <p:xfrm>
          <a:off x="1490825" y="2296458"/>
          <a:ext cx="9668588" cy="1220960"/>
        </p:xfrm>
        <a:graphic>
          <a:graphicData uri="http://schemas.openxmlformats.org/drawingml/2006/table">
            <a:tbl>
              <a:tblPr firstRow="1" bandRow="1">
                <a:tableStyleId>{5C22544A-7EE6-4342-B048-85BDC9FD1C3A}</a:tableStyleId>
              </a:tblPr>
              <a:tblGrid>
                <a:gridCol w="1817965">
                  <a:extLst>
                    <a:ext uri="{9D8B030D-6E8A-4147-A177-3AD203B41FA5}">
                      <a16:colId xmlns:a16="http://schemas.microsoft.com/office/drawing/2014/main" val="1941809586"/>
                    </a:ext>
                  </a:extLst>
                </a:gridCol>
                <a:gridCol w="1088844">
                  <a:extLst>
                    <a:ext uri="{9D8B030D-6E8A-4147-A177-3AD203B41FA5}">
                      <a16:colId xmlns:a16="http://schemas.microsoft.com/office/drawing/2014/main" val="1244526088"/>
                    </a:ext>
                  </a:extLst>
                </a:gridCol>
                <a:gridCol w="1698597">
                  <a:extLst>
                    <a:ext uri="{9D8B030D-6E8A-4147-A177-3AD203B41FA5}">
                      <a16:colId xmlns:a16="http://schemas.microsoft.com/office/drawing/2014/main" val="1277263753"/>
                    </a:ext>
                  </a:extLst>
                </a:gridCol>
                <a:gridCol w="1373446">
                  <a:extLst>
                    <a:ext uri="{9D8B030D-6E8A-4147-A177-3AD203B41FA5}">
                      <a16:colId xmlns:a16="http://schemas.microsoft.com/office/drawing/2014/main" val="3469599184"/>
                    </a:ext>
                  </a:extLst>
                </a:gridCol>
                <a:gridCol w="1160392">
                  <a:extLst>
                    <a:ext uri="{9D8B030D-6E8A-4147-A177-3AD203B41FA5}">
                      <a16:colId xmlns:a16="http://schemas.microsoft.com/office/drawing/2014/main" val="3816794143"/>
                    </a:ext>
                  </a:extLst>
                </a:gridCol>
                <a:gridCol w="1264672">
                  <a:extLst>
                    <a:ext uri="{9D8B030D-6E8A-4147-A177-3AD203B41FA5}">
                      <a16:colId xmlns:a16="http://schemas.microsoft.com/office/drawing/2014/main" val="3998265738"/>
                    </a:ext>
                  </a:extLst>
                </a:gridCol>
                <a:gridCol w="1264672">
                  <a:extLst>
                    <a:ext uri="{9D8B030D-6E8A-4147-A177-3AD203B41FA5}">
                      <a16:colId xmlns:a16="http://schemas.microsoft.com/office/drawing/2014/main" val="549879298"/>
                    </a:ext>
                  </a:extLst>
                </a:gridCol>
              </a:tblGrid>
              <a:tr h="516016">
                <a:tc>
                  <a:txBody>
                    <a:bodyPr/>
                    <a:lstStyle/>
                    <a:p>
                      <a:r>
                        <a:rPr lang="en-US" sz="1600" dirty="0"/>
                        <a:t>Features</a:t>
                      </a:r>
                    </a:p>
                  </a:txBody>
                  <a:tcPr/>
                </a:tc>
                <a:tc>
                  <a:txBody>
                    <a:bodyPr/>
                    <a:lstStyle/>
                    <a:p>
                      <a:r>
                        <a:rPr lang="en-US" sz="1600" dirty="0"/>
                        <a:t>C</a:t>
                      </a:r>
                    </a:p>
                  </a:txBody>
                  <a:tcPr/>
                </a:tc>
                <a:tc>
                  <a:txBody>
                    <a:bodyPr/>
                    <a:lstStyle/>
                    <a:p>
                      <a:r>
                        <a:rPr lang="en-US" sz="1600" dirty="0"/>
                        <a:t>Kernel</a:t>
                      </a:r>
                    </a:p>
                  </a:txBody>
                  <a:tcPr/>
                </a:tc>
                <a:tc>
                  <a:txBody>
                    <a:bodyPr/>
                    <a:lstStyle/>
                    <a:p>
                      <a:r>
                        <a:rPr lang="en-US" sz="1600" dirty="0"/>
                        <a:t>Gamma</a:t>
                      </a:r>
                    </a:p>
                  </a:txBody>
                  <a:tcPr/>
                </a:tc>
                <a:tc>
                  <a:txBody>
                    <a:bodyPr/>
                    <a:lstStyle/>
                    <a:p>
                      <a:r>
                        <a:rPr lang="en-US" sz="1600" dirty="0"/>
                        <a:t>Training Time</a:t>
                      </a:r>
                    </a:p>
                  </a:txBody>
                  <a:tcPr/>
                </a:tc>
                <a:tc>
                  <a:txBody>
                    <a:bodyPr/>
                    <a:lstStyle/>
                    <a:p>
                      <a:r>
                        <a:rPr lang="en-US" sz="1600" dirty="0"/>
                        <a:t>Accuracy (Train)</a:t>
                      </a:r>
                    </a:p>
                  </a:txBody>
                  <a:tcPr/>
                </a:tc>
                <a:tc>
                  <a:txBody>
                    <a:bodyPr/>
                    <a:lstStyle/>
                    <a:p>
                      <a:r>
                        <a:rPr lang="en-US" sz="1600" dirty="0"/>
                        <a:t>Accuracy(Test)</a:t>
                      </a:r>
                    </a:p>
                  </a:txBody>
                  <a:tcPr/>
                </a:tc>
                <a:extLst>
                  <a:ext uri="{0D108BD9-81ED-4DB2-BD59-A6C34878D82A}">
                    <a16:rowId xmlns:a16="http://schemas.microsoft.com/office/drawing/2014/main" val="2573664505"/>
                  </a:ext>
                </a:extLst>
              </a:tr>
              <a:tr h="641840">
                <a:tc>
                  <a:txBody>
                    <a:bodyPr/>
                    <a:lstStyle/>
                    <a:p>
                      <a:r>
                        <a:rPr lang="en-US" dirty="0"/>
                        <a:t>1000</a:t>
                      </a:r>
                    </a:p>
                  </a:txBody>
                  <a:tcPr/>
                </a:tc>
                <a:tc>
                  <a:txBody>
                    <a:bodyPr/>
                    <a:lstStyle/>
                    <a:p>
                      <a:r>
                        <a:rPr lang="en-US" dirty="0"/>
                        <a:t>1.0</a:t>
                      </a:r>
                    </a:p>
                  </a:txBody>
                  <a:tcPr/>
                </a:tc>
                <a:tc>
                  <a:txBody>
                    <a:bodyPr/>
                    <a:lstStyle/>
                    <a:p>
                      <a:r>
                        <a:rPr lang="en-US" dirty="0"/>
                        <a:t>Polynomial</a:t>
                      </a:r>
                    </a:p>
                  </a:txBody>
                  <a:tcPr/>
                </a:tc>
                <a:tc>
                  <a:txBody>
                    <a:bodyPr/>
                    <a:lstStyle/>
                    <a:p>
                      <a:r>
                        <a:rPr lang="en-US" dirty="0"/>
                        <a:t>1.0</a:t>
                      </a:r>
                    </a:p>
                  </a:txBody>
                  <a:tcPr/>
                </a:tc>
                <a:tc>
                  <a:txBody>
                    <a:bodyPr/>
                    <a:lstStyle/>
                    <a:p>
                      <a:r>
                        <a:rPr lang="en-US" dirty="0"/>
                        <a:t>0.61897s</a:t>
                      </a:r>
                    </a:p>
                  </a:txBody>
                  <a:tcPr/>
                </a:tc>
                <a:tc>
                  <a:txBody>
                    <a:bodyPr/>
                    <a:lstStyle/>
                    <a:p>
                      <a:r>
                        <a:rPr lang="en-US" dirty="0"/>
                        <a:t>100%</a:t>
                      </a:r>
                    </a:p>
                  </a:txBody>
                  <a:tcPr/>
                </a:tc>
                <a:tc>
                  <a:txBody>
                    <a:bodyPr/>
                    <a:lstStyle/>
                    <a:p>
                      <a:r>
                        <a:rPr lang="en-US"/>
                        <a:t>52.292%</a:t>
                      </a:r>
                      <a:endParaRPr lang="en-US" dirty="0"/>
                    </a:p>
                  </a:txBody>
                  <a:tcPr/>
                </a:tc>
                <a:extLst>
                  <a:ext uri="{0D108BD9-81ED-4DB2-BD59-A6C34878D82A}">
                    <a16:rowId xmlns:a16="http://schemas.microsoft.com/office/drawing/2014/main" val="3565680329"/>
                  </a:ext>
                </a:extLst>
              </a:tr>
            </a:tbl>
          </a:graphicData>
        </a:graphic>
      </p:graphicFrame>
      <p:pic>
        <p:nvPicPr>
          <p:cNvPr id="6" name="Picture 5">
            <a:extLst>
              <a:ext uri="{FF2B5EF4-FFF2-40B4-BE49-F238E27FC236}">
                <a16:creationId xmlns:a16="http://schemas.microsoft.com/office/drawing/2014/main" id="{C2254032-A533-41D4-AAFA-845DCE027F91}"/>
              </a:ext>
            </a:extLst>
          </p:cNvPr>
          <p:cNvPicPr>
            <a:picLocks noChangeAspect="1"/>
          </p:cNvPicPr>
          <p:nvPr/>
        </p:nvPicPr>
        <p:blipFill>
          <a:blip r:embed="rId2"/>
          <a:stretch>
            <a:fillRect/>
          </a:stretch>
        </p:blipFill>
        <p:spPr>
          <a:xfrm>
            <a:off x="5960025" y="4268646"/>
            <a:ext cx="5917844" cy="2428875"/>
          </a:xfrm>
          <a:prstGeom prst="rect">
            <a:avLst/>
          </a:prstGeom>
        </p:spPr>
      </p:pic>
      <p:sp>
        <p:nvSpPr>
          <p:cNvPr id="7" name="TextBox 6">
            <a:extLst>
              <a:ext uri="{FF2B5EF4-FFF2-40B4-BE49-F238E27FC236}">
                <a16:creationId xmlns:a16="http://schemas.microsoft.com/office/drawing/2014/main" id="{1BBFC610-165B-4839-915A-F1D81F1A91BD}"/>
              </a:ext>
            </a:extLst>
          </p:cNvPr>
          <p:cNvSpPr txBox="1"/>
          <p:nvPr/>
        </p:nvSpPr>
        <p:spPr>
          <a:xfrm>
            <a:off x="1405036" y="4170784"/>
            <a:ext cx="388542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Used </a:t>
            </a:r>
            <a:r>
              <a:rPr lang="en-US" dirty="0" err="1"/>
              <a:t>GridSearchCV</a:t>
            </a:r>
            <a:r>
              <a:rPr lang="en-US" dirty="0"/>
              <a:t> in order to find approximations for selecting hyperparameters that produce greatest results.</a:t>
            </a:r>
          </a:p>
          <a:p>
            <a:pPr marL="285750" indent="-285750">
              <a:buFont typeface="Arial" panose="020B0604020202020204" pitchFamily="34" charset="0"/>
              <a:buChar char="•"/>
            </a:pPr>
            <a:r>
              <a:rPr lang="en-US" dirty="0"/>
              <a:t>However, these approximations provided fairly low results, so finetuning helped in improving evaluation metrics.</a:t>
            </a:r>
          </a:p>
        </p:txBody>
      </p:sp>
    </p:spTree>
    <p:extLst>
      <p:ext uri="{BB962C8B-B14F-4D97-AF65-F5344CB8AC3E}">
        <p14:creationId xmlns:p14="http://schemas.microsoft.com/office/powerpoint/2010/main" val="2844370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E3127-88E4-3E4B-964E-46D5FA58050A}"/>
              </a:ext>
            </a:extLst>
          </p:cNvPr>
          <p:cNvSpPr>
            <a:spLocks noGrp="1"/>
          </p:cNvSpPr>
          <p:nvPr>
            <p:ph type="title"/>
          </p:nvPr>
        </p:nvSpPr>
        <p:spPr>
          <a:xfrm>
            <a:off x="2288542" y="540328"/>
            <a:ext cx="8596668" cy="961748"/>
          </a:xfrm>
        </p:spPr>
        <p:txBody>
          <a:bodyPr>
            <a:normAutofit/>
          </a:bodyPr>
          <a:lstStyle/>
          <a:p>
            <a:r>
              <a:rPr lang="en-US" altLang="zh-CN" dirty="0"/>
              <a:t>Model</a:t>
            </a:r>
            <a:r>
              <a:rPr lang="zh-CN" altLang="en-US" dirty="0"/>
              <a:t> </a:t>
            </a:r>
            <a:r>
              <a:rPr lang="en-US" altLang="zh-CN" dirty="0"/>
              <a:t>Training:</a:t>
            </a:r>
            <a:r>
              <a:rPr lang="zh-CN" altLang="en-US" dirty="0"/>
              <a:t> </a:t>
            </a:r>
            <a:r>
              <a:rPr lang="en-US" altLang="zh-CN" dirty="0" err="1"/>
              <a:t>lstm</a:t>
            </a:r>
            <a:endParaRPr lang="en-US" altLang="zh-CN" dirty="0"/>
          </a:p>
        </p:txBody>
      </p:sp>
      <p:sp>
        <p:nvSpPr>
          <p:cNvPr id="3" name="内容占位符 2">
            <a:extLst>
              <a:ext uri="{FF2B5EF4-FFF2-40B4-BE49-F238E27FC236}">
                <a16:creationId xmlns:a16="http://schemas.microsoft.com/office/drawing/2014/main" id="{3D743C7B-E822-3C4D-B2EB-B99A4B4B9E11}"/>
              </a:ext>
            </a:extLst>
          </p:cNvPr>
          <p:cNvSpPr>
            <a:spLocks noGrp="1"/>
          </p:cNvSpPr>
          <p:nvPr>
            <p:ph idx="1"/>
          </p:nvPr>
        </p:nvSpPr>
        <p:spPr>
          <a:xfrm>
            <a:off x="2351427" y="1947229"/>
            <a:ext cx="8470898" cy="4157083"/>
          </a:xfrm>
        </p:spPr>
        <p:txBody>
          <a:bodyPr>
            <a:normAutofit/>
          </a:bodyPr>
          <a:lstStyle/>
          <a:p>
            <a:pPr>
              <a:lnSpc>
                <a:spcPct val="90000"/>
              </a:lnSpc>
            </a:pPr>
            <a:r>
              <a:rPr kumimoji="1" lang="en-US" altLang="zh-CN" sz="1500" dirty="0"/>
              <a:t>Split the data for</a:t>
            </a:r>
            <a:r>
              <a:rPr kumimoji="1" lang="zh-CN" altLang="en-US" sz="1500" dirty="0"/>
              <a:t> </a:t>
            </a:r>
            <a:r>
              <a:rPr kumimoji="1" lang="en-US" altLang="zh-CN" sz="1500" dirty="0"/>
              <a:t>80% training and</a:t>
            </a:r>
            <a:r>
              <a:rPr kumimoji="1" lang="zh-CN" altLang="en-US" sz="1500" dirty="0"/>
              <a:t> </a:t>
            </a:r>
            <a:r>
              <a:rPr kumimoji="1" lang="en-US" altLang="zh-CN" sz="1500" dirty="0"/>
              <a:t>20% evaluation </a:t>
            </a:r>
          </a:p>
          <a:p>
            <a:pPr>
              <a:lnSpc>
                <a:spcPct val="90000"/>
              </a:lnSpc>
            </a:pPr>
            <a:r>
              <a:rPr kumimoji="1" lang="en-US" altLang="zh-CN" sz="1500" dirty="0"/>
              <a:t>evaluation metrics:</a:t>
            </a:r>
            <a:r>
              <a:rPr kumimoji="1" lang="zh-CN" altLang="en-US" sz="1500" dirty="0"/>
              <a:t> </a:t>
            </a:r>
            <a:r>
              <a:rPr kumimoji="1" lang="en-US" altLang="zh-CN" sz="1500" dirty="0"/>
              <a:t>accuracy</a:t>
            </a:r>
          </a:p>
          <a:p>
            <a:pPr>
              <a:lnSpc>
                <a:spcPct val="90000"/>
              </a:lnSpc>
            </a:pPr>
            <a:r>
              <a:rPr kumimoji="1" lang="en-US" altLang="zh-CN" sz="1500" dirty="0"/>
              <a:t>Train</a:t>
            </a:r>
            <a:r>
              <a:rPr kumimoji="1" lang="zh-CN" altLang="en-US" sz="1500" dirty="0"/>
              <a:t> </a:t>
            </a:r>
            <a:r>
              <a:rPr kumimoji="1" lang="en-US" altLang="zh-CN" sz="1500" dirty="0"/>
              <a:t>time:</a:t>
            </a:r>
            <a:r>
              <a:rPr kumimoji="1" lang="zh-CN" altLang="en-US" sz="1500" dirty="0"/>
              <a:t> </a:t>
            </a:r>
            <a:r>
              <a:rPr kumimoji="1" lang="en-US" altLang="zh-CN" sz="1500" dirty="0"/>
              <a:t>each</a:t>
            </a:r>
            <a:r>
              <a:rPr kumimoji="1" lang="zh-CN" altLang="en-US" sz="1500" dirty="0"/>
              <a:t> </a:t>
            </a:r>
            <a:r>
              <a:rPr kumimoji="1" lang="en-US" altLang="zh-CN" sz="1500" dirty="0"/>
              <a:t>epoch</a:t>
            </a:r>
            <a:r>
              <a:rPr kumimoji="1" lang="zh-CN" altLang="en-US" sz="1500" dirty="0"/>
              <a:t> </a:t>
            </a:r>
            <a:r>
              <a:rPr kumimoji="1" lang="en-US" altLang="zh-CN" sz="1500" dirty="0"/>
              <a:t>takes</a:t>
            </a:r>
            <a:r>
              <a:rPr kumimoji="1" lang="zh-CN" altLang="en-US" sz="1500" dirty="0"/>
              <a:t> </a:t>
            </a:r>
            <a:r>
              <a:rPr kumimoji="1" lang="en-US" altLang="zh-CN" sz="1500" dirty="0"/>
              <a:t>about</a:t>
            </a:r>
            <a:r>
              <a:rPr kumimoji="1" lang="zh-CN" altLang="en-US" sz="1500" dirty="0"/>
              <a:t> </a:t>
            </a:r>
            <a:r>
              <a:rPr kumimoji="1" lang="en-US" altLang="zh-CN" sz="1500" dirty="0"/>
              <a:t>3-4</a:t>
            </a:r>
            <a:r>
              <a:rPr kumimoji="1" lang="zh-CN" altLang="en-US" sz="1500" dirty="0"/>
              <a:t> </a:t>
            </a:r>
            <a:r>
              <a:rPr kumimoji="1" lang="en-US" altLang="zh-CN" sz="1500" dirty="0"/>
              <a:t>minute</a:t>
            </a:r>
            <a:r>
              <a:rPr kumimoji="1" lang="zh-CN" altLang="en-US" sz="1500" dirty="0"/>
              <a:t> </a:t>
            </a:r>
            <a:r>
              <a:rPr kumimoji="1" lang="en-US" altLang="zh-CN" sz="1500" dirty="0"/>
              <a:t>to</a:t>
            </a:r>
            <a:r>
              <a:rPr kumimoji="1" lang="zh-CN" altLang="en-US" sz="1500" dirty="0"/>
              <a:t> </a:t>
            </a:r>
            <a:r>
              <a:rPr kumimoji="1" lang="en-US" altLang="zh-CN" sz="1500" dirty="0"/>
              <a:t>run</a:t>
            </a:r>
          </a:p>
          <a:p>
            <a:pPr>
              <a:lnSpc>
                <a:spcPct val="90000"/>
              </a:lnSpc>
            </a:pPr>
            <a:r>
              <a:rPr kumimoji="1" lang="en-US" altLang="zh-CN" sz="1500" dirty="0"/>
              <a:t>Codes:</a:t>
            </a:r>
          </a:p>
          <a:p>
            <a:pPr marL="685800" lvl="1">
              <a:lnSpc>
                <a:spcPct val="90000"/>
              </a:lnSpc>
              <a:buFont typeface="Wingdings" pitchFamily="2" charset="2"/>
              <a:buChar char="l"/>
            </a:pPr>
            <a:r>
              <a:rPr kumimoji="1" lang="en-US" altLang="zh-CN" sz="1300" dirty="0"/>
              <a:t>run</a:t>
            </a:r>
            <a:r>
              <a:rPr kumimoji="1" lang="zh-CN" altLang="en-US" sz="1300" dirty="0"/>
              <a:t> </a:t>
            </a:r>
            <a:r>
              <a:rPr kumimoji="1" lang="en-US" altLang="zh-CN" sz="1300" dirty="0"/>
              <a:t>on</a:t>
            </a:r>
            <a:r>
              <a:rPr kumimoji="1" lang="zh-CN" altLang="en-US" sz="1300" dirty="0"/>
              <a:t> </a:t>
            </a:r>
            <a:r>
              <a:rPr kumimoji="1" lang="en-US" altLang="zh-CN" sz="1300" dirty="0"/>
              <a:t>python</a:t>
            </a:r>
            <a:r>
              <a:rPr kumimoji="1" lang="zh-CN" altLang="en-US" sz="1300" dirty="0"/>
              <a:t> </a:t>
            </a:r>
            <a:endParaRPr kumimoji="1" lang="en-US" altLang="zh-CN" sz="1300" dirty="0"/>
          </a:p>
          <a:p>
            <a:pPr marL="685800" lvl="1">
              <a:lnSpc>
                <a:spcPct val="90000"/>
              </a:lnSpc>
              <a:buFont typeface="Wingdings" pitchFamily="2" charset="2"/>
              <a:buChar char="l"/>
            </a:pPr>
            <a:r>
              <a:rPr kumimoji="1" lang="en-US" altLang="zh-CN" sz="1300" dirty="0"/>
              <a:t>use</a:t>
            </a:r>
            <a:r>
              <a:rPr kumimoji="1" lang="zh-CN" altLang="en-US" sz="1300" dirty="0"/>
              <a:t> </a:t>
            </a:r>
            <a:r>
              <a:rPr kumimoji="1" lang="en-US" altLang="zh-CN" sz="1300" dirty="0"/>
              <a:t>the</a:t>
            </a:r>
            <a:r>
              <a:rPr kumimoji="1" lang="zh-CN" altLang="en-US" sz="1300" dirty="0"/>
              <a:t> </a:t>
            </a:r>
            <a:r>
              <a:rPr kumimoji="1" lang="en-US" altLang="zh-CN" sz="1300" dirty="0" err="1"/>
              <a:t>lstm</a:t>
            </a:r>
            <a:r>
              <a:rPr kumimoji="1" lang="zh-CN" altLang="en-US" sz="1300" dirty="0"/>
              <a:t> </a:t>
            </a:r>
            <a:r>
              <a:rPr kumimoji="1" lang="en-US" altLang="zh-CN" sz="1300" dirty="0"/>
              <a:t>structure</a:t>
            </a:r>
            <a:r>
              <a:rPr kumimoji="1" lang="zh-CN" altLang="en-US" sz="1300" dirty="0"/>
              <a:t> </a:t>
            </a:r>
            <a:r>
              <a:rPr kumimoji="1" lang="en-US" altLang="zh-CN" sz="1300" dirty="0"/>
              <a:t>on</a:t>
            </a:r>
            <a:r>
              <a:rPr kumimoji="1" lang="zh-CN" altLang="en-US" sz="1300" dirty="0"/>
              <a:t> </a:t>
            </a:r>
            <a:r>
              <a:rPr kumimoji="1" lang="en-US" altLang="zh-CN" sz="1300" dirty="0" err="1"/>
              <a:t>Pytorch</a:t>
            </a:r>
            <a:endParaRPr kumimoji="1" lang="en-US" altLang="zh-CN" sz="1300" dirty="0"/>
          </a:p>
          <a:p>
            <a:pPr marL="685800" lvl="1">
              <a:lnSpc>
                <a:spcPct val="90000"/>
              </a:lnSpc>
              <a:buFont typeface="Wingdings" pitchFamily="2" charset="2"/>
              <a:buChar char="l"/>
            </a:pPr>
            <a:r>
              <a:rPr kumimoji="1" lang="en-US" altLang="zh-CN" sz="1300" dirty="0"/>
              <a:t>use</a:t>
            </a:r>
            <a:r>
              <a:rPr kumimoji="1" lang="zh-CN" altLang="en-US" sz="1300" dirty="0"/>
              <a:t> </a:t>
            </a:r>
            <a:r>
              <a:rPr kumimoji="1" lang="en-US" altLang="zh-CN" sz="1300" dirty="0" err="1"/>
              <a:t>wordembedding</a:t>
            </a:r>
            <a:r>
              <a:rPr kumimoji="1" lang="zh-CN" altLang="en-US" sz="1300" dirty="0"/>
              <a:t> </a:t>
            </a:r>
            <a:r>
              <a:rPr kumimoji="1" lang="en-US" altLang="zh-CN" sz="1300" dirty="0"/>
              <a:t>to</a:t>
            </a:r>
            <a:r>
              <a:rPr kumimoji="1" lang="zh-CN" altLang="en-US" sz="1300" dirty="0"/>
              <a:t> </a:t>
            </a:r>
            <a:r>
              <a:rPr kumimoji="1" lang="en-US" altLang="zh-CN" sz="1300" dirty="0"/>
              <a:t>process</a:t>
            </a:r>
            <a:r>
              <a:rPr kumimoji="1" lang="zh-CN" altLang="en-US" sz="1300" dirty="0"/>
              <a:t> </a:t>
            </a:r>
            <a:r>
              <a:rPr kumimoji="1" lang="en-US" altLang="zh-CN" sz="1300" dirty="0"/>
              <a:t>the</a:t>
            </a:r>
            <a:r>
              <a:rPr kumimoji="1" lang="zh-CN" altLang="en-US" sz="1300" dirty="0"/>
              <a:t> </a:t>
            </a:r>
            <a:r>
              <a:rPr kumimoji="1" lang="en-US" altLang="zh-CN" sz="1300" dirty="0"/>
              <a:t>data</a:t>
            </a:r>
          </a:p>
          <a:p>
            <a:pPr marL="685800" lvl="1">
              <a:lnSpc>
                <a:spcPct val="90000"/>
              </a:lnSpc>
              <a:buFont typeface="Wingdings" pitchFamily="2" charset="2"/>
              <a:buChar char="l"/>
            </a:pPr>
            <a:r>
              <a:rPr kumimoji="1" lang="en-US" altLang="zh-CN" sz="1300" dirty="0"/>
              <a:t>use</a:t>
            </a:r>
            <a:r>
              <a:rPr kumimoji="1" lang="zh-CN" altLang="en-US" sz="1300" dirty="0"/>
              <a:t> </a:t>
            </a:r>
            <a:r>
              <a:rPr kumimoji="1" lang="en-US" altLang="zh-CN" sz="1300" dirty="0"/>
              <a:t>Binary CrossEntropyLoss</a:t>
            </a:r>
            <a:r>
              <a:rPr kumimoji="1" lang="zh-CN" altLang="en-US" sz="1300" dirty="0"/>
              <a:t> </a:t>
            </a:r>
            <a:r>
              <a:rPr kumimoji="1" lang="en-US" altLang="zh-CN" sz="1300" dirty="0"/>
              <a:t>as</a:t>
            </a:r>
            <a:r>
              <a:rPr kumimoji="1" lang="zh-CN" altLang="en-US" sz="1300" dirty="0"/>
              <a:t> </a:t>
            </a:r>
            <a:r>
              <a:rPr kumimoji="1" lang="en-US" altLang="zh-CN" sz="1300" dirty="0"/>
              <a:t>the</a:t>
            </a:r>
            <a:r>
              <a:rPr kumimoji="1" lang="zh-CN" altLang="en-US" sz="1300" dirty="0"/>
              <a:t> </a:t>
            </a:r>
            <a:r>
              <a:rPr kumimoji="1" lang="en-US" altLang="zh-CN" sz="1300" dirty="0"/>
              <a:t>loss</a:t>
            </a:r>
            <a:r>
              <a:rPr kumimoji="1" lang="zh-CN" altLang="en-US" sz="1300" dirty="0"/>
              <a:t> </a:t>
            </a:r>
            <a:r>
              <a:rPr kumimoji="1" lang="en-US" altLang="zh-CN" sz="1300" dirty="0"/>
              <a:t>function</a:t>
            </a:r>
          </a:p>
          <a:p>
            <a:pPr marL="685800" lvl="1">
              <a:lnSpc>
                <a:spcPct val="90000"/>
              </a:lnSpc>
              <a:buFont typeface="Wingdings" pitchFamily="2" charset="2"/>
              <a:buChar char="l"/>
            </a:pPr>
            <a:r>
              <a:rPr kumimoji="1" lang="en-US" altLang="zh-CN" sz="1300" dirty="0"/>
              <a:t>use</a:t>
            </a:r>
            <a:r>
              <a:rPr kumimoji="1" lang="zh-CN" altLang="en-US" sz="1300" dirty="0"/>
              <a:t> </a:t>
            </a:r>
            <a:r>
              <a:rPr kumimoji="1" lang="en-US" altLang="zh-CN" sz="1300" dirty="0"/>
              <a:t>Adam algorithm as</a:t>
            </a:r>
            <a:r>
              <a:rPr kumimoji="1" lang="zh-CN" altLang="en-US" sz="1300" dirty="0"/>
              <a:t> </a:t>
            </a:r>
            <a:r>
              <a:rPr kumimoji="1" lang="en-US" altLang="zh-CN" sz="1300" dirty="0"/>
              <a:t>the</a:t>
            </a:r>
            <a:r>
              <a:rPr kumimoji="1" lang="zh-CN" altLang="en-US" sz="1300" dirty="0"/>
              <a:t> </a:t>
            </a:r>
            <a:r>
              <a:rPr kumimoji="1" lang="en-US" altLang="zh-CN" sz="1300" dirty="0"/>
              <a:t>optimizer</a:t>
            </a:r>
            <a:r>
              <a:rPr kumimoji="1" lang="zh-CN" altLang="en-US" sz="1300" dirty="0"/>
              <a:t> </a:t>
            </a:r>
            <a:r>
              <a:rPr kumimoji="1" lang="en-US" altLang="zh-CN" sz="1300" dirty="0"/>
              <a:t>with</a:t>
            </a:r>
            <a:r>
              <a:rPr kumimoji="1" lang="zh-CN" altLang="en-US" sz="1300" dirty="0"/>
              <a:t> </a:t>
            </a:r>
            <a:r>
              <a:rPr kumimoji="1" lang="en-US" altLang="zh-CN" sz="1300" dirty="0"/>
              <a:t>batch</a:t>
            </a:r>
            <a:r>
              <a:rPr kumimoji="1" lang="zh-CN" altLang="en-US" sz="1300" dirty="0"/>
              <a:t> </a:t>
            </a:r>
            <a:r>
              <a:rPr kumimoji="1" lang="en-US" altLang="zh-CN" sz="1300" dirty="0"/>
              <a:t>size</a:t>
            </a:r>
            <a:r>
              <a:rPr kumimoji="1" lang="zh-CN" altLang="en-US" sz="1300" dirty="0"/>
              <a:t> </a:t>
            </a:r>
            <a:r>
              <a:rPr kumimoji="1" lang="en-US" altLang="zh-CN" sz="1300" dirty="0"/>
              <a:t>256,</a:t>
            </a:r>
            <a:r>
              <a:rPr kumimoji="1" lang="zh-CN" altLang="en-US" sz="1300" dirty="0"/>
              <a:t> </a:t>
            </a:r>
            <a:r>
              <a:rPr kumimoji="1" lang="en-US" altLang="zh-CN" sz="1300" dirty="0" err="1"/>
              <a:t>lr</a:t>
            </a:r>
            <a:r>
              <a:rPr kumimoji="1" lang="zh-CN" altLang="en-US" sz="1300" dirty="0"/>
              <a:t> </a:t>
            </a:r>
            <a:r>
              <a:rPr kumimoji="1" lang="en-US" altLang="zh-CN" sz="1300" dirty="0"/>
              <a:t>=</a:t>
            </a:r>
            <a:r>
              <a:rPr kumimoji="1" lang="zh-CN" altLang="en-US" sz="1300" dirty="0"/>
              <a:t> </a:t>
            </a:r>
            <a:r>
              <a:rPr kumimoji="1" lang="en-US" altLang="zh-CN" sz="1300" dirty="0"/>
              <a:t>0.01</a:t>
            </a:r>
          </a:p>
          <a:p>
            <a:pPr>
              <a:lnSpc>
                <a:spcPct val="90000"/>
              </a:lnSpc>
            </a:pPr>
            <a:endParaRPr kumimoji="1" lang="en-US" altLang="zh-CN" sz="1500" dirty="0"/>
          </a:p>
        </p:txBody>
      </p:sp>
    </p:spTree>
    <p:extLst>
      <p:ext uri="{BB962C8B-B14F-4D97-AF65-F5344CB8AC3E}">
        <p14:creationId xmlns:p14="http://schemas.microsoft.com/office/powerpoint/2010/main" val="637696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E3127-88E4-3E4B-964E-46D5FA58050A}"/>
              </a:ext>
            </a:extLst>
          </p:cNvPr>
          <p:cNvSpPr>
            <a:spLocks noGrp="1"/>
          </p:cNvSpPr>
          <p:nvPr>
            <p:ph type="title"/>
          </p:nvPr>
        </p:nvSpPr>
        <p:spPr>
          <a:xfrm>
            <a:off x="2136142" y="238415"/>
            <a:ext cx="8596668" cy="961748"/>
          </a:xfrm>
        </p:spPr>
        <p:txBody>
          <a:bodyPr>
            <a:normAutofit/>
          </a:bodyPr>
          <a:lstStyle/>
          <a:p>
            <a:r>
              <a:rPr lang="en-US" altLang="zh-CN" dirty="0"/>
              <a:t>Model</a:t>
            </a:r>
            <a:r>
              <a:rPr lang="zh-CN" altLang="en-US" dirty="0"/>
              <a:t> </a:t>
            </a:r>
            <a:r>
              <a:rPr lang="en-US" altLang="zh-CN" dirty="0"/>
              <a:t>Training:</a:t>
            </a:r>
            <a:r>
              <a:rPr lang="zh-CN" altLang="en-US" dirty="0"/>
              <a:t> </a:t>
            </a:r>
            <a:r>
              <a:rPr lang="en-US" altLang="zh-CN" dirty="0" err="1"/>
              <a:t>lstm</a:t>
            </a:r>
            <a:endParaRPr lang="en-US" altLang="zh-CN" dirty="0"/>
          </a:p>
        </p:txBody>
      </p:sp>
      <p:sp>
        <p:nvSpPr>
          <p:cNvPr id="3" name="内容占位符 2">
            <a:extLst>
              <a:ext uri="{FF2B5EF4-FFF2-40B4-BE49-F238E27FC236}">
                <a16:creationId xmlns:a16="http://schemas.microsoft.com/office/drawing/2014/main" id="{3D743C7B-E822-3C4D-B2EB-B99A4B4B9E11}"/>
              </a:ext>
            </a:extLst>
          </p:cNvPr>
          <p:cNvSpPr>
            <a:spLocks noGrp="1"/>
          </p:cNvSpPr>
          <p:nvPr>
            <p:ph idx="1"/>
          </p:nvPr>
        </p:nvSpPr>
        <p:spPr>
          <a:xfrm>
            <a:off x="2199027" y="1571309"/>
            <a:ext cx="8470898" cy="4157083"/>
          </a:xfrm>
        </p:spPr>
        <p:txBody>
          <a:bodyPr>
            <a:normAutofit/>
          </a:bodyPr>
          <a:lstStyle/>
          <a:p>
            <a:pPr>
              <a:lnSpc>
                <a:spcPct val="90000"/>
              </a:lnSpc>
            </a:pPr>
            <a:r>
              <a:rPr kumimoji="1" lang="en-US" altLang="zh-CN" sz="1500" dirty="0"/>
              <a:t>Fine</a:t>
            </a:r>
            <a:r>
              <a:rPr kumimoji="1" lang="zh-CN" altLang="en-US" sz="1500" dirty="0"/>
              <a:t> </a:t>
            </a:r>
            <a:r>
              <a:rPr kumimoji="1" lang="en-US" altLang="zh-CN" sz="1500" dirty="0"/>
              <a:t>tune</a:t>
            </a:r>
            <a:r>
              <a:rPr kumimoji="1" lang="zh-CN" altLang="en-US" sz="1500" dirty="0"/>
              <a:t> </a:t>
            </a:r>
            <a:r>
              <a:rPr kumimoji="1" lang="en-US" altLang="zh-CN" sz="1500" dirty="0"/>
              <a:t>the</a:t>
            </a:r>
            <a:r>
              <a:rPr kumimoji="1" lang="zh-CN" altLang="en-US" sz="1500" dirty="0"/>
              <a:t> </a:t>
            </a:r>
            <a:r>
              <a:rPr kumimoji="1" lang="en-US" altLang="zh-CN" sz="1500" dirty="0"/>
              <a:t>model:</a:t>
            </a:r>
          </a:p>
          <a:p>
            <a:pPr marL="685800" lvl="1">
              <a:lnSpc>
                <a:spcPct val="90000"/>
              </a:lnSpc>
              <a:buFont typeface="Wingdings" pitchFamily="2" charset="2"/>
              <a:buChar char="l"/>
            </a:pPr>
            <a:r>
              <a:rPr kumimoji="1" lang="en-US" altLang="zh-CN" sz="1300" dirty="0"/>
              <a:t>Change</a:t>
            </a:r>
            <a:r>
              <a:rPr kumimoji="1" lang="zh-CN" altLang="en-US" sz="1300" dirty="0"/>
              <a:t> </a:t>
            </a:r>
            <a:r>
              <a:rPr kumimoji="1" lang="en-US" altLang="zh-CN" sz="1300" dirty="0"/>
              <a:t>the</a:t>
            </a:r>
            <a:r>
              <a:rPr kumimoji="1" lang="zh-CN" altLang="en-US" sz="1300" dirty="0"/>
              <a:t> </a:t>
            </a:r>
            <a:r>
              <a:rPr kumimoji="1" lang="en-US" altLang="zh-CN" sz="1300" dirty="0"/>
              <a:t>value</a:t>
            </a:r>
            <a:r>
              <a:rPr kumimoji="1" lang="zh-CN" altLang="en-US" sz="1300" dirty="0"/>
              <a:t> </a:t>
            </a:r>
            <a:r>
              <a:rPr kumimoji="1" lang="en-US" altLang="zh-CN" sz="1300" dirty="0"/>
              <a:t>of</a:t>
            </a:r>
            <a:r>
              <a:rPr kumimoji="1" lang="zh-CN" altLang="en-US" sz="1300" dirty="0"/>
              <a:t> </a:t>
            </a:r>
            <a:r>
              <a:rPr kumimoji="1" lang="en-US" altLang="zh-CN" sz="1300" dirty="0"/>
              <a:t>learning</a:t>
            </a:r>
            <a:r>
              <a:rPr kumimoji="1" lang="zh-CN" altLang="en-US" sz="1300" dirty="0"/>
              <a:t> </a:t>
            </a:r>
            <a:r>
              <a:rPr kumimoji="1" lang="en-US" altLang="zh-CN" sz="1300" dirty="0"/>
              <a:t>rate</a:t>
            </a:r>
          </a:p>
          <a:p>
            <a:pPr marL="685800" lvl="1">
              <a:lnSpc>
                <a:spcPct val="90000"/>
              </a:lnSpc>
              <a:buFont typeface="Wingdings" pitchFamily="2" charset="2"/>
              <a:buChar char="l"/>
            </a:pPr>
            <a:r>
              <a:rPr kumimoji="1" lang="en-US" altLang="zh-CN" sz="1300" dirty="0"/>
              <a:t>Change</a:t>
            </a:r>
            <a:r>
              <a:rPr kumimoji="1" lang="zh-CN" altLang="en-US" sz="1300" dirty="0"/>
              <a:t> </a:t>
            </a:r>
            <a:r>
              <a:rPr kumimoji="1" lang="en-US" altLang="zh-CN" sz="1300" dirty="0"/>
              <a:t>the</a:t>
            </a:r>
            <a:r>
              <a:rPr kumimoji="1" lang="zh-CN" altLang="en-US" sz="1300" dirty="0"/>
              <a:t> </a:t>
            </a:r>
            <a:r>
              <a:rPr kumimoji="1" lang="en-US" altLang="zh-CN" sz="1300" dirty="0"/>
              <a:t>structure:</a:t>
            </a:r>
            <a:r>
              <a:rPr kumimoji="1" lang="zh-CN" altLang="en-US" sz="1300" dirty="0"/>
              <a:t> </a:t>
            </a:r>
            <a:r>
              <a:rPr kumimoji="1" lang="en-US" altLang="zh-CN" sz="1300" dirty="0" err="1"/>
              <a:t>rnn</a:t>
            </a:r>
            <a:r>
              <a:rPr kumimoji="1" lang="zh-CN" altLang="en-US" sz="1300" dirty="0"/>
              <a:t> </a:t>
            </a:r>
            <a:r>
              <a:rPr kumimoji="1" lang="en-US" altLang="zh-CN" sz="1300" dirty="0"/>
              <a:t>or</a:t>
            </a:r>
            <a:r>
              <a:rPr kumimoji="1" lang="zh-CN" altLang="en-US" sz="1300" dirty="0"/>
              <a:t> </a:t>
            </a:r>
            <a:r>
              <a:rPr kumimoji="1" lang="en-US" altLang="zh-CN" sz="1300" dirty="0" err="1"/>
              <a:t>lstm</a:t>
            </a:r>
            <a:endParaRPr kumimoji="1" lang="en-US" altLang="zh-CN" sz="1300" dirty="0"/>
          </a:p>
          <a:p>
            <a:pPr marL="685800" lvl="1">
              <a:lnSpc>
                <a:spcPct val="90000"/>
              </a:lnSpc>
              <a:buFont typeface="Wingdings" pitchFamily="2" charset="2"/>
              <a:buChar char="l"/>
            </a:pPr>
            <a:r>
              <a:rPr kumimoji="1" lang="en-US" altLang="zh-CN" sz="1300" dirty="0"/>
              <a:t>Change</a:t>
            </a:r>
            <a:r>
              <a:rPr kumimoji="1" lang="zh-CN" altLang="en-US" sz="1300" dirty="0"/>
              <a:t> </a:t>
            </a:r>
            <a:r>
              <a:rPr kumimoji="1" lang="en-US" altLang="zh-CN" sz="1300" dirty="0"/>
              <a:t>the</a:t>
            </a:r>
            <a:r>
              <a:rPr kumimoji="1" lang="zh-CN" altLang="en-US" sz="1300" dirty="0"/>
              <a:t> </a:t>
            </a:r>
            <a:r>
              <a:rPr kumimoji="1" lang="en-US" altLang="zh-CN" sz="1300" dirty="0"/>
              <a:t>optimizer:</a:t>
            </a:r>
            <a:r>
              <a:rPr kumimoji="1" lang="zh-CN" altLang="en-US" sz="1300" dirty="0"/>
              <a:t> </a:t>
            </a:r>
            <a:r>
              <a:rPr kumimoji="1" lang="en-US" altLang="zh-CN" sz="1300" dirty="0"/>
              <a:t>SGD</a:t>
            </a:r>
            <a:r>
              <a:rPr kumimoji="1" lang="zh-CN" altLang="en-US" sz="1300" dirty="0"/>
              <a:t> </a:t>
            </a:r>
            <a:r>
              <a:rPr kumimoji="1" lang="en-US" altLang="zh-CN" sz="1300" dirty="0"/>
              <a:t>or</a:t>
            </a:r>
            <a:r>
              <a:rPr kumimoji="1" lang="zh-CN" altLang="en-US" sz="1300" dirty="0"/>
              <a:t> </a:t>
            </a:r>
            <a:r>
              <a:rPr kumimoji="1" lang="en-US" altLang="zh-CN" sz="1300" dirty="0"/>
              <a:t>Adam</a:t>
            </a:r>
          </a:p>
          <a:p>
            <a:pPr marL="685800" lvl="1">
              <a:lnSpc>
                <a:spcPct val="90000"/>
              </a:lnSpc>
              <a:buFont typeface="Wingdings" pitchFamily="2" charset="2"/>
              <a:buChar char="l"/>
            </a:pPr>
            <a:r>
              <a:rPr kumimoji="1" lang="en-US" altLang="zh-CN" sz="1300" dirty="0"/>
              <a:t>Change</a:t>
            </a:r>
            <a:r>
              <a:rPr kumimoji="1" lang="zh-CN" altLang="en-US" sz="1300" dirty="0"/>
              <a:t> </a:t>
            </a:r>
            <a:r>
              <a:rPr kumimoji="1" lang="en-US" altLang="zh-CN" sz="1300" dirty="0"/>
              <a:t>the</a:t>
            </a:r>
            <a:r>
              <a:rPr kumimoji="1" lang="zh-CN" altLang="en-US" sz="1300" dirty="0"/>
              <a:t> </a:t>
            </a:r>
            <a:r>
              <a:rPr kumimoji="1" lang="en-US" altLang="zh-CN" sz="1300" dirty="0"/>
              <a:t>batch</a:t>
            </a:r>
            <a:r>
              <a:rPr kumimoji="1" lang="zh-CN" altLang="en-US" sz="1300" dirty="0"/>
              <a:t> </a:t>
            </a:r>
            <a:r>
              <a:rPr kumimoji="1" lang="en-US" altLang="zh-CN" sz="1300" dirty="0"/>
              <a:t>size:</a:t>
            </a:r>
            <a:r>
              <a:rPr kumimoji="1" lang="zh-CN" altLang="en-US" sz="1300" dirty="0"/>
              <a:t> </a:t>
            </a:r>
            <a:r>
              <a:rPr kumimoji="1" lang="en-US" altLang="zh-CN" sz="1300" dirty="0"/>
              <a:t>5</a:t>
            </a:r>
            <a:r>
              <a:rPr kumimoji="1" lang="zh-CN" altLang="en-US" sz="1300" dirty="0"/>
              <a:t> </a:t>
            </a:r>
            <a:r>
              <a:rPr kumimoji="1" lang="en-US" altLang="zh-CN" sz="1300" dirty="0"/>
              <a:t>or</a:t>
            </a:r>
            <a:r>
              <a:rPr kumimoji="1" lang="zh-CN" altLang="en-US" sz="1300" dirty="0"/>
              <a:t> </a:t>
            </a:r>
            <a:r>
              <a:rPr kumimoji="1" lang="en-US" altLang="zh-CN" sz="1300" dirty="0"/>
              <a:t>10</a:t>
            </a:r>
            <a:r>
              <a:rPr kumimoji="1" lang="zh-CN" altLang="en-US" sz="1300" dirty="0"/>
              <a:t> </a:t>
            </a:r>
            <a:r>
              <a:rPr kumimoji="1" lang="en-US" altLang="zh-CN" sz="1300" dirty="0"/>
              <a:t>or</a:t>
            </a:r>
            <a:r>
              <a:rPr kumimoji="1" lang="zh-CN" altLang="en-US" sz="1300" dirty="0"/>
              <a:t> </a:t>
            </a:r>
            <a:r>
              <a:rPr kumimoji="1" lang="en-US" altLang="zh-CN" sz="1300" dirty="0"/>
              <a:t>128</a:t>
            </a:r>
            <a:r>
              <a:rPr kumimoji="1" lang="zh-CN" altLang="en-US" sz="1300" dirty="0"/>
              <a:t> </a:t>
            </a:r>
            <a:r>
              <a:rPr kumimoji="1" lang="en-US" altLang="zh-CN" sz="1300" dirty="0"/>
              <a:t>or</a:t>
            </a:r>
            <a:r>
              <a:rPr kumimoji="1" lang="zh-CN" altLang="en-US" sz="1300" dirty="0"/>
              <a:t> </a:t>
            </a:r>
            <a:r>
              <a:rPr kumimoji="1" lang="en-US" altLang="zh-CN" sz="1300" dirty="0"/>
              <a:t>256</a:t>
            </a:r>
          </a:p>
          <a:p>
            <a:pPr marL="685800" lvl="1">
              <a:lnSpc>
                <a:spcPct val="90000"/>
              </a:lnSpc>
              <a:buFont typeface="Wingdings" pitchFamily="2" charset="2"/>
              <a:buChar char="l"/>
            </a:pPr>
            <a:r>
              <a:rPr kumimoji="1" lang="en-US" altLang="zh-CN" sz="1300" dirty="0"/>
              <a:t>Change</a:t>
            </a:r>
            <a:r>
              <a:rPr kumimoji="1" lang="zh-CN" altLang="en-US" sz="1300" dirty="0"/>
              <a:t> </a:t>
            </a:r>
            <a:r>
              <a:rPr kumimoji="1" lang="en-US" altLang="zh-CN" sz="1300" dirty="0"/>
              <a:t>the</a:t>
            </a:r>
            <a:r>
              <a:rPr kumimoji="1" lang="zh-CN" altLang="en-US" sz="1300" dirty="0"/>
              <a:t> </a:t>
            </a:r>
            <a:r>
              <a:rPr kumimoji="1" lang="en-US" altLang="zh-CN" sz="1300" dirty="0"/>
              <a:t>parameters</a:t>
            </a:r>
            <a:r>
              <a:rPr kumimoji="1" lang="zh-CN" altLang="en-US" sz="1300" dirty="0"/>
              <a:t> </a:t>
            </a:r>
            <a:r>
              <a:rPr kumimoji="1" lang="en-US" altLang="zh-CN" sz="1300" dirty="0"/>
              <a:t>in</a:t>
            </a:r>
            <a:r>
              <a:rPr kumimoji="1" lang="zh-CN" altLang="en-US" sz="1300" dirty="0"/>
              <a:t> </a:t>
            </a:r>
            <a:r>
              <a:rPr kumimoji="1" lang="en-US" altLang="zh-CN" sz="1300" dirty="0" err="1"/>
              <a:t>lstm</a:t>
            </a:r>
            <a:r>
              <a:rPr kumimoji="1" lang="en-US" altLang="zh-CN" sz="1300" dirty="0"/>
              <a:t>:</a:t>
            </a:r>
            <a:r>
              <a:rPr kumimoji="1" lang="zh-CN" altLang="en-US" sz="1300" dirty="0"/>
              <a:t> </a:t>
            </a:r>
            <a:r>
              <a:rPr kumimoji="1" lang="en-US" altLang="zh-CN" sz="1300" dirty="0"/>
              <a:t>dropout</a:t>
            </a:r>
            <a:r>
              <a:rPr kumimoji="1" lang="zh-CN" altLang="en-US" sz="1300" dirty="0"/>
              <a:t> </a:t>
            </a:r>
            <a:r>
              <a:rPr kumimoji="1" lang="en-US" altLang="zh-CN" sz="1300" dirty="0"/>
              <a:t>and</a:t>
            </a:r>
            <a:r>
              <a:rPr kumimoji="1" lang="zh-CN" altLang="en-US" sz="1300" dirty="0"/>
              <a:t> </a:t>
            </a:r>
            <a:r>
              <a:rPr kumimoji="1" lang="en-US" altLang="zh-CN" sz="1300" dirty="0"/>
              <a:t>bidirectional</a:t>
            </a:r>
          </a:p>
          <a:p>
            <a:pPr>
              <a:lnSpc>
                <a:spcPct val="90000"/>
              </a:lnSpc>
            </a:pPr>
            <a:r>
              <a:rPr kumimoji="1" lang="en-US" altLang="zh-CN" sz="1500" dirty="0"/>
              <a:t>Results</a:t>
            </a:r>
            <a:r>
              <a:rPr kumimoji="1" lang="zh-CN" altLang="en-US" sz="1500" dirty="0"/>
              <a:t> </a:t>
            </a:r>
            <a:r>
              <a:rPr kumimoji="1" lang="en-US" altLang="zh-CN" sz="1500" dirty="0"/>
              <a:t>on</a:t>
            </a:r>
            <a:r>
              <a:rPr kumimoji="1" lang="zh-CN" altLang="en-US" sz="1500" dirty="0"/>
              <a:t> </a:t>
            </a:r>
            <a:r>
              <a:rPr kumimoji="1" lang="en-US" altLang="zh-CN" sz="1500" dirty="0"/>
              <a:t>150</a:t>
            </a:r>
            <a:r>
              <a:rPr kumimoji="1" lang="zh-CN" altLang="en-US" sz="1500" dirty="0"/>
              <a:t> </a:t>
            </a:r>
            <a:r>
              <a:rPr kumimoji="1" lang="en-US" altLang="zh-CN" sz="1500" dirty="0"/>
              <a:t>epoch:</a:t>
            </a:r>
            <a:r>
              <a:rPr kumimoji="1" lang="zh-CN" altLang="en-US" sz="1500" dirty="0"/>
              <a:t> </a:t>
            </a:r>
            <a:endParaRPr kumimoji="1" lang="en-US" altLang="zh-CN" sz="1500" dirty="0"/>
          </a:p>
          <a:p>
            <a:pPr marL="685800" lvl="1">
              <a:lnSpc>
                <a:spcPct val="90000"/>
              </a:lnSpc>
              <a:buFont typeface="Wingdings" pitchFamily="2" charset="2"/>
              <a:buChar char="l"/>
            </a:pPr>
            <a:r>
              <a:rPr kumimoji="1" lang="en-US" altLang="zh-CN" sz="1300" dirty="0"/>
              <a:t>accuracy rate for training set: 99.7%</a:t>
            </a:r>
          </a:p>
          <a:p>
            <a:pPr marL="685800" lvl="1">
              <a:lnSpc>
                <a:spcPct val="90000"/>
              </a:lnSpc>
              <a:buFont typeface="Wingdings" pitchFamily="2" charset="2"/>
              <a:buChar char="l"/>
            </a:pPr>
            <a:r>
              <a:rPr kumimoji="1" lang="en-US" altLang="zh-CN" sz="1300" dirty="0"/>
              <a:t>accuracy rate for test set: 64.1%</a:t>
            </a:r>
          </a:p>
          <a:p>
            <a:pPr>
              <a:lnSpc>
                <a:spcPct val="90000"/>
              </a:lnSpc>
            </a:pPr>
            <a:endParaRPr kumimoji="1" lang="en-US" altLang="zh-CN" sz="1500" dirty="0"/>
          </a:p>
        </p:txBody>
      </p:sp>
    </p:spTree>
    <p:extLst>
      <p:ext uri="{BB962C8B-B14F-4D97-AF65-F5344CB8AC3E}">
        <p14:creationId xmlns:p14="http://schemas.microsoft.com/office/powerpoint/2010/main" val="1473023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E3127-88E4-3E4B-964E-46D5FA58050A}"/>
              </a:ext>
            </a:extLst>
          </p:cNvPr>
          <p:cNvSpPr>
            <a:spLocks noGrp="1"/>
          </p:cNvSpPr>
          <p:nvPr>
            <p:ph type="title"/>
          </p:nvPr>
        </p:nvSpPr>
        <p:spPr>
          <a:xfrm>
            <a:off x="2471422" y="431250"/>
            <a:ext cx="8596668" cy="961748"/>
          </a:xfrm>
        </p:spPr>
        <p:txBody>
          <a:bodyPr>
            <a:normAutofit/>
          </a:bodyPr>
          <a:lstStyle/>
          <a:p>
            <a:r>
              <a:rPr lang="en-US" altLang="zh-CN" dirty="0"/>
              <a:t>Result:</a:t>
            </a:r>
            <a:r>
              <a:rPr lang="zh-CN" altLang="en-US" dirty="0"/>
              <a:t> </a:t>
            </a:r>
            <a:r>
              <a:rPr lang="en-US" altLang="zh-CN" dirty="0" err="1"/>
              <a:t>lstm</a:t>
            </a:r>
            <a:endParaRPr lang="en-US" altLang="zh-CN" dirty="0"/>
          </a:p>
        </p:txBody>
      </p:sp>
      <p:sp>
        <p:nvSpPr>
          <p:cNvPr id="3" name="内容占位符 2">
            <a:extLst>
              <a:ext uri="{FF2B5EF4-FFF2-40B4-BE49-F238E27FC236}">
                <a16:creationId xmlns:a16="http://schemas.microsoft.com/office/drawing/2014/main" id="{3D743C7B-E822-3C4D-B2EB-B99A4B4B9E11}"/>
              </a:ext>
            </a:extLst>
          </p:cNvPr>
          <p:cNvSpPr>
            <a:spLocks noGrp="1"/>
          </p:cNvSpPr>
          <p:nvPr>
            <p:ph idx="1"/>
          </p:nvPr>
        </p:nvSpPr>
        <p:spPr>
          <a:xfrm>
            <a:off x="1333502" y="2160589"/>
            <a:ext cx="8470898" cy="4157083"/>
          </a:xfrm>
        </p:spPr>
        <p:txBody>
          <a:bodyPr>
            <a:normAutofit/>
          </a:bodyPr>
          <a:lstStyle/>
          <a:p>
            <a:pPr marL="0" indent="0">
              <a:lnSpc>
                <a:spcPct val="90000"/>
              </a:lnSpc>
              <a:buNone/>
            </a:pPr>
            <a:r>
              <a:rPr kumimoji="1" lang="zh-CN" altLang="en-US" sz="1500" dirty="0"/>
              <a:t> </a:t>
            </a:r>
            <a:endParaRPr kumimoji="1" lang="en-US" altLang="zh-CN" sz="1500" dirty="0"/>
          </a:p>
        </p:txBody>
      </p:sp>
      <p:pic>
        <p:nvPicPr>
          <p:cNvPr id="6" name="图片 5">
            <a:extLst>
              <a:ext uri="{FF2B5EF4-FFF2-40B4-BE49-F238E27FC236}">
                <a16:creationId xmlns:a16="http://schemas.microsoft.com/office/drawing/2014/main" id="{A0087275-2611-3444-94EA-44F9F00BA493}"/>
              </a:ext>
            </a:extLst>
          </p:cNvPr>
          <p:cNvPicPr>
            <a:picLocks noChangeAspect="1"/>
          </p:cNvPicPr>
          <p:nvPr/>
        </p:nvPicPr>
        <p:blipFill>
          <a:blip r:embed="rId2"/>
          <a:stretch>
            <a:fillRect/>
          </a:stretch>
        </p:blipFill>
        <p:spPr>
          <a:xfrm>
            <a:off x="2547289" y="1821525"/>
            <a:ext cx="5842000" cy="4381500"/>
          </a:xfrm>
          <a:prstGeom prst="rect">
            <a:avLst/>
          </a:prstGeom>
        </p:spPr>
      </p:pic>
    </p:spTree>
    <p:extLst>
      <p:ext uri="{BB962C8B-B14F-4D97-AF65-F5344CB8AC3E}">
        <p14:creationId xmlns:p14="http://schemas.microsoft.com/office/powerpoint/2010/main" val="4244740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E3127-88E4-3E4B-964E-46D5FA58050A}"/>
              </a:ext>
            </a:extLst>
          </p:cNvPr>
          <p:cNvSpPr>
            <a:spLocks noGrp="1"/>
          </p:cNvSpPr>
          <p:nvPr>
            <p:ph type="title"/>
          </p:nvPr>
        </p:nvSpPr>
        <p:spPr>
          <a:xfrm>
            <a:off x="2268222" y="540328"/>
            <a:ext cx="8596668" cy="961748"/>
          </a:xfrm>
        </p:spPr>
        <p:txBody>
          <a:bodyPr>
            <a:normAutofit/>
          </a:bodyPr>
          <a:lstStyle/>
          <a:p>
            <a:r>
              <a:rPr lang="en-US" altLang="zh-CN" dirty="0"/>
              <a:t>Result:</a:t>
            </a:r>
            <a:r>
              <a:rPr lang="zh-CN" altLang="en-US" dirty="0"/>
              <a:t> </a:t>
            </a:r>
            <a:r>
              <a:rPr lang="en-US" altLang="zh-CN" dirty="0" err="1"/>
              <a:t>lstm</a:t>
            </a:r>
            <a:endParaRPr lang="en-US" altLang="zh-CN" dirty="0"/>
          </a:p>
        </p:txBody>
      </p:sp>
      <p:sp>
        <p:nvSpPr>
          <p:cNvPr id="3" name="内容占位符 2">
            <a:extLst>
              <a:ext uri="{FF2B5EF4-FFF2-40B4-BE49-F238E27FC236}">
                <a16:creationId xmlns:a16="http://schemas.microsoft.com/office/drawing/2014/main" id="{3D743C7B-E822-3C4D-B2EB-B99A4B4B9E11}"/>
              </a:ext>
            </a:extLst>
          </p:cNvPr>
          <p:cNvSpPr>
            <a:spLocks noGrp="1"/>
          </p:cNvSpPr>
          <p:nvPr>
            <p:ph idx="1"/>
          </p:nvPr>
        </p:nvSpPr>
        <p:spPr>
          <a:xfrm>
            <a:off x="1333502" y="2160589"/>
            <a:ext cx="8470898" cy="4157083"/>
          </a:xfrm>
        </p:spPr>
        <p:txBody>
          <a:bodyPr>
            <a:normAutofit/>
          </a:bodyPr>
          <a:lstStyle/>
          <a:p>
            <a:pPr marL="0" indent="0">
              <a:lnSpc>
                <a:spcPct val="90000"/>
              </a:lnSpc>
              <a:buNone/>
            </a:pPr>
            <a:r>
              <a:rPr kumimoji="1" lang="zh-CN" altLang="en-US" sz="1500" dirty="0"/>
              <a:t> </a:t>
            </a:r>
            <a:endParaRPr kumimoji="1" lang="en-US" altLang="zh-CN" sz="1500" dirty="0"/>
          </a:p>
        </p:txBody>
      </p:sp>
      <p:pic>
        <p:nvPicPr>
          <p:cNvPr id="5" name="图片 4">
            <a:extLst>
              <a:ext uri="{FF2B5EF4-FFF2-40B4-BE49-F238E27FC236}">
                <a16:creationId xmlns:a16="http://schemas.microsoft.com/office/drawing/2014/main" id="{C30EFF75-3DBF-A34B-A391-BC0CFA58877E}"/>
              </a:ext>
            </a:extLst>
          </p:cNvPr>
          <p:cNvPicPr>
            <a:picLocks noChangeAspect="1"/>
          </p:cNvPicPr>
          <p:nvPr/>
        </p:nvPicPr>
        <p:blipFill>
          <a:blip r:embed="rId2"/>
          <a:stretch>
            <a:fillRect/>
          </a:stretch>
        </p:blipFill>
        <p:spPr>
          <a:xfrm>
            <a:off x="2387600" y="2037065"/>
            <a:ext cx="4559671" cy="3419753"/>
          </a:xfrm>
          <a:prstGeom prst="rect">
            <a:avLst/>
          </a:prstGeom>
        </p:spPr>
      </p:pic>
      <p:pic>
        <p:nvPicPr>
          <p:cNvPr id="7" name="图片 6">
            <a:extLst>
              <a:ext uri="{FF2B5EF4-FFF2-40B4-BE49-F238E27FC236}">
                <a16:creationId xmlns:a16="http://schemas.microsoft.com/office/drawing/2014/main" id="{79F2BBB1-31A9-324E-80F3-94C6A38127BD}"/>
              </a:ext>
            </a:extLst>
          </p:cNvPr>
          <p:cNvPicPr>
            <a:picLocks noChangeAspect="1"/>
          </p:cNvPicPr>
          <p:nvPr/>
        </p:nvPicPr>
        <p:blipFill>
          <a:blip r:embed="rId3"/>
          <a:stretch>
            <a:fillRect/>
          </a:stretch>
        </p:blipFill>
        <p:spPr>
          <a:xfrm>
            <a:off x="7368661" y="2057385"/>
            <a:ext cx="4559671" cy="3419753"/>
          </a:xfrm>
          <a:prstGeom prst="rect">
            <a:avLst/>
          </a:prstGeom>
        </p:spPr>
      </p:pic>
    </p:spTree>
    <p:extLst>
      <p:ext uri="{BB962C8B-B14F-4D97-AF65-F5344CB8AC3E}">
        <p14:creationId xmlns:p14="http://schemas.microsoft.com/office/powerpoint/2010/main" val="3144884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E3127-88E4-3E4B-964E-46D5FA58050A}"/>
              </a:ext>
            </a:extLst>
          </p:cNvPr>
          <p:cNvSpPr>
            <a:spLocks noGrp="1"/>
          </p:cNvSpPr>
          <p:nvPr>
            <p:ph type="title"/>
          </p:nvPr>
        </p:nvSpPr>
        <p:spPr>
          <a:xfrm>
            <a:off x="2085342" y="540328"/>
            <a:ext cx="8596668" cy="961748"/>
          </a:xfrm>
        </p:spPr>
        <p:txBody>
          <a:bodyPr>
            <a:normAutofit/>
          </a:bodyPr>
          <a:lstStyle/>
          <a:p>
            <a:r>
              <a:rPr lang="en-US" altLang="zh-CN" dirty="0"/>
              <a:t>Model</a:t>
            </a:r>
            <a:r>
              <a:rPr lang="zh-CN" altLang="en-US" dirty="0"/>
              <a:t> </a:t>
            </a:r>
            <a:r>
              <a:rPr lang="en-US" altLang="zh-CN" dirty="0"/>
              <a:t>Training:</a:t>
            </a:r>
            <a:r>
              <a:rPr lang="zh-CN" altLang="en-US" dirty="0"/>
              <a:t> </a:t>
            </a:r>
            <a:r>
              <a:rPr lang="en-US" altLang="zh-CN" dirty="0"/>
              <a:t>neural</a:t>
            </a:r>
            <a:r>
              <a:rPr lang="zh-CN" altLang="en-US" dirty="0"/>
              <a:t> </a:t>
            </a:r>
            <a:r>
              <a:rPr lang="en-US" altLang="zh-CN" dirty="0"/>
              <a:t>network</a:t>
            </a:r>
          </a:p>
        </p:txBody>
      </p:sp>
      <p:sp>
        <p:nvSpPr>
          <p:cNvPr id="3" name="内容占位符 2">
            <a:extLst>
              <a:ext uri="{FF2B5EF4-FFF2-40B4-BE49-F238E27FC236}">
                <a16:creationId xmlns:a16="http://schemas.microsoft.com/office/drawing/2014/main" id="{3D743C7B-E822-3C4D-B2EB-B99A4B4B9E11}"/>
              </a:ext>
            </a:extLst>
          </p:cNvPr>
          <p:cNvSpPr>
            <a:spLocks noGrp="1"/>
          </p:cNvSpPr>
          <p:nvPr>
            <p:ph idx="1"/>
          </p:nvPr>
        </p:nvSpPr>
        <p:spPr>
          <a:xfrm>
            <a:off x="2085342" y="2160589"/>
            <a:ext cx="8470898" cy="4157083"/>
          </a:xfrm>
        </p:spPr>
        <p:txBody>
          <a:bodyPr>
            <a:normAutofit/>
          </a:bodyPr>
          <a:lstStyle/>
          <a:p>
            <a:pPr>
              <a:lnSpc>
                <a:spcPct val="90000"/>
              </a:lnSpc>
            </a:pPr>
            <a:r>
              <a:rPr kumimoji="1" lang="en-US" altLang="zh-CN" sz="1500" dirty="0"/>
              <a:t>Split the data for</a:t>
            </a:r>
            <a:r>
              <a:rPr kumimoji="1" lang="zh-CN" altLang="en-US" sz="1500" dirty="0"/>
              <a:t> </a:t>
            </a:r>
            <a:r>
              <a:rPr kumimoji="1" lang="en-US" altLang="zh-CN" sz="1500" dirty="0"/>
              <a:t>80% training and</a:t>
            </a:r>
            <a:r>
              <a:rPr kumimoji="1" lang="zh-CN" altLang="en-US" sz="1500" dirty="0"/>
              <a:t> </a:t>
            </a:r>
            <a:r>
              <a:rPr kumimoji="1" lang="en-US" altLang="zh-CN" sz="1500" dirty="0"/>
              <a:t>20% evaluation </a:t>
            </a:r>
          </a:p>
          <a:p>
            <a:pPr>
              <a:lnSpc>
                <a:spcPct val="90000"/>
              </a:lnSpc>
            </a:pPr>
            <a:r>
              <a:rPr kumimoji="1" lang="en-US" altLang="zh-CN" sz="1500" dirty="0"/>
              <a:t>evaluation metrics:</a:t>
            </a:r>
            <a:r>
              <a:rPr kumimoji="1" lang="zh-CN" altLang="en-US" sz="1500" dirty="0"/>
              <a:t> </a:t>
            </a:r>
            <a:r>
              <a:rPr kumimoji="1" lang="en-US" altLang="zh-CN" sz="1500" dirty="0"/>
              <a:t>accuracy</a:t>
            </a:r>
          </a:p>
          <a:p>
            <a:pPr>
              <a:lnSpc>
                <a:spcPct val="90000"/>
              </a:lnSpc>
            </a:pPr>
            <a:r>
              <a:rPr kumimoji="1" lang="en-US" altLang="zh-CN" sz="1500" dirty="0"/>
              <a:t>Train</a:t>
            </a:r>
            <a:r>
              <a:rPr kumimoji="1" lang="zh-CN" altLang="en-US" sz="1500" dirty="0"/>
              <a:t> </a:t>
            </a:r>
            <a:r>
              <a:rPr kumimoji="1" lang="en-US" altLang="zh-CN" sz="1500" dirty="0"/>
              <a:t>time:</a:t>
            </a:r>
            <a:r>
              <a:rPr kumimoji="1" lang="zh-CN" altLang="en-US" sz="1500" dirty="0"/>
              <a:t> </a:t>
            </a:r>
            <a:r>
              <a:rPr kumimoji="1" lang="en-US" altLang="zh-CN" sz="1500" dirty="0"/>
              <a:t>each</a:t>
            </a:r>
            <a:r>
              <a:rPr kumimoji="1" lang="zh-CN" altLang="en-US" sz="1500" dirty="0"/>
              <a:t> </a:t>
            </a:r>
            <a:r>
              <a:rPr kumimoji="1" lang="en-US" altLang="zh-CN" sz="1500" dirty="0"/>
              <a:t>epoch</a:t>
            </a:r>
            <a:r>
              <a:rPr kumimoji="1" lang="zh-CN" altLang="en-US" sz="1500" dirty="0"/>
              <a:t> </a:t>
            </a:r>
            <a:r>
              <a:rPr kumimoji="1" lang="en-US" altLang="zh-CN" sz="1500" dirty="0"/>
              <a:t>takes</a:t>
            </a:r>
            <a:r>
              <a:rPr kumimoji="1" lang="zh-CN" altLang="en-US" sz="1500" dirty="0"/>
              <a:t> </a:t>
            </a:r>
            <a:r>
              <a:rPr kumimoji="1" lang="en-US" altLang="zh-CN" sz="1500" dirty="0"/>
              <a:t>about</a:t>
            </a:r>
            <a:r>
              <a:rPr kumimoji="1" lang="zh-CN" altLang="en-US" sz="1500" dirty="0"/>
              <a:t> </a:t>
            </a:r>
            <a:r>
              <a:rPr kumimoji="1" lang="en-US" altLang="zh-CN" sz="1500" dirty="0"/>
              <a:t>3-4</a:t>
            </a:r>
            <a:r>
              <a:rPr kumimoji="1" lang="zh-CN" altLang="en-US" sz="1500" dirty="0"/>
              <a:t> </a:t>
            </a:r>
            <a:r>
              <a:rPr kumimoji="1" lang="en-US" altLang="zh-CN" sz="1500" dirty="0"/>
              <a:t>second</a:t>
            </a:r>
            <a:r>
              <a:rPr kumimoji="1" lang="zh-CN" altLang="en-US" sz="1500" dirty="0"/>
              <a:t> </a:t>
            </a:r>
            <a:r>
              <a:rPr kumimoji="1" lang="en-US" altLang="zh-CN" sz="1500" dirty="0"/>
              <a:t>to</a:t>
            </a:r>
            <a:r>
              <a:rPr kumimoji="1" lang="zh-CN" altLang="en-US" sz="1500" dirty="0"/>
              <a:t> </a:t>
            </a:r>
            <a:r>
              <a:rPr kumimoji="1" lang="en-US" altLang="zh-CN" sz="1500" dirty="0"/>
              <a:t>run</a:t>
            </a:r>
          </a:p>
          <a:p>
            <a:pPr>
              <a:lnSpc>
                <a:spcPct val="90000"/>
              </a:lnSpc>
            </a:pPr>
            <a:r>
              <a:rPr kumimoji="1" lang="en-US" altLang="zh-CN" sz="1500" dirty="0"/>
              <a:t>Codes:</a:t>
            </a:r>
          </a:p>
          <a:p>
            <a:pPr marL="685800" lvl="1">
              <a:lnSpc>
                <a:spcPct val="90000"/>
              </a:lnSpc>
              <a:buFont typeface="Wingdings" pitchFamily="2" charset="2"/>
              <a:buChar char="l"/>
            </a:pPr>
            <a:r>
              <a:rPr kumimoji="1" lang="en-US" altLang="zh-CN" sz="1300" dirty="0"/>
              <a:t>run</a:t>
            </a:r>
            <a:r>
              <a:rPr kumimoji="1" lang="zh-CN" altLang="en-US" sz="1300" dirty="0"/>
              <a:t> </a:t>
            </a:r>
            <a:r>
              <a:rPr kumimoji="1" lang="en-US" altLang="zh-CN" sz="1300" dirty="0"/>
              <a:t>on</a:t>
            </a:r>
            <a:r>
              <a:rPr kumimoji="1" lang="zh-CN" altLang="en-US" sz="1300" dirty="0"/>
              <a:t> </a:t>
            </a:r>
            <a:r>
              <a:rPr kumimoji="1" lang="en-US" altLang="zh-CN" sz="1300" dirty="0"/>
              <a:t>python</a:t>
            </a:r>
            <a:r>
              <a:rPr kumimoji="1" lang="zh-CN" altLang="en-US" sz="1300" dirty="0"/>
              <a:t> </a:t>
            </a:r>
            <a:endParaRPr kumimoji="1" lang="en-US" altLang="zh-CN" sz="1300" dirty="0"/>
          </a:p>
          <a:p>
            <a:pPr marL="685800" lvl="1">
              <a:lnSpc>
                <a:spcPct val="90000"/>
              </a:lnSpc>
              <a:buFont typeface="Wingdings" pitchFamily="2" charset="2"/>
              <a:buChar char="l"/>
            </a:pPr>
            <a:r>
              <a:rPr kumimoji="1" lang="en-US" altLang="zh-CN" sz="1300" dirty="0"/>
              <a:t>only</a:t>
            </a:r>
            <a:r>
              <a:rPr kumimoji="1" lang="zh-CN" altLang="en-US" sz="1300" dirty="0"/>
              <a:t> </a:t>
            </a:r>
            <a:r>
              <a:rPr kumimoji="1" lang="en-US" altLang="zh-CN" sz="1300" dirty="0"/>
              <a:t>use</a:t>
            </a:r>
            <a:r>
              <a:rPr kumimoji="1" lang="zh-CN" altLang="en-US" sz="1300" dirty="0"/>
              <a:t> </a:t>
            </a:r>
            <a:r>
              <a:rPr kumimoji="1" lang="en-US" altLang="zh-CN" sz="1300" dirty="0"/>
              <a:t>fully</a:t>
            </a:r>
            <a:r>
              <a:rPr kumimoji="1" lang="zh-CN" altLang="en-US" sz="1300" dirty="0"/>
              <a:t> </a:t>
            </a:r>
            <a:r>
              <a:rPr kumimoji="1" lang="en-US" altLang="zh-CN" sz="1300" dirty="0"/>
              <a:t>connected</a:t>
            </a:r>
            <a:r>
              <a:rPr kumimoji="1" lang="zh-CN" altLang="en-US" sz="1300" dirty="0"/>
              <a:t> </a:t>
            </a:r>
            <a:r>
              <a:rPr kumimoji="1" lang="en-US" altLang="zh-CN" sz="1300" dirty="0"/>
              <a:t>layer</a:t>
            </a:r>
            <a:r>
              <a:rPr kumimoji="1" lang="zh-CN" altLang="en-US" sz="1300" dirty="0"/>
              <a:t> </a:t>
            </a:r>
            <a:r>
              <a:rPr kumimoji="1" lang="en-US" altLang="zh-CN" sz="1300" dirty="0"/>
              <a:t>and</a:t>
            </a:r>
            <a:r>
              <a:rPr kumimoji="1" lang="zh-CN" altLang="en-US" sz="1300" dirty="0"/>
              <a:t> </a:t>
            </a:r>
            <a:r>
              <a:rPr kumimoji="1" lang="en-US" altLang="zh-CN" sz="1300" dirty="0"/>
              <a:t>activation</a:t>
            </a:r>
            <a:r>
              <a:rPr kumimoji="1" lang="zh-CN" altLang="en-US" sz="1300" dirty="0"/>
              <a:t> </a:t>
            </a:r>
            <a:r>
              <a:rPr kumimoji="1" lang="en-US" altLang="zh-CN" sz="1300" dirty="0"/>
              <a:t>function</a:t>
            </a:r>
            <a:r>
              <a:rPr kumimoji="1" lang="zh-CN" altLang="en-US" sz="1300" dirty="0"/>
              <a:t> </a:t>
            </a:r>
            <a:r>
              <a:rPr kumimoji="1" lang="en-US" altLang="zh-CN" sz="1300" dirty="0"/>
              <a:t>on</a:t>
            </a:r>
            <a:r>
              <a:rPr kumimoji="1" lang="zh-CN" altLang="en-US" sz="1300" dirty="0"/>
              <a:t> </a:t>
            </a:r>
            <a:r>
              <a:rPr kumimoji="1" lang="en-US" altLang="zh-CN" sz="1300" dirty="0" err="1"/>
              <a:t>Pytorch</a:t>
            </a:r>
            <a:endParaRPr kumimoji="1" lang="en-US" altLang="zh-CN" sz="1300" dirty="0"/>
          </a:p>
          <a:p>
            <a:pPr marL="685800" lvl="1">
              <a:lnSpc>
                <a:spcPct val="90000"/>
              </a:lnSpc>
              <a:buFont typeface="Wingdings" pitchFamily="2" charset="2"/>
              <a:buChar char="l"/>
            </a:pPr>
            <a:r>
              <a:rPr kumimoji="1" lang="en-US" altLang="zh-CN" sz="1300" dirty="0"/>
              <a:t>don’t</a:t>
            </a:r>
            <a:r>
              <a:rPr kumimoji="1" lang="zh-CN" altLang="en-US" sz="1300" dirty="0"/>
              <a:t> </a:t>
            </a:r>
            <a:r>
              <a:rPr kumimoji="1" lang="en-US" altLang="zh-CN" sz="1300" dirty="0"/>
              <a:t>use</a:t>
            </a:r>
            <a:r>
              <a:rPr kumimoji="1" lang="zh-CN" altLang="en-US" sz="1300" dirty="0"/>
              <a:t> </a:t>
            </a:r>
            <a:r>
              <a:rPr kumimoji="1" lang="en-US" altLang="zh-CN" sz="1300" dirty="0"/>
              <a:t>any</a:t>
            </a:r>
            <a:r>
              <a:rPr kumimoji="1" lang="zh-CN" altLang="en-US" sz="1300" dirty="0"/>
              <a:t> </a:t>
            </a:r>
            <a:r>
              <a:rPr kumimoji="1" lang="en-US" altLang="zh-CN" sz="1300" dirty="0"/>
              <a:t>special</a:t>
            </a:r>
            <a:r>
              <a:rPr kumimoji="1" lang="zh-CN" altLang="en-US" sz="1300" dirty="0"/>
              <a:t> </a:t>
            </a:r>
            <a:r>
              <a:rPr kumimoji="1" lang="en-US" altLang="zh-CN" sz="1300" dirty="0"/>
              <a:t>structure</a:t>
            </a:r>
            <a:r>
              <a:rPr kumimoji="1" lang="zh-CN" altLang="en-US" sz="1300" dirty="0"/>
              <a:t> </a:t>
            </a:r>
            <a:r>
              <a:rPr kumimoji="1" lang="en-US" altLang="zh-CN" sz="1300" dirty="0"/>
              <a:t>like</a:t>
            </a:r>
            <a:r>
              <a:rPr kumimoji="1" lang="zh-CN" altLang="en-US" sz="1300" dirty="0"/>
              <a:t> </a:t>
            </a:r>
            <a:r>
              <a:rPr kumimoji="1" lang="en-US" altLang="zh-CN" sz="1300" dirty="0"/>
              <a:t>CNN</a:t>
            </a:r>
            <a:r>
              <a:rPr kumimoji="1" lang="zh-CN" altLang="en-US" sz="1300" dirty="0"/>
              <a:t> </a:t>
            </a:r>
            <a:r>
              <a:rPr kumimoji="1" lang="en-US" altLang="zh-CN" sz="1300" dirty="0"/>
              <a:t>or</a:t>
            </a:r>
            <a:r>
              <a:rPr kumimoji="1" lang="zh-CN" altLang="en-US" sz="1300" dirty="0"/>
              <a:t> </a:t>
            </a:r>
            <a:r>
              <a:rPr kumimoji="1" lang="en-US" altLang="zh-CN" sz="1300" dirty="0"/>
              <a:t>RNN</a:t>
            </a:r>
          </a:p>
          <a:p>
            <a:pPr marL="685800" lvl="1">
              <a:lnSpc>
                <a:spcPct val="90000"/>
              </a:lnSpc>
              <a:buFont typeface="Wingdings" pitchFamily="2" charset="2"/>
              <a:buChar char="l"/>
            </a:pPr>
            <a:r>
              <a:rPr kumimoji="1" lang="en-US" altLang="zh-CN" sz="1300" dirty="0"/>
              <a:t>use</a:t>
            </a:r>
            <a:r>
              <a:rPr kumimoji="1" lang="zh-CN" altLang="en-US" sz="1300" dirty="0"/>
              <a:t> </a:t>
            </a:r>
            <a:r>
              <a:rPr kumimoji="1" lang="en-US" altLang="zh-CN" sz="1300" dirty="0"/>
              <a:t>TFIDF</a:t>
            </a:r>
            <a:r>
              <a:rPr kumimoji="1" lang="zh-CN" altLang="en-US" sz="1300" dirty="0"/>
              <a:t> </a:t>
            </a:r>
            <a:r>
              <a:rPr kumimoji="1" lang="en-US" altLang="zh-CN" sz="1300" dirty="0"/>
              <a:t>to</a:t>
            </a:r>
            <a:r>
              <a:rPr kumimoji="1" lang="zh-CN" altLang="en-US" sz="1300" dirty="0"/>
              <a:t> </a:t>
            </a:r>
            <a:r>
              <a:rPr kumimoji="1" lang="en-US" altLang="zh-CN" sz="1300" dirty="0"/>
              <a:t>process</a:t>
            </a:r>
            <a:r>
              <a:rPr kumimoji="1" lang="zh-CN" altLang="en-US" sz="1300" dirty="0"/>
              <a:t> </a:t>
            </a:r>
            <a:r>
              <a:rPr kumimoji="1" lang="en-US" altLang="zh-CN" sz="1300" dirty="0"/>
              <a:t>the</a:t>
            </a:r>
            <a:r>
              <a:rPr kumimoji="1" lang="zh-CN" altLang="en-US" sz="1300" dirty="0"/>
              <a:t> </a:t>
            </a:r>
            <a:r>
              <a:rPr kumimoji="1" lang="en-US" altLang="zh-CN" sz="1300" dirty="0"/>
              <a:t>data</a:t>
            </a:r>
          </a:p>
          <a:p>
            <a:pPr marL="685800" lvl="1">
              <a:lnSpc>
                <a:spcPct val="90000"/>
              </a:lnSpc>
              <a:buFont typeface="Wingdings" pitchFamily="2" charset="2"/>
              <a:buChar char="l"/>
            </a:pPr>
            <a:r>
              <a:rPr kumimoji="1" lang="en-US" altLang="zh-CN" sz="1300" dirty="0"/>
              <a:t>use</a:t>
            </a:r>
            <a:r>
              <a:rPr kumimoji="1" lang="zh-CN" altLang="en-US" sz="1300" dirty="0"/>
              <a:t> </a:t>
            </a:r>
            <a:r>
              <a:rPr kumimoji="1" lang="en-US" altLang="zh-CN" sz="1300" dirty="0"/>
              <a:t>Binary CrossEntropyLoss</a:t>
            </a:r>
            <a:r>
              <a:rPr kumimoji="1" lang="zh-CN" altLang="en-US" sz="1300" dirty="0"/>
              <a:t> </a:t>
            </a:r>
            <a:r>
              <a:rPr kumimoji="1" lang="en-US" altLang="zh-CN" sz="1300" dirty="0"/>
              <a:t>as</a:t>
            </a:r>
            <a:r>
              <a:rPr kumimoji="1" lang="zh-CN" altLang="en-US" sz="1300" dirty="0"/>
              <a:t> </a:t>
            </a:r>
            <a:r>
              <a:rPr kumimoji="1" lang="en-US" altLang="zh-CN" sz="1300" dirty="0"/>
              <a:t>the</a:t>
            </a:r>
            <a:r>
              <a:rPr kumimoji="1" lang="zh-CN" altLang="en-US" sz="1300" dirty="0"/>
              <a:t> </a:t>
            </a:r>
            <a:r>
              <a:rPr kumimoji="1" lang="en-US" altLang="zh-CN" sz="1300" dirty="0"/>
              <a:t>loss</a:t>
            </a:r>
            <a:r>
              <a:rPr kumimoji="1" lang="zh-CN" altLang="en-US" sz="1300" dirty="0"/>
              <a:t> </a:t>
            </a:r>
            <a:r>
              <a:rPr kumimoji="1" lang="en-US" altLang="zh-CN" sz="1300" dirty="0"/>
              <a:t>function</a:t>
            </a:r>
          </a:p>
          <a:p>
            <a:pPr marL="685800" lvl="1">
              <a:lnSpc>
                <a:spcPct val="90000"/>
              </a:lnSpc>
              <a:buFont typeface="Wingdings" pitchFamily="2" charset="2"/>
              <a:buChar char="l"/>
            </a:pPr>
            <a:r>
              <a:rPr kumimoji="1" lang="en-US" altLang="zh-CN" sz="1300" dirty="0"/>
              <a:t>use</a:t>
            </a:r>
            <a:r>
              <a:rPr kumimoji="1" lang="zh-CN" altLang="en-US" sz="1300" dirty="0"/>
              <a:t> </a:t>
            </a:r>
            <a:r>
              <a:rPr kumimoji="1" lang="en-US" altLang="zh-CN" sz="1300" dirty="0"/>
              <a:t>SGD algorithm as</a:t>
            </a:r>
            <a:r>
              <a:rPr kumimoji="1" lang="zh-CN" altLang="en-US" sz="1300" dirty="0"/>
              <a:t> </a:t>
            </a:r>
            <a:r>
              <a:rPr kumimoji="1" lang="en-US" altLang="zh-CN" sz="1300" dirty="0"/>
              <a:t>the</a:t>
            </a:r>
            <a:r>
              <a:rPr kumimoji="1" lang="zh-CN" altLang="en-US" sz="1300" dirty="0"/>
              <a:t> </a:t>
            </a:r>
            <a:r>
              <a:rPr kumimoji="1" lang="en-US" altLang="zh-CN" sz="1300" dirty="0"/>
              <a:t>optimizer</a:t>
            </a:r>
            <a:r>
              <a:rPr kumimoji="1" lang="zh-CN" altLang="en-US" sz="1300" dirty="0"/>
              <a:t> </a:t>
            </a:r>
            <a:r>
              <a:rPr kumimoji="1" lang="en-US" altLang="zh-CN" sz="1300" dirty="0"/>
              <a:t>with</a:t>
            </a:r>
            <a:r>
              <a:rPr kumimoji="1" lang="zh-CN" altLang="en-US" sz="1300" dirty="0"/>
              <a:t> </a:t>
            </a:r>
            <a:r>
              <a:rPr kumimoji="1" lang="en-US" altLang="zh-CN" sz="1300" dirty="0"/>
              <a:t>batch</a:t>
            </a:r>
            <a:r>
              <a:rPr kumimoji="1" lang="zh-CN" altLang="en-US" sz="1300" dirty="0"/>
              <a:t> </a:t>
            </a:r>
            <a:r>
              <a:rPr kumimoji="1" lang="en-US" altLang="zh-CN" sz="1300" dirty="0"/>
              <a:t>size</a:t>
            </a:r>
            <a:r>
              <a:rPr kumimoji="1" lang="zh-CN" altLang="en-US" sz="1300" dirty="0"/>
              <a:t> </a:t>
            </a:r>
            <a:r>
              <a:rPr kumimoji="1" lang="en-US" altLang="zh-CN" sz="1300" dirty="0"/>
              <a:t>256 ,</a:t>
            </a:r>
            <a:r>
              <a:rPr kumimoji="1" lang="zh-CN" altLang="en-US" sz="1300" dirty="0"/>
              <a:t> </a:t>
            </a:r>
            <a:r>
              <a:rPr kumimoji="1" lang="en-US" altLang="zh-CN" sz="1300" dirty="0" err="1"/>
              <a:t>lr</a:t>
            </a:r>
            <a:r>
              <a:rPr kumimoji="1" lang="zh-CN" altLang="en-US" sz="1300" dirty="0"/>
              <a:t> </a:t>
            </a:r>
            <a:r>
              <a:rPr kumimoji="1" lang="en-US" altLang="zh-CN" sz="1300" dirty="0"/>
              <a:t>=</a:t>
            </a:r>
            <a:r>
              <a:rPr kumimoji="1" lang="zh-CN" altLang="en-US" sz="1300" dirty="0"/>
              <a:t> </a:t>
            </a:r>
            <a:r>
              <a:rPr kumimoji="1" lang="en-US" altLang="zh-CN" sz="1300" dirty="0"/>
              <a:t>0.01</a:t>
            </a:r>
          </a:p>
        </p:txBody>
      </p:sp>
    </p:spTree>
    <p:extLst>
      <p:ext uri="{BB962C8B-B14F-4D97-AF65-F5344CB8AC3E}">
        <p14:creationId xmlns:p14="http://schemas.microsoft.com/office/powerpoint/2010/main" val="2300816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E3127-88E4-3E4B-964E-46D5FA58050A}"/>
              </a:ext>
            </a:extLst>
          </p:cNvPr>
          <p:cNvSpPr>
            <a:spLocks noGrp="1"/>
          </p:cNvSpPr>
          <p:nvPr>
            <p:ph type="title"/>
          </p:nvPr>
        </p:nvSpPr>
        <p:spPr>
          <a:xfrm>
            <a:off x="2161638" y="540328"/>
            <a:ext cx="8596668" cy="961748"/>
          </a:xfrm>
        </p:spPr>
        <p:txBody>
          <a:bodyPr>
            <a:normAutofit/>
          </a:bodyPr>
          <a:lstStyle/>
          <a:p>
            <a:r>
              <a:rPr lang="en-US" altLang="zh-CN" dirty="0"/>
              <a:t>Model</a:t>
            </a:r>
            <a:r>
              <a:rPr lang="zh-CN" altLang="en-US" dirty="0"/>
              <a:t> </a:t>
            </a:r>
            <a:r>
              <a:rPr lang="en-US" altLang="zh-CN" dirty="0"/>
              <a:t>Training:</a:t>
            </a:r>
            <a:r>
              <a:rPr lang="zh-CN" altLang="en-US" dirty="0"/>
              <a:t> </a:t>
            </a:r>
            <a:r>
              <a:rPr lang="en-US" altLang="zh-CN" dirty="0"/>
              <a:t>neural</a:t>
            </a:r>
            <a:r>
              <a:rPr lang="zh-CN" altLang="en-US" dirty="0"/>
              <a:t> </a:t>
            </a:r>
            <a:r>
              <a:rPr lang="en-US" altLang="zh-CN" dirty="0"/>
              <a:t>network</a:t>
            </a:r>
          </a:p>
        </p:txBody>
      </p:sp>
      <p:sp>
        <p:nvSpPr>
          <p:cNvPr id="3" name="内容占位符 2">
            <a:extLst>
              <a:ext uri="{FF2B5EF4-FFF2-40B4-BE49-F238E27FC236}">
                <a16:creationId xmlns:a16="http://schemas.microsoft.com/office/drawing/2014/main" id="{3D743C7B-E822-3C4D-B2EB-B99A4B4B9E11}"/>
              </a:ext>
            </a:extLst>
          </p:cNvPr>
          <p:cNvSpPr>
            <a:spLocks noGrp="1"/>
          </p:cNvSpPr>
          <p:nvPr>
            <p:ph idx="1"/>
          </p:nvPr>
        </p:nvSpPr>
        <p:spPr>
          <a:xfrm>
            <a:off x="1333502" y="2160589"/>
            <a:ext cx="8470898" cy="4157083"/>
          </a:xfrm>
        </p:spPr>
        <p:txBody>
          <a:bodyPr>
            <a:normAutofit/>
          </a:bodyPr>
          <a:lstStyle/>
          <a:p>
            <a:pPr>
              <a:lnSpc>
                <a:spcPct val="90000"/>
              </a:lnSpc>
            </a:pPr>
            <a:r>
              <a:rPr kumimoji="1" lang="en-US" altLang="zh-CN" sz="1500" dirty="0"/>
              <a:t>Fine</a:t>
            </a:r>
            <a:r>
              <a:rPr kumimoji="1" lang="zh-CN" altLang="en-US" sz="1500" dirty="0"/>
              <a:t> </a:t>
            </a:r>
            <a:r>
              <a:rPr kumimoji="1" lang="en-US" altLang="zh-CN" sz="1500" dirty="0"/>
              <a:t>tune</a:t>
            </a:r>
            <a:r>
              <a:rPr kumimoji="1" lang="zh-CN" altLang="en-US" sz="1500" dirty="0"/>
              <a:t> </a:t>
            </a:r>
            <a:r>
              <a:rPr kumimoji="1" lang="en-US" altLang="zh-CN" sz="1500" dirty="0"/>
              <a:t>the</a:t>
            </a:r>
            <a:r>
              <a:rPr kumimoji="1" lang="zh-CN" altLang="en-US" sz="1500" dirty="0"/>
              <a:t> </a:t>
            </a:r>
            <a:r>
              <a:rPr kumimoji="1" lang="en-US" altLang="zh-CN" sz="1500" dirty="0"/>
              <a:t>model:</a:t>
            </a:r>
          </a:p>
          <a:p>
            <a:pPr marL="685800" lvl="1">
              <a:lnSpc>
                <a:spcPct val="90000"/>
              </a:lnSpc>
              <a:buFont typeface="Wingdings" pitchFamily="2" charset="2"/>
              <a:buChar char="l"/>
            </a:pPr>
            <a:r>
              <a:rPr kumimoji="1" lang="en-US" altLang="zh-CN" sz="1300" dirty="0"/>
              <a:t>Change</a:t>
            </a:r>
            <a:r>
              <a:rPr kumimoji="1" lang="zh-CN" altLang="en-US" sz="1300" dirty="0"/>
              <a:t> </a:t>
            </a:r>
            <a:r>
              <a:rPr kumimoji="1" lang="en-US" altLang="zh-CN" sz="1300" dirty="0"/>
              <a:t>the</a:t>
            </a:r>
            <a:r>
              <a:rPr kumimoji="1" lang="zh-CN" altLang="en-US" sz="1300" dirty="0"/>
              <a:t> </a:t>
            </a:r>
            <a:r>
              <a:rPr kumimoji="1" lang="en-US" altLang="zh-CN" sz="1300" dirty="0"/>
              <a:t>value</a:t>
            </a:r>
            <a:r>
              <a:rPr kumimoji="1" lang="zh-CN" altLang="en-US" sz="1300" dirty="0"/>
              <a:t> </a:t>
            </a:r>
            <a:r>
              <a:rPr kumimoji="1" lang="en-US" altLang="zh-CN" sz="1300" dirty="0"/>
              <a:t>of</a:t>
            </a:r>
            <a:r>
              <a:rPr kumimoji="1" lang="zh-CN" altLang="en-US" sz="1300" dirty="0"/>
              <a:t> </a:t>
            </a:r>
            <a:r>
              <a:rPr kumimoji="1" lang="en-US" altLang="zh-CN" sz="1300" dirty="0"/>
              <a:t>learning</a:t>
            </a:r>
            <a:r>
              <a:rPr kumimoji="1" lang="zh-CN" altLang="en-US" sz="1300" dirty="0"/>
              <a:t> </a:t>
            </a:r>
            <a:r>
              <a:rPr kumimoji="1" lang="en-US" altLang="zh-CN" sz="1300" dirty="0"/>
              <a:t>rate</a:t>
            </a:r>
          </a:p>
          <a:p>
            <a:pPr marL="685800" lvl="1">
              <a:lnSpc>
                <a:spcPct val="90000"/>
              </a:lnSpc>
              <a:buFont typeface="Wingdings" pitchFamily="2" charset="2"/>
              <a:buChar char="l"/>
            </a:pPr>
            <a:r>
              <a:rPr kumimoji="1" lang="en-US" altLang="zh-CN" sz="1300" dirty="0"/>
              <a:t>Change</a:t>
            </a:r>
            <a:r>
              <a:rPr kumimoji="1" lang="zh-CN" altLang="en-US" sz="1300" dirty="0"/>
              <a:t> </a:t>
            </a:r>
            <a:r>
              <a:rPr kumimoji="1" lang="en-US" altLang="zh-CN" sz="1300" dirty="0"/>
              <a:t>the</a:t>
            </a:r>
            <a:r>
              <a:rPr kumimoji="1" lang="zh-CN" altLang="en-US" sz="1300" dirty="0"/>
              <a:t> </a:t>
            </a:r>
            <a:r>
              <a:rPr kumimoji="1" lang="en-US" altLang="zh-CN" sz="1300" dirty="0"/>
              <a:t>optimizer</a:t>
            </a:r>
          </a:p>
          <a:p>
            <a:pPr marL="685800" lvl="1">
              <a:lnSpc>
                <a:spcPct val="90000"/>
              </a:lnSpc>
              <a:buFont typeface="Wingdings" pitchFamily="2" charset="2"/>
              <a:buChar char="l"/>
            </a:pPr>
            <a:r>
              <a:rPr kumimoji="1" lang="en-US" altLang="zh-CN" sz="1300" dirty="0"/>
              <a:t>Change</a:t>
            </a:r>
            <a:r>
              <a:rPr kumimoji="1" lang="zh-CN" altLang="en-US" sz="1300" dirty="0"/>
              <a:t> </a:t>
            </a:r>
            <a:r>
              <a:rPr kumimoji="1" lang="en-US" altLang="zh-CN" sz="1300" dirty="0"/>
              <a:t>the</a:t>
            </a:r>
            <a:r>
              <a:rPr kumimoji="1" lang="zh-CN" altLang="en-US" sz="1300" dirty="0"/>
              <a:t> </a:t>
            </a:r>
            <a:r>
              <a:rPr kumimoji="1" lang="en-US" altLang="zh-CN" sz="1300" dirty="0"/>
              <a:t>batch</a:t>
            </a:r>
            <a:r>
              <a:rPr kumimoji="1" lang="zh-CN" altLang="en-US" sz="1300" dirty="0"/>
              <a:t> </a:t>
            </a:r>
            <a:r>
              <a:rPr kumimoji="1" lang="en-US" altLang="zh-CN" sz="1300" dirty="0"/>
              <a:t>size</a:t>
            </a:r>
          </a:p>
          <a:p>
            <a:pPr>
              <a:lnSpc>
                <a:spcPct val="90000"/>
              </a:lnSpc>
            </a:pPr>
            <a:r>
              <a:rPr kumimoji="1" lang="en-US" altLang="zh-CN" sz="1500" dirty="0"/>
              <a:t>Results</a:t>
            </a:r>
            <a:r>
              <a:rPr kumimoji="1" lang="zh-CN" altLang="en-US" sz="1500" dirty="0"/>
              <a:t> </a:t>
            </a:r>
            <a:r>
              <a:rPr kumimoji="1" lang="en-US" altLang="zh-CN" sz="1500" dirty="0"/>
              <a:t>on</a:t>
            </a:r>
            <a:r>
              <a:rPr kumimoji="1" lang="zh-CN" altLang="en-US" sz="1500" dirty="0"/>
              <a:t> </a:t>
            </a:r>
            <a:r>
              <a:rPr kumimoji="1" lang="en-US" altLang="zh-CN" sz="1500"/>
              <a:t>30</a:t>
            </a:r>
            <a:r>
              <a:rPr kumimoji="1" lang="zh-CN" altLang="en-US" sz="1500" dirty="0"/>
              <a:t> </a:t>
            </a:r>
            <a:r>
              <a:rPr kumimoji="1" lang="en-US" altLang="zh-CN" sz="1500" dirty="0"/>
              <a:t>epoch:</a:t>
            </a:r>
            <a:r>
              <a:rPr kumimoji="1" lang="zh-CN" altLang="en-US" sz="1500" dirty="0"/>
              <a:t> </a:t>
            </a:r>
            <a:endParaRPr kumimoji="1" lang="en-US" altLang="zh-CN" sz="1500" dirty="0"/>
          </a:p>
          <a:p>
            <a:pPr marL="685800" lvl="1">
              <a:lnSpc>
                <a:spcPct val="90000"/>
              </a:lnSpc>
              <a:buFont typeface="Wingdings" pitchFamily="2" charset="2"/>
              <a:buChar char="l"/>
            </a:pPr>
            <a:r>
              <a:rPr kumimoji="1" lang="en-US" altLang="zh-CN" sz="1300" dirty="0"/>
              <a:t>accuracy rate for training set: 100%</a:t>
            </a:r>
          </a:p>
          <a:p>
            <a:pPr marL="685800" lvl="1">
              <a:lnSpc>
                <a:spcPct val="90000"/>
              </a:lnSpc>
              <a:buFont typeface="Wingdings" pitchFamily="2" charset="2"/>
              <a:buChar char="l"/>
            </a:pPr>
            <a:r>
              <a:rPr kumimoji="1" lang="en-US" altLang="zh-CN" sz="1300" dirty="0"/>
              <a:t>accuracy rate for test set: 90.6%</a:t>
            </a:r>
          </a:p>
          <a:p>
            <a:pPr>
              <a:lnSpc>
                <a:spcPct val="90000"/>
              </a:lnSpc>
            </a:pPr>
            <a:endParaRPr kumimoji="1" lang="en-US" altLang="zh-CN" sz="1500" dirty="0"/>
          </a:p>
        </p:txBody>
      </p:sp>
    </p:spTree>
    <p:extLst>
      <p:ext uri="{BB962C8B-B14F-4D97-AF65-F5344CB8AC3E}">
        <p14:creationId xmlns:p14="http://schemas.microsoft.com/office/powerpoint/2010/main" val="2057429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E3127-88E4-3E4B-964E-46D5FA58050A}"/>
              </a:ext>
            </a:extLst>
          </p:cNvPr>
          <p:cNvSpPr>
            <a:spLocks noGrp="1"/>
          </p:cNvSpPr>
          <p:nvPr>
            <p:ph type="title"/>
          </p:nvPr>
        </p:nvSpPr>
        <p:spPr>
          <a:xfrm>
            <a:off x="2186942" y="441615"/>
            <a:ext cx="8596668" cy="961748"/>
          </a:xfrm>
        </p:spPr>
        <p:txBody>
          <a:bodyPr>
            <a:normAutofit/>
          </a:bodyPr>
          <a:lstStyle/>
          <a:p>
            <a:r>
              <a:rPr lang="en-US" altLang="zh-CN" dirty="0"/>
              <a:t>Result:</a:t>
            </a:r>
            <a:r>
              <a:rPr lang="zh-CN" altLang="en-US" dirty="0"/>
              <a:t> </a:t>
            </a:r>
            <a:r>
              <a:rPr lang="en-US" altLang="zh-CN" dirty="0"/>
              <a:t>neural</a:t>
            </a:r>
            <a:r>
              <a:rPr lang="zh-CN" altLang="en-US" dirty="0"/>
              <a:t> </a:t>
            </a:r>
            <a:r>
              <a:rPr lang="en-US" altLang="zh-CN" dirty="0"/>
              <a:t>network</a:t>
            </a:r>
          </a:p>
        </p:txBody>
      </p:sp>
      <p:sp>
        <p:nvSpPr>
          <p:cNvPr id="3" name="内容占位符 2">
            <a:extLst>
              <a:ext uri="{FF2B5EF4-FFF2-40B4-BE49-F238E27FC236}">
                <a16:creationId xmlns:a16="http://schemas.microsoft.com/office/drawing/2014/main" id="{3D743C7B-E822-3C4D-B2EB-B99A4B4B9E11}"/>
              </a:ext>
            </a:extLst>
          </p:cNvPr>
          <p:cNvSpPr>
            <a:spLocks noGrp="1"/>
          </p:cNvSpPr>
          <p:nvPr>
            <p:ph idx="1"/>
          </p:nvPr>
        </p:nvSpPr>
        <p:spPr>
          <a:xfrm>
            <a:off x="1333502" y="2160589"/>
            <a:ext cx="8470898" cy="4157083"/>
          </a:xfrm>
        </p:spPr>
        <p:txBody>
          <a:bodyPr>
            <a:normAutofit/>
          </a:bodyPr>
          <a:lstStyle/>
          <a:p>
            <a:pPr marL="0" indent="0">
              <a:lnSpc>
                <a:spcPct val="90000"/>
              </a:lnSpc>
              <a:buNone/>
            </a:pPr>
            <a:r>
              <a:rPr kumimoji="1" lang="zh-CN" altLang="en-US" sz="1500" dirty="0"/>
              <a:t> </a:t>
            </a:r>
            <a:endParaRPr kumimoji="1" lang="en-US" altLang="zh-CN" sz="1500" dirty="0"/>
          </a:p>
        </p:txBody>
      </p:sp>
      <p:pic>
        <p:nvPicPr>
          <p:cNvPr id="5" name="图片 4">
            <a:extLst>
              <a:ext uri="{FF2B5EF4-FFF2-40B4-BE49-F238E27FC236}">
                <a16:creationId xmlns:a16="http://schemas.microsoft.com/office/drawing/2014/main" id="{AB42FB84-D749-0841-8FE8-2A6D26E2E6A6}"/>
              </a:ext>
            </a:extLst>
          </p:cNvPr>
          <p:cNvPicPr>
            <a:picLocks noChangeAspect="1"/>
          </p:cNvPicPr>
          <p:nvPr/>
        </p:nvPicPr>
        <p:blipFill>
          <a:blip r:embed="rId2"/>
          <a:stretch>
            <a:fillRect/>
          </a:stretch>
        </p:blipFill>
        <p:spPr>
          <a:xfrm>
            <a:off x="2186942" y="1759671"/>
            <a:ext cx="4451544" cy="3338658"/>
          </a:xfrm>
          <a:prstGeom prst="rect">
            <a:avLst/>
          </a:prstGeom>
        </p:spPr>
      </p:pic>
      <p:pic>
        <p:nvPicPr>
          <p:cNvPr id="8" name="图片 7">
            <a:extLst>
              <a:ext uri="{FF2B5EF4-FFF2-40B4-BE49-F238E27FC236}">
                <a16:creationId xmlns:a16="http://schemas.microsoft.com/office/drawing/2014/main" id="{C1B09155-0629-924E-929E-763A3EA710E7}"/>
              </a:ext>
            </a:extLst>
          </p:cNvPr>
          <p:cNvPicPr>
            <a:picLocks noChangeAspect="1"/>
          </p:cNvPicPr>
          <p:nvPr/>
        </p:nvPicPr>
        <p:blipFill>
          <a:blip r:embed="rId3"/>
          <a:stretch>
            <a:fillRect/>
          </a:stretch>
        </p:blipFill>
        <p:spPr>
          <a:xfrm>
            <a:off x="6972848" y="1826592"/>
            <a:ext cx="4451544" cy="3338658"/>
          </a:xfrm>
          <a:prstGeom prst="rect">
            <a:avLst/>
          </a:prstGeom>
        </p:spPr>
      </p:pic>
    </p:spTree>
    <p:extLst>
      <p:ext uri="{BB962C8B-B14F-4D97-AF65-F5344CB8AC3E}">
        <p14:creationId xmlns:p14="http://schemas.microsoft.com/office/powerpoint/2010/main" val="4110024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BB9C8-FEFF-40C1-9C41-516780F45630}"/>
              </a:ext>
            </a:extLst>
          </p:cNvPr>
          <p:cNvSpPr>
            <a:spLocks noGrp="1"/>
          </p:cNvSpPr>
          <p:nvPr>
            <p:ph type="ctrTitle"/>
          </p:nvPr>
        </p:nvSpPr>
        <p:spPr>
          <a:xfrm>
            <a:off x="403824" y="295890"/>
            <a:ext cx="7766936" cy="1646302"/>
          </a:xfrm>
        </p:spPr>
        <p:txBody>
          <a:bodyPr/>
          <a:lstStyle/>
          <a:p>
            <a:pPr algn="ctr"/>
            <a:r>
              <a:rPr lang="en-US" sz="4000" dirty="0"/>
              <a:t>Lemmatization</a:t>
            </a:r>
            <a:endParaRPr lang="en-US" dirty="0"/>
          </a:p>
        </p:txBody>
      </p:sp>
      <p:sp>
        <p:nvSpPr>
          <p:cNvPr id="3" name="Subtitle 2">
            <a:extLst>
              <a:ext uri="{FF2B5EF4-FFF2-40B4-BE49-F238E27FC236}">
                <a16:creationId xmlns:a16="http://schemas.microsoft.com/office/drawing/2014/main" id="{2149AD90-4E30-4E08-9E3C-E0B0E8B2620B}"/>
              </a:ext>
            </a:extLst>
          </p:cNvPr>
          <p:cNvSpPr>
            <a:spLocks noGrp="1"/>
          </p:cNvSpPr>
          <p:nvPr>
            <p:ph type="subTitle" idx="1"/>
          </p:nvPr>
        </p:nvSpPr>
        <p:spPr>
          <a:xfrm>
            <a:off x="2322076" y="2879793"/>
            <a:ext cx="7766936" cy="3435927"/>
          </a:xfrm>
        </p:spPr>
        <p:txBody>
          <a:bodyPr>
            <a:normAutofit/>
          </a:bodyPr>
          <a:lstStyle/>
          <a:p>
            <a:pPr algn="l"/>
            <a:r>
              <a:rPr lang="en-US" sz="1600" dirty="0"/>
              <a:t>Lemmatization is the process of removing suffixes of words to return them to their base form, so different variations of the same word can be grouped together to get relevant results. </a:t>
            </a:r>
          </a:p>
          <a:p>
            <a:pPr algn="l"/>
            <a:r>
              <a:rPr lang="en-US" sz="1600" dirty="0"/>
              <a:t>Stemming algorithms are also tools that can accomplish the same task, but they lead to less accurate results because they do not take into consideration of the context of the word.</a:t>
            </a:r>
          </a:p>
          <a:p>
            <a:pPr algn="l"/>
            <a:r>
              <a:rPr lang="en-US" sz="1600" dirty="0"/>
              <a:t>Lemmatization aims to rectify this using algorithms that take into consideration of a pos tag. A pos tag gives meaning to the context of a word i.e noun, verb, adverb, adjective, etc.</a:t>
            </a:r>
          </a:p>
          <a:p>
            <a:pPr algn="l"/>
            <a:r>
              <a:rPr lang="en-US" sz="1600" dirty="0"/>
              <a:t>It is slower, but leads to more precise results.</a:t>
            </a:r>
          </a:p>
        </p:txBody>
      </p:sp>
    </p:spTree>
    <p:extLst>
      <p:ext uri="{BB962C8B-B14F-4D97-AF65-F5344CB8AC3E}">
        <p14:creationId xmlns:p14="http://schemas.microsoft.com/office/powerpoint/2010/main" val="954281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E3127-88E4-3E4B-964E-46D5FA58050A}"/>
              </a:ext>
            </a:extLst>
          </p:cNvPr>
          <p:cNvSpPr>
            <a:spLocks noGrp="1"/>
          </p:cNvSpPr>
          <p:nvPr>
            <p:ph type="title"/>
          </p:nvPr>
        </p:nvSpPr>
        <p:spPr>
          <a:xfrm>
            <a:off x="2085342" y="547634"/>
            <a:ext cx="8596668" cy="961748"/>
          </a:xfrm>
        </p:spPr>
        <p:txBody>
          <a:bodyPr>
            <a:normAutofit/>
          </a:bodyPr>
          <a:lstStyle/>
          <a:p>
            <a:r>
              <a:rPr lang="en-US" altLang="zh-CN" dirty="0"/>
              <a:t>Result:</a:t>
            </a:r>
            <a:r>
              <a:rPr lang="zh-CN" altLang="en-US" dirty="0"/>
              <a:t> </a:t>
            </a:r>
            <a:r>
              <a:rPr lang="en-US" altLang="zh-CN" dirty="0"/>
              <a:t>neural</a:t>
            </a:r>
            <a:r>
              <a:rPr lang="zh-CN" altLang="en-US" dirty="0"/>
              <a:t> </a:t>
            </a:r>
            <a:r>
              <a:rPr lang="en-US" altLang="zh-CN" dirty="0"/>
              <a:t>network</a:t>
            </a:r>
          </a:p>
        </p:txBody>
      </p:sp>
      <p:sp>
        <p:nvSpPr>
          <p:cNvPr id="3" name="内容占位符 2">
            <a:extLst>
              <a:ext uri="{FF2B5EF4-FFF2-40B4-BE49-F238E27FC236}">
                <a16:creationId xmlns:a16="http://schemas.microsoft.com/office/drawing/2014/main" id="{3D743C7B-E822-3C4D-B2EB-B99A4B4B9E11}"/>
              </a:ext>
            </a:extLst>
          </p:cNvPr>
          <p:cNvSpPr>
            <a:spLocks noGrp="1"/>
          </p:cNvSpPr>
          <p:nvPr>
            <p:ph idx="1"/>
          </p:nvPr>
        </p:nvSpPr>
        <p:spPr>
          <a:xfrm>
            <a:off x="1333502" y="2160589"/>
            <a:ext cx="8470898" cy="4157083"/>
          </a:xfrm>
        </p:spPr>
        <p:txBody>
          <a:bodyPr>
            <a:normAutofit/>
          </a:bodyPr>
          <a:lstStyle/>
          <a:p>
            <a:pPr marL="0" indent="0">
              <a:lnSpc>
                <a:spcPct val="90000"/>
              </a:lnSpc>
              <a:buNone/>
            </a:pPr>
            <a:r>
              <a:rPr kumimoji="1" lang="zh-CN" altLang="en-US" sz="1500" dirty="0"/>
              <a:t> </a:t>
            </a:r>
            <a:endParaRPr kumimoji="1" lang="en-US" altLang="zh-CN" sz="1500" dirty="0"/>
          </a:p>
        </p:txBody>
      </p:sp>
      <p:pic>
        <p:nvPicPr>
          <p:cNvPr id="6" name="图片 5">
            <a:extLst>
              <a:ext uri="{FF2B5EF4-FFF2-40B4-BE49-F238E27FC236}">
                <a16:creationId xmlns:a16="http://schemas.microsoft.com/office/drawing/2014/main" id="{D701F198-9299-6748-91A1-144EFBB857CE}"/>
              </a:ext>
            </a:extLst>
          </p:cNvPr>
          <p:cNvPicPr>
            <a:picLocks noChangeAspect="1"/>
          </p:cNvPicPr>
          <p:nvPr/>
        </p:nvPicPr>
        <p:blipFill>
          <a:blip r:embed="rId2"/>
          <a:stretch>
            <a:fillRect/>
          </a:stretch>
        </p:blipFill>
        <p:spPr>
          <a:xfrm>
            <a:off x="7183545" y="1698003"/>
            <a:ext cx="4290872" cy="3218154"/>
          </a:xfrm>
          <a:prstGeom prst="rect">
            <a:avLst/>
          </a:prstGeom>
        </p:spPr>
      </p:pic>
      <p:pic>
        <p:nvPicPr>
          <p:cNvPr id="9" name="图片 8">
            <a:extLst>
              <a:ext uri="{FF2B5EF4-FFF2-40B4-BE49-F238E27FC236}">
                <a16:creationId xmlns:a16="http://schemas.microsoft.com/office/drawing/2014/main" id="{3479FD70-64A3-1D4F-89FE-A4CEA58EB2FE}"/>
              </a:ext>
            </a:extLst>
          </p:cNvPr>
          <p:cNvPicPr>
            <a:picLocks noChangeAspect="1"/>
          </p:cNvPicPr>
          <p:nvPr/>
        </p:nvPicPr>
        <p:blipFill>
          <a:blip r:embed="rId3"/>
          <a:stretch>
            <a:fillRect/>
          </a:stretch>
        </p:blipFill>
        <p:spPr>
          <a:xfrm>
            <a:off x="2113088" y="1698003"/>
            <a:ext cx="4290872" cy="3218154"/>
          </a:xfrm>
          <a:prstGeom prst="rect">
            <a:avLst/>
          </a:prstGeom>
        </p:spPr>
      </p:pic>
    </p:spTree>
    <p:extLst>
      <p:ext uri="{BB962C8B-B14F-4D97-AF65-F5344CB8AC3E}">
        <p14:creationId xmlns:p14="http://schemas.microsoft.com/office/powerpoint/2010/main" val="42293780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246C9-7D23-924A-BAD0-BB1ED4B6FA30}"/>
              </a:ext>
            </a:extLst>
          </p:cNvPr>
          <p:cNvSpPr>
            <a:spLocks noGrp="1"/>
          </p:cNvSpPr>
          <p:nvPr>
            <p:ph type="title"/>
          </p:nvPr>
        </p:nvSpPr>
        <p:spPr/>
        <p:txBody>
          <a:bodyPr/>
          <a:lstStyle/>
          <a:p>
            <a:r>
              <a:rPr kumimoji="1" lang="en-US" altLang="zh-CN" dirty="0"/>
              <a:t>Comparison</a:t>
            </a:r>
            <a:r>
              <a:rPr kumimoji="1" lang="zh-CN" altLang="en-US" dirty="0"/>
              <a:t> </a:t>
            </a:r>
            <a:r>
              <a:rPr kumimoji="1" lang="en-US" altLang="zh-CN" dirty="0"/>
              <a:t>of</a:t>
            </a:r>
            <a:r>
              <a:rPr kumimoji="1" lang="zh-CN" altLang="en-US" dirty="0"/>
              <a:t> </a:t>
            </a:r>
            <a:r>
              <a:rPr kumimoji="1" lang="en-US" altLang="zh-CN" dirty="0"/>
              <a:t>the</a:t>
            </a:r>
            <a:r>
              <a:rPr kumimoji="1" lang="zh-CN" altLang="en-US" dirty="0"/>
              <a:t> </a:t>
            </a:r>
            <a:r>
              <a:rPr kumimoji="1" lang="en-US" altLang="zh-CN" dirty="0"/>
              <a:t>results</a:t>
            </a:r>
            <a:endParaRPr kumimoji="1" lang="zh-CN" altLang="en-US" dirty="0"/>
          </a:p>
        </p:txBody>
      </p:sp>
      <p:pic>
        <p:nvPicPr>
          <p:cNvPr id="5" name="内容占位符 4">
            <a:extLst>
              <a:ext uri="{FF2B5EF4-FFF2-40B4-BE49-F238E27FC236}">
                <a16:creationId xmlns:a16="http://schemas.microsoft.com/office/drawing/2014/main" id="{436B0C87-3630-6C43-BCC2-7DA06B709586}"/>
              </a:ext>
            </a:extLst>
          </p:cNvPr>
          <p:cNvPicPr>
            <a:picLocks noGrp="1" noChangeAspect="1"/>
          </p:cNvPicPr>
          <p:nvPr>
            <p:ph idx="1"/>
          </p:nvPr>
        </p:nvPicPr>
        <p:blipFill>
          <a:blip r:embed="rId2"/>
          <a:stretch>
            <a:fillRect/>
          </a:stretch>
        </p:blipFill>
        <p:spPr>
          <a:xfrm>
            <a:off x="1809750" y="1968500"/>
            <a:ext cx="8572500" cy="2921000"/>
          </a:xfrm>
        </p:spPr>
      </p:pic>
      <p:sp>
        <p:nvSpPr>
          <p:cNvPr id="3" name="TextBox 2">
            <a:extLst>
              <a:ext uri="{FF2B5EF4-FFF2-40B4-BE49-F238E27FC236}">
                <a16:creationId xmlns:a16="http://schemas.microsoft.com/office/drawing/2014/main" id="{0FB702D2-EDAF-4740-9FAB-333506A9B073}"/>
              </a:ext>
            </a:extLst>
          </p:cNvPr>
          <p:cNvSpPr txBox="1"/>
          <p:nvPr/>
        </p:nvSpPr>
        <p:spPr>
          <a:xfrm>
            <a:off x="1864873" y="5380672"/>
            <a:ext cx="7801178" cy="1477328"/>
          </a:xfrm>
          <a:prstGeom prst="rect">
            <a:avLst/>
          </a:prstGeom>
          <a:noFill/>
        </p:spPr>
        <p:txBody>
          <a:bodyPr wrap="square" rtlCol="0">
            <a:spAutoFit/>
          </a:bodyPr>
          <a:lstStyle/>
          <a:p>
            <a:r>
              <a:rPr lang="en-US" dirty="0"/>
              <a:t>Correction: After thorough testing, the accuracy results for the test data using the Support Vector Machine came up at 52.292% meaning that it performed significantly worse than other models with the test data. Training accuracy remained the same after reevaluation.</a:t>
            </a:r>
          </a:p>
        </p:txBody>
      </p:sp>
    </p:spTree>
    <p:extLst>
      <p:ext uri="{BB962C8B-B14F-4D97-AF65-F5344CB8AC3E}">
        <p14:creationId xmlns:p14="http://schemas.microsoft.com/office/powerpoint/2010/main" val="2140090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76AA64-D58F-7141-BADB-16458D88958D}"/>
              </a:ext>
            </a:extLst>
          </p:cNvPr>
          <p:cNvSpPr>
            <a:spLocks noGrp="1"/>
          </p:cNvSpPr>
          <p:nvPr>
            <p:ph type="title"/>
          </p:nvPr>
        </p:nvSpPr>
        <p:spPr/>
        <p:txBody>
          <a:bodyPr/>
          <a:lstStyle/>
          <a:p>
            <a:r>
              <a:rPr kumimoji="1" lang="en-US" altLang="zh-CN" dirty="0"/>
              <a:t>Personal</a:t>
            </a:r>
            <a:r>
              <a:rPr kumimoji="1" lang="zh-CN" altLang="en-US" dirty="0"/>
              <a:t> </a:t>
            </a:r>
            <a:r>
              <a:rPr kumimoji="1" lang="en-US" altLang="zh-CN" dirty="0"/>
              <a:t>Contribution</a:t>
            </a:r>
            <a:endParaRPr kumimoji="1" lang="zh-CN" altLang="en-US" dirty="0"/>
          </a:p>
        </p:txBody>
      </p:sp>
      <p:sp>
        <p:nvSpPr>
          <p:cNvPr id="3" name="内容占位符 2">
            <a:extLst>
              <a:ext uri="{FF2B5EF4-FFF2-40B4-BE49-F238E27FC236}">
                <a16:creationId xmlns:a16="http://schemas.microsoft.com/office/drawing/2014/main" id="{8DFAAB62-5472-7C4E-8B50-51970643560D}"/>
              </a:ext>
            </a:extLst>
          </p:cNvPr>
          <p:cNvSpPr>
            <a:spLocks noGrp="1"/>
          </p:cNvSpPr>
          <p:nvPr>
            <p:ph idx="1"/>
          </p:nvPr>
        </p:nvSpPr>
        <p:spPr/>
        <p:txBody>
          <a:bodyPr/>
          <a:lstStyle/>
          <a:p>
            <a:endParaRPr lang="en-US" altLang="zh-CN" dirty="0">
              <a:solidFill>
                <a:schemeClr val="tx1"/>
              </a:solidFill>
            </a:endParaRPr>
          </a:p>
          <a:p>
            <a:endParaRPr kumimoji="1" lang="zh-CN" altLang="en-US" dirty="0"/>
          </a:p>
        </p:txBody>
      </p:sp>
      <p:pic>
        <p:nvPicPr>
          <p:cNvPr id="7" name="图片 6">
            <a:extLst>
              <a:ext uri="{FF2B5EF4-FFF2-40B4-BE49-F238E27FC236}">
                <a16:creationId xmlns:a16="http://schemas.microsoft.com/office/drawing/2014/main" id="{C7EAC9F7-821C-E24E-84BD-E0CA8413DA08}"/>
              </a:ext>
            </a:extLst>
          </p:cNvPr>
          <p:cNvPicPr>
            <a:picLocks noChangeAspect="1"/>
          </p:cNvPicPr>
          <p:nvPr/>
        </p:nvPicPr>
        <p:blipFill>
          <a:blip r:embed="rId2"/>
          <a:stretch>
            <a:fillRect/>
          </a:stretch>
        </p:blipFill>
        <p:spPr>
          <a:xfrm>
            <a:off x="1999974" y="1428750"/>
            <a:ext cx="9702800" cy="4000500"/>
          </a:xfrm>
          <a:prstGeom prst="rect">
            <a:avLst/>
          </a:prstGeom>
        </p:spPr>
      </p:pic>
    </p:spTree>
    <p:extLst>
      <p:ext uri="{BB962C8B-B14F-4D97-AF65-F5344CB8AC3E}">
        <p14:creationId xmlns:p14="http://schemas.microsoft.com/office/powerpoint/2010/main" val="2290014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ED418-D849-400F-A3E4-DB414BF5875A}"/>
              </a:ext>
            </a:extLst>
          </p:cNvPr>
          <p:cNvSpPr>
            <a:spLocks noGrp="1"/>
          </p:cNvSpPr>
          <p:nvPr>
            <p:ph type="ctrTitle"/>
          </p:nvPr>
        </p:nvSpPr>
        <p:spPr>
          <a:xfrm>
            <a:off x="8557304" y="2713150"/>
            <a:ext cx="3724148" cy="1232685"/>
          </a:xfrm>
        </p:spPr>
        <p:txBody>
          <a:bodyPr>
            <a:normAutofit/>
          </a:bodyPr>
          <a:lstStyle/>
          <a:p>
            <a:r>
              <a:rPr lang="en-US" sz="6000" dirty="0"/>
              <a:t>Context</a:t>
            </a:r>
          </a:p>
        </p:txBody>
      </p:sp>
      <p:pic>
        <p:nvPicPr>
          <p:cNvPr id="5" name="Picture 4">
            <a:extLst>
              <a:ext uri="{FF2B5EF4-FFF2-40B4-BE49-F238E27FC236}">
                <a16:creationId xmlns:a16="http://schemas.microsoft.com/office/drawing/2014/main" id="{DBA4F804-97DC-4D53-8D38-4978DA596223}"/>
              </a:ext>
            </a:extLst>
          </p:cNvPr>
          <p:cNvPicPr>
            <a:picLocks noChangeAspect="1"/>
          </p:cNvPicPr>
          <p:nvPr/>
        </p:nvPicPr>
        <p:blipFill>
          <a:blip r:embed="rId2"/>
          <a:stretch>
            <a:fillRect/>
          </a:stretch>
        </p:blipFill>
        <p:spPr>
          <a:xfrm>
            <a:off x="2140935" y="505420"/>
            <a:ext cx="5901939" cy="2314565"/>
          </a:xfrm>
          <a:prstGeom prst="rect">
            <a:avLst/>
          </a:prstGeom>
        </p:spPr>
      </p:pic>
      <p:pic>
        <p:nvPicPr>
          <p:cNvPr id="7" name="Picture 6">
            <a:extLst>
              <a:ext uri="{FF2B5EF4-FFF2-40B4-BE49-F238E27FC236}">
                <a16:creationId xmlns:a16="http://schemas.microsoft.com/office/drawing/2014/main" id="{CA1166E9-E93A-4F17-9E96-779C8FF6B037}"/>
              </a:ext>
            </a:extLst>
          </p:cNvPr>
          <p:cNvPicPr>
            <a:picLocks noChangeAspect="1"/>
          </p:cNvPicPr>
          <p:nvPr/>
        </p:nvPicPr>
        <p:blipFill>
          <a:blip r:embed="rId3"/>
          <a:stretch>
            <a:fillRect/>
          </a:stretch>
        </p:blipFill>
        <p:spPr>
          <a:xfrm>
            <a:off x="2250265" y="4038016"/>
            <a:ext cx="5901940" cy="2581577"/>
          </a:xfrm>
          <a:prstGeom prst="rect">
            <a:avLst/>
          </a:prstGeom>
        </p:spPr>
      </p:pic>
    </p:spTree>
    <p:extLst>
      <p:ext uri="{BB962C8B-B14F-4D97-AF65-F5344CB8AC3E}">
        <p14:creationId xmlns:p14="http://schemas.microsoft.com/office/powerpoint/2010/main" val="1284593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58A402-FB07-4542-822D-BC4BA8A3E84E}"/>
              </a:ext>
            </a:extLst>
          </p:cNvPr>
          <p:cNvSpPr>
            <a:spLocks noGrp="1"/>
          </p:cNvSpPr>
          <p:nvPr>
            <p:ph type="title"/>
          </p:nvPr>
        </p:nvSpPr>
        <p:spPr>
          <a:xfrm>
            <a:off x="2890949" y="247474"/>
            <a:ext cx="3007350" cy="1087656"/>
          </a:xfrm>
        </p:spPr>
        <p:txBody>
          <a:bodyPr vert="horz" lIns="91440" tIns="45720" rIns="91440" bIns="45720" rtlCol="0" anchor="b">
            <a:normAutofit/>
          </a:bodyPr>
          <a:lstStyle/>
          <a:p>
            <a:r>
              <a:rPr kumimoji="1" lang="en-US" altLang="zh-CN" sz="4000" kern="1200" dirty="0">
                <a:solidFill>
                  <a:schemeClr val="accent1"/>
                </a:solidFill>
                <a:latin typeface="+mj-lt"/>
                <a:ea typeface="+mj-ea"/>
                <a:cs typeface="+mj-cs"/>
              </a:rPr>
              <a:t>Extraction</a:t>
            </a:r>
          </a:p>
        </p:txBody>
      </p:sp>
      <p:pic>
        <p:nvPicPr>
          <p:cNvPr id="6" name="内容占位符 5">
            <a:extLst>
              <a:ext uri="{FF2B5EF4-FFF2-40B4-BE49-F238E27FC236}">
                <a16:creationId xmlns:a16="http://schemas.microsoft.com/office/drawing/2014/main" id="{40573FAD-91FB-B244-8A48-F39D3E73A277}"/>
              </a:ext>
            </a:extLst>
          </p:cNvPr>
          <p:cNvPicPr>
            <a:picLocks noGrp="1" noChangeAspect="1"/>
          </p:cNvPicPr>
          <p:nvPr>
            <p:ph idx="1"/>
          </p:nvPr>
        </p:nvPicPr>
        <p:blipFill>
          <a:blip r:embed="rId2"/>
          <a:stretch>
            <a:fillRect/>
          </a:stretch>
        </p:blipFill>
        <p:spPr>
          <a:xfrm>
            <a:off x="3044291" y="2728210"/>
            <a:ext cx="7673801" cy="2665451"/>
          </a:xfrm>
          <a:prstGeom prst="rect">
            <a:avLst/>
          </a:prstGeom>
        </p:spPr>
      </p:pic>
    </p:spTree>
    <p:extLst>
      <p:ext uri="{BB962C8B-B14F-4D97-AF65-F5344CB8AC3E}">
        <p14:creationId xmlns:p14="http://schemas.microsoft.com/office/powerpoint/2010/main" val="1684413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58A402-FB07-4542-822D-BC4BA8A3E84E}"/>
              </a:ext>
            </a:extLst>
          </p:cNvPr>
          <p:cNvSpPr>
            <a:spLocks noGrp="1"/>
          </p:cNvSpPr>
          <p:nvPr>
            <p:ph type="title"/>
          </p:nvPr>
        </p:nvSpPr>
        <p:spPr>
          <a:xfrm>
            <a:off x="2175481" y="318267"/>
            <a:ext cx="8911687" cy="1280890"/>
          </a:xfrm>
        </p:spPr>
        <p:txBody>
          <a:bodyPr/>
          <a:lstStyle/>
          <a:p>
            <a:r>
              <a:rPr kumimoji="1" lang="en-US" altLang="zh-CN" dirty="0"/>
              <a:t>Entire Process</a:t>
            </a:r>
            <a:endParaRPr kumimoji="1" lang="zh-CN" altLang="en-US" dirty="0"/>
          </a:p>
        </p:txBody>
      </p:sp>
      <p:pic>
        <p:nvPicPr>
          <p:cNvPr id="6" name="内容占位符 5">
            <a:extLst>
              <a:ext uri="{FF2B5EF4-FFF2-40B4-BE49-F238E27FC236}">
                <a16:creationId xmlns:a16="http://schemas.microsoft.com/office/drawing/2014/main" id="{79EA43D0-48AE-394E-9D0B-B995DD59419C}"/>
              </a:ext>
            </a:extLst>
          </p:cNvPr>
          <p:cNvPicPr>
            <a:picLocks noGrp="1" noChangeAspect="1"/>
          </p:cNvPicPr>
          <p:nvPr>
            <p:ph idx="1"/>
          </p:nvPr>
        </p:nvPicPr>
        <p:blipFill>
          <a:blip r:embed="rId2"/>
          <a:stretch>
            <a:fillRect/>
          </a:stretch>
        </p:blipFill>
        <p:spPr>
          <a:xfrm>
            <a:off x="2175481" y="2394639"/>
            <a:ext cx="8128000" cy="3594100"/>
          </a:xfrm>
          <a:prstGeom prst="rect">
            <a:avLst/>
          </a:prstGeom>
        </p:spPr>
      </p:pic>
    </p:spTree>
    <p:extLst>
      <p:ext uri="{BB962C8B-B14F-4D97-AF65-F5344CB8AC3E}">
        <p14:creationId xmlns:p14="http://schemas.microsoft.com/office/powerpoint/2010/main" val="26143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58A402-FB07-4542-822D-BC4BA8A3E84E}"/>
              </a:ext>
            </a:extLst>
          </p:cNvPr>
          <p:cNvSpPr>
            <a:spLocks noGrp="1"/>
          </p:cNvSpPr>
          <p:nvPr>
            <p:ph type="title"/>
          </p:nvPr>
        </p:nvSpPr>
        <p:spPr>
          <a:xfrm>
            <a:off x="1865980" y="816638"/>
            <a:ext cx="3367359" cy="5065698"/>
          </a:xfrm>
        </p:spPr>
        <p:txBody>
          <a:bodyPr anchor="ctr">
            <a:normAutofit/>
          </a:bodyPr>
          <a:lstStyle/>
          <a:p>
            <a:r>
              <a:rPr kumimoji="1" lang="en-US" altLang="zh-CN" dirty="0"/>
              <a:t>Example</a:t>
            </a:r>
            <a:r>
              <a:rPr kumimoji="1" lang="zh-CN" altLang="en-US" dirty="0"/>
              <a:t> </a:t>
            </a:r>
          </a:p>
        </p:txBody>
      </p:sp>
      <p:sp>
        <p:nvSpPr>
          <p:cNvPr id="3" name="内容占位符 2">
            <a:extLst>
              <a:ext uri="{FF2B5EF4-FFF2-40B4-BE49-F238E27FC236}">
                <a16:creationId xmlns:a16="http://schemas.microsoft.com/office/drawing/2014/main" id="{9B36A6F0-64F4-AC4B-BAB4-C6FC34FA37E2}"/>
              </a:ext>
            </a:extLst>
          </p:cNvPr>
          <p:cNvSpPr>
            <a:spLocks noGrp="1"/>
          </p:cNvSpPr>
          <p:nvPr>
            <p:ph idx="1"/>
          </p:nvPr>
        </p:nvSpPr>
        <p:spPr>
          <a:xfrm>
            <a:off x="6373765" y="657612"/>
            <a:ext cx="4619706" cy="5224724"/>
          </a:xfrm>
        </p:spPr>
        <p:txBody>
          <a:bodyPr anchor="ctr">
            <a:normAutofit/>
          </a:bodyPr>
          <a:lstStyle/>
          <a:p>
            <a:r>
              <a:rPr kumimoji="1" lang="en-US" altLang="zh-CN" dirty="0"/>
              <a:t>Path</a:t>
            </a:r>
            <a:r>
              <a:rPr kumimoji="1" lang="zh-CN" altLang="en-US" dirty="0"/>
              <a:t> </a:t>
            </a:r>
            <a:r>
              <a:rPr kumimoji="1" lang="en-US" altLang="zh-CN" dirty="0"/>
              <a:t>name:</a:t>
            </a:r>
            <a:r>
              <a:rPr kumimoji="1" lang="zh-CN" altLang="en-US" dirty="0"/>
              <a:t> </a:t>
            </a:r>
            <a:r>
              <a:rPr kumimoji="1" lang="en-US" altLang="zh-CN" dirty="0"/>
              <a:t>positive_polarity/deceptive_from_MTurk/fold2/d_talbott_9.txt</a:t>
            </a:r>
          </a:p>
          <a:p>
            <a:r>
              <a:rPr kumimoji="1" lang="en-US" altLang="zh-CN" dirty="0"/>
              <a:t>Review:</a:t>
            </a:r>
          </a:p>
          <a:p>
            <a:pPr marL="400050" lvl="1" indent="0">
              <a:buNone/>
            </a:pPr>
            <a:r>
              <a:rPr kumimoji="1" lang="en-US" altLang="zh-CN" dirty="0"/>
              <a:t>excellent staff and customer service, very clean and spotless. elegant and luxurious with a beautiful ocean view. the bed is very comfortable and relaxing. i give it a five star.</a:t>
            </a:r>
          </a:p>
          <a:p>
            <a:r>
              <a:rPr kumimoji="1" lang="en-US" altLang="zh-CN" dirty="0"/>
              <a:t>Cleaned-review:</a:t>
            </a:r>
          </a:p>
          <a:p>
            <a:pPr marL="400050" lvl="1" indent="0">
              <a:buNone/>
            </a:pPr>
            <a:r>
              <a:rPr kumimoji="1" lang="en-US" altLang="zh-CN" dirty="0"/>
              <a:t>['excellent', 'staff', 'customer', 'service', 'clean', 'spotless', 'elegant', 'luxurious', 'beautiful', 'ocean', 'view', 'bed', 'comfortable', 'relax', 'give', 'five', 'star’]</a:t>
            </a:r>
          </a:p>
          <a:p>
            <a:pPr marL="400050" lvl="1" indent="0">
              <a:buNone/>
            </a:pPr>
            <a:endParaRPr kumimoji="1" lang="en-US" altLang="zh-CN" dirty="0"/>
          </a:p>
        </p:txBody>
      </p:sp>
    </p:spTree>
    <p:extLst>
      <p:ext uri="{BB962C8B-B14F-4D97-AF65-F5344CB8AC3E}">
        <p14:creationId xmlns:p14="http://schemas.microsoft.com/office/powerpoint/2010/main" val="2042019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58A402-FB07-4542-822D-BC4BA8A3E84E}"/>
              </a:ext>
            </a:extLst>
          </p:cNvPr>
          <p:cNvSpPr>
            <a:spLocks noGrp="1"/>
          </p:cNvSpPr>
          <p:nvPr>
            <p:ph type="title"/>
          </p:nvPr>
        </p:nvSpPr>
        <p:spPr>
          <a:xfrm>
            <a:off x="1746710" y="538342"/>
            <a:ext cx="3570725" cy="5224724"/>
          </a:xfrm>
        </p:spPr>
        <p:txBody>
          <a:bodyPr anchor="ctr">
            <a:normAutofit/>
          </a:bodyPr>
          <a:lstStyle/>
          <a:p>
            <a:r>
              <a:rPr kumimoji="1" lang="en-US" altLang="zh-CN" dirty="0"/>
              <a:t>Example</a:t>
            </a:r>
            <a:r>
              <a:rPr kumimoji="1" lang="zh-CN" altLang="en-US" dirty="0"/>
              <a:t> </a:t>
            </a:r>
          </a:p>
        </p:txBody>
      </p:sp>
      <p:sp>
        <p:nvSpPr>
          <p:cNvPr id="3" name="内容占位符 2">
            <a:extLst>
              <a:ext uri="{FF2B5EF4-FFF2-40B4-BE49-F238E27FC236}">
                <a16:creationId xmlns:a16="http://schemas.microsoft.com/office/drawing/2014/main" id="{9B36A6F0-64F4-AC4B-BAB4-C6FC34FA37E2}"/>
              </a:ext>
            </a:extLst>
          </p:cNvPr>
          <p:cNvSpPr>
            <a:spLocks noGrp="1"/>
          </p:cNvSpPr>
          <p:nvPr>
            <p:ph idx="1"/>
          </p:nvPr>
        </p:nvSpPr>
        <p:spPr>
          <a:xfrm>
            <a:off x="6234616" y="617855"/>
            <a:ext cx="4619706" cy="5224724"/>
          </a:xfrm>
        </p:spPr>
        <p:txBody>
          <a:bodyPr anchor="ctr">
            <a:normAutofit fontScale="92500" lnSpcReduction="20000"/>
          </a:bodyPr>
          <a:lstStyle/>
          <a:p>
            <a:pPr>
              <a:lnSpc>
                <a:spcPct val="90000"/>
              </a:lnSpc>
            </a:pPr>
            <a:r>
              <a:rPr kumimoji="1" lang="en-US" altLang="zh-CN" sz="1400" dirty="0"/>
              <a:t>Path</a:t>
            </a:r>
            <a:r>
              <a:rPr kumimoji="1" lang="zh-CN" altLang="en-US" sz="1400" dirty="0"/>
              <a:t> </a:t>
            </a:r>
            <a:r>
              <a:rPr kumimoji="1" lang="en-US" altLang="zh-CN" sz="1400" dirty="0"/>
              <a:t>name:</a:t>
            </a:r>
            <a:r>
              <a:rPr kumimoji="1" lang="zh-CN" altLang="en-US" sz="1400" dirty="0"/>
              <a:t> </a:t>
            </a:r>
            <a:r>
              <a:rPr kumimoji="1" lang="en-US" altLang="zh-CN" sz="1400" dirty="0"/>
              <a:t>positive_polarity/deceptive_from_MTurk/fold2/d_hardrock_19.txt</a:t>
            </a:r>
          </a:p>
          <a:p>
            <a:pPr>
              <a:lnSpc>
                <a:spcPct val="90000"/>
              </a:lnSpc>
            </a:pPr>
            <a:r>
              <a:rPr kumimoji="1" lang="en-US" altLang="zh-CN" sz="1400" dirty="0"/>
              <a:t>Review:</a:t>
            </a:r>
          </a:p>
          <a:p>
            <a:pPr marL="400050" lvl="1" indent="0">
              <a:lnSpc>
                <a:spcPct val="90000"/>
              </a:lnSpc>
              <a:buNone/>
            </a:pPr>
            <a:r>
              <a:rPr kumimoji="1" lang="en-US" altLang="zh-CN" sz="1400" dirty="0"/>
              <a:t>My husband and I recently stayed at the Hard Rock Hotel Chicago and we can't wait to go back! The hotel is located in downtown Chicago and seems to be at the heart of the city, we were close to everything. The Hard Rock Hotel is forty stories high and the view from our room was simply breathtaking. The room itself was spotless and featured modern luxurious decor and furnishings. The bed was heavenly. The hotel staff was friendly, upbeat and extremely helpful, we asked for directions and restaurant recommendations and they were spot on with both. I highly recommend the Hard Rock Hotel in Chicago and I would stay there again in a heartbeat. </a:t>
            </a:r>
          </a:p>
          <a:p>
            <a:pPr>
              <a:lnSpc>
                <a:spcPct val="90000"/>
              </a:lnSpc>
            </a:pPr>
            <a:r>
              <a:rPr kumimoji="1" lang="en-US" altLang="zh-CN" sz="1400" dirty="0"/>
              <a:t>Cleaned-review:</a:t>
            </a:r>
          </a:p>
          <a:p>
            <a:pPr marL="400050" lvl="1" indent="0">
              <a:lnSpc>
                <a:spcPct val="90000"/>
              </a:lnSpc>
              <a:buNone/>
            </a:pPr>
            <a:r>
              <a:rPr kumimoji="1" lang="en-US" altLang="zh-CN" sz="1400" dirty="0"/>
              <a:t>['husband', 'recently', 'stay', 'hard', 'rock', 'hotel', 'chicago', 'cant', 'wait', 'go', 'back', 'hotel', 'locate', 'downtown', 'chicago', 'seem', 'heart', 'city', 'close', 'everything', 'hard', 'rock', 'hotel', 'forty', 'story', 'high', 'view', 'room', 'simply', 'breathtaking', 'room', 'spotless', 'feature', 'modern', 'luxurious', 'decor', 'furnishing', 'bed', 'heavenly', 'hotel', 'staff', 'friendly', 'upbeat', 'extremely', 'helpful', 'ask', 'direction', 'restaurant', 'recommendation', 'spot', 'highly', 'recommend', 'hard', 'rock', 'hotel', 'chicago', 'would', 'stay', 'heartbeat']</a:t>
            </a:r>
          </a:p>
        </p:txBody>
      </p:sp>
    </p:spTree>
    <p:extLst>
      <p:ext uri="{BB962C8B-B14F-4D97-AF65-F5344CB8AC3E}">
        <p14:creationId xmlns:p14="http://schemas.microsoft.com/office/powerpoint/2010/main" val="366745644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{1CA243E1-34BB-2244-9309-34FE849EB66F}tf10001069</Template>
  <TotalTime>464</TotalTime>
  <Words>2617</Words>
  <Application>Microsoft Office PowerPoint</Application>
  <PresentationFormat>Widescreen</PresentationFormat>
  <Paragraphs>296</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Cambria Math</vt:lpstr>
      <vt:lpstr>Century Gothic</vt:lpstr>
      <vt:lpstr>Times New Roman</vt:lpstr>
      <vt:lpstr>Wingdings</vt:lpstr>
      <vt:lpstr>Wingdings 3</vt:lpstr>
      <vt:lpstr>Wisp</vt:lpstr>
      <vt:lpstr>Machine Learning Project</vt:lpstr>
      <vt:lpstr>Pre-Process the Data  </vt:lpstr>
      <vt:lpstr>Code of removing stop words </vt:lpstr>
      <vt:lpstr>Lemmatization</vt:lpstr>
      <vt:lpstr>Context</vt:lpstr>
      <vt:lpstr>Extraction</vt:lpstr>
      <vt:lpstr>Entire Process</vt:lpstr>
      <vt:lpstr>Example </vt:lpstr>
      <vt:lpstr>Example </vt:lpstr>
      <vt:lpstr>Data visualizations</vt:lpstr>
      <vt:lpstr>Review text length of deceptive and truthful reviews</vt:lpstr>
      <vt:lpstr>Word clouds for deceptive and truthful reviews for 50 most used words</vt:lpstr>
      <vt:lpstr>Top 30 most used Unigrams for Deceptive and Truthful reviews</vt:lpstr>
      <vt:lpstr>Top 30 most used bigrams in truthful and deceptive reviews</vt:lpstr>
      <vt:lpstr>Code of word-embedding</vt:lpstr>
      <vt:lpstr>TF-IDF Matrix</vt:lpstr>
      <vt:lpstr>TF-IDF Result</vt:lpstr>
      <vt:lpstr>Model Survey For Opinion spam Detection</vt:lpstr>
      <vt:lpstr>PowerPoint Presentation</vt:lpstr>
      <vt:lpstr>PowerPoint Presentation</vt:lpstr>
      <vt:lpstr>PowerPoint Presentation</vt:lpstr>
      <vt:lpstr>PowerPoint Presentation</vt:lpstr>
      <vt:lpstr>PowerPoint Presentation</vt:lpstr>
      <vt:lpstr>Recurrent Neural Networks</vt:lpstr>
      <vt:lpstr>PowerPoint Presentation</vt:lpstr>
      <vt:lpstr>PowerPoint Presentation</vt:lpstr>
      <vt:lpstr>Model Selection</vt:lpstr>
      <vt:lpstr>PowerPoint Presentation</vt:lpstr>
      <vt:lpstr>PowerPoint Presentation</vt:lpstr>
      <vt:lpstr>PowerPoint Presentation</vt:lpstr>
      <vt:lpstr>Support Vector Machine</vt:lpstr>
      <vt:lpstr>Results</vt:lpstr>
      <vt:lpstr>Model Training: lstm</vt:lpstr>
      <vt:lpstr>Model Training: lstm</vt:lpstr>
      <vt:lpstr>Result: lstm</vt:lpstr>
      <vt:lpstr>Result: lstm</vt:lpstr>
      <vt:lpstr>Model Training: neural network</vt:lpstr>
      <vt:lpstr>Model Training: neural network</vt:lpstr>
      <vt:lpstr>Result: neural network</vt:lpstr>
      <vt:lpstr>Result: neural network</vt:lpstr>
      <vt:lpstr>Comparison of the results</vt:lpstr>
      <vt:lpstr>Personal Contribution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dc:title>
  <dc:creator>Nazim Zerrouki</dc:creator>
  <cp:lastModifiedBy>Nazim Zerrouki</cp:lastModifiedBy>
  <cp:revision>42</cp:revision>
  <dcterms:created xsi:type="dcterms:W3CDTF">2020-11-18T01:54:10Z</dcterms:created>
  <dcterms:modified xsi:type="dcterms:W3CDTF">2020-12-15T07:10:34Z</dcterms:modified>
</cp:coreProperties>
</file>