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60" r:id="rId3"/>
    <p:sldId id="257" r:id="rId4"/>
    <p:sldId id="282" r:id="rId5"/>
    <p:sldId id="261" r:id="rId6"/>
    <p:sldId id="269" r:id="rId7"/>
    <p:sldId id="265" r:id="rId8"/>
    <p:sldId id="268" r:id="rId9"/>
    <p:sldId id="279" r:id="rId10"/>
    <p:sldId id="271" r:id="rId11"/>
    <p:sldId id="285" r:id="rId12"/>
    <p:sldId id="288" r:id="rId13"/>
    <p:sldId id="289" r:id="rId14"/>
    <p:sldId id="290" r:id="rId15"/>
    <p:sldId id="287" r:id="rId16"/>
    <p:sldId id="286" r:id="rId17"/>
    <p:sldId id="275" r:id="rId18"/>
  </p:sldIdLst>
  <p:sldSz cx="9144000" cy="5143500" type="screen16x9"/>
  <p:notesSz cx="6858000" cy="9144000"/>
  <p:embeddedFontLst>
    <p:embeddedFont>
      <p:font typeface="Lobster" panose="020B0604020202020204" charset="0"/>
      <p:regular r:id="rId20"/>
    </p:embeddedFont>
    <p:embeddedFont>
      <p:font typeface="Impact" panose="020B0806030902050204" pitchFamily="34" charset="0"/>
      <p:regular r:id="rId21"/>
    </p:embeddedFont>
    <p:embeddedFont>
      <p:font typeface="Constantia" panose="02030602050306030303" pitchFamily="18" charset="0"/>
      <p:regular r:id="rId22"/>
      <p:bold r:id="rId23"/>
      <p:italic r:id="rId24"/>
      <p:boldItalic r:id="rId25"/>
    </p:embeddedFont>
    <p:embeddedFont>
      <p:font typeface="Merriweather" panose="020B0604020202020204"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Светлый стиль 1 — акцент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269D01E-BC32-4049-B463-5C60D7B0CCD2}" styleName="Стиль из темы 2 - акцент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Светлы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7" d="100"/>
          <a:sy n="87" d="100"/>
        </p:scale>
        <p:origin x="8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557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7159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6912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7758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ru"/>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111550" y="1186040"/>
            <a:ext cx="8103900" cy="104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 sz="3000" dirty="0">
                <a:latin typeface="Lobster"/>
                <a:ea typeface="Lobster"/>
                <a:cs typeface="Lobster"/>
                <a:sym typeface="Lobster"/>
              </a:rPr>
              <a:t>A Systematic Literature Review on the Effect of Code Smells on Non-Functional Attributes of Source </a:t>
            </a:r>
            <a:r>
              <a:rPr lang="ru" sz="3000" dirty="0" smtClean="0">
                <a:latin typeface="Lobster"/>
                <a:ea typeface="Lobster"/>
                <a:cs typeface="Lobster"/>
                <a:sym typeface="Lobster"/>
              </a:rPr>
              <a:t>Code</a:t>
            </a:r>
            <a:r>
              <a:rPr lang="en-US" sz="3000" dirty="0" smtClean="0">
                <a:latin typeface="Lobster"/>
                <a:ea typeface="Lobster"/>
                <a:cs typeface="Lobster"/>
                <a:sym typeface="Lobster"/>
              </a:rPr>
              <a:t/>
            </a:r>
            <a:br>
              <a:rPr lang="en-US" sz="3000" dirty="0" smtClean="0">
                <a:latin typeface="Lobster"/>
                <a:ea typeface="Lobster"/>
                <a:cs typeface="Lobster"/>
                <a:sym typeface="Lobster"/>
              </a:rPr>
            </a:br>
            <a:endParaRPr sz="2400" dirty="0">
              <a:latin typeface="Impact" panose="020B0806030902050204" pitchFamily="34" charset="0"/>
              <a:ea typeface="Lobster"/>
              <a:cs typeface="Lobster"/>
              <a:sym typeface="Lobster"/>
            </a:endParaRPr>
          </a:p>
        </p:txBody>
      </p:sp>
      <p:sp>
        <p:nvSpPr>
          <p:cNvPr id="65" name="Google Shape;65;p13"/>
          <p:cNvSpPr txBox="1">
            <a:spLocks noGrp="1"/>
          </p:cNvSpPr>
          <p:nvPr>
            <p:ph type="subTitle" idx="1"/>
          </p:nvPr>
        </p:nvSpPr>
        <p:spPr>
          <a:xfrm>
            <a:off x="5974825" y="3454000"/>
            <a:ext cx="3186600" cy="738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u" sz="1800" dirty="0">
                <a:solidFill>
                  <a:srgbClr val="FFFFFF"/>
                </a:solidFill>
                <a:latin typeface="Lobster"/>
                <a:ea typeface="Lobster"/>
                <a:cs typeface="Lobster"/>
                <a:sym typeface="Lobster"/>
              </a:rPr>
              <a:t>Nazira Munalbayeva</a:t>
            </a:r>
            <a:endParaRPr sz="1800" dirty="0">
              <a:solidFill>
                <a:srgbClr val="FFFFFF"/>
              </a:solidFill>
              <a:latin typeface="Lobster"/>
              <a:ea typeface="Lobster"/>
              <a:cs typeface="Lobster"/>
              <a:sym typeface="Lobster"/>
            </a:endParaRPr>
          </a:p>
          <a:p>
            <a:pPr marL="0" lvl="0" indent="0" algn="l" rtl="0">
              <a:lnSpc>
                <a:spcPct val="115000"/>
              </a:lnSpc>
              <a:spcBef>
                <a:spcPts val="0"/>
              </a:spcBef>
              <a:spcAft>
                <a:spcPts val="0"/>
              </a:spcAft>
              <a:buNone/>
            </a:pPr>
            <a:r>
              <a:rPr lang="ru" sz="1800" dirty="0">
                <a:solidFill>
                  <a:srgbClr val="FFFFFF"/>
                </a:solidFill>
                <a:latin typeface="Lobster"/>
                <a:ea typeface="Lobster"/>
                <a:cs typeface="Lobster"/>
                <a:sym typeface="Lobster"/>
              </a:rPr>
              <a:t>University of Salerno</a:t>
            </a:r>
            <a:endParaRPr sz="1800" dirty="0">
              <a:solidFill>
                <a:srgbClr val="FFFFFF"/>
              </a:solidFill>
              <a:latin typeface="Lobster"/>
              <a:ea typeface="Lobster"/>
              <a:cs typeface="Lobster"/>
              <a:sym typeface="Lobster"/>
            </a:endParaRPr>
          </a:p>
          <a:p>
            <a:pPr marL="0" lvl="0" indent="0" algn="l" rtl="0">
              <a:lnSpc>
                <a:spcPct val="115000"/>
              </a:lnSpc>
              <a:spcBef>
                <a:spcPts val="0"/>
              </a:spcBef>
              <a:spcAft>
                <a:spcPts val="0"/>
              </a:spcAft>
              <a:buNone/>
            </a:pPr>
            <a:r>
              <a:rPr lang="ru" sz="1800" dirty="0">
                <a:solidFill>
                  <a:srgbClr val="FFFFFF"/>
                </a:solidFill>
                <a:latin typeface="Lobster"/>
                <a:ea typeface="Lobster"/>
                <a:cs typeface="Lobster"/>
                <a:sym typeface="Lobster"/>
              </a:rPr>
              <a:t>n.munalbayeva@studenti.unisa.it</a:t>
            </a:r>
            <a:endParaRPr sz="1800" dirty="0">
              <a:solidFill>
                <a:srgbClr val="FFFFFF"/>
              </a:solidFill>
              <a:latin typeface="Lobster"/>
              <a:ea typeface="Lobster"/>
              <a:cs typeface="Lobster"/>
              <a:sym typeface="Lobster"/>
            </a:endParaRPr>
          </a:p>
          <a:p>
            <a:pPr marL="0" lvl="0" indent="0" algn="l" rtl="0">
              <a:spcBef>
                <a:spcPts val="0"/>
              </a:spcBef>
              <a:spcAft>
                <a:spcPts val="0"/>
              </a:spcAft>
              <a:buNone/>
            </a:pPr>
            <a:endParaRPr dirty="0">
              <a:solidFill>
                <a:srgbClr val="FFFFFF"/>
              </a:solidFill>
              <a:latin typeface="Lobster"/>
              <a:ea typeface="Lobster"/>
              <a:cs typeface="Lobster"/>
              <a:sym typeface="Lobster"/>
            </a:endParaRPr>
          </a:p>
        </p:txBody>
      </p:sp>
      <p:pic>
        <p:nvPicPr>
          <p:cNvPr id="4" name="Immagine 4">
            <a:extLst>
              <a:ext uri="{FF2B5EF4-FFF2-40B4-BE49-F238E27FC236}">
                <a16:creationId xmlns:a16="http://schemas.microsoft.com/office/drawing/2014/main" id="{76B3C8FA-83C8-4BA4-B593-9130C0443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4858" y="1474"/>
            <a:ext cx="1090417" cy="1090417"/>
          </a:xfrm>
          <a:prstGeom prst="rect">
            <a:avLst/>
          </a:prstGeom>
          <a:ln>
            <a:noFill/>
          </a:ln>
          <a:effectLst>
            <a:outerShdw blurRad="292100" dist="139700" dir="2700000" algn="tl" rotWithShape="0">
              <a:srgbClr val="333333">
                <a:alpha val="65000"/>
              </a:srgbClr>
            </a:outerShdw>
          </a:effectLst>
        </p:spPr>
      </p:pic>
      <p:sp>
        <p:nvSpPr>
          <p:cNvPr id="5" name="Google Shape;65;p13"/>
          <p:cNvSpPr txBox="1">
            <a:spLocks/>
          </p:cNvSpPr>
          <p:nvPr/>
        </p:nvSpPr>
        <p:spPr>
          <a:xfrm>
            <a:off x="4065224" y="252149"/>
            <a:ext cx="4417301" cy="73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1pPr>
            <a:lvl2pPr marL="914400" marR="0" lvl="1"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2pPr>
            <a:lvl3pPr marL="1371600" marR="0" lvl="2"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3pPr>
            <a:lvl4pPr marL="1828800" marR="0" lvl="3"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4pPr>
            <a:lvl5pPr marL="2286000" marR="0" lvl="4"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5pPr>
            <a:lvl6pPr marL="2743200" marR="0" lvl="5"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6pPr>
            <a:lvl7pPr marL="3200400" marR="0" lvl="6"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7pPr>
            <a:lvl8pPr marL="3657600" marR="0" lvl="7"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8pPr>
            <a:lvl9pPr marL="4114800" marR="0" lvl="8" indent="-29845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9pPr>
          </a:lstStyle>
          <a:p>
            <a:r>
              <a:rPr lang="it-IT" b="1" dirty="0">
                <a:latin typeface="Merriweather" panose="020B0604020202020204" charset="0"/>
              </a:rPr>
              <a:t>Università degli Studi di Salerno</a:t>
            </a:r>
          </a:p>
          <a:p>
            <a:r>
              <a:rPr lang="it-IT" b="1" dirty="0" smtClean="0">
                <a:latin typeface="Merriweather" panose="020B0604020202020204" charset="0"/>
              </a:rPr>
              <a:t>Dipartimento </a:t>
            </a:r>
            <a:r>
              <a:rPr lang="it-IT" b="1" dirty="0">
                <a:latin typeface="Merriweather" panose="020B0604020202020204" charset="0"/>
              </a:rPr>
              <a:t>di Informatica</a:t>
            </a:r>
          </a:p>
          <a:p>
            <a:pPr marL="0" indent="0"/>
            <a:endParaRPr lang="it-IT" dirty="0">
              <a:solidFill>
                <a:schemeClr val="accent1"/>
              </a:solidFill>
              <a:latin typeface="Lobster"/>
              <a:ea typeface="Lobster"/>
              <a:cs typeface="Lobster"/>
              <a:sym typeface="Lobste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cxnSp>
        <p:nvCxnSpPr>
          <p:cNvPr id="3" name="Прямая соединительная линия 2"/>
          <p:cNvCxnSpPr/>
          <p:nvPr/>
        </p:nvCxnSpPr>
        <p:spPr>
          <a:xfrm>
            <a:off x="275423" y="804235"/>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4" name="Google Shape;75;p15"/>
          <p:cNvSpPr txBox="1">
            <a:spLocks/>
          </p:cNvSpPr>
          <p:nvPr/>
        </p:nvSpPr>
        <p:spPr>
          <a:xfrm>
            <a:off x="201530" y="996684"/>
            <a:ext cx="8520600" cy="128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pPr marL="285750" indent="-285750" algn="just">
              <a:buFont typeface="Wingdings" panose="05000000000000000000" pitchFamily="2" charset="2"/>
              <a:buChar char="§"/>
            </a:pPr>
            <a:r>
              <a:rPr lang="en-GB" sz="1800" dirty="0"/>
              <a:t>The data extraction forms must be designed to collect all the information needed to address the review questions and the study quality criteria. </a:t>
            </a:r>
            <a:endParaRPr lang="en-GB" sz="1800" dirty="0" smtClean="0"/>
          </a:p>
          <a:p>
            <a:pPr marL="285750" indent="-285750" algn="just">
              <a:buFont typeface="Wingdings" panose="05000000000000000000" pitchFamily="2" charset="2"/>
              <a:buChar char="§"/>
            </a:pPr>
            <a:r>
              <a:rPr lang="en-GB" sz="1800" dirty="0"/>
              <a:t>The goal of data synthesis is to aggregate evidence from the selected studies for answering the research questions</a:t>
            </a:r>
            <a:r>
              <a:rPr lang="en-GB" sz="1800" dirty="0" smtClean="0"/>
              <a:t>. </a:t>
            </a:r>
            <a:endParaRPr lang="en-US" sz="1800" i="1" dirty="0">
              <a:solidFill>
                <a:schemeClr val="tx1"/>
              </a:solidFill>
            </a:endParaRPr>
          </a:p>
        </p:txBody>
      </p:sp>
      <p:sp>
        <p:nvSpPr>
          <p:cNvPr id="5" name="Прямоугольник с двумя скругленными противолежащими углами 4"/>
          <p:cNvSpPr/>
          <p:nvPr/>
        </p:nvSpPr>
        <p:spPr>
          <a:xfrm>
            <a:off x="947450" y="2708773"/>
            <a:ext cx="3117773" cy="199543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lgn="just">
              <a:buFont typeface="Wingdings" panose="05000000000000000000" pitchFamily="2" charset="2"/>
              <a:buChar char="§"/>
            </a:pPr>
            <a:r>
              <a:rPr lang="en-GB" dirty="0" smtClean="0"/>
              <a:t>identification number; </a:t>
            </a:r>
          </a:p>
          <a:p>
            <a:pPr marL="342900" indent="-342900" algn="just">
              <a:buFont typeface="Wingdings" panose="05000000000000000000" pitchFamily="2" charset="2"/>
              <a:buChar char="§"/>
            </a:pPr>
            <a:r>
              <a:rPr lang="en-GB" dirty="0" smtClean="0"/>
              <a:t>year; </a:t>
            </a:r>
          </a:p>
          <a:p>
            <a:pPr marL="342900" indent="-342900" algn="just">
              <a:buFont typeface="Wingdings" panose="05000000000000000000" pitchFamily="2" charset="2"/>
              <a:buChar char="§"/>
            </a:pPr>
            <a:r>
              <a:rPr lang="en-GB" dirty="0" smtClean="0"/>
              <a:t>title; </a:t>
            </a:r>
          </a:p>
          <a:p>
            <a:pPr marL="342900" indent="-342900" algn="just">
              <a:buFont typeface="Wingdings" panose="05000000000000000000" pitchFamily="2" charset="2"/>
              <a:buChar char="§"/>
            </a:pPr>
            <a:r>
              <a:rPr lang="en-GB" dirty="0" smtClean="0"/>
              <a:t>objectives or aims; </a:t>
            </a:r>
          </a:p>
          <a:p>
            <a:pPr marL="342900" indent="-342900" algn="just">
              <a:buFont typeface="Wingdings" panose="05000000000000000000" pitchFamily="2" charset="2"/>
              <a:buChar char="§"/>
            </a:pPr>
            <a:r>
              <a:rPr lang="en-GB" dirty="0" smtClean="0"/>
              <a:t>code smells; </a:t>
            </a:r>
          </a:p>
          <a:p>
            <a:pPr marL="342900" indent="-342900" algn="just">
              <a:buFont typeface="Wingdings" panose="05000000000000000000" pitchFamily="2" charset="2"/>
              <a:buChar char="§"/>
            </a:pPr>
            <a:r>
              <a:rPr lang="en-GB" dirty="0" smtClean="0"/>
              <a:t>analysed projects;</a:t>
            </a:r>
          </a:p>
          <a:p>
            <a:pPr algn="ctr"/>
            <a:endParaRPr lang="en-US" dirty="0"/>
          </a:p>
        </p:txBody>
      </p:sp>
      <p:sp>
        <p:nvSpPr>
          <p:cNvPr id="6" name="Прямоугольник с двумя скругленными противолежащими углами 5"/>
          <p:cNvSpPr/>
          <p:nvPr/>
        </p:nvSpPr>
        <p:spPr>
          <a:xfrm>
            <a:off x="4489375" y="2708773"/>
            <a:ext cx="3205908" cy="1995431"/>
          </a:xfrm>
          <a:prstGeom prst="round2DiagRect">
            <a:avLst/>
          </a:prstGeom>
        </p:spPr>
        <p:style>
          <a:lnRef idx="1">
            <a:schemeClr val="dk1"/>
          </a:lnRef>
          <a:fillRef idx="2">
            <a:schemeClr val="dk1"/>
          </a:fillRef>
          <a:effectRef idx="1">
            <a:schemeClr val="dk1"/>
          </a:effectRef>
          <a:fontRef idx="minor">
            <a:schemeClr val="dk1"/>
          </a:fontRef>
        </p:style>
        <p:txBody>
          <a:bodyPr rtlCol="0" anchor="ctr"/>
          <a:lstStyle/>
          <a:p>
            <a:pPr algn="just"/>
            <a:endParaRPr lang="en-GB" sz="1200" dirty="0">
              <a:latin typeface="+mj-lt"/>
            </a:endParaRPr>
          </a:p>
          <a:p>
            <a:pPr marL="171450" indent="-171450" algn="just">
              <a:buFont typeface="Wingdings" panose="05000000000000000000" pitchFamily="2" charset="2"/>
              <a:buChar char="§"/>
            </a:pPr>
            <a:r>
              <a:rPr lang="en-GB" sz="1200" dirty="0">
                <a:solidFill>
                  <a:schemeClr val="tx1"/>
                </a:solidFill>
                <a:latin typeface="+mj-lt"/>
              </a:rPr>
              <a:t>research questions and respective answers;</a:t>
            </a:r>
          </a:p>
          <a:p>
            <a:pPr marL="171450" lvl="0" indent="-171450" algn="just">
              <a:buSzPts val="1600"/>
              <a:buFont typeface="Wingdings" panose="05000000000000000000" pitchFamily="2" charset="2"/>
              <a:buChar char="§"/>
            </a:pPr>
            <a:r>
              <a:rPr lang="en-GB" sz="1200" dirty="0">
                <a:solidFill>
                  <a:schemeClr val="tx1"/>
                </a:solidFill>
                <a:latin typeface="+mj-lt"/>
              </a:rPr>
              <a:t>In which way a Code Smell Impact on </a:t>
            </a:r>
            <a:r>
              <a:rPr lang="en-GB" sz="1200" dirty="0" smtClean="0">
                <a:solidFill>
                  <a:schemeClr val="tx1"/>
                </a:solidFill>
                <a:latin typeface="+mj-lt"/>
              </a:rPr>
              <a:t>NFA?</a:t>
            </a:r>
          </a:p>
          <a:p>
            <a:pPr marL="171450" lvl="0" indent="-171450" algn="just">
              <a:buSzPts val="1600"/>
              <a:buFont typeface="Wingdings" panose="05000000000000000000" pitchFamily="2" charset="2"/>
              <a:buChar char="§"/>
            </a:pPr>
            <a:r>
              <a:rPr lang="en-GB" sz="1200" dirty="0" smtClean="0">
                <a:solidFill>
                  <a:schemeClr val="tx1"/>
                </a:solidFill>
                <a:latin typeface="+mj-lt"/>
              </a:rPr>
              <a:t>How </a:t>
            </a:r>
            <a:r>
              <a:rPr lang="en-GB" sz="1200" dirty="0">
                <a:solidFill>
                  <a:schemeClr val="tx1"/>
                </a:solidFill>
                <a:latin typeface="+mj-lt"/>
              </a:rPr>
              <a:t>the connection between  code smells and NFA was </a:t>
            </a:r>
            <a:r>
              <a:rPr lang="en-GB" sz="1200" dirty="0" smtClean="0">
                <a:solidFill>
                  <a:schemeClr val="tx1"/>
                </a:solidFill>
                <a:latin typeface="+mj-lt"/>
              </a:rPr>
              <a:t>determined?</a:t>
            </a:r>
          </a:p>
          <a:p>
            <a:pPr marL="171450" lvl="0" indent="-171450" algn="just">
              <a:buSzPts val="1600"/>
              <a:buFont typeface="Wingdings" panose="05000000000000000000" pitchFamily="2" charset="2"/>
              <a:buChar char="§"/>
            </a:pPr>
            <a:r>
              <a:rPr lang="en-GB" sz="1200" dirty="0" smtClean="0">
                <a:solidFill>
                  <a:schemeClr val="tx1"/>
                </a:solidFill>
                <a:latin typeface="+mj-lt"/>
              </a:rPr>
              <a:t>Are </a:t>
            </a:r>
            <a:r>
              <a:rPr lang="en-GB" sz="1200" dirty="0">
                <a:solidFill>
                  <a:schemeClr val="tx1"/>
                </a:solidFill>
                <a:latin typeface="+mj-lt"/>
              </a:rPr>
              <a:t>all code smells impactful on NFA</a:t>
            </a:r>
            <a:r>
              <a:rPr lang="en-GB" sz="1200" dirty="0" smtClean="0">
                <a:solidFill>
                  <a:schemeClr val="tx1"/>
                </a:solidFill>
                <a:latin typeface="+mj-lt"/>
              </a:rPr>
              <a:t>?</a:t>
            </a:r>
            <a:endParaRPr lang="en-GB" sz="1050" dirty="0">
              <a:solidFill>
                <a:schemeClr val="tx1"/>
              </a:solidFill>
              <a:latin typeface="+mj-lt"/>
            </a:endParaRPr>
          </a:p>
          <a:p>
            <a:pPr marL="171450" indent="-171450" algn="just">
              <a:buFont typeface="Wingdings" panose="05000000000000000000" pitchFamily="2" charset="2"/>
              <a:buChar char="§"/>
            </a:pPr>
            <a:r>
              <a:rPr lang="en-GB" sz="1200" dirty="0" smtClean="0">
                <a:solidFill>
                  <a:schemeClr val="tx1"/>
                </a:solidFill>
                <a:latin typeface="+mj-lt"/>
              </a:rPr>
              <a:t>software projects or method </a:t>
            </a:r>
            <a:r>
              <a:rPr lang="en-GB" sz="1200" dirty="0">
                <a:solidFill>
                  <a:schemeClr val="tx1"/>
                </a:solidFill>
                <a:latin typeface="+mj-lt"/>
              </a:rPr>
              <a:t>that illustrate this </a:t>
            </a:r>
            <a:r>
              <a:rPr lang="en-GB" sz="1200" dirty="0" smtClean="0">
                <a:solidFill>
                  <a:schemeClr val="tx1"/>
                </a:solidFill>
                <a:latin typeface="+mj-lt"/>
              </a:rPr>
              <a:t>influence.</a:t>
            </a:r>
            <a:endParaRPr lang="en-US" sz="1200" i="1" dirty="0">
              <a:solidFill>
                <a:schemeClr val="tx1"/>
              </a:solidFill>
              <a:latin typeface="+mj-lt"/>
            </a:endParaRPr>
          </a:p>
          <a:p>
            <a:pPr algn="ctr"/>
            <a:endParaRPr lang="en-US" sz="1200" dirty="0">
              <a:latin typeface="+mj-lt"/>
            </a:endParaRPr>
          </a:p>
        </p:txBody>
      </p:sp>
      <p:sp>
        <p:nvSpPr>
          <p:cNvPr id="9" name="Скругленный прямоугольник 8"/>
          <p:cNvSpPr/>
          <p:nvPr/>
        </p:nvSpPr>
        <p:spPr>
          <a:xfrm>
            <a:off x="78493" y="159572"/>
            <a:ext cx="8911271" cy="67771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 name="Google Shape;91;p18"/>
          <p:cNvSpPr txBox="1">
            <a:spLocks/>
          </p:cNvSpPr>
          <p:nvPr/>
        </p:nvSpPr>
        <p:spPr>
          <a:xfrm>
            <a:off x="155610" y="148555"/>
            <a:ext cx="7622297" cy="8371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r>
              <a:rPr lang="en-US" sz="3200" dirty="0" smtClean="0"/>
              <a:t>7-8. </a:t>
            </a:r>
            <a:r>
              <a:rPr lang="en-US" sz="3200" dirty="0"/>
              <a:t>Data </a:t>
            </a:r>
            <a:r>
              <a:rPr lang="en-US" sz="3200" dirty="0" smtClean="0"/>
              <a:t>Extraction &amp; Synthesis</a:t>
            </a:r>
            <a:r>
              <a:rPr lang="en-US" sz="3200" dirty="0"/>
              <a:t/>
            </a:r>
            <a:br>
              <a:rPr lang="en-US" sz="3200" dirty="0"/>
            </a:br>
            <a:endParaRPr lang="en-US" sz="1400" dirty="0"/>
          </a:p>
        </p:txBody>
      </p:sp>
    </p:spTree>
    <p:extLst>
      <p:ext uri="{BB962C8B-B14F-4D97-AF65-F5344CB8AC3E}">
        <p14:creationId xmlns:p14="http://schemas.microsoft.com/office/powerpoint/2010/main" val="821573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Скругленный прямоугольник 8"/>
          <p:cNvSpPr/>
          <p:nvPr/>
        </p:nvSpPr>
        <p:spPr>
          <a:xfrm>
            <a:off x="78493" y="152522"/>
            <a:ext cx="8911271" cy="702753"/>
          </a:xfrm>
          <a:prstGeom prst="roundRect">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Заголовок 1"/>
          <p:cNvSpPr>
            <a:spLocks noGrp="1"/>
          </p:cNvSpPr>
          <p:nvPr>
            <p:ph type="title"/>
          </p:nvPr>
        </p:nvSpPr>
        <p:spPr>
          <a:xfrm>
            <a:off x="-428283" y="1031547"/>
            <a:ext cx="10365498" cy="2094495"/>
          </a:xfrm>
        </p:spPr>
        <p:txBody>
          <a:bodyPr/>
          <a:lstStyle/>
          <a:p>
            <a:pPr algn="ctr"/>
            <a:r>
              <a:rPr lang="en-US" sz="2000" b="1" dirty="0" smtClean="0"/>
              <a:t>RESULTS AND DISCUSSION    </a:t>
            </a:r>
            <a:r>
              <a:rPr lang="en-US" sz="2000" b="1" dirty="0" smtClean="0">
                <a:solidFill>
                  <a:schemeClr val="accent1">
                    <a:lumMod val="90000"/>
                    <a:lumOff val="10000"/>
                  </a:schemeClr>
                </a:solidFill>
              </a:rPr>
              <a:t>OVERVIEW OF SELECTED STUDIES </a:t>
            </a:r>
            <a:br>
              <a:rPr lang="en-US" sz="2000" b="1" dirty="0" smtClean="0">
                <a:solidFill>
                  <a:schemeClr val="accent1">
                    <a:lumMod val="90000"/>
                    <a:lumOff val="10000"/>
                  </a:schemeClr>
                </a:solidFill>
              </a:rPr>
            </a:br>
            <a:r>
              <a:rPr lang="en-US" sz="2000" b="1" dirty="0"/>
              <a:t/>
            </a:r>
            <a:br>
              <a:rPr lang="en-US" sz="2000" b="1" dirty="0"/>
            </a:br>
            <a:endParaRPr lang="en-US" sz="2000" dirty="0"/>
          </a:p>
        </p:txBody>
      </p:sp>
      <p:sp>
        <p:nvSpPr>
          <p:cNvPr id="7" name="Google Shape;91;p18"/>
          <p:cNvSpPr txBox="1">
            <a:spLocks/>
          </p:cNvSpPr>
          <p:nvPr/>
        </p:nvSpPr>
        <p:spPr>
          <a:xfrm>
            <a:off x="78493" y="185401"/>
            <a:ext cx="6377390" cy="8371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r>
              <a:rPr lang="en-US" sz="3200" dirty="0">
                <a:solidFill>
                  <a:schemeClr val="bg1"/>
                </a:solidFill>
              </a:rPr>
              <a:t>9. Reporting the results</a:t>
            </a:r>
          </a:p>
        </p:txBody>
      </p:sp>
      <p:sp>
        <p:nvSpPr>
          <p:cNvPr id="10" name="Заголовок 1"/>
          <p:cNvSpPr txBox="1">
            <a:spLocks/>
          </p:cNvSpPr>
          <p:nvPr/>
        </p:nvSpPr>
        <p:spPr>
          <a:xfrm>
            <a:off x="4754466" y="4322480"/>
            <a:ext cx="4096900" cy="12506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pPr algn="just"/>
            <a:r>
              <a:rPr lang="en-US" sz="1800" dirty="0">
                <a:solidFill>
                  <a:schemeClr val="accent1">
                    <a:lumMod val="90000"/>
                    <a:lumOff val="10000"/>
                  </a:schemeClr>
                </a:solidFill>
              </a:rPr>
              <a:t>Timeline distribution of papers</a:t>
            </a:r>
            <a:endParaRPr lang="en-US" sz="800" dirty="0">
              <a:solidFill>
                <a:schemeClr val="accent1">
                  <a:lumMod val="90000"/>
                  <a:lumOff val="10000"/>
                </a:schemeClr>
              </a:solidFill>
            </a:endParaRPr>
          </a:p>
        </p:txBody>
      </p:sp>
      <p:pic>
        <p:nvPicPr>
          <p:cNvPr id="4" name="Рисунок 3"/>
          <p:cNvPicPr>
            <a:picLocks noChangeAspect="1"/>
          </p:cNvPicPr>
          <p:nvPr/>
        </p:nvPicPr>
        <p:blipFill>
          <a:blip r:embed="rId2"/>
          <a:stretch>
            <a:fillRect/>
          </a:stretch>
        </p:blipFill>
        <p:spPr>
          <a:xfrm>
            <a:off x="4390099" y="1739355"/>
            <a:ext cx="4379327" cy="2241099"/>
          </a:xfrm>
          <a:prstGeom prst="rect">
            <a:avLst/>
          </a:prstGeom>
        </p:spPr>
      </p:pic>
      <p:pic>
        <p:nvPicPr>
          <p:cNvPr id="5" name="Рисунок 4"/>
          <p:cNvPicPr>
            <a:picLocks noChangeAspect="1"/>
          </p:cNvPicPr>
          <p:nvPr/>
        </p:nvPicPr>
        <p:blipFill>
          <a:blip r:embed="rId3"/>
          <a:stretch>
            <a:fillRect/>
          </a:stretch>
        </p:blipFill>
        <p:spPr>
          <a:xfrm>
            <a:off x="166495" y="1725266"/>
            <a:ext cx="4107784" cy="2182055"/>
          </a:xfrm>
          <a:prstGeom prst="rect">
            <a:avLst/>
          </a:prstGeom>
        </p:spPr>
      </p:pic>
      <p:sp>
        <p:nvSpPr>
          <p:cNvPr id="11" name="Заголовок 1"/>
          <p:cNvSpPr txBox="1">
            <a:spLocks/>
          </p:cNvSpPr>
          <p:nvPr/>
        </p:nvSpPr>
        <p:spPr>
          <a:xfrm>
            <a:off x="166495" y="4322481"/>
            <a:ext cx="4096900" cy="12506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pPr algn="just"/>
            <a:r>
              <a:rPr lang="en-US" sz="1800" dirty="0"/>
              <a:t>Percentage of included attributes in the review %.</a:t>
            </a:r>
            <a:endParaRPr lang="en-US" sz="500" dirty="0">
              <a:solidFill>
                <a:schemeClr val="accent1">
                  <a:lumMod val="90000"/>
                  <a:lumOff val="10000"/>
                </a:schemeClr>
              </a:solidFill>
            </a:endParaRPr>
          </a:p>
        </p:txBody>
      </p:sp>
    </p:spTree>
    <p:extLst>
      <p:ext uri="{BB962C8B-B14F-4D97-AF65-F5344CB8AC3E}">
        <p14:creationId xmlns:p14="http://schemas.microsoft.com/office/powerpoint/2010/main" val="1920190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Скругленный прямоугольник 8"/>
          <p:cNvSpPr/>
          <p:nvPr/>
        </p:nvSpPr>
        <p:spPr>
          <a:xfrm>
            <a:off x="78493" y="152522"/>
            <a:ext cx="8911271" cy="702753"/>
          </a:xfrm>
          <a:prstGeom prst="roundRect">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Заголовок 1"/>
          <p:cNvSpPr>
            <a:spLocks noGrp="1"/>
          </p:cNvSpPr>
          <p:nvPr>
            <p:ph type="title"/>
          </p:nvPr>
        </p:nvSpPr>
        <p:spPr>
          <a:xfrm>
            <a:off x="-428283" y="1031547"/>
            <a:ext cx="10365498" cy="2094495"/>
          </a:xfrm>
        </p:spPr>
        <p:txBody>
          <a:bodyPr/>
          <a:lstStyle/>
          <a:p>
            <a:pPr algn="ctr"/>
            <a:r>
              <a:rPr lang="en-US" sz="2000" b="1" dirty="0" smtClean="0"/>
              <a:t>RESULTS AND DISCUSSION    </a:t>
            </a:r>
            <a:r>
              <a:rPr lang="en-US" sz="2000" b="1" dirty="0" smtClean="0">
                <a:solidFill>
                  <a:schemeClr val="accent1">
                    <a:lumMod val="90000"/>
                    <a:lumOff val="10000"/>
                  </a:schemeClr>
                </a:solidFill>
              </a:rPr>
              <a:t>OVERVIEW OF SELECTED STUDIES </a:t>
            </a:r>
            <a:br>
              <a:rPr lang="en-US" sz="2000" b="1" dirty="0" smtClean="0">
                <a:solidFill>
                  <a:schemeClr val="accent1">
                    <a:lumMod val="90000"/>
                    <a:lumOff val="10000"/>
                  </a:schemeClr>
                </a:solidFill>
              </a:rPr>
            </a:br>
            <a:r>
              <a:rPr lang="en-US" sz="2000" b="1" dirty="0"/>
              <a:t/>
            </a:r>
            <a:br>
              <a:rPr lang="en-US" sz="2000" b="1" dirty="0"/>
            </a:br>
            <a:endParaRPr lang="en-US" sz="2000" dirty="0"/>
          </a:p>
        </p:txBody>
      </p:sp>
      <p:sp>
        <p:nvSpPr>
          <p:cNvPr id="7" name="Google Shape;91;p18"/>
          <p:cNvSpPr txBox="1">
            <a:spLocks/>
          </p:cNvSpPr>
          <p:nvPr/>
        </p:nvSpPr>
        <p:spPr>
          <a:xfrm>
            <a:off x="78493" y="185401"/>
            <a:ext cx="6377390" cy="8371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r>
              <a:rPr lang="en-US" sz="3200" dirty="0">
                <a:solidFill>
                  <a:schemeClr val="bg1"/>
                </a:solidFill>
              </a:rPr>
              <a:t>9. Reporting the results</a:t>
            </a:r>
          </a:p>
        </p:txBody>
      </p:sp>
      <p:sp>
        <p:nvSpPr>
          <p:cNvPr id="10" name="Заголовок 1"/>
          <p:cNvSpPr txBox="1">
            <a:spLocks/>
          </p:cNvSpPr>
          <p:nvPr/>
        </p:nvSpPr>
        <p:spPr>
          <a:xfrm>
            <a:off x="4754466" y="4261235"/>
            <a:ext cx="4096900" cy="12506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pPr algn="just"/>
            <a:r>
              <a:rPr lang="en-US" sz="1800" dirty="0">
                <a:solidFill>
                  <a:schemeClr val="accent1">
                    <a:lumMod val="90000"/>
                    <a:lumOff val="10000"/>
                  </a:schemeClr>
                </a:solidFill>
              </a:rPr>
              <a:t>Number of articles that studied code smells impact</a:t>
            </a:r>
            <a:endParaRPr lang="en-US" sz="500" dirty="0">
              <a:solidFill>
                <a:schemeClr val="accent1">
                  <a:lumMod val="90000"/>
                  <a:lumOff val="10000"/>
                </a:schemeClr>
              </a:solidFill>
            </a:endParaRPr>
          </a:p>
        </p:txBody>
      </p:sp>
      <p:sp>
        <p:nvSpPr>
          <p:cNvPr id="11" name="Заголовок 1"/>
          <p:cNvSpPr txBox="1">
            <a:spLocks/>
          </p:cNvSpPr>
          <p:nvPr/>
        </p:nvSpPr>
        <p:spPr>
          <a:xfrm>
            <a:off x="166495" y="4261235"/>
            <a:ext cx="4096900" cy="12506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pPr algn="just"/>
            <a:r>
              <a:rPr lang="en-US" sz="1800" dirty="0"/>
              <a:t>Active authors that researching relationships between NFAs and code smells</a:t>
            </a:r>
            <a:endParaRPr lang="en-US" sz="200" dirty="0">
              <a:solidFill>
                <a:schemeClr val="accent1">
                  <a:lumMod val="90000"/>
                  <a:lumOff val="10000"/>
                </a:schemeClr>
              </a:solidFill>
            </a:endParaRPr>
          </a:p>
        </p:txBody>
      </p:sp>
      <p:pic>
        <p:nvPicPr>
          <p:cNvPr id="3" name="Рисунок 2"/>
          <p:cNvPicPr>
            <a:picLocks noChangeAspect="1"/>
          </p:cNvPicPr>
          <p:nvPr/>
        </p:nvPicPr>
        <p:blipFill>
          <a:blip r:embed="rId2"/>
          <a:stretch>
            <a:fillRect/>
          </a:stretch>
        </p:blipFill>
        <p:spPr>
          <a:xfrm>
            <a:off x="47294" y="1636156"/>
            <a:ext cx="4216101" cy="1933309"/>
          </a:xfrm>
          <a:prstGeom prst="rect">
            <a:avLst/>
          </a:prstGeom>
        </p:spPr>
      </p:pic>
      <p:pic>
        <p:nvPicPr>
          <p:cNvPr id="6" name="Рисунок 5"/>
          <p:cNvPicPr>
            <a:picLocks noChangeAspect="1"/>
          </p:cNvPicPr>
          <p:nvPr/>
        </p:nvPicPr>
        <p:blipFill>
          <a:blip r:embed="rId3"/>
          <a:stretch>
            <a:fillRect/>
          </a:stretch>
        </p:blipFill>
        <p:spPr>
          <a:xfrm>
            <a:off x="4377842" y="1636156"/>
            <a:ext cx="4611921" cy="2555110"/>
          </a:xfrm>
          <a:prstGeom prst="rect">
            <a:avLst/>
          </a:prstGeom>
        </p:spPr>
      </p:pic>
    </p:spTree>
    <p:extLst>
      <p:ext uri="{BB962C8B-B14F-4D97-AF65-F5344CB8AC3E}">
        <p14:creationId xmlns:p14="http://schemas.microsoft.com/office/powerpoint/2010/main" val="4162052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4775" y="1492444"/>
            <a:ext cx="3706500" cy="2508900"/>
          </a:xfrm>
        </p:spPr>
        <p:txBody>
          <a:bodyPr/>
          <a:lstStyle/>
          <a:p>
            <a:r>
              <a:rPr lang="en-US" b="1" dirty="0"/>
              <a:t>RQ1: In which way a Code Smell Impact on NFA? </a:t>
            </a:r>
            <a:r>
              <a:rPr lang="en-US" dirty="0"/>
              <a:t/>
            </a:r>
            <a:br>
              <a:rPr lang="en-US" dirty="0"/>
            </a:br>
            <a:endParaRPr lang="en-US" dirty="0"/>
          </a:p>
        </p:txBody>
      </p:sp>
      <p:sp>
        <p:nvSpPr>
          <p:cNvPr id="3" name="Текст 2"/>
          <p:cNvSpPr>
            <a:spLocks noGrp="1"/>
          </p:cNvSpPr>
          <p:nvPr>
            <p:ph type="body" idx="1"/>
          </p:nvPr>
        </p:nvSpPr>
        <p:spPr>
          <a:xfrm>
            <a:off x="4395729" y="263279"/>
            <a:ext cx="4660135" cy="4694311"/>
          </a:xfrm>
        </p:spPr>
        <p:style>
          <a:lnRef idx="2">
            <a:schemeClr val="accent6">
              <a:shade val="50000"/>
            </a:schemeClr>
          </a:lnRef>
          <a:fillRef idx="1">
            <a:schemeClr val="accent6"/>
          </a:fillRef>
          <a:effectRef idx="0">
            <a:schemeClr val="accent6"/>
          </a:effectRef>
          <a:fontRef idx="minor">
            <a:schemeClr val="lt1"/>
          </a:fontRef>
        </p:style>
        <p:txBody>
          <a:bodyPr/>
          <a:lstStyle/>
          <a:p>
            <a:pPr marL="0" indent="176213" algn="just">
              <a:buFont typeface="Wingdings" panose="05000000000000000000" pitchFamily="2" charset="2"/>
              <a:buChar char="v"/>
            </a:pPr>
            <a:r>
              <a:rPr lang="en-US" sz="1400" dirty="0">
                <a:solidFill>
                  <a:schemeClr val="accent1">
                    <a:lumMod val="90000"/>
                    <a:lumOff val="10000"/>
                  </a:schemeClr>
                </a:solidFill>
                <a:latin typeface="Merriweather" panose="020B0604020202020204" charset="0"/>
              </a:rPr>
              <a:t>Maintainability, performance, and security are more affected by code smells. The code smells that most affect different quality non-functional attributes are </a:t>
            </a:r>
            <a:r>
              <a:rPr lang="en-US" sz="1400" i="1" dirty="0" err="1">
                <a:solidFill>
                  <a:schemeClr val="accent1">
                    <a:lumMod val="90000"/>
                    <a:lumOff val="10000"/>
                  </a:schemeClr>
                </a:solidFill>
                <a:latin typeface="Merriweather" panose="020B0604020202020204" charset="0"/>
              </a:rPr>
              <a:t>GodClass</a:t>
            </a:r>
            <a:r>
              <a:rPr lang="en-US" sz="1400" i="1" dirty="0">
                <a:solidFill>
                  <a:schemeClr val="accent1">
                    <a:lumMod val="90000"/>
                    <a:lumOff val="10000"/>
                  </a:schemeClr>
                </a:solidFill>
                <a:latin typeface="Merriweather" panose="020B0604020202020204" charset="0"/>
              </a:rPr>
              <a:t>, </a:t>
            </a:r>
            <a:r>
              <a:rPr lang="en-US" sz="1400" i="1" dirty="0" err="1">
                <a:solidFill>
                  <a:schemeClr val="accent1">
                    <a:lumMod val="90000"/>
                    <a:lumOff val="10000"/>
                  </a:schemeClr>
                </a:solidFill>
                <a:latin typeface="Merriweather" panose="020B0604020202020204" charset="0"/>
              </a:rPr>
              <a:t>LongMethod</a:t>
            </a:r>
            <a:r>
              <a:rPr lang="en-US" sz="1400" dirty="0">
                <a:solidFill>
                  <a:schemeClr val="accent1">
                    <a:lumMod val="90000"/>
                    <a:lumOff val="10000"/>
                  </a:schemeClr>
                </a:solidFill>
                <a:latin typeface="Merriweather" panose="020B0604020202020204" charset="0"/>
              </a:rPr>
              <a:t>, </a:t>
            </a:r>
            <a:r>
              <a:rPr lang="en-US" sz="1400" i="1" dirty="0" err="1">
                <a:solidFill>
                  <a:schemeClr val="accent1">
                    <a:lumMod val="90000"/>
                    <a:lumOff val="10000"/>
                  </a:schemeClr>
                </a:solidFill>
                <a:latin typeface="Merriweather" panose="020B0604020202020204" charset="0"/>
              </a:rPr>
              <a:t>SpaghettiCode</a:t>
            </a:r>
            <a:r>
              <a:rPr lang="en-US" sz="1400" dirty="0">
                <a:solidFill>
                  <a:schemeClr val="accent1">
                    <a:lumMod val="90000"/>
                    <a:lumOff val="10000"/>
                  </a:schemeClr>
                </a:solidFill>
                <a:latin typeface="Merriweather" panose="020B0604020202020204" charset="0"/>
              </a:rPr>
              <a:t> and </a:t>
            </a:r>
            <a:r>
              <a:rPr lang="en-US" sz="1400" i="1" dirty="0" err="1">
                <a:solidFill>
                  <a:schemeClr val="accent1">
                    <a:lumMod val="90000"/>
                    <a:lumOff val="10000"/>
                  </a:schemeClr>
                </a:solidFill>
                <a:latin typeface="Merriweather" panose="020B0604020202020204" charset="0"/>
              </a:rPr>
              <a:t>FeatureEnvy</a:t>
            </a:r>
            <a:r>
              <a:rPr lang="en-US" sz="1400" i="1" dirty="0">
                <a:solidFill>
                  <a:schemeClr val="accent1">
                    <a:lumMod val="90000"/>
                    <a:lumOff val="10000"/>
                  </a:schemeClr>
                </a:solidFill>
                <a:latin typeface="Merriweather" panose="020B0604020202020204" charset="0"/>
              </a:rPr>
              <a:t>. </a:t>
            </a:r>
            <a:r>
              <a:rPr lang="en-US" sz="1400" i="1" dirty="0" err="1">
                <a:solidFill>
                  <a:schemeClr val="accent1">
                    <a:lumMod val="90000"/>
                    <a:lumOff val="10000"/>
                  </a:schemeClr>
                </a:solidFill>
                <a:latin typeface="Merriweather" panose="020B0604020202020204" charset="0"/>
              </a:rPr>
              <a:t>GodClass</a:t>
            </a:r>
            <a:r>
              <a:rPr lang="en-US" sz="1400" dirty="0">
                <a:solidFill>
                  <a:schemeClr val="accent1">
                    <a:lumMod val="90000"/>
                    <a:lumOff val="10000"/>
                  </a:schemeClr>
                </a:solidFill>
                <a:latin typeface="Merriweather" panose="020B0604020202020204" charset="0"/>
              </a:rPr>
              <a:t> most affects attribute quality. This affects maintainability, complexity, changeability, and performance. </a:t>
            </a:r>
            <a:endParaRPr lang="en-US" sz="1400" dirty="0" smtClean="0">
              <a:solidFill>
                <a:schemeClr val="accent1">
                  <a:lumMod val="90000"/>
                  <a:lumOff val="10000"/>
                </a:schemeClr>
              </a:solidFill>
              <a:latin typeface="Merriweather" panose="020B0604020202020204" charset="0"/>
            </a:endParaRPr>
          </a:p>
          <a:p>
            <a:pPr marL="0" indent="176213" algn="just">
              <a:buFont typeface="Wingdings" panose="05000000000000000000" pitchFamily="2" charset="2"/>
              <a:buChar char="v"/>
            </a:pPr>
            <a:r>
              <a:rPr lang="en-US" sz="1400" dirty="0" smtClean="0">
                <a:solidFill>
                  <a:schemeClr val="accent1">
                    <a:lumMod val="90000"/>
                    <a:lumOff val="10000"/>
                  </a:schemeClr>
                </a:solidFill>
                <a:latin typeface="Merriweather" panose="020B0604020202020204" charset="0"/>
              </a:rPr>
              <a:t>Code </a:t>
            </a:r>
            <a:r>
              <a:rPr lang="en-US" sz="1400" dirty="0">
                <a:solidFill>
                  <a:schemeClr val="accent1">
                    <a:lumMod val="90000"/>
                    <a:lumOff val="10000"/>
                  </a:schemeClr>
                </a:solidFill>
                <a:latin typeface="Merriweather" panose="020B0604020202020204" charset="0"/>
              </a:rPr>
              <a:t>smells of the Android system, e. g. Getter / Setter (IGS), </a:t>
            </a:r>
            <a:r>
              <a:rPr lang="en-US" sz="1400" dirty="0" err="1">
                <a:solidFill>
                  <a:schemeClr val="accent1">
                    <a:lumMod val="90000"/>
                    <a:lumOff val="10000"/>
                  </a:schemeClr>
                </a:solidFill>
                <a:latin typeface="Merriweather" panose="020B0604020202020204" charset="0"/>
              </a:rPr>
              <a:t>MemberIgnoringMethod</a:t>
            </a:r>
            <a:r>
              <a:rPr lang="en-US" sz="1400" dirty="0">
                <a:solidFill>
                  <a:schemeClr val="accent1">
                    <a:lumMod val="90000"/>
                    <a:lumOff val="10000"/>
                  </a:schemeClr>
                </a:solidFill>
                <a:latin typeface="Merriweather" panose="020B0604020202020204" charset="0"/>
              </a:rPr>
              <a:t> (MIM), and </a:t>
            </a:r>
            <a:r>
              <a:rPr lang="en-US" sz="1400" dirty="0" err="1">
                <a:solidFill>
                  <a:schemeClr val="accent1">
                    <a:lumMod val="90000"/>
                    <a:lumOff val="10000"/>
                  </a:schemeClr>
                </a:solidFill>
                <a:latin typeface="Merriweather" panose="020B0604020202020204" charset="0"/>
              </a:rPr>
              <a:t>HashMapUsage</a:t>
            </a:r>
            <a:r>
              <a:rPr lang="en-US" sz="1400" dirty="0">
                <a:solidFill>
                  <a:schemeClr val="accent1">
                    <a:lumMod val="90000"/>
                    <a:lumOff val="10000"/>
                  </a:schemeClr>
                </a:solidFill>
                <a:latin typeface="Merriweather" panose="020B0604020202020204" charset="0"/>
              </a:rPr>
              <a:t> (HMU) mostly affect performance aspects like user interface, Energy Consumption, and memory performance. </a:t>
            </a:r>
            <a:endParaRPr lang="en-US" sz="1400" dirty="0" smtClean="0">
              <a:solidFill>
                <a:schemeClr val="accent1">
                  <a:lumMod val="90000"/>
                  <a:lumOff val="10000"/>
                </a:schemeClr>
              </a:solidFill>
              <a:latin typeface="Merriweather" panose="020B0604020202020204" charset="0"/>
            </a:endParaRPr>
          </a:p>
          <a:p>
            <a:pPr marL="0" indent="176213" algn="just">
              <a:buFont typeface="Wingdings" panose="05000000000000000000" pitchFamily="2" charset="2"/>
              <a:buChar char="v"/>
            </a:pPr>
            <a:r>
              <a:rPr lang="en-US" sz="1400" dirty="0" smtClean="0">
                <a:solidFill>
                  <a:schemeClr val="accent1">
                    <a:lumMod val="90000"/>
                    <a:lumOff val="10000"/>
                  </a:schemeClr>
                </a:solidFill>
                <a:latin typeface="Merriweather" panose="020B0604020202020204" charset="0"/>
              </a:rPr>
              <a:t>Code </a:t>
            </a:r>
            <a:r>
              <a:rPr lang="en-US" sz="1400" dirty="0">
                <a:solidFill>
                  <a:schemeClr val="accent1">
                    <a:lumMod val="90000"/>
                    <a:lumOff val="10000"/>
                  </a:schemeClr>
                </a:solidFill>
                <a:latin typeface="Merriweather" panose="020B0604020202020204" charset="0"/>
              </a:rPr>
              <a:t>smells on security can slow down the development process and can increase the risk of faults and crashes. Thus, it will increase the risks of software security vulnerabilities. The most impactful code smells on security is </a:t>
            </a:r>
            <a:r>
              <a:rPr lang="en-US" sz="1400" dirty="0" err="1">
                <a:solidFill>
                  <a:schemeClr val="accent1">
                    <a:lumMod val="90000"/>
                    <a:lumOff val="10000"/>
                  </a:schemeClr>
                </a:solidFill>
                <a:latin typeface="Merriweather" panose="020B0604020202020204" charset="0"/>
              </a:rPr>
              <a:t>DenialofService</a:t>
            </a:r>
            <a:r>
              <a:rPr lang="en-US" sz="1400" dirty="0">
                <a:solidFill>
                  <a:schemeClr val="accent1">
                    <a:lumMod val="90000"/>
                    <a:lumOff val="10000"/>
                  </a:schemeClr>
                </a:solidFill>
                <a:latin typeface="Merriweather" panose="020B0604020202020204" charset="0"/>
              </a:rPr>
              <a:t>, </a:t>
            </a:r>
            <a:r>
              <a:rPr lang="en-US" sz="1400" dirty="0" err="1">
                <a:solidFill>
                  <a:schemeClr val="accent1">
                    <a:lumMod val="90000"/>
                    <a:lumOff val="10000"/>
                  </a:schemeClr>
                </a:solidFill>
                <a:latin typeface="Merriweather" panose="020B0604020202020204" charset="0"/>
              </a:rPr>
              <a:t>IntentSpoofing</a:t>
            </a:r>
            <a:r>
              <a:rPr lang="en-US" sz="1400" dirty="0">
                <a:solidFill>
                  <a:schemeClr val="accent1">
                    <a:lumMod val="90000"/>
                    <a:lumOff val="10000"/>
                  </a:schemeClr>
                </a:solidFill>
                <a:latin typeface="Merriweather" panose="020B0604020202020204" charset="0"/>
              </a:rPr>
              <a:t>, </a:t>
            </a:r>
            <a:r>
              <a:rPr lang="en-US" sz="1400" dirty="0" err="1">
                <a:solidFill>
                  <a:schemeClr val="accent1">
                    <a:lumMod val="90000"/>
                    <a:lumOff val="10000"/>
                  </a:schemeClr>
                </a:solidFill>
                <a:latin typeface="Merriweather" panose="020B0604020202020204" charset="0"/>
              </a:rPr>
              <a:t>IntentHijacking</a:t>
            </a:r>
            <a:r>
              <a:rPr lang="en-US" sz="1400" dirty="0" smtClean="0">
                <a:solidFill>
                  <a:schemeClr val="accent1">
                    <a:lumMod val="90000"/>
                    <a:lumOff val="10000"/>
                  </a:schemeClr>
                </a:solidFill>
                <a:latin typeface="Merriweather" panose="020B0604020202020204" charset="0"/>
              </a:rPr>
              <a:t>.</a:t>
            </a:r>
            <a:endParaRPr lang="en-US" sz="1050" dirty="0"/>
          </a:p>
        </p:txBody>
      </p:sp>
    </p:spTree>
    <p:extLst>
      <p:ext uri="{BB962C8B-B14F-4D97-AF65-F5344CB8AC3E}">
        <p14:creationId xmlns:p14="http://schemas.microsoft.com/office/powerpoint/2010/main" val="1516520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640" y="1295775"/>
            <a:ext cx="3951803" cy="2508900"/>
          </a:xfrm>
        </p:spPr>
        <p:txBody>
          <a:bodyPr/>
          <a:lstStyle/>
          <a:p>
            <a:r>
              <a:rPr lang="en-US" b="1" dirty="0"/>
              <a:t>RQ2: </a:t>
            </a:r>
            <a:r>
              <a:rPr lang="en-GB" b="1" dirty="0"/>
              <a:t>How the connection between </a:t>
            </a:r>
            <a:r>
              <a:rPr lang="en-US" b="1" dirty="0"/>
              <a:t>code smells </a:t>
            </a:r>
            <a:r>
              <a:rPr lang="en-GB" b="1" dirty="0"/>
              <a:t>and NFA was determined? </a:t>
            </a:r>
            <a:endParaRPr lang="en-US" dirty="0"/>
          </a:p>
        </p:txBody>
      </p:sp>
      <p:sp>
        <p:nvSpPr>
          <p:cNvPr id="3" name="Текст 2"/>
          <p:cNvSpPr>
            <a:spLocks noGrp="1"/>
          </p:cNvSpPr>
          <p:nvPr>
            <p:ph type="body" idx="1"/>
          </p:nvPr>
        </p:nvSpPr>
        <p:spPr>
          <a:xfrm>
            <a:off x="4413321" y="1062786"/>
            <a:ext cx="4565426" cy="2583797"/>
          </a:xfrm>
        </p:spPr>
        <p:style>
          <a:lnRef idx="2">
            <a:schemeClr val="accent6">
              <a:shade val="50000"/>
            </a:schemeClr>
          </a:lnRef>
          <a:fillRef idx="1">
            <a:schemeClr val="accent6"/>
          </a:fillRef>
          <a:effectRef idx="0">
            <a:schemeClr val="accent6"/>
          </a:effectRef>
          <a:fontRef idx="minor">
            <a:schemeClr val="lt1"/>
          </a:fontRef>
        </p:style>
        <p:txBody>
          <a:bodyPr/>
          <a:lstStyle/>
          <a:p>
            <a:pPr marL="146050" indent="0" algn="just">
              <a:buNone/>
            </a:pPr>
            <a:r>
              <a:rPr lang="en-US" dirty="0">
                <a:solidFill>
                  <a:schemeClr val="accent1">
                    <a:lumMod val="90000"/>
                    <a:lumOff val="10000"/>
                  </a:schemeClr>
                </a:solidFill>
                <a:latin typeface="Merriweather" panose="020B0604020202020204" charset="0"/>
              </a:rPr>
              <a:t>To answer the RQ2 we focused on the frequent methods that were used in research papers to determine the effect of code smells on NFAs. There is still no universal method to detect all types of code smells and also, in different systems, code smells differently exert their influence. These factors influenced the creation of different techniques and tools. In several studies, they used the refactoring method to find the connection between code smells and NFAs.   </a:t>
            </a:r>
          </a:p>
          <a:p>
            <a:pPr algn="just"/>
            <a:endParaRPr lang="en-US" dirty="0">
              <a:solidFill>
                <a:schemeClr val="accent1">
                  <a:lumMod val="90000"/>
                  <a:lumOff val="10000"/>
                </a:schemeClr>
              </a:solidFill>
              <a:latin typeface="Merriweather" panose="020B0604020202020204" charset="0"/>
            </a:endParaRPr>
          </a:p>
        </p:txBody>
      </p:sp>
    </p:spTree>
    <p:extLst>
      <p:ext uri="{BB962C8B-B14F-4D97-AF65-F5344CB8AC3E}">
        <p14:creationId xmlns:p14="http://schemas.microsoft.com/office/powerpoint/2010/main" val="372857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5792" y="1690746"/>
            <a:ext cx="3706500" cy="2508900"/>
          </a:xfrm>
        </p:spPr>
        <p:txBody>
          <a:bodyPr/>
          <a:lstStyle/>
          <a:p>
            <a:r>
              <a:rPr lang="en-US" b="1" dirty="0"/>
              <a:t>Are all code smells impactful on NFA?</a:t>
            </a:r>
            <a:endParaRPr lang="en-US" dirty="0"/>
          </a:p>
        </p:txBody>
      </p:sp>
      <p:sp>
        <p:nvSpPr>
          <p:cNvPr id="3" name="Текст 2"/>
          <p:cNvSpPr>
            <a:spLocks noGrp="1"/>
          </p:cNvSpPr>
          <p:nvPr>
            <p:ph type="body" idx="1"/>
          </p:nvPr>
        </p:nvSpPr>
        <p:spPr>
          <a:xfrm>
            <a:off x="4395730" y="1459393"/>
            <a:ext cx="4638101" cy="1614313"/>
          </a:xfrm>
        </p:spPr>
        <p:style>
          <a:lnRef idx="1">
            <a:schemeClr val="accent5"/>
          </a:lnRef>
          <a:fillRef idx="2">
            <a:schemeClr val="accent5"/>
          </a:fillRef>
          <a:effectRef idx="1">
            <a:schemeClr val="accent5"/>
          </a:effectRef>
          <a:fontRef idx="minor">
            <a:schemeClr val="dk1"/>
          </a:fontRef>
        </p:style>
        <p:txBody>
          <a:bodyPr/>
          <a:lstStyle/>
          <a:p>
            <a:pPr marL="146050" indent="0" algn="just">
              <a:buNone/>
            </a:pPr>
            <a:r>
              <a:rPr lang="en-US" dirty="0">
                <a:solidFill>
                  <a:schemeClr val="accent1">
                    <a:lumMod val="90000"/>
                    <a:lumOff val="10000"/>
                  </a:schemeClr>
                </a:solidFill>
                <a:latin typeface="Merriweather" panose="020B0604020202020204" charset="0"/>
              </a:rPr>
              <a:t>Analyzing the results, we can conclude that code smells are not always the main cause of errors in the code. Sometimes some types of smells reduce faults. Also refactoring is not a absolute solution to improve the quality of the code.</a:t>
            </a:r>
          </a:p>
          <a:p>
            <a:pPr marL="146050" indent="0" algn="just">
              <a:buNone/>
            </a:pPr>
            <a:endParaRPr lang="en-US" dirty="0"/>
          </a:p>
        </p:txBody>
      </p:sp>
    </p:spTree>
    <p:extLst>
      <p:ext uri="{BB962C8B-B14F-4D97-AF65-F5344CB8AC3E}">
        <p14:creationId xmlns:p14="http://schemas.microsoft.com/office/powerpoint/2010/main" val="1319291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11" name="Скругленный прямоугольник 10"/>
          <p:cNvSpPr/>
          <p:nvPr/>
        </p:nvSpPr>
        <p:spPr>
          <a:xfrm>
            <a:off x="78492" y="149341"/>
            <a:ext cx="8911271" cy="702753"/>
          </a:xfrm>
          <a:prstGeom prst="roundRect">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cxnSp>
        <p:nvCxnSpPr>
          <p:cNvPr id="3" name="Прямая соединительная линия 2"/>
          <p:cNvCxnSpPr/>
          <p:nvPr/>
        </p:nvCxnSpPr>
        <p:spPr>
          <a:xfrm>
            <a:off x="275423" y="804235"/>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8" name="Google Shape;91;p18"/>
          <p:cNvSpPr txBox="1">
            <a:spLocks/>
          </p:cNvSpPr>
          <p:nvPr/>
        </p:nvSpPr>
        <p:spPr>
          <a:xfrm>
            <a:off x="78493" y="174384"/>
            <a:ext cx="6377390" cy="8371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r>
              <a:rPr lang="en-US" sz="3200" dirty="0">
                <a:solidFill>
                  <a:schemeClr val="bg1"/>
                </a:solidFill>
              </a:rPr>
              <a:t>10. Validate Report</a:t>
            </a:r>
          </a:p>
        </p:txBody>
      </p:sp>
      <p:sp>
        <p:nvSpPr>
          <p:cNvPr id="7" name="Пятиугольник 6"/>
          <p:cNvSpPr/>
          <p:nvPr/>
        </p:nvSpPr>
        <p:spPr>
          <a:xfrm>
            <a:off x="275423" y="1132415"/>
            <a:ext cx="2996588" cy="88134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latin typeface="Merriweather" panose="020B0604020202020204" charset="0"/>
              </a:rPr>
              <a:t>A </a:t>
            </a:r>
            <a:r>
              <a:rPr lang="en-GB" sz="1800" dirty="0">
                <a:latin typeface="Merriweather" panose="020B0604020202020204" charset="0"/>
              </a:rPr>
              <a:t>risk of biased data extraction</a:t>
            </a:r>
            <a:endParaRPr lang="en-US" sz="1800" dirty="0">
              <a:latin typeface="Merriweather" panose="020B0604020202020204" charset="0"/>
            </a:endParaRPr>
          </a:p>
        </p:txBody>
      </p:sp>
      <p:sp>
        <p:nvSpPr>
          <p:cNvPr id="12" name="Скругленный прямоугольник 11"/>
          <p:cNvSpPr/>
          <p:nvPr/>
        </p:nvSpPr>
        <p:spPr>
          <a:xfrm>
            <a:off x="3371160" y="932222"/>
            <a:ext cx="5519451" cy="12751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This was resolved by defining a form of data mining to answer research questions. Conclusions and implications are based on the extracted data. Threats to internal validity were considered at the review selection stage. The studies included in this review were identified through a rigorous multi-stage selection process.</a:t>
            </a:r>
            <a:endParaRPr lang="en-US" dirty="0"/>
          </a:p>
        </p:txBody>
      </p:sp>
      <p:sp>
        <p:nvSpPr>
          <p:cNvPr id="13" name="Пятиугольник 12"/>
          <p:cNvSpPr/>
          <p:nvPr/>
        </p:nvSpPr>
        <p:spPr>
          <a:xfrm>
            <a:off x="270600" y="2452603"/>
            <a:ext cx="2996588" cy="88134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latin typeface="Merriweather" panose="020B0604020202020204" charset="0"/>
              </a:rPr>
              <a:t>The bias in the choice of publications</a:t>
            </a:r>
            <a:endParaRPr lang="en-US" sz="1800" dirty="0">
              <a:latin typeface="Merriweather" panose="020B0604020202020204" charset="0"/>
            </a:endParaRPr>
          </a:p>
        </p:txBody>
      </p:sp>
      <p:sp>
        <p:nvSpPr>
          <p:cNvPr id="14" name="Пятиугольник 13"/>
          <p:cNvSpPr/>
          <p:nvPr/>
        </p:nvSpPr>
        <p:spPr>
          <a:xfrm>
            <a:off x="270600" y="3799579"/>
            <a:ext cx="2996588" cy="88134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latin typeface="Merriweather" panose="020B0604020202020204" charset="0"/>
              </a:rPr>
              <a:t>The bias </a:t>
            </a:r>
            <a:r>
              <a:rPr lang="en-GB" sz="1800" dirty="0">
                <a:latin typeface="Merriweather" panose="020B0604020202020204" charset="0"/>
              </a:rPr>
              <a:t>is due to code smells</a:t>
            </a:r>
            <a:endParaRPr lang="en-US" sz="1800" dirty="0">
              <a:latin typeface="Merriweather" panose="020B0604020202020204" charset="0"/>
            </a:endParaRPr>
          </a:p>
        </p:txBody>
      </p:sp>
      <p:sp>
        <p:nvSpPr>
          <p:cNvPr id="15" name="Скругленный прямоугольник 14"/>
          <p:cNvSpPr/>
          <p:nvPr/>
        </p:nvSpPr>
        <p:spPr>
          <a:xfrm>
            <a:off x="3371159" y="2262706"/>
            <a:ext cx="5519451" cy="12751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In the present work, this was solved by specifying a research protocol that defines research questions and research objectives, inclusion and exclusion criteria, search strings that will be used in the information search strategy and data extraction strategy.</a:t>
            </a:r>
            <a:endParaRPr lang="en-US" dirty="0"/>
          </a:p>
        </p:txBody>
      </p:sp>
      <p:sp>
        <p:nvSpPr>
          <p:cNvPr id="16" name="Скругленный прямоугольник 15"/>
          <p:cNvSpPr/>
          <p:nvPr/>
        </p:nvSpPr>
        <p:spPr>
          <a:xfrm>
            <a:off x="3371159" y="3589374"/>
            <a:ext cx="5519451" cy="12751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The </a:t>
            </a:r>
            <a:r>
              <a:rPr lang="en-GB" dirty="0"/>
              <a:t>goal was not to get an exhaustive list of code smells that effect on NFAs. At least those that are more relevant and representative and, impact on software product qualities. </a:t>
            </a:r>
            <a:endParaRPr lang="en-US" dirty="0"/>
          </a:p>
        </p:txBody>
      </p:sp>
    </p:spTree>
    <p:extLst>
      <p:ext uri="{BB962C8B-B14F-4D97-AF65-F5344CB8AC3E}">
        <p14:creationId xmlns:p14="http://schemas.microsoft.com/office/powerpoint/2010/main" val="25935807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3141" y="324655"/>
            <a:ext cx="8520600" cy="623700"/>
          </a:xfrm>
        </p:spPr>
        <p:txBody>
          <a:bodyPr/>
          <a:lstStyle/>
          <a:p>
            <a:r>
              <a:rPr lang="en-GB" sz="3200" dirty="0" smtClean="0"/>
              <a:t>Conclusions</a:t>
            </a:r>
            <a:endParaRPr lang="en-US" sz="3200" dirty="0"/>
          </a:p>
        </p:txBody>
      </p:sp>
      <p:sp>
        <p:nvSpPr>
          <p:cNvPr id="3" name="Текст 2"/>
          <p:cNvSpPr>
            <a:spLocks noGrp="1"/>
          </p:cNvSpPr>
          <p:nvPr>
            <p:ph type="body" idx="1"/>
          </p:nvPr>
        </p:nvSpPr>
        <p:spPr>
          <a:xfrm>
            <a:off x="99152" y="1366092"/>
            <a:ext cx="8868578" cy="3215808"/>
          </a:xfrm>
        </p:spPr>
        <p:txBody>
          <a:bodyPr/>
          <a:lstStyle/>
          <a:p>
            <a:pPr marL="146050" indent="0" algn="just">
              <a:buNone/>
            </a:pPr>
            <a:r>
              <a:rPr lang="en-US" dirty="0">
                <a:solidFill>
                  <a:schemeClr val="accent1">
                    <a:lumMod val="90000"/>
                    <a:lumOff val="10000"/>
                  </a:schemeClr>
                </a:solidFill>
              </a:rPr>
              <a:t>This </a:t>
            </a:r>
            <a:r>
              <a:rPr lang="en-US" dirty="0" smtClean="0">
                <a:solidFill>
                  <a:schemeClr val="accent1">
                    <a:lumMod val="90000"/>
                    <a:lumOff val="10000"/>
                  </a:schemeClr>
                </a:solidFill>
              </a:rPr>
              <a:t>project </a:t>
            </a:r>
            <a:r>
              <a:rPr lang="en-US" dirty="0">
                <a:solidFill>
                  <a:schemeClr val="accent1">
                    <a:lumMod val="90000"/>
                    <a:lumOff val="10000"/>
                  </a:schemeClr>
                </a:solidFill>
              </a:rPr>
              <a:t>presents an overview that informs about the impact of code smells on NFAs. To systematize empirical studies, a systematic review was carried out in the databases </a:t>
            </a:r>
            <a:r>
              <a:rPr lang="en-US" dirty="0" err="1">
                <a:solidFill>
                  <a:schemeClr val="accent1">
                    <a:lumMod val="90000"/>
                    <a:lumOff val="10000"/>
                  </a:schemeClr>
                </a:solidFill>
              </a:rPr>
              <a:t>IEEEXplore</a:t>
            </a:r>
            <a:r>
              <a:rPr lang="en-US" dirty="0">
                <a:solidFill>
                  <a:schemeClr val="accent1">
                    <a:lumMod val="90000"/>
                    <a:lumOff val="10000"/>
                  </a:schemeClr>
                </a:solidFill>
              </a:rPr>
              <a:t>, ACM, Elsevier, and Scopus. 21 articles with experimental study designs met the criteria, and were analyzed in-depth. </a:t>
            </a:r>
          </a:p>
          <a:p>
            <a:pPr algn="just"/>
            <a:r>
              <a:rPr lang="en-US" dirty="0" smtClean="0">
                <a:solidFill>
                  <a:schemeClr val="accent1">
                    <a:lumMod val="90000"/>
                    <a:lumOff val="10000"/>
                  </a:schemeClr>
                </a:solidFill>
              </a:rPr>
              <a:t>As </a:t>
            </a:r>
            <a:r>
              <a:rPr lang="en-US" dirty="0">
                <a:solidFill>
                  <a:schemeClr val="accent1">
                    <a:lumMod val="90000"/>
                    <a:lumOff val="10000"/>
                  </a:schemeClr>
                </a:solidFill>
              </a:rPr>
              <a:t>a result, we received answers to research questions that determined the impact on attributes as Maintainability, Reliability, Performance and Security. We found that Maintainability, performance, and security are more affected by code smells. Source code with code smells becoming more Fault-prone and change-prone. If the source code contains a combination of code smells, it most reduces the quality of non-functional attributes. Code smells on security can slow down the development process and can increase the risk of faults and crashes. </a:t>
            </a:r>
          </a:p>
          <a:p>
            <a:pPr algn="just"/>
            <a:r>
              <a:rPr lang="en-US" dirty="0" smtClean="0">
                <a:solidFill>
                  <a:schemeClr val="accent1">
                    <a:lumMod val="90000"/>
                    <a:lumOff val="10000"/>
                  </a:schemeClr>
                </a:solidFill>
              </a:rPr>
              <a:t>We </a:t>
            </a:r>
            <a:r>
              <a:rPr lang="en-US" dirty="0">
                <a:solidFill>
                  <a:schemeClr val="accent1">
                    <a:lumMod val="90000"/>
                    <a:lumOff val="10000"/>
                  </a:schemeClr>
                </a:solidFill>
              </a:rPr>
              <a:t>determine that there is still no universal method to detect all types of code smells and also, in different systems, code smells differently exert their influence. These factors influenced the creation of different techniques and tools. In several studies, they used the refactoring method to find the connection between code smells and NFAs.   </a:t>
            </a:r>
          </a:p>
          <a:p>
            <a:pPr algn="just"/>
            <a:r>
              <a:rPr lang="en-US" dirty="0" smtClean="0">
                <a:solidFill>
                  <a:schemeClr val="accent1">
                    <a:lumMod val="90000"/>
                    <a:lumOff val="10000"/>
                  </a:schemeClr>
                </a:solidFill>
              </a:rPr>
              <a:t>We </a:t>
            </a:r>
            <a:r>
              <a:rPr lang="en-US" dirty="0">
                <a:solidFill>
                  <a:schemeClr val="accent1">
                    <a:lumMod val="90000"/>
                    <a:lumOff val="10000"/>
                  </a:schemeClr>
                </a:solidFill>
              </a:rPr>
              <a:t>concluded that code smells are not always the main cause of errors in the code. Sometimes some types of smells reduce faults. Also refactoring is not the absolute solution to improve the quality of the course code.</a:t>
            </a:r>
          </a:p>
        </p:txBody>
      </p:sp>
    </p:spTree>
    <p:extLst>
      <p:ext uri="{BB962C8B-B14F-4D97-AF65-F5344CB8AC3E}">
        <p14:creationId xmlns:p14="http://schemas.microsoft.com/office/powerpoint/2010/main" val="231102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9" name="Стрелка вниз 38"/>
          <p:cNvSpPr/>
          <p:nvPr/>
        </p:nvSpPr>
        <p:spPr>
          <a:xfrm>
            <a:off x="6323682" y="4023594"/>
            <a:ext cx="330506" cy="226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Скругленный прямоугольник 19"/>
          <p:cNvSpPr/>
          <p:nvPr/>
        </p:nvSpPr>
        <p:spPr>
          <a:xfrm>
            <a:off x="4240845" y="3728647"/>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0" name="Скругленный прямоугольник 39"/>
          <p:cNvSpPr/>
          <p:nvPr/>
        </p:nvSpPr>
        <p:spPr>
          <a:xfrm>
            <a:off x="4213948" y="334317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7" name="Стрелка вправо с вырезом 36"/>
          <p:cNvSpPr/>
          <p:nvPr/>
        </p:nvSpPr>
        <p:spPr>
          <a:xfrm>
            <a:off x="319492" y="3929340"/>
            <a:ext cx="3216924" cy="1175960"/>
          </a:xfrm>
          <a:prstGeom prst="notchedRightArrow">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36" name="Стрелка вправо с вырезом 35"/>
          <p:cNvSpPr/>
          <p:nvPr/>
        </p:nvSpPr>
        <p:spPr>
          <a:xfrm>
            <a:off x="319493" y="2178507"/>
            <a:ext cx="3129358" cy="1187619"/>
          </a:xfrm>
          <a:prstGeom prst="notchedRightArrow">
            <a:avLst/>
          </a:prstGeom>
          <a:ln>
            <a:solidFill>
              <a:schemeClr val="tx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Стрелка вправо с вырезом 27"/>
          <p:cNvSpPr/>
          <p:nvPr/>
        </p:nvSpPr>
        <p:spPr>
          <a:xfrm>
            <a:off x="319492" y="683048"/>
            <a:ext cx="3172855" cy="1177857"/>
          </a:xfrm>
          <a:prstGeom prst="notchedRightArrow">
            <a:avLst/>
          </a:prstGeom>
          <a:ln>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9" name="Скругленный прямоугольник 28"/>
          <p:cNvSpPr/>
          <p:nvPr/>
        </p:nvSpPr>
        <p:spPr>
          <a:xfrm>
            <a:off x="4184573" y="187803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7" name="Скругленный прямоугольник 26"/>
          <p:cNvSpPr/>
          <p:nvPr/>
        </p:nvSpPr>
        <p:spPr>
          <a:xfrm>
            <a:off x="4184573" y="1303099"/>
            <a:ext cx="4695022" cy="3288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86" name="Google Shape;86;p17"/>
          <p:cNvSpPr txBox="1">
            <a:spLocks noGrp="1"/>
          </p:cNvSpPr>
          <p:nvPr>
            <p:ph type="title"/>
          </p:nvPr>
        </p:nvSpPr>
        <p:spPr>
          <a:xfrm>
            <a:off x="201532" y="-12500"/>
            <a:ext cx="8520600" cy="78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3200" dirty="0"/>
              <a:t>Systematic literature review process</a:t>
            </a:r>
            <a:endParaRPr sz="3200" dirty="0"/>
          </a:p>
        </p:txBody>
      </p:sp>
      <p:cxnSp>
        <p:nvCxnSpPr>
          <p:cNvPr id="3" name="Прямая соединительная линия 2"/>
          <p:cNvCxnSpPr/>
          <p:nvPr/>
        </p:nvCxnSpPr>
        <p:spPr>
          <a:xfrm>
            <a:off x="275423" y="638980"/>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1" name="Скругленный прямоугольник 20"/>
          <p:cNvSpPr/>
          <p:nvPr/>
        </p:nvSpPr>
        <p:spPr>
          <a:xfrm>
            <a:off x="4175394" y="901413"/>
            <a:ext cx="4704201" cy="35319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26" name="Google Shape;86;p17"/>
          <p:cNvSpPr txBox="1">
            <a:spLocks/>
          </p:cNvSpPr>
          <p:nvPr/>
        </p:nvSpPr>
        <p:spPr>
          <a:xfrm>
            <a:off x="638978" y="1014283"/>
            <a:ext cx="2853369" cy="709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r>
              <a:rPr lang="en-US" sz="2400" dirty="0" smtClean="0"/>
              <a:t>Plan review</a:t>
            </a:r>
          </a:p>
          <a:p>
            <a:endParaRPr lang="en-US" sz="2400" dirty="0"/>
          </a:p>
          <a:p>
            <a:endParaRPr lang="en-US" sz="2400" dirty="0" smtClean="0"/>
          </a:p>
          <a:p>
            <a:endParaRPr lang="en-US" sz="2400" dirty="0"/>
          </a:p>
          <a:p>
            <a:r>
              <a:rPr lang="en-US" sz="2400" dirty="0" smtClean="0"/>
              <a:t>Conduct review</a:t>
            </a:r>
          </a:p>
          <a:p>
            <a:endParaRPr lang="en-US" sz="2400" dirty="0"/>
          </a:p>
          <a:p>
            <a:endParaRPr lang="en-US" sz="2800" dirty="0" smtClean="0"/>
          </a:p>
          <a:p>
            <a:endParaRPr lang="en-US" sz="1600" dirty="0" smtClean="0"/>
          </a:p>
          <a:p>
            <a:endParaRPr lang="en-US" sz="2400" dirty="0"/>
          </a:p>
          <a:p>
            <a:r>
              <a:rPr lang="en-US" sz="2400" dirty="0" smtClean="0"/>
              <a:t>Document review</a:t>
            </a:r>
          </a:p>
          <a:p>
            <a:endParaRPr lang="en-US" sz="2400" dirty="0"/>
          </a:p>
          <a:p>
            <a:endParaRPr lang="en-US" sz="2400" dirty="0" smtClean="0"/>
          </a:p>
        </p:txBody>
      </p:sp>
      <p:sp>
        <p:nvSpPr>
          <p:cNvPr id="30" name="Скругленный прямоугольник 29"/>
          <p:cNvSpPr/>
          <p:nvPr/>
        </p:nvSpPr>
        <p:spPr>
          <a:xfrm>
            <a:off x="4193752" y="225077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1" name="Скругленный прямоугольник 30"/>
          <p:cNvSpPr/>
          <p:nvPr/>
        </p:nvSpPr>
        <p:spPr>
          <a:xfrm>
            <a:off x="4204769" y="2625348"/>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2" name="Скругленный прямоугольник 31"/>
          <p:cNvSpPr/>
          <p:nvPr/>
        </p:nvSpPr>
        <p:spPr>
          <a:xfrm>
            <a:off x="4213948" y="2990088"/>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3" name="Скругленный прямоугольник 32"/>
          <p:cNvSpPr/>
          <p:nvPr/>
        </p:nvSpPr>
        <p:spPr>
          <a:xfrm>
            <a:off x="4213948" y="4643521"/>
            <a:ext cx="4695022" cy="328882"/>
          </a:xfrm>
          <a:prstGeom prst="roundRect">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4" name="Скругленный прямоугольник 33"/>
          <p:cNvSpPr/>
          <p:nvPr/>
        </p:nvSpPr>
        <p:spPr>
          <a:xfrm>
            <a:off x="4213948" y="4277044"/>
            <a:ext cx="4695022" cy="328882"/>
          </a:xfrm>
          <a:prstGeom prst="roundRect">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5" name="Google Shape;86;p17"/>
          <p:cNvSpPr txBox="1">
            <a:spLocks/>
          </p:cNvSpPr>
          <p:nvPr/>
        </p:nvSpPr>
        <p:spPr>
          <a:xfrm>
            <a:off x="4329628" y="818705"/>
            <a:ext cx="5510716" cy="78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r>
              <a:rPr lang="en-US" sz="2400" dirty="0" smtClean="0"/>
              <a:t>1. Identify need for  SLR</a:t>
            </a:r>
          </a:p>
          <a:p>
            <a:endParaRPr lang="en-US" sz="200" dirty="0" smtClean="0"/>
          </a:p>
          <a:p>
            <a:r>
              <a:rPr lang="en-US" sz="2400" dirty="0" smtClean="0"/>
              <a:t>2. Develop Review Protocol</a:t>
            </a:r>
          </a:p>
          <a:p>
            <a:endParaRPr lang="en-US" sz="1100" dirty="0" smtClean="0"/>
          </a:p>
          <a:p>
            <a:r>
              <a:rPr lang="en-US" sz="2400" dirty="0" smtClean="0"/>
              <a:t>3. </a:t>
            </a:r>
            <a:r>
              <a:rPr lang="en-US" sz="2400" dirty="0"/>
              <a:t>Specify Research Questions</a:t>
            </a:r>
            <a:endParaRPr lang="en-US" sz="2400" dirty="0" smtClean="0"/>
          </a:p>
          <a:p>
            <a:r>
              <a:rPr lang="en-US" sz="2400" dirty="0" smtClean="0"/>
              <a:t>4. Search strategy design</a:t>
            </a:r>
          </a:p>
          <a:p>
            <a:r>
              <a:rPr lang="en-US" sz="2400" dirty="0" smtClean="0"/>
              <a:t>5. Study selection criteria</a:t>
            </a:r>
          </a:p>
          <a:p>
            <a:r>
              <a:rPr lang="en-US" sz="2400" dirty="0" smtClean="0"/>
              <a:t>6. Study quality assessment</a:t>
            </a:r>
          </a:p>
          <a:p>
            <a:r>
              <a:rPr lang="en-US" sz="2400" dirty="0" smtClean="0"/>
              <a:t>7.  Data Extraction</a:t>
            </a:r>
          </a:p>
          <a:p>
            <a:r>
              <a:rPr lang="en-US" sz="2400" dirty="0" smtClean="0"/>
              <a:t>8.  Data Synthesis</a:t>
            </a:r>
          </a:p>
          <a:p>
            <a:endParaRPr lang="en-US" sz="1400" dirty="0" smtClean="0"/>
          </a:p>
          <a:p>
            <a:r>
              <a:rPr lang="en-US" sz="2400" dirty="0">
                <a:solidFill>
                  <a:schemeClr val="bg1"/>
                </a:solidFill>
              </a:rPr>
              <a:t>9</a:t>
            </a:r>
            <a:r>
              <a:rPr lang="en-US" sz="2400" dirty="0" smtClean="0">
                <a:solidFill>
                  <a:schemeClr val="bg1"/>
                </a:solidFill>
              </a:rPr>
              <a:t>. Reporting the results</a:t>
            </a:r>
          </a:p>
          <a:p>
            <a:r>
              <a:rPr lang="en-US" sz="2400" dirty="0" smtClean="0">
                <a:solidFill>
                  <a:schemeClr val="bg1"/>
                </a:solidFill>
              </a:rPr>
              <a:t>10. Validate Report</a:t>
            </a:r>
          </a:p>
        </p:txBody>
      </p:sp>
      <p:sp>
        <p:nvSpPr>
          <p:cNvPr id="35" name="Стрелка вниз 34"/>
          <p:cNvSpPr/>
          <p:nvPr/>
        </p:nvSpPr>
        <p:spPr>
          <a:xfrm>
            <a:off x="6323682" y="1659956"/>
            <a:ext cx="330506" cy="226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6" name="Скругленный прямоугольник 5"/>
          <p:cNvSpPr/>
          <p:nvPr/>
        </p:nvSpPr>
        <p:spPr>
          <a:xfrm>
            <a:off x="289667" y="215805"/>
            <a:ext cx="8413660" cy="55985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70" name="Google Shape;70;p14"/>
          <p:cNvSpPr txBox="1">
            <a:spLocks noGrp="1"/>
          </p:cNvSpPr>
          <p:nvPr>
            <p:ph type="title"/>
          </p:nvPr>
        </p:nvSpPr>
        <p:spPr>
          <a:xfrm>
            <a:off x="275423" y="846947"/>
            <a:ext cx="8364000" cy="3546300"/>
          </a:xfrm>
          <a:prstGeom prst="rect">
            <a:avLst/>
          </a:prstGeom>
        </p:spPr>
        <p:txBody>
          <a:bodyPr spcFirstLastPara="1" wrap="square" lIns="91425" tIns="91425" rIns="91425" bIns="91425" anchor="ctr" anchorCtr="0">
            <a:noAutofit/>
          </a:bodyPr>
          <a:lstStyle/>
          <a:p>
            <a:pPr lvl="0" algn="just"/>
            <a:r>
              <a:rPr lang="ru" sz="2400" dirty="0" smtClean="0"/>
              <a:t>    </a:t>
            </a:r>
            <a:br>
              <a:rPr lang="ru" sz="2400" dirty="0" smtClean="0"/>
            </a:br>
            <a:r>
              <a:rPr lang="ru" sz="2800" b="1" dirty="0" smtClean="0">
                <a:solidFill>
                  <a:schemeClr val="accent1">
                    <a:lumMod val="90000"/>
                    <a:lumOff val="10000"/>
                  </a:schemeClr>
                </a:solidFill>
              </a:rPr>
              <a:t>Motivation</a:t>
            </a:r>
            <a:endParaRPr sz="2400" b="1" dirty="0">
              <a:solidFill>
                <a:schemeClr val="accent1">
                  <a:lumMod val="90000"/>
                  <a:lumOff val="10000"/>
                </a:schemeClr>
              </a:solidFill>
            </a:endParaRPr>
          </a:p>
          <a:p>
            <a:pPr lvl="0"/>
            <a:r>
              <a:rPr lang="en-GB" sz="1800" i="1" dirty="0">
                <a:solidFill>
                  <a:schemeClr val="accent1">
                    <a:lumMod val="90000"/>
                    <a:lumOff val="10000"/>
                  </a:schemeClr>
                </a:solidFill>
              </a:rPr>
              <a:t>We are interested in how big is the impact of code smells in a project, for understanding if is really worth working for individuating and refactor code smells or this operation can be neglected.</a:t>
            </a:r>
            <a:br>
              <a:rPr lang="en-GB" sz="1800" i="1" dirty="0">
                <a:solidFill>
                  <a:schemeClr val="accent1">
                    <a:lumMod val="90000"/>
                    <a:lumOff val="10000"/>
                  </a:schemeClr>
                </a:solidFill>
              </a:rPr>
            </a:br>
            <a:r>
              <a:rPr lang="en-US" sz="1800" i="1" dirty="0" smtClean="0">
                <a:solidFill>
                  <a:schemeClr val="accent1">
                    <a:lumMod val="90000"/>
                    <a:lumOff val="10000"/>
                  </a:schemeClr>
                </a:solidFill>
              </a:rPr>
              <a:t/>
            </a:r>
            <a:br>
              <a:rPr lang="en-US" sz="1800" i="1" dirty="0" smtClean="0">
                <a:solidFill>
                  <a:schemeClr val="accent1">
                    <a:lumMod val="90000"/>
                    <a:lumOff val="10000"/>
                  </a:schemeClr>
                </a:solidFill>
              </a:rPr>
            </a:br>
            <a:r>
              <a:rPr lang="ru" sz="2800" b="1" dirty="0" smtClean="0">
                <a:solidFill>
                  <a:schemeClr val="accent1">
                    <a:lumMod val="90000"/>
                    <a:lumOff val="10000"/>
                  </a:schemeClr>
                </a:solidFill>
              </a:rPr>
              <a:t>Goals</a:t>
            </a:r>
            <a:r>
              <a:rPr lang="en-US" sz="2400" b="1" dirty="0" smtClean="0">
                <a:solidFill>
                  <a:schemeClr val="accent1">
                    <a:lumMod val="90000"/>
                    <a:lumOff val="10000"/>
                  </a:schemeClr>
                </a:solidFill>
              </a:rPr>
              <a:t>                                                                               </a:t>
            </a:r>
            <a:r>
              <a:rPr lang="ru-RU" sz="1800" dirty="0" smtClean="0">
                <a:solidFill>
                  <a:schemeClr val="accent1">
                    <a:lumMod val="90000"/>
                    <a:lumOff val="10000"/>
                  </a:schemeClr>
                </a:solidFill>
              </a:rPr>
              <a:t/>
            </a:r>
            <a:br>
              <a:rPr lang="ru-RU" sz="1800" dirty="0" smtClean="0">
                <a:solidFill>
                  <a:schemeClr val="accent1">
                    <a:lumMod val="90000"/>
                    <a:lumOff val="10000"/>
                  </a:schemeClr>
                </a:solidFill>
              </a:rPr>
            </a:br>
            <a:r>
              <a:rPr lang="en-GB" sz="1800" dirty="0">
                <a:solidFill>
                  <a:schemeClr val="accent1">
                    <a:lumMod val="90000"/>
                    <a:lumOff val="10000"/>
                  </a:schemeClr>
                </a:solidFill>
              </a:rPr>
              <a:t>-Conduct a systematic analysis of academic articles on "The Effect of Code Smells on Non-Functional Attributes of Source Code". </a:t>
            </a:r>
            <a:br>
              <a:rPr lang="en-GB" sz="1800" dirty="0">
                <a:solidFill>
                  <a:schemeClr val="accent1">
                    <a:lumMod val="90000"/>
                    <a:lumOff val="10000"/>
                  </a:schemeClr>
                </a:solidFill>
              </a:rPr>
            </a:br>
            <a:r>
              <a:rPr lang="en-GB" sz="1800" dirty="0">
                <a:solidFill>
                  <a:schemeClr val="accent1">
                    <a:lumMod val="90000"/>
                    <a:lumOff val="10000"/>
                  </a:schemeClr>
                </a:solidFill>
              </a:rPr>
              <a:t>-</a:t>
            </a:r>
            <a:r>
              <a:rPr lang="en-GB" sz="1800" dirty="0" smtClean="0">
                <a:solidFill>
                  <a:schemeClr val="accent1">
                    <a:lumMod val="90000"/>
                    <a:lumOff val="10000"/>
                  </a:schemeClr>
                </a:solidFill>
              </a:rPr>
              <a:t>Analyse </a:t>
            </a:r>
            <a:r>
              <a:rPr lang="en-GB" sz="1800" dirty="0">
                <a:solidFill>
                  <a:schemeClr val="accent1">
                    <a:lumMod val="90000"/>
                    <a:lumOff val="10000"/>
                  </a:schemeClr>
                </a:solidFill>
              </a:rPr>
              <a:t>and synthesize results to answer research questions.</a:t>
            </a:r>
            <a:endParaRPr sz="2400" dirty="0">
              <a:solidFill>
                <a:schemeClr val="accent1">
                  <a:lumMod val="90000"/>
                  <a:lumOff val="10000"/>
                </a:schemeClr>
              </a:solidFill>
            </a:endParaRPr>
          </a:p>
          <a:p>
            <a:pPr marL="0" lvl="0" indent="0" algn="just" rtl="0">
              <a:spcBef>
                <a:spcPts val="0"/>
              </a:spcBef>
              <a:spcAft>
                <a:spcPts val="0"/>
              </a:spcAft>
              <a:buNone/>
            </a:pPr>
            <a:endParaRPr sz="2400" dirty="0">
              <a:solidFill>
                <a:schemeClr val="accent6">
                  <a:lumMod val="25000"/>
                </a:schemeClr>
              </a:solidFill>
            </a:endParaRPr>
          </a:p>
        </p:txBody>
      </p:sp>
      <p:cxnSp>
        <p:nvCxnSpPr>
          <p:cNvPr id="3" name="Прямая соединительная линия 2"/>
          <p:cNvCxnSpPr/>
          <p:nvPr/>
        </p:nvCxnSpPr>
        <p:spPr>
          <a:xfrm>
            <a:off x="275423" y="775660"/>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a:schemeClr val="tx1"/>
          </a:fontRef>
        </p:style>
      </p:cxnSp>
      <p:sp>
        <p:nvSpPr>
          <p:cNvPr id="5" name="Google Shape;75;p15"/>
          <p:cNvSpPr txBox="1">
            <a:spLocks/>
          </p:cNvSpPr>
          <p:nvPr/>
        </p:nvSpPr>
        <p:spPr>
          <a:xfrm>
            <a:off x="275423" y="228520"/>
            <a:ext cx="8420351" cy="12011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r>
              <a:rPr lang="en-US" sz="3200" dirty="0" smtClean="0"/>
              <a:t>1. Identify </a:t>
            </a:r>
            <a:r>
              <a:rPr lang="en-US" sz="3200" dirty="0"/>
              <a:t>need for  SLR</a:t>
            </a:r>
            <a:endParaRPr lang="en-GB" sz="2000" i="1"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6" name="Скругленный прямоугольник 5"/>
          <p:cNvSpPr/>
          <p:nvPr/>
        </p:nvSpPr>
        <p:spPr>
          <a:xfrm>
            <a:off x="289667" y="215805"/>
            <a:ext cx="8413660" cy="55985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cxnSp>
        <p:nvCxnSpPr>
          <p:cNvPr id="3" name="Прямая соединительная линия 2"/>
          <p:cNvCxnSpPr/>
          <p:nvPr/>
        </p:nvCxnSpPr>
        <p:spPr>
          <a:xfrm>
            <a:off x="275423" y="775660"/>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a:schemeClr val="tx1"/>
          </a:fontRef>
        </p:style>
      </p:cxnSp>
      <p:sp>
        <p:nvSpPr>
          <p:cNvPr id="5" name="Google Shape;75;p15"/>
          <p:cNvSpPr txBox="1">
            <a:spLocks/>
          </p:cNvSpPr>
          <p:nvPr/>
        </p:nvSpPr>
        <p:spPr>
          <a:xfrm>
            <a:off x="407623" y="215804"/>
            <a:ext cx="8420351" cy="12011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r>
              <a:rPr lang="en-US" sz="3200" dirty="0"/>
              <a:t>2. Develop Review Protocol</a:t>
            </a:r>
            <a:br>
              <a:rPr lang="en-US" sz="3200" dirty="0"/>
            </a:br>
            <a:endParaRPr lang="en-GB" sz="2000" i="1" dirty="0">
              <a:solidFill>
                <a:schemeClr val="tx1"/>
              </a:solidFill>
            </a:endParaRPr>
          </a:p>
        </p:txBody>
      </p:sp>
      <p:sp>
        <p:nvSpPr>
          <p:cNvPr id="7" name="Google Shape;75;p15"/>
          <p:cNvSpPr txBox="1">
            <a:spLocks/>
          </p:cNvSpPr>
          <p:nvPr/>
        </p:nvSpPr>
        <p:spPr>
          <a:xfrm>
            <a:off x="3758500" y="52815"/>
            <a:ext cx="4906470" cy="128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pPr algn="just"/>
            <a:r>
              <a:rPr lang="en-GB" sz="3200" dirty="0" smtClean="0"/>
              <a:t/>
            </a:r>
            <a:br>
              <a:rPr lang="en-GB" sz="3200" dirty="0" smtClean="0"/>
            </a:br>
            <a:r>
              <a:rPr lang="en-GB" dirty="0" smtClean="0"/>
              <a:t/>
            </a:r>
            <a:br>
              <a:rPr lang="en-GB" dirty="0" smtClean="0"/>
            </a:br>
            <a:endParaRPr lang="en-GB" dirty="0" smtClean="0"/>
          </a:p>
          <a:p>
            <a:pPr algn="just"/>
            <a:endParaRPr lang="en-GB" sz="2000" dirty="0"/>
          </a:p>
          <a:p>
            <a:pPr algn="just"/>
            <a:r>
              <a:rPr lang="en-GB" sz="2000" dirty="0" smtClean="0">
                <a:solidFill>
                  <a:schemeClr val="accent1">
                    <a:lumMod val="90000"/>
                    <a:lumOff val="10000"/>
                  </a:schemeClr>
                </a:solidFill>
              </a:rPr>
              <a:t>The </a:t>
            </a:r>
            <a:r>
              <a:rPr lang="en-GB" sz="2000" dirty="0" smtClean="0">
                <a:solidFill>
                  <a:schemeClr val="accent1">
                    <a:lumMod val="90000"/>
                    <a:lumOff val="10000"/>
                  </a:schemeClr>
                </a:solidFill>
              </a:rPr>
              <a:t>review protocol that included the following steps: research questions identification, search strategy design, study selection criteria, study quality assessment, data extraction process and data synthesis process.</a:t>
            </a:r>
            <a:endParaRPr lang="en-GB" sz="2000" i="1" dirty="0">
              <a:solidFill>
                <a:schemeClr val="accent1">
                  <a:lumMod val="90000"/>
                  <a:lumOff val="10000"/>
                </a:schemeClr>
              </a:solidFill>
            </a:endParaRPr>
          </a:p>
        </p:txBody>
      </p:sp>
      <p:pic>
        <p:nvPicPr>
          <p:cNvPr id="8" name="Рисунок 7"/>
          <p:cNvPicPr>
            <a:picLocks noChangeAspect="1"/>
          </p:cNvPicPr>
          <p:nvPr/>
        </p:nvPicPr>
        <p:blipFill>
          <a:blip r:embed="rId3"/>
          <a:stretch>
            <a:fillRect/>
          </a:stretch>
        </p:blipFill>
        <p:spPr>
          <a:xfrm>
            <a:off x="568041" y="1203013"/>
            <a:ext cx="3030041" cy="3355784"/>
          </a:xfrm>
          <a:prstGeom prst="rect">
            <a:avLst/>
          </a:prstGeom>
        </p:spPr>
      </p:pic>
    </p:spTree>
    <p:extLst>
      <p:ext uri="{BB962C8B-B14F-4D97-AF65-F5344CB8AC3E}">
        <p14:creationId xmlns:p14="http://schemas.microsoft.com/office/powerpoint/2010/main" val="1530143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5" name="Скругленный прямоугольник 4"/>
          <p:cNvSpPr/>
          <p:nvPr/>
        </p:nvSpPr>
        <p:spPr>
          <a:xfrm>
            <a:off x="78493" y="159572"/>
            <a:ext cx="8911271" cy="67771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91" name="Google Shape;91;p18"/>
          <p:cNvSpPr txBox="1">
            <a:spLocks noGrp="1"/>
          </p:cNvSpPr>
          <p:nvPr>
            <p:ph type="title"/>
          </p:nvPr>
        </p:nvSpPr>
        <p:spPr>
          <a:xfrm>
            <a:off x="155611" y="148555"/>
            <a:ext cx="6377390" cy="2049600"/>
          </a:xfrm>
          <a:prstGeom prst="rect">
            <a:avLst/>
          </a:prstGeom>
        </p:spPr>
        <p:txBody>
          <a:bodyPr spcFirstLastPara="1" wrap="square" lIns="91425" tIns="91425" rIns="91425" bIns="91425" anchor="t" anchorCtr="0">
            <a:noAutofit/>
          </a:bodyPr>
          <a:lstStyle/>
          <a:p>
            <a:r>
              <a:rPr lang="en-US" sz="3200" dirty="0"/>
              <a:t>3. Specify Research Questions</a:t>
            </a:r>
          </a:p>
        </p:txBody>
      </p:sp>
      <p:sp>
        <p:nvSpPr>
          <p:cNvPr id="92" name="Google Shape;92;p18"/>
          <p:cNvSpPr txBox="1">
            <a:spLocks noGrp="1"/>
          </p:cNvSpPr>
          <p:nvPr>
            <p:ph type="subTitle" idx="1"/>
          </p:nvPr>
        </p:nvSpPr>
        <p:spPr>
          <a:xfrm>
            <a:off x="486118" y="1557555"/>
            <a:ext cx="3704400" cy="926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ru" sz="1800" b="1" dirty="0">
                <a:latin typeface="Merriweather" panose="020B0604020202020204" charset="0"/>
                <a:ea typeface="Constantia"/>
                <a:cs typeface="Constantia"/>
                <a:sym typeface="Constantia"/>
              </a:rPr>
              <a:t>We aim to answer the following research questions by conducting a methodological review of existing research.</a:t>
            </a:r>
            <a:endParaRPr sz="1800" b="1" dirty="0">
              <a:latin typeface="Merriweather" panose="020B0604020202020204" charset="0"/>
              <a:ea typeface="Constantia"/>
              <a:cs typeface="Constantia"/>
              <a:sym typeface="Constantia"/>
            </a:endParaRPr>
          </a:p>
        </p:txBody>
      </p:sp>
      <p:sp>
        <p:nvSpPr>
          <p:cNvPr id="93" name="Google Shape;93;p18"/>
          <p:cNvSpPr txBox="1">
            <a:spLocks noGrp="1"/>
          </p:cNvSpPr>
          <p:nvPr>
            <p:ph type="body" idx="2"/>
          </p:nvPr>
        </p:nvSpPr>
        <p:spPr>
          <a:xfrm>
            <a:off x="4633119" y="1032000"/>
            <a:ext cx="3954000" cy="41115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Char char="●"/>
            </a:pPr>
            <a:r>
              <a:rPr lang="ru" sz="1800" b="1" dirty="0">
                <a:solidFill>
                  <a:schemeClr val="accent1">
                    <a:lumMod val="90000"/>
                    <a:lumOff val="10000"/>
                  </a:schemeClr>
                </a:solidFill>
                <a:latin typeface="Merriweather" panose="020B0604020202020204" charset="0"/>
              </a:rPr>
              <a:t>In which way a Code Smell Impact on NFA?</a:t>
            </a:r>
            <a:endParaRPr sz="1800" b="1" dirty="0">
              <a:solidFill>
                <a:schemeClr val="accent1">
                  <a:lumMod val="90000"/>
                  <a:lumOff val="10000"/>
                </a:schemeClr>
              </a:solidFill>
              <a:latin typeface="Merriweather" panose="020B0604020202020204" charset="0"/>
            </a:endParaRPr>
          </a:p>
          <a:p>
            <a:pPr lvl="0" indent="-330200" algn="just">
              <a:spcBef>
                <a:spcPts val="1600"/>
              </a:spcBef>
              <a:buSzPts val="1600"/>
            </a:pPr>
            <a:r>
              <a:rPr lang="en-GB" sz="1800" b="1" dirty="0">
                <a:solidFill>
                  <a:schemeClr val="accent1">
                    <a:lumMod val="90000"/>
                    <a:lumOff val="10000"/>
                  </a:schemeClr>
                </a:solidFill>
                <a:latin typeface="Merriweather" panose="020B0604020202020204" charset="0"/>
              </a:rPr>
              <a:t>How the connection between </a:t>
            </a:r>
            <a:r>
              <a:rPr lang="en-GB" sz="1800" b="1" dirty="0" smtClean="0">
                <a:solidFill>
                  <a:schemeClr val="accent1">
                    <a:lumMod val="90000"/>
                    <a:lumOff val="10000"/>
                  </a:schemeClr>
                </a:solidFill>
                <a:latin typeface="Merriweather" panose="020B0604020202020204" charset="0"/>
              </a:rPr>
              <a:t> </a:t>
            </a:r>
            <a:r>
              <a:rPr lang="en-US" sz="1800" b="1" dirty="0" smtClean="0">
                <a:solidFill>
                  <a:schemeClr val="accent1">
                    <a:lumMod val="90000"/>
                    <a:lumOff val="10000"/>
                  </a:schemeClr>
                </a:solidFill>
                <a:latin typeface="Merriweather" panose="020B0604020202020204" charset="0"/>
              </a:rPr>
              <a:t>code smells </a:t>
            </a:r>
            <a:r>
              <a:rPr lang="en-GB" sz="1800" b="1" dirty="0" smtClean="0">
                <a:solidFill>
                  <a:schemeClr val="accent1">
                    <a:lumMod val="90000"/>
                    <a:lumOff val="10000"/>
                  </a:schemeClr>
                </a:solidFill>
                <a:latin typeface="Merriweather" panose="020B0604020202020204" charset="0"/>
              </a:rPr>
              <a:t>and NFA </a:t>
            </a:r>
            <a:r>
              <a:rPr lang="en-GB" sz="1800" b="1" dirty="0">
                <a:solidFill>
                  <a:schemeClr val="accent1">
                    <a:lumMod val="90000"/>
                    <a:lumOff val="10000"/>
                  </a:schemeClr>
                </a:solidFill>
                <a:latin typeface="Merriweather" panose="020B0604020202020204" charset="0"/>
              </a:rPr>
              <a:t>was </a:t>
            </a:r>
            <a:r>
              <a:rPr lang="en-GB" sz="1800" b="1" dirty="0" smtClean="0">
                <a:solidFill>
                  <a:schemeClr val="accent1">
                    <a:lumMod val="90000"/>
                    <a:lumOff val="10000"/>
                  </a:schemeClr>
                </a:solidFill>
                <a:latin typeface="Merriweather" panose="020B0604020202020204" charset="0"/>
              </a:rPr>
              <a:t>determined?</a:t>
            </a:r>
            <a:endParaRPr lang="kk-KZ" sz="1800" b="1" dirty="0" smtClean="0">
              <a:solidFill>
                <a:schemeClr val="accent1">
                  <a:lumMod val="90000"/>
                  <a:lumOff val="10000"/>
                </a:schemeClr>
              </a:solidFill>
              <a:latin typeface="Merriweather" panose="020B0604020202020204" charset="0"/>
            </a:endParaRPr>
          </a:p>
          <a:p>
            <a:pPr lvl="0" indent="-330200" algn="just">
              <a:spcBef>
                <a:spcPts val="1600"/>
              </a:spcBef>
              <a:buSzPts val="1600"/>
            </a:pPr>
            <a:r>
              <a:rPr lang="ru" sz="1800" b="1" dirty="0" smtClean="0">
                <a:solidFill>
                  <a:schemeClr val="accent1">
                    <a:lumMod val="90000"/>
                    <a:lumOff val="10000"/>
                  </a:schemeClr>
                </a:solidFill>
                <a:latin typeface="Merriweather" panose="020B0604020202020204" charset="0"/>
              </a:rPr>
              <a:t>Are </a:t>
            </a:r>
            <a:r>
              <a:rPr lang="ru" sz="1800" b="1" dirty="0">
                <a:solidFill>
                  <a:schemeClr val="accent1">
                    <a:lumMod val="90000"/>
                    <a:lumOff val="10000"/>
                  </a:schemeClr>
                </a:solidFill>
                <a:latin typeface="Merriweather" panose="020B0604020202020204" charset="0"/>
              </a:rPr>
              <a:t>all code smells impactful on NFA?</a:t>
            </a:r>
            <a:endParaRPr sz="1800" b="1" dirty="0">
              <a:solidFill>
                <a:schemeClr val="accent1">
                  <a:lumMod val="90000"/>
                  <a:lumOff val="10000"/>
                </a:schemeClr>
              </a:solidFill>
              <a:latin typeface="Merriweather" panose="020B0604020202020204" charset="0"/>
            </a:endParaRPr>
          </a:p>
          <a:p>
            <a:pPr marL="457200" lvl="0" indent="0" algn="l" rtl="0">
              <a:spcBef>
                <a:spcPts val="1600"/>
              </a:spcBef>
              <a:spcAft>
                <a:spcPts val="1600"/>
              </a:spcAft>
              <a:buNone/>
            </a:pPr>
            <a:endParaRPr sz="1400" b="1" dirty="0">
              <a:solidFill>
                <a:schemeClr val="tx1">
                  <a:lumMod val="50000"/>
                </a:schemeClr>
              </a:solidFill>
              <a:latin typeface="Merriweather" panose="020B06040202020202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243747" y="1318413"/>
            <a:ext cx="4207070" cy="3132400"/>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lvl="0" indent="0" algn="just">
              <a:buNone/>
            </a:pPr>
            <a:r>
              <a:rPr lang="en-GB" sz="1600" dirty="0">
                <a:solidFill>
                  <a:schemeClr val="accent1">
                    <a:lumMod val="90000"/>
                    <a:lumOff val="10000"/>
                  </a:schemeClr>
                </a:solidFill>
                <a:latin typeface="Merriweather" panose="020B0604020202020204" charset="0"/>
              </a:rPr>
              <a:t>The following steps were used to construct the search </a:t>
            </a:r>
            <a:r>
              <a:rPr lang="en-GB" sz="1600" dirty="0" smtClean="0">
                <a:solidFill>
                  <a:schemeClr val="accent1">
                    <a:lumMod val="90000"/>
                    <a:lumOff val="10000"/>
                  </a:schemeClr>
                </a:solidFill>
                <a:latin typeface="Merriweather" panose="020B0604020202020204" charset="0"/>
              </a:rPr>
              <a:t>terms:</a:t>
            </a:r>
            <a:endParaRPr lang="en-GB" sz="1600" dirty="0">
              <a:solidFill>
                <a:schemeClr val="accent1">
                  <a:lumMod val="90000"/>
                  <a:lumOff val="10000"/>
                </a:schemeClr>
              </a:solidFill>
              <a:latin typeface="Merriweather" panose="020B0604020202020204" charset="0"/>
            </a:endParaRPr>
          </a:p>
          <a:p>
            <a:pPr marL="0" lvl="0" indent="0" algn="just">
              <a:buNone/>
            </a:pPr>
            <a:endParaRPr lang="en-GB" sz="1200" dirty="0" smtClean="0">
              <a:solidFill>
                <a:schemeClr val="tx1">
                  <a:lumMod val="50000"/>
                </a:schemeClr>
              </a:solidFill>
              <a:latin typeface="Merriweather" panose="020B0604020202020204" charset="0"/>
            </a:endParaRPr>
          </a:p>
          <a:p>
            <a:pPr marL="0" lvl="0" indent="0" algn="just">
              <a:buNone/>
            </a:pPr>
            <a:r>
              <a:rPr lang="en-GB" sz="1200" dirty="0" smtClean="0">
                <a:solidFill>
                  <a:schemeClr val="tx1">
                    <a:lumMod val="50000"/>
                  </a:schemeClr>
                </a:solidFill>
                <a:latin typeface="Merriweather" panose="020B0604020202020204" charset="0"/>
              </a:rPr>
              <a:t>(</a:t>
            </a:r>
            <a:r>
              <a:rPr lang="en-GB" sz="1200" dirty="0">
                <a:solidFill>
                  <a:schemeClr val="tx1">
                    <a:lumMod val="50000"/>
                  </a:schemeClr>
                </a:solidFill>
                <a:latin typeface="Merriweather" panose="020B0604020202020204" charset="0"/>
              </a:rPr>
              <a:t>a) Derive major terms from the research questions.</a:t>
            </a:r>
          </a:p>
          <a:p>
            <a:pPr marL="0" lvl="0" indent="0" algn="just">
              <a:buNone/>
            </a:pPr>
            <a:r>
              <a:rPr lang="en-GB" sz="1200" dirty="0">
                <a:solidFill>
                  <a:schemeClr val="tx1">
                    <a:lumMod val="50000"/>
                  </a:schemeClr>
                </a:solidFill>
                <a:latin typeface="Merriweather" panose="020B0604020202020204" charset="0"/>
              </a:rPr>
              <a:t>(b) Identify alternative spellings and synonyms for major terms.</a:t>
            </a:r>
          </a:p>
          <a:p>
            <a:pPr marL="0" lvl="0" indent="0" algn="just">
              <a:buNone/>
            </a:pPr>
            <a:r>
              <a:rPr lang="en-GB" sz="1200" dirty="0">
                <a:solidFill>
                  <a:schemeClr val="tx1">
                    <a:lumMod val="50000"/>
                  </a:schemeClr>
                </a:solidFill>
                <a:latin typeface="Merriweather" panose="020B0604020202020204" charset="0"/>
              </a:rPr>
              <a:t>(c) Check the keywords in relevant </a:t>
            </a:r>
            <a:r>
              <a:rPr lang="en-GB" sz="1200" dirty="0" smtClean="0">
                <a:solidFill>
                  <a:schemeClr val="tx1">
                    <a:lumMod val="50000"/>
                  </a:schemeClr>
                </a:solidFill>
                <a:latin typeface="Merriweather" panose="020B0604020202020204" charset="0"/>
              </a:rPr>
              <a:t>papers.</a:t>
            </a:r>
            <a:endParaRPr lang="en-GB" sz="1200" dirty="0">
              <a:solidFill>
                <a:schemeClr val="tx1">
                  <a:lumMod val="50000"/>
                </a:schemeClr>
              </a:solidFill>
              <a:latin typeface="Merriweather" panose="020B0604020202020204" charset="0"/>
            </a:endParaRPr>
          </a:p>
          <a:p>
            <a:pPr marL="0" lvl="0" indent="0" algn="just">
              <a:buNone/>
            </a:pPr>
            <a:r>
              <a:rPr lang="en-GB" sz="1200" dirty="0">
                <a:solidFill>
                  <a:schemeClr val="tx1">
                    <a:lumMod val="50000"/>
                  </a:schemeClr>
                </a:solidFill>
                <a:latin typeface="Merriweather" panose="020B0604020202020204" charset="0"/>
              </a:rPr>
              <a:t>(</a:t>
            </a:r>
            <a:r>
              <a:rPr lang="en-GB" sz="1200" dirty="0" smtClean="0">
                <a:solidFill>
                  <a:schemeClr val="tx1">
                    <a:lumMod val="50000"/>
                  </a:schemeClr>
                </a:solidFill>
                <a:latin typeface="Merriweather" panose="020B0604020202020204" charset="0"/>
              </a:rPr>
              <a:t>d) Use </a:t>
            </a:r>
            <a:r>
              <a:rPr lang="en-GB" sz="1200" dirty="0">
                <a:solidFill>
                  <a:schemeClr val="tx1">
                    <a:lumMod val="50000"/>
                  </a:schemeClr>
                </a:solidFill>
                <a:latin typeface="Merriweather" panose="020B0604020202020204" charset="0"/>
              </a:rPr>
              <a:t>the Boolean OR to incorporate alternative spellings </a:t>
            </a:r>
            <a:r>
              <a:rPr lang="en-GB" sz="1200" dirty="0" smtClean="0">
                <a:solidFill>
                  <a:schemeClr val="tx1">
                    <a:lumMod val="50000"/>
                  </a:schemeClr>
                </a:solidFill>
                <a:latin typeface="Merriweather" panose="020B0604020202020204" charset="0"/>
              </a:rPr>
              <a:t>and synonyms</a:t>
            </a:r>
            <a:r>
              <a:rPr lang="en-GB" sz="1200" dirty="0">
                <a:solidFill>
                  <a:schemeClr val="tx1">
                    <a:lumMod val="50000"/>
                  </a:schemeClr>
                </a:solidFill>
                <a:latin typeface="Merriweather" panose="020B0604020202020204" charset="0"/>
              </a:rPr>
              <a:t>.</a:t>
            </a:r>
          </a:p>
          <a:p>
            <a:pPr marL="0" lvl="0" indent="0" algn="just">
              <a:buNone/>
            </a:pPr>
            <a:r>
              <a:rPr lang="en-GB" sz="1200" dirty="0">
                <a:solidFill>
                  <a:schemeClr val="tx1">
                    <a:lumMod val="50000"/>
                  </a:schemeClr>
                </a:solidFill>
                <a:latin typeface="Merriweather" panose="020B0604020202020204" charset="0"/>
              </a:rPr>
              <a:t>(e) Use the Boolean AND to link the major terms</a:t>
            </a:r>
            <a:r>
              <a:rPr lang="en-GB" sz="1200" dirty="0" smtClean="0">
                <a:solidFill>
                  <a:schemeClr val="tx1">
                    <a:lumMod val="50000"/>
                  </a:schemeClr>
                </a:solidFill>
                <a:latin typeface="Merriweather" panose="020B0604020202020204" charset="0"/>
              </a:rPr>
              <a:t>.</a:t>
            </a:r>
          </a:p>
          <a:p>
            <a:pPr marL="0" lvl="0" indent="0" algn="just">
              <a:buNone/>
            </a:pPr>
            <a:endParaRPr lang="en-GB" sz="1050" dirty="0" smtClean="0">
              <a:solidFill>
                <a:schemeClr val="tx1">
                  <a:lumMod val="50000"/>
                </a:schemeClr>
              </a:solidFill>
              <a:latin typeface="Merriweather" panose="020B0604020202020204" charset="0"/>
            </a:endParaRPr>
          </a:p>
          <a:p>
            <a:pPr marL="0" lvl="0" indent="0" algn="just">
              <a:buNone/>
            </a:pPr>
            <a:endParaRPr lang="en-GB" sz="1600" dirty="0" smtClean="0">
              <a:solidFill>
                <a:schemeClr val="tx1">
                  <a:lumMod val="50000"/>
                </a:schemeClr>
              </a:solidFill>
              <a:latin typeface="Merriweather" panose="020B0604020202020204" charset="0"/>
            </a:endParaRPr>
          </a:p>
          <a:p>
            <a:pPr marL="0" lvl="0" indent="0" algn="just">
              <a:buNone/>
            </a:pPr>
            <a:endParaRPr lang="en-GB" sz="1600" dirty="0" smtClean="0">
              <a:solidFill>
                <a:schemeClr val="tx1">
                  <a:lumMod val="50000"/>
                </a:schemeClr>
              </a:solidFill>
              <a:latin typeface="Merriweather" panose="020B0604020202020204" charset="0"/>
            </a:endParaRPr>
          </a:p>
          <a:p>
            <a:pPr marL="0" lvl="0" indent="0" algn="just">
              <a:buNone/>
            </a:pPr>
            <a:endParaRPr lang="en-GB" sz="1600" dirty="0" smtClean="0">
              <a:solidFill>
                <a:schemeClr val="tx1">
                  <a:lumMod val="50000"/>
                </a:schemeClr>
              </a:solidFill>
              <a:latin typeface="Merriweather" panose="020B0604020202020204" charset="0"/>
            </a:endParaRPr>
          </a:p>
          <a:p>
            <a:pPr marL="0" lvl="0" indent="0" algn="just">
              <a:buNone/>
            </a:pPr>
            <a:endParaRPr lang="en-GB" sz="1600" dirty="0">
              <a:solidFill>
                <a:schemeClr val="tx1">
                  <a:lumMod val="50000"/>
                </a:schemeClr>
              </a:solidFill>
              <a:latin typeface="Merriweather" panose="020B0604020202020204" charset="0"/>
            </a:endParaRPr>
          </a:p>
        </p:txBody>
      </p:sp>
      <p:sp>
        <p:nvSpPr>
          <p:cNvPr id="104" name="Google Shape;104;p20"/>
          <p:cNvSpPr txBox="1">
            <a:spLocks noGrp="1"/>
          </p:cNvSpPr>
          <p:nvPr>
            <p:ph type="body" idx="2"/>
          </p:nvPr>
        </p:nvSpPr>
        <p:spPr>
          <a:xfrm>
            <a:off x="4571996" y="1318411"/>
            <a:ext cx="4263529" cy="3132401"/>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indent="0" algn="just">
              <a:buNone/>
            </a:pPr>
            <a:r>
              <a:rPr lang="en-GB" sz="1600" dirty="0">
                <a:solidFill>
                  <a:schemeClr val="accent1">
                    <a:lumMod val="90000"/>
                    <a:lumOff val="10000"/>
                  </a:schemeClr>
                </a:solidFill>
                <a:latin typeface="Merriweather" panose="020B0604020202020204" charset="0"/>
              </a:rPr>
              <a:t>The search string below was applied to 4 digital libraries: </a:t>
            </a:r>
            <a:r>
              <a:rPr lang="en-GB" sz="1600" dirty="0" err="1">
                <a:solidFill>
                  <a:schemeClr val="accent1">
                    <a:lumMod val="90000"/>
                    <a:lumOff val="10000"/>
                  </a:schemeClr>
                </a:solidFill>
                <a:latin typeface="Merriweather" panose="020B0604020202020204" charset="0"/>
              </a:rPr>
              <a:t>IEEExplore</a:t>
            </a:r>
            <a:r>
              <a:rPr lang="en-GB" sz="1600" dirty="0">
                <a:solidFill>
                  <a:schemeClr val="accent1">
                    <a:lumMod val="90000"/>
                    <a:lumOff val="10000"/>
                  </a:schemeClr>
                </a:solidFill>
                <a:latin typeface="Merriweather" panose="020B0604020202020204" charset="0"/>
              </a:rPr>
              <a:t>, Scopus, ACM, </a:t>
            </a:r>
            <a:r>
              <a:rPr lang="en-GB" sz="1600" dirty="0" smtClean="0">
                <a:solidFill>
                  <a:schemeClr val="accent1">
                    <a:lumMod val="90000"/>
                    <a:lumOff val="10000"/>
                  </a:schemeClr>
                </a:solidFill>
                <a:latin typeface="Merriweather" panose="020B0604020202020204" charset="0"/>
              </a:rPr>
              <a:t>Elsevier.</a:t>
            </a:r>
          </a:p>
          <a:p>
            <a:pPr marL="0" indent="0" algn="just">
              <a:buNone/>
            </a:pPr>
            <a:endParaRPr lang="en-GB" sz="1600" dirty="0">
              <a:solidFill>
                <a:schemeClr val="accent1">
                  <a:lumMod val="90000"/>
                  <a:lumOff val="10000"/>
                </a:schemeClr>
              </a:solidFill>
              <a:latin typeface="Merriweather" panose="020B0604020202020204" charset="0"/>
            </a:endParaRPr>
          </a:p>
          <a:p>
            <a:pPr marL="0" lvl="0" indent="0" algn="just">
              <a:buNone/>
            </a:pPr>
            <a:r>
              <a:rPr lang="en-GB" sz="1600" dirty="0" smtClean="0">
                <a:solidFill>
                  <a:schemeClr val="accent1">
                    <a:lumMod val="90000"/>
                    <a:lumOff val="10000"/>
                  </a:schemeClr>
                </a:solidFill>
                <a:latin typeface="Merriweather" panose="020B0604020202020204" charset="0"/>
              </a:rPr>
              <a:t>Key </a:t>
            </a:r>
            <a:r>
              <a:rPr lang="en-GB" sz="1600" dirty="0">
                <a:solidFill>
                  <a:schemeClr val="accent1">
                    <a:lumMod val="90000"/>
                    <a:lumOff val="10000"/>
                  </a:schemeClr>
                </a:solidFill>
                <a:latin typeface="Merriweather" panose="020B0604020202020204" charset="0"/>
              </a:rPr>
              <a:t>words</a:t>
            </a:r>
            <a:r>
              <a:rPr lang="en-GB" sz="1600" dirty="0" smtClean="0">
                <a:solidFill>
                  <a:schemeClr val="accent1">
                    <a:lumMod val="90000"/>
                    <a:lumOff val="10000"/>
                  </a:schemeClr>
                </a:solidFill>
                <a:latin typeface="Merriweather" panose="020B0604020202020204" charset="0"/>
              </a:rPr>
              <a:t>:</a:t>
            </a:r>
          </a:p>
          <a:p>
            <a:pPr marL="0" lvl="0" indent="0" algn="just">
              <a:buNone/>
            </a:pPr>
            <a:r>
              <a:rPr lang="en-GB" sz="1400" dirty="0" smtClean="0">
                <a:solidFill>
                  <a:schemeClr val="tx1">
                    <a:lumMod val="50000"/>
                  </a:schemeClr>
                </a:solidFill>
                <a:latin typeface="Merriweather" panose="020B0604020202020204" charset="0"/>
              </a:rPr>
              <a:t> </a:t>
            </a:r>
            <a:r>
              <a:rPr lang="en-GB" sz="1200" dirty="0">
                <a:solidFill>
                  <a:schemeClr val="tx1">
                    <a:lumMod val="50000"/>
                  </a:schemeClr>
                </a:solidFill>
                <a:latin typeface="Merriweather" panose="020B0604020202020204" charset="0"/>
              </a:rPr>
              <a:t>("Non-functional </a:t>
            </a:r>
            <a:r>
              <a:rPr lang="en-GB" sz="1200" dirty="0" smtClean="0">
                <a:solidFill>
                  <a:schemeClr val="tx1">
                    <a:lumMod val="50000"/>
                  </a:schemeClr>
                </a:solidFill>
                <a:latin typeface="Merriweather" panose="020B0604020202020204" charset="0"/>
              </a:rPr>
              <a:t>attributes" </a:t>
            </a:r>
            <a:r>
              <a:rPr lang="en-GB" sz="1200" dirty="0">
                <a:solidFill>
                  <a:schemeClr val="tx1">
                    <a:lumMod val="50000"/>
                  </a:schemeClr>
                </a:solidFill>
                <a:latin typeface="Merriweather" panose="020B0604020202020204" charset="0"/>
              </a:rPr>
              <a:t>OR "NFA" OR "Non-functional </a:t>
            </a:r>
            <a:r>
              <a:rPr lang="en-GB" sz="1200" dirty="0" smtClean="0">
                <a:solidFill>
                  <a:schemeClr val="tx1">
                    <a:lumMod val="50000"/>
                  </a:schemeClr>
                </a:solidFill>
                <a:latin typeface="Merriweather" panose="020B0604020202020204" charset="0"/>
              </a:rPr>
              <a:t>requirements") </a:t>
            </a:r>
            <a:r>
              <a:rPr lang="en-GB" sz="1200" dirty="0">
                <a:solidFill>
                  <a:schemeClr val="tx1">
                    <a:lumMod val="50000"/>
                  </a:schemeClr>
                </a:solidFill>
                <a:latin typeface="Merriweather" panose="020B0604020202020204" charset="0"/>
              </a:rPr>
              <a:t>AND ("code-smell" OR "</a:t>
            </a:r>
            <a:r>
              <a:rPr lang="en-GB" sz="1200" dirty="0" smtClean="0">
                <a:solidFill>
                  <a:schemeClr val="tx1">
                    <a:lumMod val="50000"/>
                  </a:schemeClr>
                </a:solidFill>
                <a:latin typeface="Merriweather" panose="020B0604020202020204" charset="0"/>
              </a:rPr>
              <a:t>bad smell</a:t>
            </a:r>
            <a:r>
              <a:rPr lang="en-GB" sz="1200" dirty="0">
                <a:solidFill>
                  <a:schemeClr val="tx1">
                    <a:lumMod val="50000"/>
                  </a:schemeClr>
                </a:solidFill>
                <a:latin typeface="Merriweather" panose="020B0604020202020204" charset="0"/>
              </a:rPr>
              <a:t>" OR "code anomalies") AND ("effect" OR "impact" OR "influence</a:t>
            </a:r>
            <a:r>
              <a:rPr lang="en-GB" sz="1200" dirty="0" smtClean="0">
                <a:solidFill>
                  <a:schemeClr val="tx1">
                    <a:lumMod val="50000"/>
                  </a:schemeClr>
                </a:solidFill>
                <a:latin typeface="Merriweather" panose="020B0604020202020204" charset="0"/>
              </a:rPr>
              <a:t>") (“</a:t>
            </a:r>
            <a:r>
              <a:rPr lang="en-GB" sz="1200" dirty="0" err="1" smtClean="0">
                <a:solidFill>
                  <a:schemeClr val="tx1">
                    <a:lumMod val="50000"/>
                  </a:schemeClr>
                </a:solidFill>
                <a:latin typeface="Merriweather" panose="020B0604020202020204" charset="0"/>
              </a:rPr>
              <a:t>Antipatterns</a:t>
            </a:r>
            <a:r>
              <a:rPr lang="en-GB" sz="1200" dirty="0" smtClean="0">
                <a:solidFill>
                  <a:schemeClr val="tx1">
                    <a:lumMod val="50000"/>
                  </a:schemeClr>
                </a:solidFill>
                <a:latin typeface="Merriweather" panose="020B0604020202020204" charset="0"/>
              </a:rPr>
              <a:t>” OR “APs” OR “Anti-pattern”)</a:t>
            </a:r>
            <a:endParaRPr lang="en-GB" sz="1200" dirty="0">
              <a:solidFill>
                <a:schemeClr val="tx1">
                  <a:lumMod val="50000"/>
                </a:schemeClr>
              </a:solidFill>
              <a:latin typeface="Merriweather" panose="020B0604020202020204" charset="0"/>
            </a:endParaRPr>
          </a:p>
        </p:txBody>
      </p:sp>
      <p:sp>
        <p:nvSpPr>
          <p:cNvPr id="5" name="Скругленный прямоугольник 4"/>
          <p:cNvSpPr/>
          <p:nvPr/>
        </p:nvSpPr>
        <p:spPr>
          <a:xfrm>
            <a:off x="78493" y="159572"/>
            <a:ext cx="8911271" cy="67771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7" name="Google Shape;91;p18"/>
          <p:cNvSpPr txBox="1">
            <a:spLocks/>
          </p:cNvSpPr>
          <p:nvPr/>
        </p:nvSpPr>
        <p:spPr>
          <a:xfrm>
            <a:off x="155611" y="148555"/>
            <a:ext cx="6377390" cy="8371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r>
              <a:rPr lang="en-US" sz="3200" dirty="0"/>
              <a:t>4. Search strategy design</a:t>
            </a:r>
          </a:p>
        </p:txBody>
      </p:sp>
    </p:spTree>
    <p:extLst>
      <p:ext uri="{BB962C8B-B14F-4D97-AF65-F5344CB8AC3E}">
        <p14:creationId xmlns:p14="http://schemas.microsoft.com/office/powerpoint/2010/main" val="1927297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6" name="Скругленный прямоугольник 5"/>
          <p:cNvSpPr/>
          <p:nvPr/>
        </p:nvSpPr>
        <p:spPr>
          <a:xfrm>
            <a:off x="78493" y="159572"/>
            <a:ext cx="8911271" cy="67771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7" name="Google Shape;91;p18"/>
          <p:cNvSpPr txBox="1">
            <a:spLocks/>
          </p:cNvSpPr>
          <p:nvPr/>
        </p:nvSpPr>
        <p:spPr>
          <a:xfrm>
            <a:off x="155611" y="148555"/>
            <a:ext cx="6377390" cy="8371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r>
              <a:rPr lang="en-US" sz="3200" dirty="0" smtClean="0"/>
              <a:t>5</a:t>
            </a:r>
            <a:r>
              <a:rPr lang="en-US" sz="3200" dirty="0"/>
              <a:t>. Study selection criteria</a:t>
            </a:r>
            <a:br>
              <a:rPr lang="en-US" sz="3200" dirty="0"/>
            </a:br>
            <a:endParaRPr lang="en-US" sz="3200" dirty="0"/>
          </a:p>
        </p:txBody>
      </p:sp>
      <p:pic>
        <p:nvPicPr>
          <p:cNvPr id="9" name="Рисунок 8"/>
          <p:cNvPicPr>
            <a:picLocks noChangeAspect="1"/>
          </p:cNvPicPr>
          <p:nvPr/>
        </p:nvPicPr>
        <p:blipFill>
          <a:blip r:embed="rId3"/>
          <a:stretch>
            <a:fillRect/>
          </a:stretch>
        </p:blipFill>
        <p:spPr>
          <a:xfrm>
            <a:off x="363384" y="996684"/>
            <a:ext cx="8086725" cy="3886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493" y="1227353"/>
            <a:ext cx="4096900" cy="2094495"/>
          </a:xfrm>
        </p:spPr>
        <p:txBody>
          <a:bodyPr/>
          <a:lstStyle/>
          <a:p>
            <a:pPr algn="just"/>
            <a:r>
              <a:rPr lang="en-US" sz="1600" dirty="0"/>
              <a:t>R</a:t>
            </a:r>
            <a:r>
              <a:rPr lang="en-US" sz="1600" dirty="0" smtClean="0"/>
              <a:t>esearch </a:t>
            </a:r>
            <a:r>
              <a:rPr lang="en-US" sz="1600" dirty="0"/>
              <a:t>papers that can answer all quality assessment questions positively were included in the SLR. Finally, after careful reviews, discussions, and brainstorming sessions, the final decision on inclusion / exclusion for each study was made. </a:t>
            </a:r>
            <a:endParaRPr lang="en-US" sz="1050" dirty="0"/>
          </a:p>
        </p:txBody>
      </p:sp>
      <p:sp>
        <p:nvSpPr>
          <p:cNvPr id="6" name="Скругленный прямоугольник 5"/>
          <p:cNvSpPr/>
          <p:nvPr/>
        </p:nvSpPr>
        <p:spPr>
          <a:xfrm>
            <a:off x="78493" y="159572"/>
            <a:ext cx="8911271" cy="67771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7" name="Google Shape;91;p18"/>
          <p:cNvSpPr txBox="1">
            <a:spLocks/>
          </p:cNvSpPr>
          <p:nvPr/>
        </p:nvSpPr>
        <p:spPr>
          <a:xfrm>
            <a:off x="155611" y="148555"/>
            <a:ext cx="6377390" cy="8371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r>
              <a:rPr lang="en-US" sz="3200" dirty="0"/>
              <a:t>6. Study quality assessment</a:t>
            </a:r>
            <a:br>
              <a:rPr lang="en-US" sz="3200" dirty="0"/>
            </a:br>
            <a:endParaRPr lang="en-US" sz="3200" dirty="0"/>
          </a:p>
        </p:txBody>
      </p:sp>
      <p:pic>
        <p:nvPicPr>
          <p:cNvPr id="3" name="Рисунок 2"/>
          <p:cNvPicPr>
            <a:picLocks noChangeAspect="1"/>
          </p:cNvPicPr>
          <p:nvPr/>
        </p:nvPicPr>
        <p:blipFill>
          <a:blip r:embed="rId2"/>
          <a:stretch>
            <a:fillRect/>
          </a:stretch>
        </p:blipFill>
        <p:spPr>
          <a:xfrm>
            <a:off x="4365926" y="984982"/>
            <a:ext cx="4545887" cy="2826854"/>
          </a:xfrm>
          <a:prstGeom prst="rect">
            <a:avLst/>
          </a:prstGeom>
        </p:spPr>
      </p:pic>
      <p:sp>
        <p:nvSpPr>
          <p:cNvPr id="8" name="Заголовок 1"/>
          <p:cNvSpPr txBox="1">
            <a:spLocks/>
          </p:cNvSpPr>
          <p:nvPr/>
        </p:nvSpPr>
        <p:spPr>
          <a:xfrm>
            <a:off x="1581147" y="4101846"/>
            <a:ext cx="2633492" cy="10416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pPr algn="r"/>
            <a:r>
              <a:rPr lang="en-US" sz="1600" dirty="0" smtClean="0"/>
              <a:t>EXCLUDED 9 STUDIES</a:t>
            </a:r>
            <a:endParaRPr lang="en-US" sz="1600" dirty="0"/>
          </a:p>
        </p:txBody>
      </p:sp>
    </p:spTree>
    <p:extLst>
      <p:ext uri="{BB962C8B-B14F-4D97-AF65-F5344CB8AC3E}">
        <p14:creationId xmlns:p14="http://schemas.microsoft.com/office/powerpoint/2010/main" val="441684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89" y="1557857"/>
            <a:ext cx="3986719" cy="2099742"/>
          </a:xfrm>
        </p:spPr>
        <p:txBody>
          <a:bodyPr/>
          <a:lstStyle/>
          <a:p>
            <a:pPr algn="ctr"/>
            <a:r>
              <a:rPr lang="en-US" dirty="0"/>
              <a:t>Study selection process</a:t>
            </a:r>
          </a:p>
        </p:txBody>
      </p:sp>
      <p:sp>
        <p:nvSpPr>
          <p:cNvPr id="4" name="Текст 3"/>
          <p:cNvSpPr>
            <a:spLocks noGrp="1"/>
          </p:cNvSpPr>
          <p:nvPr>
            <p:ph type="body" idx="2"/>
          </p:nvPr>
        </p:nvSpPr>
        <p:spPr/>
        <p:txBody>
          <a:bodyPr/>
          <a:lstStyle/>
          <a:p>
            <a:endParaRPr lang="en-US" dirty="0"/>
          </a:p>
        </p:txBody>
      </p:sp>
      <p:pic>
        <p:nvPicPr>
          <p:cNvPr id="5" name="Рисунок 4"/>
          <p:cNvPicPr/>
          <p:nvPr/>
        </p:nvPicPr>
        <p:blipFill>
          <a:blip r:embed="rId2">
            <a:extLst>
              <a:ext uri="{28A0092B-C50C-407E-A947-70E740481C1C}">
                <a14:useLocalDpi xmlns:a14="http://schemas.microsoft.com/office/drawing/2010/main" val="0"/>
              </a:ext>
            </a:extLst>
          </a:blip>
          <a:srcRect/>
          <a:stretch>
            <a:fillRect/>
          </a:stretch>
        </p:blipFill>
        <p:spPr bwMode="auto">
          <a:xfrm>
            <a:off x="4696142" y="220026"/>
            <a:ext cx="4136883" cy="4694873"/>
          </a:xfrm>
          <a:prstGeom prst="rect">
            <a:avLst/>
          </a:prstGeom>
          <a:noFill/>
          <a:ln>
            <a:noFill/>
          </a:ln>
        </p:spPr>
      </p:pic>
    </p:spTree>
    <p:extLst>
      <p:ext uri="{BB962C8B-B14F-4D97-AF65-F5344CB8AC3E}">
        <p14:creationId xmlns:p14="http://schemas.microsoft.com/office/powerpoint/2010/main" val="1122584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3759</TotalTime>
  <Words>1218</Words>
  <Application>Microsoft Office PowerPoint</Application>
  <PresentationFormat>Экран (16:9)</PresentationFormat>
  <Paragraphs>105</Paragraphs>
  <Slides>17</Slides>
  <Notes>9</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17</vt:i4>
      </vt:variant>
    </vt:vector>
  </HeadingPairs>
  <TitlesOfParts>
    <vt:vector size="25" baseType="lpstr">
      <vt:lpstr>Lobster</vt:lpstr>
      <vt:lpstr>Wingdings</vt:lpstr>
      <vt:lpstr>Impact</vt:lpstr>
      <vt:lpstr>Arial</vt:lpstr>
      <vt:lpstr>Constantia</vt:lpstr>
      <vt:lpstr>Merriweather</vt:lpstr>
      <vt:lpstr>Roboto</vt:lpstr>
      <vt:lpstr>Paradigm</vt:lpstr>
      <vt:lpstr>A Systematic Literature Review on the Effect of Code Smells on Non-Functional Attributes of Source Code </vt:lpstr>
      <vt:lpstr>Systematic literature review process</vt:lpstr>
      <vt:lpstr>     Motivation We are interested in how big is the impact of code smells in a project, for understanding if is really worth working for individuating and refactor code smells or this operation can be neglected.  Goals                                                                                -Conduct a systematic analysis of academic articles on "The Effect of Code Smells on Non-Functional Attributes of Source Code".  -Analyse and synthesize results to answer research questions. </vt:lpstr>
      <vt:lpstr>Презентация PowerPoint</vt:lpstr>
      <vt:lpstr>3. Specify Research Questions</vt:lpstr>
      <vt:lpstr>Презентация PowerPoint</vt:lpstr>
      <vt:lpstr>Презентация PowerPoint</vt:lpstr>
      <vt:lpstr>Research papers that can answer all quality assessment questions positively were included in the SLR. Finally, after careful reviews, discussions, and brainstorming sessions, the final decision on inclusion / exclusion for each study was made. </vt:lpstr>
      <vt:lpstr>Study selection process</vt:lpstr>
      <vt:lpstr>Презентация PowerPoint</vt:lpstr>
      <vt:lpstr>RESULTS AND DISCUSSION    OVERVIEW OF SELECTED STUDIES   </vt:lpstr>
      <vt:lpstr>RESULTS AND DISCUSSION    OVERVIEW OF SELECTED STUDIES   </vt:lpstr>
      <vt:lpstr>RQ1: In which way a Code Smell Impact on NFA?  </vt:lpstr>
      <vt:lpstr>RQ2: How the connection between code smells and NFA was determined? </vt:lpstr>
      <vt:lpstr>Are all code smells impactful on NFA?</vt:lpstr>
      <vt:lpstr>Презентация PowerPoint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Systematic Literature Review on the Effect of Code Smells on Non-Functional Attributes of Source Code</dc:title>
  <dc:creator>NAZIRA MUNALBAEVA</dc:creator>
  <cp:lastModifiedBy>NAZIRA MUNALBAEVA</cp:lastModifiedBy>
  <cp:revision>83</cp:revision>
  <dcterms:modified xsi:type="dcterms:W3CDTF">2020-07-08T09:03:01Z</dcterms:modified>
</cp:coreProperties>
</file>