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60" r:id="rId3"/>
    <p:sldId id="283" r:id="rId4"/>
    <p:sldId id="286" r:id="rId5"/>
    <p:sldId id="257" r:id="rId6"/>
    <p:sldId id="282" r:id="rId7"/>
    <p:sldId id="261" r:id="rId8"/>
    <p:sldId id="269" r:id="rId9"/>
    <p:sldId id="265" r:id="rId10"/>
    <p:sldId id="268" r:id="rId11"/>
    <p:sldId id="279" r:id="rId12"/>
    <p:sldId id="271" r:id="rId13"/>
    <p:sldId id="275" r:id="rId14"/>
  </p:sldIdLst>
  <p:sldSz cx="9144000" cy="5143500" type="screen16x9"/>
  <p:notesSz cx="6858000" cy="9144000"/>
  <p:embeddedFontLst>
    <p:embeddedFont>
      <p:font typeface="Lobster" panose="020B0604020202020204" charset="0"/>
      <p:regular r:id="rId16"/>
    </p:embeddedFont>
    <p:embeddedFont>
      <p:font typeface="Merriweather"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
      <p:font typeface="Impact" panose="020B0806030902050204" pitchFamily="34" charset="0"/>
      <p:regular r:id="rId25"/>
    </p:embeddedFont>
    <p:embeddedFont>
      <p:font typeface="Constantia" panose="020306020503060303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269D01E-BC32-4049-B463-5C60D7B0CCD2}" styleName="Стиль из темы 2 - акцент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1" d="100"/>
          <a:sy n="101" d="100"/>
        </p:scale>
        <p:origin x="45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6912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0375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635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557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715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ru"/>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11550" y="1186040"/>
            <a:ext cx="8103900" cy="10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 sz="3000" dirty="0">
                <a:latin typeface="Lobster"/>
                <a:ea typeface="Lobster"/>
                <a:cs typeface="Lobster"/>
                <a:sym typeface="Lobster"/>
              </a:rPr>
              <a:t>A Systematic Literature Review on the Effect of Code Smells on Non-Functional Attributes of Source </a:t>
            </a:r>
            <a:r>
              <a:rPr lang="ru" sz="3000" dirty="0" smtClean="0">
                <a:latin typeface="Lobster"/>
                <a:ea typeface="Lobster"/>
                <a:cs typeface="Lobster"/>
                <a:sym typeface="Lobster"/>
              </a:rPr>
              <a:t>Code</a:t>
            </a:r>
            <a:r>
              <a:rPr lang="en-US" sz="3000" dirty="0" smtClean="0">
                <a:latin typeface="Lobster"/>
                <a:ea typeface="Lobster"/>
                <a:cs typeface="Lobster"/>
                <a:sym typeface="Lobster"/>
              </a:rPr>
              <a:t/>
            </a:r>
            <a:br>
              <a:rPr lang="en-US" sz="3000" dirty="0" smtClean="0">
                <a:latin typeface="Lobster"/>
                <a:ea typeface="Lobster"/>
                <a:cs typeface="Lobster"/>
                <a:sym typeface="Lobster"/>
              </a:rPr>
            </a:br>
            <a:r>
              <a:rPr lang="en-US" sz="2400" smtClean="0">
                <a:latin typeface="Impact" panose="020B0806030902050204" pitchFamily="34" charset="0"/>
                <a:ea typeface="Lobster"/>
                <a:cs typeface="Lobster"/>
                <a:sym typeface="Lobster"/>
              </a:rPr>
              <a:t>PROJECT </a:t>
            </a:r>
            <a:r>
              <a:rPr lang="en-US" sz="2400" smtClean="0">
                <a:latin typeface="Impact" panose="020B0806030902050204" pitchFamily="34" charset="0"/>
                <a:ea typeface="Lobster"/>
                <a:cs typeface="Lobster"/>
                <a:sym typeface="Lobster"/>
              </a:rPr>
              <a:t>STATUS-2</a:t>
            </a:r>
            <a:endParaRPr sz="2400" dirty="0">
              <a:latin typeface="Impact" panose="020B0806030902050204" pitchFamily="34" charset="0"/>
              <a:ea typeface="Lobster"/>
              <a:cs typeface="Lobster"/>
              <a:sym typeface="Lobster"/>
            </a:endParaRPr>
          </a:p>
        </p:txBody>
      </p:sp>
      <p:sp>
        <p:nvSpPr>
          <p:cNvPr id="65" name="Google Shape;65;p13"/>
          <p:cNvSpPr txBox="1">
            <a:spLocks noGrp="1"/>
          </p:cNvSpPr>
          <p:nvPr>
            <p:ph type="subTitle" idx="1"/>
          </p:nvPr>
        </p:nvSpPr>
        <p:spPr>
          <a:xfrm>
            <a:off x="5974825" y="3454000"/>
            <a:ext cx="3186600" cy="738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1800" dirty="0">
                <a:solidFill>
                  <a:srgbClr val="FFFFFF"/>
                </a:solidFill>
                <a:latin typeface="Lobster"/>
                <a:ea typeface="Lobster"/>
                <a:cs typeface="Lobster"/>
                <a:sym typeface="Lobster"/>
              </a:rPr>
              <a:t>Nazira Munalbayeva</a:t>
            </a:r>
            <a:endParaRPr sz="1800" dirty="0">
              <a:solidFill>
                <a:srgbClr val="FFFFFF"/>
              </a:solidFill>
              <a:latin typeface="Lobster"/>
              <a:ea typeface="Lobster"/>
              <a:cs typeface="Lobster"/>
              <a:sym typeface="Lobster"/>
            </a:endParaRPr>
          </a:p>
          <a:p>
            <a:pPr marL="0" lvl="0" indent="0" algn="l" rtl="0">
              <a:lnSpc>
                <a:spcPct val="115000"/>
              </a:lnSpc>
              <a:spcBef>
                <a:spcPts val="0"/>
              </a:spcBef>
              <a:spcAft>
                <a:spcPts val="0"/>
              </a:spcAft>
              <a:buNone/>
            </a:pPr>
            <a:r>
              <a:rPr lang="ru" sz="1800" dirty="0">
                <a:solidFill>
                  <a:srgbClr val="FFFFFF"/>
                </a:solidFill>
                <a:latin typeface="Lobster"/>
                <a:ea typeface="Lobster"/>
                <a:cs typeface="Lobster"/>
                <a:sym typeface="Lobster"/>
              </a:rPr>
              <a:t>University of Salerno</a:t>
            </a:r>
            <a:endParaRPr sz="1800" dirty="0">
              <a:solidFill>
                <a:srgbClr val="FFFFFF"/>
              </a:solidFill>
              <a:latin typeface="Lobster"/>
              <a:ea typeface="Lobster"/>
              <a:cs typeface="Lobster"/>
              <a:sym typeface="Lobster"/>
            </a:endParaRPr>
          </a:p>
          <a:p>
            <a:pPr marL="0" lvl="0" indent="0" algn="l" rtl="0">
              <a:lnSpc>
                <a:spcPct val="115000"/>
              </a:lnSpc>
              <a:spcBef>
                <a:spcPts val="0"/>
              </a:spcBef>
              <a:spcAft>
                <a:spcPts val="0"/>
              </a:spcAft>
              <a:buNone/>
            </a:pPr>
            <a:r>
              <a:rPr lang="ru" sz="1800" dirty="0">
                <a:solidFill>
                  <a:srgbClr val="FFFFFF"/>
                </a:solidFill>
                <a:latin typeface="Lobster"/>
                <a:ea typeface="Lobster"/>
                <a:cs typeface="Lobster"/>
                <a:sym typeface="Lobster"/>
              </a:rPr>
              <a:t>n.munalbayeva@studenti.unisa.it</a:t>
            </a:r>
            <a:endParaRPr sz="1800" dirty="0">
              <a:solidFill>
                <a:srgbClr val="FFFFFF"/>
              </a:solidFill>
              <a:latin typeface="Lobster"/>
              <a:ea typeface="Lobster"/>
              <a:cs typeface="Lobster"/>
              <a:sym typeface="Lobster"/>
            </a:endParaRPr>
          </a:p>
          <a:p>
            <a:pPr marL="0" lvl="0" indent="0" algn="l" rtl="0">
              <a:spcBef>
                <a:spcPts val="0"/>
              </a:spcBef>
              <a:spcAft>
                <a:spcPts val="0"/>
              </a:spcAft>
              <a:buNone/>
            </a:pPr>
            <a:endParaRPr dirty="0">
              <a:solidFill>
                <a:srgbClr val="FFFFFF"/>
              </a:solidFill>
              <a:latin typeface="Lobster"/>
              <a:ea typeface="Lobster"/>
              <a:cs typeface="Lobster"/>
              <a:sym typeface="Lobster"/>
            </a:endParaRPr>
          </a:p>
        </p:txBody>
      </p:sp>
      <p:pic>
        <p:nvPicPr>
          <p:cNvPr id="4" name="Immagine 4">
            <a:extLst>
              <a:ext uri="{FF2B5EF4-FFF2-40B4-BE49-F238E27FC236}">
                <a16:creationId xmlns:a16="http://schemas.microsoft.com/office/drawing/2014/main" id="{76B3C8FA-83C8-4BA4-B593-9130C0443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4858" y="1474"/>
            <a:ext cx="1090417" cy="1090417"/>
          </a:xfrm>
          <a:prstGeom prst="rect">
            <a:avLst/>
          </a:prstGeom>
          <a:ln>
            <a:noFill/>
          </a:ln>
          <a:effectLst>
            <a:outerShdw blurRad="292100" dist="139700" dir="2700000" algn="tl" rotWithShape="0">
              <a:srgbClr val="333333">
                <a:alpha val="65000"/>
              </a:srgbClr>
            </a:outerShdw>
          </a:effectLst>
        </p:spPr>
      </p:pic>
      <p:sp>
        <p:nvSpPr>
          <p:cNvPr id="5" name="Google Shape;65;p13"/>
          <p:cNvSpPr txBox="1">
            <a:spLocks/>
          </p:cNvSpPr>
          <p:nvPr/>
        </p:nvSpPr>
        <p:spPr>
          <a:xfrm>
            <a:off x="4065224" y="252149"/>
            <a:ext cx="4417301" cy="7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1pPr>
            <a:lvl2pPr marL="914400" marR="0" lvl="1"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2pPr>
            <a:lvl3pPr marL="1371600" marR="0" lvl="2"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3pPr>
            <a:lvl4pPr marL="1828800" marR="0" lvl="3"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4pPr>
            <a:lvl5pPr marL="2286000" marR="0" lvl="4"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5pPr>
            <a:lvl6pPr marL="2743200" marR="0" lvl="5"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6pPr>
            <a:lvl7pPr marL="3200400" marR="0" lvl="6"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7pPr>
            <a:lvl8pPr marL="3657600" marR="0" lvl="7"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8pPr>
            <a:lvl9pPr marL="4114800" marR="0" lvl="8"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9pPr>
          </a:lstStyle>
          <a:p>
            <a:r>
              <a:rPr lang="it-IT" b="1" dirty="0">
                <a:latin typeface="Merriweather" panose="020B0604020202020204" charset="0"/>
              </a:rPr>
              <a:t>Università degli Studi di Salerno</a:t>
            </a:r>
          </a:p>
          <a:p>
            <a:r>
              <a:rPr lang="it-IT" b="1" dirty="0" smtClean="0">
                <a:latin typeface="Merriweather" panose="020B0604020202020204" charset="0"/>
              </a:rPr>
              <a:t>Dipartimento </a:t>
            </a:r>
            <a:r>
              <a:rPr lang="it-IT" b="1" dirty="0">
                <a:latin typeface="Merriweather" panose="020B0604020202020204" charset="0"/>
              </a:rPr>
              <a:t>di Informatica</a:t>
            </a:r>
          </a:p>
          <a:p>
            <a:pPr marL="0" indent="0"/>
            <a:endParaRPr lang="it-IT" dirty="0">
              <a:solidFill>
                <a:schemeClr val="accent1"/>
              </a:solidFill>
              <a:latin typeface="Lobster"/>
              <a:ea typeface="Lobster"/>
              <a:cs typeface="Lobster"/>
              <a:sym typeface="Lobste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493" y="2692134"/>
            <a:ext cx="4407069" cy="2094495"/>
          </a:xfrm>
        </p:spPr>
        <p:txBody>
          <a:bodyPr/>
          <a:lstStyle/>
          <a:p>
            <a:r>
              <a:rPr lang="en-US" sz="1600" dirty="0" smtClean="0"/>
              <a:t>Studies should answer to this questions</a:t>
            </a:r>
            <a:endParaRPr lang="en-US" sz="1600" dirty="0"/>
          </a:p>
        </p:txBody>
      </p:sp>
      <p:sp>
        <p:nvSpPr>
          <p:cNvPr id="4" name="Текст 3"/>
          <p:cNvSpPr>
            <a:spLocks noGrp="1"/>
          </p:cNvSpPr>
          <p:nvPr>
            <p:ph type="body" idx="1"/>
          </p:nvPr>
        </p:nvSpPr>
        <p:spPr/>
        <p:txBody>
          <a:bodyPr/>
          <a:lstStyle/>
          <a:p>
            <a:endParaRPr lang="en-US"/>
          </a:p>
        </p:txBody>
      </p:sp>
      <p:sp>
        <p:nvSpPr>
          <p:cNvPr id="6" name="Скругленный прямоугольник 5"/>
          <p:cNvSpPr/>
          <p:nvPr/>
        </p:nvSpPr>
        <p:spPr>
          <a:xfrm>
            <a:off x="78493" y="159572"/>
            <a:ext cx="8911271" cy="677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 name="Google Shape;91;p18"/>
          <p:cNvSpPr txBox="1">
            <a:spLocks/>
          </p:cNvSpPr>
          <p:nvPr/>
        </p:nvSpPr>
        <p:spPr>
          <a:xfrm>
            <a:off x="155611" y="148555"/>
            <a:ext cx="6377390" cy="837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z="3200" dirty="0"/>
              <a:t>6. Study quality assessment</a:t>
            </a:r>
            <a:br>
              <a:rPr lang="en-US" sz="3200" dirty="0"/>
            </a:br>
            <a:endParaRPr lang="en-US" sz="3200" dirty="0"/>
          </a:p>
        </p:txBody>
      </p:sp>
      <p:pic>
        <p:nvPicPr>
          <p:cNvPr id="3" name="Рисунок 2"/>
          <p:cNvPicPr>
            <a:picLocks noChangeAspect="1"/>
          </p:cNvPicPr>
          <p:nvPr/>
        </p:nvPicPr>
        <p:blipFill>
          <a:blip r:embed="rId2"/>
          <a:stretch>
            <a:fillRect/>
          </a:stretch>
        </p:blipFill>
        <p:spPr>
          <a:xfrm>
            <a:off x="4382906" y="1228171"/>
            <a:ext cx="4689938" cy="2916432"/>
          </a:xfrm>
          <a:prstGeom prst="rect">
            <a:avLst/>
          </a:prstGeom>
        </p:spPr>
      </p:pic>
    </p:spTree>
    <p:extLst>
      <p:ext uri="{BB962C8B-B14F-4D97-AF65-F5344CB8AC3E}">
        <p14:creationId xmlns:p14="http://schemas.microsoft.com/office/powerpoint/2010/main" val="441684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89" y="1557857"/>
            <a:ext cx="3986719" cy="2099742"/>
          </a:xfrm>
        </p:spPr>
        <p:txBody>
          <a:bodyPr/>
          <a:lstStyle/>
          <a:p>
            <a:pPr algn="ctr"/>
            <a:r>
              <a:rPr lang="en-US" dirty="0"/>
              <a:t>Study selection process</a:t>
            </a:r>
          </a:p>
        </p:txBody>
      </p:sp>
      <p:sp>
        <p:nvSpPr>
          <p:cNvPr id="4" name="Текст 3"/>
          <p:cNvSpPr>
            <a:spLocks noGrp="1"/>
          </p:cNvSpPr>
          <p:nvPr>
            <p:ph type="body" idx="2"/>
          </p:nvPr>
        </p:nvSpPr>
        <p:spPr/>
        <p:txBody>
          <a:bodyPr/>
          <a:lstStyle/>
          <a:p>
            <a:endParaRPr lang="en-US" dirty="0"/>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4708137" y="153517"/>
            <a:ext cx="4295775" cy="4806315"/>
          </a:xfrm>
          <a:prstGeom prst="rect">
            <a:avLst/>
          </a:prstGeom>
          <a:noFill/>
          <a:ln>
            <a:noFill/>
          </a:ln>
        </p:spPr>
      </p:pic>
    </p:spTree>
    <p:extLst>
      <p:ext uri="{BB962C8B-B14F-4D97-AF65-F5344CB8AC3E}">
        <p14:creationId xmlns:p14="http://schemas.microsoft.com/office/powerpoint/2010/main" val="1122584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cxnSp>
        <p:nvCxnSpPr>
          <p:cNvPr id="3" name="Прямая соединительная линия 2"/>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4" name="Google Shape;75;p15"/>
          <p:cNvSpPr txBox="1">
            <a:spLocks/>
          </p:cNvSpPr>
          <p:nvPr/>
        </p:nvSpPr>
        <p:spPr>
          <a:xfrm>
            <a:off x="201530" y="996684"/>
            <a:ext cx="8520600" cy="12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marL="285750" indent="-285750" algn="just">
              <a:buFont typeface="Wingdings" panose="05000000000000000000" pitchFamily="2" charset="2"/>
              <a:buChar char="§"/>
            </a:pPr>
            <a:r>
              <a:rPr lang="en-GB" sz="1800" dirty="0"/>
              <a:t>The data extraction forms must be designed to collect all the information needed to address the review questions and the study quality criteria. </a:t>
            </a:r>
            <a:endParaRPr lang="en-GB" sz="1800" dirty="0" smtClean="0"/>
          </a:p>
          <a:p>
            <a:pPr marL="285750" indent="-285750" algn="just">
              <a:buFont typeface="Wingdings" panose="05000000000000000000" pitchFamily="2" charset="2"/>
              <a:buChar char="§"/>
            </a:pPr>
            <a:r>
              <a:rPr lang="en-GB" sz="1800" dirty="0"/>
              <a:t>The goal of data synthesis is to aggregate evidence from the selected studies for answering the research questions.</a:t>
            </a:r>
            <a:endParaRPr lang="en-US" sz="1800" i="1" dirty="0">
              <a:solidFill>
                <a:schemeClr val="tx1"/>
              </a:solidFill>
            </a:endParaRPr>
          </a:p>
        </p:txBody>
      </p:sp>
      <p:sp>
        <p:nvSpPr>
          <p:cNvPr id="5" name="Прямоугольник с двумя скругленными противолежащими углами 4"/>
          <p:cNvSpPr/>
          <p:nvPr/>
        </p:nvSpPr>
        <p:spPr>
          <a:xfrm>
            <a:off x="947450" y="2708773"/>
            <a:ext cx="3117773" cy="199543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just">
              <a:buFont typeface="Wingdings" panose="05000000000000000000" pitchFamily="2" charset="2"/>
              <a:buChar char="§"/>
            </a:pPr>
            <a:r>
              <a:rPr lang="en-GB" dirty="0"/>
              <a:t>identification number; </a:t>
            </a:r>
          </a:p>
          <a:p>
            <a:pPr marL="342900" indent="-342900" algn="just">
              <a:buFont typeface="Wingdings" panose="05000000000000000000" pitchFamily="2" charset="2"/>
              <a:buChar char="§"/>
            </a:pPr>
            <a:r>
              <a:rPr lang="en-GB" dirty="0"/>
              <a:t>year; </a:t>
            </a:r>
          </a:p>
          <a:p>
            <a:pPr marL="342900" indent="-342900" algn="just">
              <a:buFont typeface="Wingdings" panose="05000000000000000000" pitchFamily="2" charset="2"/>
              <a:buChar char="§"/>
            </a:pPr>
            <a:r>
              <a:rPr lang="en-GB" dirty="0"/>
              <a:t>title; </a:t>
            </a:r>
          </a:p>
          <a:p>
            <a:pPr marL="342900" indent="-342900" algn="just">
              <a:buFont typeface="Wingdings" panose="05000000000000000000" pitchFamily="2" charset="2"/>
              <a:buChar char="§"/>
            </a:pPr>
            <a:r>
              <a:rPr lang="en-GB" dirty="0"/>
              <a:t>objectives or aims; </a:t>
            </a:r>
          </a:p>
          <a:p>
            <a:pPr marL="342900" indent="-342900" algn="just">
              <a:buFont typeface="Wingdings" panose="05000000000000000000" pitchFamily="2" charset="2"/>
              <a:buChar char="§"/>
            </a:pPr>
            <a:r>
              <a:rPr lang="en-GB" dirty="0"/>
              <a:t>code smells; </a:t>
            </a:r>
          </a:p>
          <a:p>
            <a:pPr marL="342900" indent="-342900" algn="just">
              <a:buFont typeface="Wingdings" panose="05000000000000000000" pitchFamily="2" charset="2"/>
              <a:buChar char="§"/>
            </a:pPr>
            <a:r>
              <a:rPr lang="en-GB" dirty="0"/>
              <a:t>analysed projects;</a:t>
            </a:r>
          </a:p>
          <a:p>
            <a:pPr algn="ctr"/>
            <a:endParaRPr lang="en-US" dirty="0"/>
          </a:p>
        </p:txBody>
      </p:sp>
      <p:sp>
        <p:nvSpPr>
          <p:cNvPr id="6" name="Прямоугольник с двумя скругленными противолежащими углами 5"/>
          <p:cNvSpPr/>
          <p:nvPr/>
        </p:nvSpPr>
        <p:spPr>
          <a:xfrm>
            <a:off x="4489375" y="2708773"/>
            <a:ext cx="3205908" cy="1995431"/>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just"/>
            <a:endParaRPr lang="en-GB" sz="1200" dirty="0">
              <a:latin typeface="+mj-lt"/>
            </a:endParaRPr>
          </a:p>
          <a:p>
            <a:pPr marL="171450" indent="-171450" algn="just">
              <a:buFont typeface="Wingdings" panose="05000000000000000000" pitchFamily="2" charset="2"/>
              <a:buChar char="§"/>
            </a:pPr>
            <a:r>
              <a:rPr lang="en-GB" sz="1200" dirty="0">
                <a:solidFill>
                  <a:schemeClr val="tx1"/>
                </a:solidFill>
                <a:latin typeface="+mj-lt"/>
              </a:rPr>
              <a:t>research questions and respective answers;</a:t>
            </a:r>
          </a:p>
          <a:p>
            <a:pPr marL="171450" lvl="0" indent="-171450" algn="just">
              <a:buSzPts val="1600"/>
              <a:buFont typeface="Wingdings" panose="05000000000000000000" pitchFamily="2" charset="2"/>
              <a:buChar char="§"/>
            </a:pPr>
            <a:r>
              <a:rPr lang="en-GB" sz="1200" dirty="0">
                <a:solidFill>
                  <a:schemeClr val="tx1"/>
                </a:solidFill>
                <a:latin typeface="+mj-lt"/>
              </a:rPr>
              <a:t>In which way a Code Smell Impact on </a:t>
            </a:r>
            <a:r>
              <a:rPr lang="en-GB" sz="1200" dirty="0" smtClean="0">
                <a:solidFill>
                  <a:schemeClr val="tx1"/>
                </a:solidFill>
                <a:latin typeface="+mj-lt"/>
              </a:rPr>
              <a:t>NFA?</a:t>
            </a:r>
          </a:p>
          <a:p>
            <a:pPr marL="171450" lvl="0" indent="-171450" algn="just">
              <a:buSzPts val="1600"/>
              <a:buFont typeface="Wingdings" panose="05000000000000000000" pitchFamily="2" charset="2"/>
              <a:buChar char="§"/>
            </a:pPr>
            <a:r>
              <a:rPr lang="en-GB" sz="1200" dirty="0" smtClean="0">
                <a:solidFill>
                  <a:schemeClr val="tx1"/>
                </a:solidFill>
                <a:latin typeface="+mj-lt"/>
              </a:rPr>
              <a:t>How </a:t>
            </a:r>
            <a:r>
              <a:rPr lang="en-GB" sz="1200" dirty="0">
                <a:solidFill>
                  <a:schemeClr val="tx1"/>
                </a:solidFill>
                <a:latin typeface="+mj-lt"/>
              </a:rPr>
              <a:t>the connection between  code smells and NFA was </a:t>
            </a:r>
            <a:r>
              <a:rPr lang="en-GB" sz="1200" dirty="0" smtClean="0">
                <a:solidFill>
                  <a:schemeClr val="tx1"/>
                </a:solidFill>
                <a:latin typeface="+mj-lt"/>
              </a:rPr>
              <a:t>determined?</a:t>
            </a:r>
          </a:p>
          <a:p>
            <a:pPr marL="171450" lvl="0" indent="-171450" algn="just">
              <a:buSzPts val="1600"/>
              <a:buFont typeface="Wingdings" panose="05000000000000000000" pitchFamily="2" charset="2"/>
              <a:buChar char="§"/>
            </a:pPr>
            <a:r>
              <a:rPr lang="en-GB" sz="1200" dirty="0" smtClean="0">
                <a:solidFill>
                  <a:schemeClr val="tx1"/>
                </a:solidFill>
                <a:latin typeface="+mj-lt"/>
              </a:rPr>
              <a:t>Are </a:t>
            </a:r>
            <a:r>
              <a:rPr lang="en-GB" sz="1200" dirty="0">
                <a:solidFill>
                  <a:schemeClr val="tx1"/>
                </a:solidFill>
                <a:latin typeface="+mj-lt"/>
              </a:rPr>
              <a:t>all code smells impactful on NFA</a:t>
            </a:r>
            <a:r>
              <a:rPr lang="en-GB" sz="1200" dirty="0" smtClean="0">
                <a:solidFill>
                  <a:schemeClr val="tx1"/>
                </a:solidFill>
                <a:latin typeface="+mj-lt"/>
              </a:rPr>
              <a:t>?</a:t>
            </a:r>
            <a:endParaRPr lang="en-GB" sz="1050" dirty="0">
              <a:solidFill>
                <a:schemeClr val="tx1"/>
              </a:solidFill>
              <a:latin typeface="+mj-lt"/>
            </a:endParaRPr>
          </a:p>
          <a:p>
            <a:pPr marL="171450" indent="-171450" algn="just">
              <a:buFont typeface="Wingdings" panose="05000000000000000000" pitchFamily="2" charset="2"/>
              <a:buChar char="§"/>
            </a:pPr>
            <a:r>
              <a:rPr lang="en-GB" sz="1200" dirty="0" smtClean="0">
                <a:solidFill>
                  <a:schemeClr val="tx1"/>
                </a:solidFill>
                <a:latin typeface="+mj-lt"/>
              </a:rPr>
              <a:t>software projects or method </a:t>
            </a:r>
            <a:r>
              <a:rPr lang="en-GB" sz="1200" dirty="0">
                <a:solidFill>
                  <a:schemeClr val="tx1"/>
                </a:solidFill>
                <a:latin typeface="+mj-lt"/>
              </a:rPr>
              <a:t>that illustrate this </a:t>
            </a:r>
            <a:r>
              <a:rPr lang="en-GB" sz="1200" dirty="0" smtClean="0">
                <a:solidFill>
                  <a:schemeClr val="tx1"/>
                </a:solidFill>
                <a:latin typeface="+mj-lt"/>
              </a:rPr>
              <a:t>influence.</a:t>
            </a:r>
            <a:endParaRPr lang="en-US" sz="1200" i="1" dirty="0">
              <a:solidFill>
                <a:schemeClr val="tx1"/>
              </a:solidFill>
              <a:latin typeface="+mj-lt"/>
            </a:endParaRPr>
          </a:p>
          <a:p>
            <a:pPr algn="ctr"/>
            <a:endParaRPr lang="en-US" sz="1200" dirty="0">
              <a:latin typeface="+mj-lt"/>
            </a:endParaRPr>
          </a:p>
        </p:txBody>
      </p:sp>
      <p:sp>
        <p:nvSpPr>
          <p:cNvPr id="9" name="Скругленный прямоугольник 8"/>
          <p:cNvSpPr/>
          <p:nvPr/>
        </p:nvSpPr>
        <p:spPr>
          <a:xfrm>
            <a:off x="78493" y="159572"/>
            <a:ext cx="8911271" cy="677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Google Shape;91;p18"/>
          <p:cNvSpPr txBox="1">
            <a:spLocks/>
          </p:cNvSpPr>
          <p:nvPr/>
        </p:nvSpPr>
        <p:spPr>
          <a:xfrm>
            <a:off x="155610" y="148555"/>
            <a:ext cx="7622297" cy="837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z="3200" dirty="0" smtClean="0"/>
              <a:t>7-8. </a:t>
            </a:r>
            <a:r>
              <a:rPr lang="en-US" sz="3200" dirty="0"/>
              <a:t>Data </a:t>
            </a:r>
            <a:r>
              <a:rPr lang="en-US" sz="3200" dirty="0" smtClean="0"/>
              <a:t>Extraction &amp; Synthesis</a:t>
            </a:r>
            <a:r>
              <a:rPr lang="en-US" sz="3200" dirty="0"/>
              <a:t/>
            </a:r>
            <a:br>
              <a:rPr lang="en-US" sz="3200" dirty="0"/>
            </a:br>
            <a:endParaRPr lang="en-US" sz="1400" dirty="0"/>
          </a:p>
        </p:txBody>
      </p:sp>
    </p:spTree>
    <p:extLst>
      <p:ext uri="{BB962C8B-B14F-4D97-AF65-F5344CB8AC3E}">
        <p14:creationId xmlns:p14="http://schemas.microsoft.com/office/powerpoint/2010/main" val="821573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References</a:t>
            </a:r>
          </a:p>
        </p:txBody>
      </p:sp>
      <p:sp>
        <p:nvSpPr>
          <p:cNvPr id="3" name="Текст 2"/>
          <p:cNvSpPr>
            <a:spLocks noGrp="1"/>
          </p:cNvSpPr>
          <p:nvPr>
            <p:ph type="body" idx="1"/>
          </p:nvPr>
        </p:nvSpPr>
        <p:spPr/>
        <p:txBody>
          <a:bodyPr/>
          <a:lstStyle/>
          <a:p>
            <a:pPr algn="just"/>
            <a:r>
              <a:rPr lang="en-GB" dirty="0">
                <a:solidFill>
                  <a:schemeClr val="tx1">
                    <a:lumMod val="50000"/>
                  </a:schemeClr>
                </a:solidFill>
                <a:latin typeface="Merriweather" panose="020B0604020202020204" charset="0"/>
              </a:rPr>
              <a:t>Kitchenham, B. and Charters, S. (2007) Guidelines for Performing Systematic Literature Reviews in Software Engineering, Technical Report EBSE 2007-001, Keele University and Durham University Joint Report.</a:t>
            </a:r>
            <a:endParaRPr lang="en-US" dirty="0">
              <a:solidFill>
                <a:schemeClr val="tx1">
                  <a:lumMod val="50000"/>
                </a:schemeClr>
              </a:solidFill>
              <a:latin typeface="Merriweather" panose="020B0604020202020204" charset="0"/>
            </a:endParaRPr>
          </a:p>
        </p:txBody>
      </p:sp>
      <p:sp>
        <p:nvSpPr>
          <p:cNvPr id="4" name="Текст 3"/>
          <p:cNvSpPr>
            <a:spLocks noGrp="1"/>
          </p:cNvSpPr>
          <p:nvPr>
            <p:ph type="body" idx="2"/>
          </p:nvPr>
        </p:nvSpPr>
        <p:spPr/>
        <p:txBody>
          <a:bodyPr/>
          <a:lstStyle/>
          <a:p>
            <a:pPr algn="just"/>
            <a:r>
              <a:rPr lang="en-GB" dirty="0">
                <a:solidFill>
                  <a:schemeClr val="tx1">
                    <a:lumMod val="50000"/>
                  </a:schemeClr>
                </a:solidFill>
                <a:latin typeface="Merriweather" panose="020B0604020202020204" charset="0"/>
              </a:rPr>
              <a:t>Grant Oosterwyk, Irwin Brown and Sharon </a:t>
            </a:r>
            <a:r>
              <a:rPr lang="en-GB" dirty="0" smtClean="0">
                <a:solidFill>
                  <a:schemeClr val="tx1">
                    <a:lumMod val="50000"/>
                  </a:schemeClr>
                </a:solidFill>
                <a:latin typeface="Merriweather" panose="020B0604020202020204" charset="0"/>
              </a:rPr>
              <a:t>Geeling</a:t>
            </a:r>
            <a:r>
              <a:rPr lang="en-GB" dirty="0">
                <a:solidFill>
                  <a:schemeClr val="tx1">
                    <a:lumMod val="50000"/>
                  </a:schemeClr>
                </a:solidFill>
                <a:latin typeface="Merriweather" panose="020B0604020202020204" charset="0"/>
              </a:rPr>
              <a:t> (2019), A Synthesis of Literature Review Guidelines from Information Systems Journals, Proceedings of 4th International Conference on the Internet, Cyber Security and Information Systems 2019</a:t>
            </a:r>
            <a:endParaRPr lang="en-US" dirty="0">
              <a:solidFill>
                <a:schemeClr val="tx1">
                  <a:lumMod val="50000"/>
                </a:schemeClr>
              </a:solidFill>
              <a:latin typeface="Merriweather" panose="020B0604020202020204" charset="0"/>
            </a:endParaRPr>
          </a:p>
        </p:txBody>
      </p:sp>
    </p:spTree>
    <p:extLst>
      <p:ext uri="{BB962C8B-B14F-4D97-AF65-F5344CB8AC3E}">
        <p14:creationId xmlns:p14="http://schemas.microsoft.com/office/powerpoint/2010/main" val="231102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9" name="Стрелка вниз 38"/>
          <p:cNvSpPr/>
          <p:nvPr/>
        </p:nvSpPr>
        <p:spPr>
          <a:xfrm>
            <a:off x="6323682" y="4023594"/>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Скругленный прямоугольник 19"/>
          <p:cNvSpPr/>
          <p:nvPr/>
        </p:nvSpPr>
        <p:spPr>
          <a:xfrm>
            <a:off x="4240845" y="3728647"/>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0" name="Скругленный прямоугольник 39"/>
          <p:cNvSpPr/>
          <p:nvPr/>
        </p:nvSpPr>
        <p:spPr>
          <a:xfrm>
            <a:off x="4213948" y="334317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7" name="Стрелка вправо с вырезом 36"/>
          <p:cNvSpPr/>
          <p:nvPr/>
        </p:nvSpPr>
        <p:spPr>
          <a:xfrm>
            <a:off x="319492" y="3929340"/>
            <a:ext cx="3216924" cy="1175960"/>
          </a:xfrm>
          <a:prstGeom prst="notchedRightArrow">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36" name="Стрелка вправо с вырезом 35"/>
          <p:cNvSpPr/>
          <p:nvPr/>
        </p:nvSpPr>
        <p:spPr>
          <a:xfrm>
            <a:off x="319493" y="2178507"/>
            <a:ext cx="3129358" cy="1187619"/>
          </a:xfrm>
          <a:prstGeom prst="notchedRightArrow">
            <a:avLst/>
          </a:prstGeom>
          <a:ln>
            <a:solidFill>
              <a:schemeClr val="tx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Стрелка вправо с вырезом 27"/>
          <p:cNvSpPr/>
          <p:nvPr/>
        </p:nvSpPr>
        <p:spPr>
          <a:xfrm>
            <a:off x="319492" y="683048"/>
            <a:ext cx="3172855" cy="1177857"/>
          </a:xfrm>
          <a:prstGeom prst="notchedRightArrow">
            <a:avLst/>
          </a:prstGeom>
          <a:ln>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9" name="Скругленный прямоугольник 28"/>
          <p:cNvSpPr/>
          <p:nvPr/>
        </p:nvSpPr>
        <p:spPr>
          <a:xfrm>
            <a:off x="4184573" y="187803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 name="Скругленный прямоугольник 26"/>
          <p:cNvSpPr/>
          <p:nvPr/>
        </p:nvSpPr>
        <p:spPr>
          <a:xfrm>
            <a:off x="4184573" y="1303099"/>
            <a:ext cx="4695022" cy="3288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86" name="Google Shape;86;p17"/>
          <p:cNvSpPr txBox="1">
            <a:spLocks noGrp="1"/>
          </p:cNvSpPr>
          <p:nvPr>
            <p:ph type="title"/>
          </p:nvPr>
        </p:nvSpPr>
        <p:spPr>
          <a:xfrm>
            <a:off x="201532" y="-12500"/>
            <a:ext cx="8520600" cy="78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Systematic literature review process</a:t>
            </a:r>
            <a:endParaRPr sz="3200" dirty="0"/>
          </a:p>
        </p:txBody>
      </p:sp>
      <p:cxnSp>
        <p:nvCxnSpPr>
          <p:cNvPr id="3" name="Прямая соединительная линия 2"/>
          <p:cNvCxnSpPr/>
          <p:nvPr/>
        </p:nvCxnSpPr>
        <p:spPr>
          <a:xfrm>
            <a:off x="275423" y="63898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1" name="Скругленный прямоугольник 20"/>
          <p:cNvSpPr/>
          <p:nvPr/>
        </p:nvSpPr>
        <p:spPr>
          <a:xfrm>
            <a:off x="4175394" y="901413"/>
            <a:ext cx="4704201" cy="35319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6" name="Google Shape;86;p17"/>
          <p:cNvSpPr txBox="1">
            <a:spLocks/>
          </p:cNvSpPr>
          <p:nvPr/>
        </p:nvSpPr>
        <p:spPr>
          <a:xfrm>
            <a:off x="638978" y="1014283"/>
            <a:ext cx="2853369" cy="709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Plan review</a:t>
            </a:r>
          </a:p>
          <a:p>
            <a:endParaRPr lang="en-US" sz="2400" dirty="0"/>
          </a:p>
          <a:p>
            <a:endParaRPr lang="en-US" sz="2400" dirty="0" smtClean="0"/>
          </a:p>
          <a:p>
            <a:endParaRPr lang="en-US" sz="2400" dirty="0"/>
          </a:p>
          <a:p>
            <a:r>
              <a:rPr lang="en-US" sz="2400" dirty="0" smtClean="0"/>
              <a:t>Conduct review</a:t>
            </a:r>
          </a:p>
          <a:p>
            <a:endParaRPr lang="en-US" sz="2400" dirty="0"/>
          </a:p>
          <a:p>
            <a:endParaRPr lang="en-US" sz="2800" dirty="0" smtClean="0"/>
          </a:p>
          <a:p>
            <a:endParaRPr lang="en-US" sz="1600" dirty="0" smtClean="0"/>
          </a:p>
          <a:p>
            <a:endParaRPr lang="en-US" sz="2400" dirty="0"/>
          </a:p>
          <a:p>
            <a:r>
              <a:rPr lang="en-US" sz="2400" dirty="0" smtClean="0"/>
              <a:t>Document review</a:t>
            </a:r>
          </a:p>
          <a:p>
            <a:endParaRPr lang="en-US" sz="2400" dirty="0"/>
          </a:p>
          <a:p>
            <a:endParaRPr lang="en-US" sz="2400" dirty="0" smtClean="0"/>
          </a:p>
        </p:txBody>
      </p:sp>
      <p:sp>
        <p:nvSpPr>
          <p:cNvPr id="30" name="Скругленный прямоугольник 29"/>
          <p:cNvSpPr/>
          <p:nvPr/>
        </p:nvSpPr>
        <p:spPr>
          <a:xfrm>
            <a:off x="4193752" y="225077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1" name="Скругленный прямоугольник 30"/>
          <p:cNvSpPr/>
          <p:nvPr/>
        </p:nvSpPr>
        <p:spPr>
          <a:xfrm>
            <a:off x="4204769" y="2625348"/>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2" name="Скругленный прямоугольник 31"/>
          <p:cNvSpPr/>
          <p:nvPr/>
        </p:nvSpPr>
        <p:spPr>
          <a:xfrm>
            <a:off x="4213948" y="2990088"/>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Скругленный прямоугольник 32"/>
          <p:cNvSpPr/>
          <p:nvPr/>
        </p:nvSpPr>
        <p:spPr>
          <a:xfrm>
            <a:off x="4213948" y="4643521"/>
            <a:ext cx="4695022" cy="32888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4" name="Скругленный прямоугольник 33"/>
          <p:cNvSpPr/>
          <p:nvPr/>
        </p:nvSpPr>
        <p:spPr>
          <a:xfrm>
            <a:off x="4213948" y="4277044"/>
            <a:ext cx="4695022" cy="32888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5" name="Google Shape;86;p17"/>
          <p:cNvSpPr txBox="1">
            <a:spLocks/>
          </p:cNvSpPr>
          <p:nvPr/>
        </p:nvSpPr>
        <p:spPr>
          <a:xfrm>
            <a:off x="4329628" y="818705"/>
            <a:ext cx="5510716" cy="78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1. Identify need for  SLR</a:t>
            </a:r>
          </a:p>
          <a:p>
            <a:endParaRPr lang="en-US" sz="200" dirty="0" smtClean="0"/>
          </a:p>
          <a:p>
            <a:r>
              <a:rPr lang="en-US" sz="2400" dirty="0" smtClean="0"/>
              <a:t>2. Develop Review Protocol</a:t>
            </a:r>
          </a:p>
          <a:p>
            <a:endParaRPr lang="en-US" sz="1100" dirty="0" smtClean="0"/>
          </a:p>
          <a:p>
            <a:r>
              <a:rPr lang="en-US" sz="2400" dirty="0" smtClean="0"/>
              <a:t>3. </a:t>
            </a:r>
            <a:r>
              <a:rPr lang="en-US" sz="2400" dirty="0"/>
              <a:t>Specify Research Questions</a:t>
            </a:r>
            <a:endParaRPr lang="en-US" sz="2400" dirty="0" smtClean="0"/>
          </a:p>
          <a:p>
            <a:r>
              <a:rPr lang="en-US" sz="2400" dirty="0" smtClean="0"/>
              <a:t>4. Search strategy design</a:t>
            </a:r>
          </a:p>
          <a:p>
            <a:r>
              <a:rPr lang="en-US" sz="2400" dirty="0" smtClean="0"/>
              <a:t>5. Study selection criteria</a:t>
            </a:r>
          </a:p>
          <a:p>
            <a:r>
              <a:rPr lang="en-US" sz="2400" dirty="0" smtClean="0"/>
              <a:t>6. Study quality assessment</a:t>
            </a:r>
          </a:p>
          <a:p>
            <a:r>
              <a:rPr lang="en-US" sz="2400" dirty="0" smtClean="0"/>
              <a:t>7.  Data Extraction</a:t>
            </a:r>
          </a:p>
          <a:p>
            <a:r>
              <a:rPr lang="en-US" sz="2400" dirty="0" smtClean="0"/>
              <a:t>8.  Data Synthesis</a:t>
            </a:r>
          </a:p>
          <a:p>
            <a:endParaRPr lang="en-US" sz="1400" dirty="0" smtClean="0"/>
          </a:p>
          <a:p>
            <a:r>
              <a:rPr lang="en-US" sz="2400" dirty="0">
                <a:solidFill>
                  <a:schemeClr val="bg1"/>
                </a:solidFill>
              </a:rPr>
              <a:t>9</a:t>
            </a:r>
            <a:r>
              <a:rPr lang="en-US" sz="2400" dirty="0" smtClean="0">
                <a:solidFill>
                  <a:schemeClr val="bg1"/>
                </a:solidFill>
              </a:rPr>
              <a:t>. Reporting the results</a:t>
            </a:r>
          </a:p>
          <a:p>
            <a:r>
              <a:rPr lang="en-US" sz="2400" dirty="0" smtClean="0">
                <a:solidFill>
                  <a:schemeClr val="bg1"/>
                </a:solidFill>
              </a:rPr>
              <a:t>10. Validate Report</a:t>
            </a:r>
          </a:p>
        </p:txBody>
      </p:sp>
      <p:sp>
        <p:nvSpPr>
          <p:cNvPr id="35" name="Стрелка вниз 34"/>
          <p:cNvSpPr/>
          <p:nvPr/>
        </p:nvSpPr>
        <p:spPr>
          <a:xfrm>
            <a:off x="6323682" y="1659956"/>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9" name="Стрелка вниз 38"/>
          <p:cNvSpPr/>
          <p:nvPr/>
        </p:nvSpPr>
        <p:spPr>
          <a:xfrm>
            <a:off x="6323682" y="4023594"/>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Скругленный прямоугольник 19"/>
          <p:cNvSpPr/>
          <p:nvPr/>
        </p:nvSpPr>
        <p:spPr>
          <a:xfrm>
            <a:off x="4240845" y="3728647"/>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0" name="Скругленный прямоугольник 39"/>
          <p:cNvSpPr/>
          <p:nvPr/>
        </p:nvSpPr>
        <p:spPr>
          <a:xfrm>
            <a:off x="4213948" y="334317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7" name="Стрелка вправо с вырезом 36"/>
          <p:cNvSpPr/>
          <p:nvPr/>
        </p:nvSpPr>
        <p:spPr>
          <a:xfrm>
            <a:off x="319492" y="3929340"/>
            <a:ext cx="3216924" cy="1175960"/>
          </a:xfrm>
          <a:prstGeom prst="notchedRightArrow">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36" name="Стрелка вправо с вырезом 35"/>
          <p:cNvSpPr/>
          <p:nvPr/>
        </p:nvSpPr>
        <p:spPr>
          <a:xfrm>
            <a:off x="319493" y="2178507"/>
            <a:ext cx="3129358" cy="1187619"/>
          </a:xfrm>
          <a:prstGeom prst="notchedRightArrow">
            <a:avLst/>
          </a:prstGeom>
          <a:ln>
            <a:solidFill>
              <a:schemeClr val="tx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Стрелка вправо с вырезом 27"/>
          <p:cNvSpPr/>
          <p:nvPr/>
        </p:nvSpPr>
        <p:spPr>
          <a:xfrm>
            <a:off x="319492" y="683048"/>
            <a:ext cx="3172855" cy="1177857"/>
          </a:xfrm>
          <a:prstGeom prst="notchedRightArrow">
            <a:avLst/>
          </a:prstGeom>
          <a:ln>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9" name="Скругленный прямоугольник 28"/>
          <p:cNvSpPr/>
          <p:nvPr/>
        </p:nvSpPr>
        <p:spPr>
          <a:xfrm>
            <a:off x="4184573" y="187803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 name="Скругленный прямоугольник 26"/>
          <p:cNvSpPr/>
          <p:nvPr/>
        </p:nvSpPr>
        <p:spPr>
          <a:xfrm>
            <a:off x="4184573" y="1303099"/>
            <a:ext cx="4695022" cy="3288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86" name="Google Shape;86;p17"/>
          <p:cNvSpPr txBox="1">
            <a:spLocks noGrp="1"/>
          </p:cNvSpPr>
          <p:nvPr>
            <p:ph type="title"/>
          </p:nvPr>
        </p:nvSpPr>
        <p:spPr>
          <a:xfrm>
            <a:off x="201532" y="-12500"/>
            <a:ext cx="8520600" cy="78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Systematic literature review process</a:t>
            </a:r>
            <a:endParaRPr sz="3200" dirty="0"/>
          </a:p>
        </p:txBody>
      </p:sp>
      <p:cxnSp>
        <p:nvCxnSpPr>
          <p:cNvPr id="3" name="Прямая соединительная линия 2"/>
          <p:cNvCxnSpPr/>
          <p:nvPr/>
        </p:nvCxnSpPr>
        <p:spPr>
          <a:xfrm>
            <a:off x="275423" y="63898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1" name="Скругленный прямоугольник 20"/>
          <p:cNvSpPr/>
          <p:nvPr/>
        </p:nvSpPr>
        <p:spPr>
          <a:xfrm>
            <a:off x="4175394" y="901413"/>
            <a:ext cx="4704201" cy="35319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6" name="Google Shape;86;p17"/>
          <p:cNvSpPr txBox="1">
            <a:spLocks/>
          </p:cNvSpPr>
          <p:nvPr/>
        </p:nvSpPr>
        <p:spPr>
          <a:xfrm>
            <a:off x="638978" y="1014283"/>
            <a:ext cx="2853369" cy="709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Plan review</a:t>
            </a:r>
          </a:p>
          <a:p>
            <a:endParaRPr lang="en-US" sz="2400" dirty="0"/>
          </a:p>
          <a:p>
            <a:endParaRPr lang="en-US" sz="2400" dirty="0" smtClean="0"/>
          </a:p>
          <a:p>
            <a:endParaRPr lang="en-US" sz="2400" dirty="0"/>
          </a:p>
          <a:p>
            <a:r>
              <a:rPr lang="en-US" sz="2400" dirty="0" smtClean="0"/>
              <a:t>Conduct review</a:t>
            </a:r>
          </a:p>
          <a:p>
            <a:endParaRPr lang="en-US" sz="2400" dirty="0"/>
          </a:p>
          <a:p>
            <a:endParaRPr lang="en-US" sz="2800" dirty="0" smtClean="0"/>
          </a:p>
          <a:p>
            <a:endParaRPr lang="en-US" sz="1600" dirty="0" smtClean="0"/>
          </a:p>
          <a:p>
            <a:endParaRPr lang="en-US" sz="2400" dirty="0"/>
          </a:p>
          <a:p>
            <a:r>
              <a:rPr lang="en-US" sz="2400" dirty="0" smtClean="0"/>
              <a:t>Document review</a:t>
            </a:r>
          </a:p>
          <a:p>
            <a:endParaRPr lang="en-US" sz="2400" dirty="0"/>
          </a:p>
          <a:p>
            <a:endParaRPr lang="en-US" sz="2400" dirty="0" smtClean="0"/>
          </a:p>
        </p:txBody>
      </p:sp>
      <p:sp>
        <p:nvSpPr>
          <p:cNvPr id="30" name="Скругленный прямоугольник 29"/>
          <p:cNvSpPr/>
          <p:nvPr/>
        </p:nvSpPr>
        <p:spPr>
          <a:xfrm>
            <a:off x="4193752" y="225077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1" name="Скругленный прямоугольник 30"/>
          <p:cNvSpPr/>
          <p:nvPr/>
        </p:nvSpPr>
        <p:spPr>
          <a:xfrm>
            <a:off x="4204769" y="2625348"/>
            <a:ext cx="4695022" cy="3288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2" name="Скругленный прямоугольник 31"/>
          <p:cNvSpPr/>
          <p:nvPr/>
        </p:nvSpPr>
        <p:spPr>
          <a:xfrm>
            <a:off x="4213948" y="2990088"/>
            <a:ext cx="4695022" cy="32888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Скругленный прямоугольник 32"/>
          <p:cNvSpPr/>
          <p:nvPr/>
        </p:nvSpPr>
        <p:spPr>
          <a:xfrm>
            <a:off x="4213948" y="4643521"/>
            <a:ext cx="4695022" cy="32888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4" name="Скругленный прямоугольник 33"/>
          <p:cNvSpPr/>
          <p:nvPr/>
        </p:nvSpPr>
        <p:spPr>
          <a:xfrm>
            <a:off x="4213948" y="4277044"/>
            <a:ext cx="4695022" cy="32888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5" name="Google Shape;86;p17"/>
          <p:cNvSpPr txBox="1">
            <a:spLocks/>
          </p:cNvSpPr>
          <p:nvPr/>
        </p:nvSpPr>
        <p:spPr>
          <a:xfrm>
            <a:off x="4329628" y="818705"/>
            <a:ext cx="5510716" cy="78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1. Identify need for  SLR</a:t>
            </a:r>
          </a:p>
          <a:p>
            <a:endParaRPr lang="en-US" sz="200" dirty="0" smtClean="0"/>
          </a:p>
          <a:p>
            <a:r>
              <a:rPr lang="en-US" sz="2400" dirty="0" smtClean="0"/>
              <a:t>2. Develop Review Protocol</a:t>
            </a:r>
          </a:p>
          <a:p>
            <a:endParaRPr lang="en-US" sz="1100" dirty="0" smtClean="0"/>
          </a:p>
          <a:p>
            <a:r>
              <a:rPr lang="en-US" sz="2400" dirty="0" smtClean="0"/>
              <a:t>3. </a:t>
            </a:r>
            <a:r>
              <a:rPr lang="en-US" sz="2400" dirty="0"/>
              <a:t>Specify Research Questions</a:t>
            </a:r>
            <a:endParaRPr lang="en-US" sz="2400" dirty="0" smtClean="0"/>
          </a:p>
          <a:p>
            <a:r>
              <a:rPr lang="en-US" sz="2400" dirty="0" smtClean="0"/>
              <a:t>4. Search strategy design</a:t>
            </a:r>
          </a:p>
          <a:p>
            <a:r>
              <a:rPr lang="en-US" sz="2400" dirty="0" smtClean="0"/>
              <a:t>5. Study selection criteria</a:t>
            </a:r>
          </a:p>
          <a:p>
            <a:r>
              <a:rPr lang="en-US" sz="2400" dirty="0" smtClean="0"/>
              <a:t>6. Study quality assessment</a:t>
            </a:r>
          </a:p>
          <a:p>
            <a:r>
              <a:rPr lang="en-US" sz="2400" dirty="0" smtClean="0"/>
              <a:t>7.  Data Extraction</a:t>
            </a:r>
          </a:p>
          <a:p>
            <a:r>
              <a:rPr lang="en-US" sz="2400" dirty="0" smtClean="0"/>
              <a:t>8.  Data Synthesis</a:t>
            </a:r>
          </a:p>
          <a:p>
            <a:endParaRPr lang="en-US" sz="1400" dirty="0" smtClean="0"/>
          </a:p>
          <a:p>
            <a:r>
              <a:rPr lang="en-US" sz="2400" dirty="0">
                <a:solidFill>
                  <a:schemeClr val="bg1"/>
                </a:solidFill>
              </a:rPr>
              <a:t>9</a:t>
            </a:r>
            <a:r>
              <a:rPr lang="en-US" sz="2400" dirty="0" smtClean="0">
                <a:solidFill>
                  <a:schemeClr val="bg1"/>
                </a:solidFill>
              </a:rPr>
              <a:t>. Reporting the results</a:t>
            </a:r>
          </a:p>
          <a:p>
            <a:r>
              <a:rPr lang="en-US" sz="2400" dirty="0" smtClean="0">
                <a:solidFill>
                  <a:schemeClr val="bg1"/>
                </a:solidFill>
              </a:rPr>
              <a:t>10. Validate Report</a:t>
            </a:r>
          </a:p>
        </p:txBody>
      </p:sp>
      <p:sp>
        <p:nvSpPr>
          <p:cNvPr id="35" name="Стрелка вниз 34"/>
          <p:cNvSpPr/>
          <p:nvPr/>
        </p:nvSpPr>
        <p:spPr>
          <a:xfrm>
            <a:off x="6323682" y="1659956"/>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Наклейка PNG - AVATAN PL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971" y="2306576"/>
            <a:ext cx="804423" cy="80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507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9" name="Стрелка вниз 38"/>
          <p:cNvSpPr/>
          <p:nvPr/>
        </p:nvSpPr>
        <p:spPr>
          <a:xfrm>
            <a:off x="6323682" y="4023594"/>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Скругленный прямоугольник 19"/>
          <p:cNvSpPr/>
          <p:nvPr/>
        </p:nvSpPr>
        <p:spPr>
          <a:xfrm>
            <a:off x="4240845" y="3728647"/>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0" name="Скругленный прямоугольник 39"/>
          <p:cNvSpPr/>
          <p:nvPr/>
        </p:nvSpPr>
        <p:spPr>
          <a:xfrm>
            <a:off x="4213948" y="334317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7" name="Стрелка вправо с вырезом 36"/>
          <p:cNvSpPr/>
          <p:nvPr/>
        </p:nvSpPr>
        <p:spPr>
          <a:xfrm>
            <a:off x="319492" y="3929340"/>
            <a:ext cx="3216924" cy="1175960"/>
          </a:xfrm>
          <a:prstGeom prst="notchedRightArrow">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36" name="Стрелка вправо с вырезом 35"/>
          <p:cNvSpPr/>
          <p:nvPr/>
        </p:nvSpPr>
        <p:spPr>
          <a:xfrm>
            <a:off x="319493" y="2178507"/>
            <a:ext cx="3129358" cy="1187619"/>
          </a:xfrm>
          <a:prstGeom prst="notchedRightArrow">
            <a:avLst/>
          </a:prstGeom>
          <a:ln>
            <a:solidFill>
              <a:schemeClr val="tx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Стрелка вправо с вырезом 27"/>
          <p:cNvSpPr/>
          <p:nvPr/>
        </p:nvSpPr>
        <p:spPr>
          <a:xfrm>
            <a:off x="319492" y="683048"/>
            <a:ext cx="3172855" cy="1177857"/>
          </a:xfrm>
          <a:prstGeom prst="notchedRightArrow">
            <a:avLst/>
          </a:prstGeom>
          <a:ln>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9" name="Скругленный прямоугольник 28"/>
          <p:cNvSpPr/>
          <p:nvPr/>
        </p:nvSpPr>
        <p:spPr>
          <a:xfrm>
            <a:off x="4184573" y="187803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 name="Скругленный прямоугольник 26"/>
          <p:cNvSpPr/>
          <p:nvPr/>
        </p:nvSpPr>
        <p:spPr>
          <a:xfrm>
            <a:off x="4184573" y="1303099"/>
            <a:ext cx="4695022" cy="3288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86" name="Google Shape;86;p17"/>
          <p:cNvSpPr txBox="1">
            <a:spLocks noGrp="1"/>
          </p:cNvSpPr>
          <p:nvPr>
            <p:ph type="title"/>
          </p:nvPr>
        </p:nvSpPr>
        <p:spPr>
          <a:xfrm>
            <a:off x="201532" y="-12500"/>
            <a:ext cx="8520600" cy="78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Systematic literature review process</a:t>
            </a:r>
            <a:endParaRPr sz="3200" dirty="0"/>
          </a:p>
        </p:txBody>
      </p:sp>
      <p:cxnSp>
        <p:nvCxnSpPr>
          <p:cNvPr id="3" name="Прямая соединительная линия 2"/>
          <p:cNvCxnSpPr/>
          <p:nvPr/>
        </p:nvCxnSpPr>
        <p:spPr>
          <a:xfrm>
            <a:off x="275423" y="63898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1" name="Скругленный прямоугольник 20"/>
          <p:cNvSpPr/>
          <p:nvPr/>
        </p:nvSpPr>
        <p:spPr>
          <a:xfrm>
            <a:off x="4175394" y="901413"/>
            <a:ext cx="4704201" cy="35319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6" name="Google Shape;86;p17"/>
          <p:cNvSpPr txBox="1">
            <a:spLocks/>
          </p:cNvSpPr>
          <p:nvPr/>
        </p:nvSpPr>
        <p:spPr>
          <a:xfrm>
            <a:off x="638978" y="1014283"/>
            <a:ext cx="2853369" cy="709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Plan review</a:t>
            </a:r>
          </a:p>
          <a:p>
            <a:endParaRPr lang="en-US" sz="2400" dirty="0"/>
          </a:p>
          <a:p>
            <a:endParaRPr lang="en-US" sz="2400" dirty="0" smtClean="0"/>
          </a:p>
          <a:p>
            <a:endParaRPr lang="en-US" sz="2400" dirty="0"/>
          </a:p>
          <a:p>
            <a:r>
              <a:rPr lang="en-US" sz="2400" dirty="0" smtClean="0"/>
              <a:t>Conduct review</a:t>
            </a:r>
          </a:p>
          <a:p>
            <a:endParaRPr lang="en-US" sz="2400" dirty="0"/>
          </a:p>
          <a:p>
            <a:endParaRPr lang="en-US" sz="2800" dirty="0" smtClean="0"/>
          </a:p>
          <a:p>
            <a:endParaRPr lang="en-US" sz="1600" dirty="0" smtClean="0"/>
          </a:p>
          <a:p>
            <a:endParaRPr lang="en-US" sz="2400" dirty="0"/>
          </a:p>
          <a:p>
            <a:r>
              <a:rPr lang="en-US" sz="2400" dirty="0" smtClean="0"/>
              <a:t>Document review</a:t>
            </a:r>
          </a:p>
          <a:p>
            <a:endParaRPr lang="en-US" sz="2400" dirty="0"/>
          </a:p>
          <a:p>
            <a:endParaRPr lang="en-US" sz="2400" dirty="0" smtClean="0"/>
          </a:p>
        </p:txBody>
      </p:sp>
      <p:sp>
        <p:nvSpPr>
          <p:cNvPr id="30" name="Скругленный прямоугольник 29"/>
          <p:cNvSpPr/>
          <p:nvPr/>
        </p:nvSpPr>
        <p:spPr>
          <a:xfrm>
            <a:off x="4193752" y="225077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1" name="Скругленный прямоугольник 30"/>
          <p:cNvSpPr/>
          <p:nvPr/>
        </p:nvSpPr>
        <p:spPr>
          <a:xfrm>
            <a:off x="4204769" y="2625348"/>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2" name="Скругленный прямоугольник 31"/>
          <p:cNvSpPr/>
          <p:nvPr/>
        </p:nvSpPr>
        <p:spPr>
          <a:xfrm>
            <a:off x="4213948" y="2990088"/>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Скругленный прямоугольник 32"/>
          <p:cNvSpPr/>
          <p:nvPr/>
        </p:nvSpPr>
        <p:spPr>
          <a:xfrm>
            <a:off x="4213948" y="4643521"/>
            <a:ext cx="4695022" cy="32888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4" name="Скругленный прямоугольник 33"/>
          <p:cNvSpPr/>
          <p:nvPr/>
        </p:nvSpPr>
        <p:spPr>
          <a:xfrm>
            <a:off x="4213948" y="4277044"/>
            <a:ext cx="4695022" cy="3288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5" name="Google Shape;86;p17"/>
          <p:cNvSpPr txBox="1">
            <a:spLocks/>
          </p:cNvSpPr>
          <p:nvPr/>
        </p:nvSpPr>
        <p:spPr>
          <a:xfrm>
            <a:off x="4329628" y="818705"/>
            <a:ext cx="5510716" cy="78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1. Identify need for  SLR</a:t>
            </a:r>
          </a:p>
          <a:p>
            <a:endParaRPr lang="en-US" sz="200" dirty="0" smtClean="0"/>
          </a:p>
          <a:p>
            <a:r>
              <a:rPr lang="en-US" sz="2400" dirty="0" smtClean="0"/>
              <a:t>2. Develop Review Protocol</a:t>
            </a:r>
          </a:p>
          <a:p>
            <a:endParaRPr lang="en-US" sz="1100" dirty="0" smtClean="0"/>
          </a:p>
          <a:p>
            <a:r>
              <a:rPr lang="en-US" sz="2400" dirty="0" smtClean="0"/>
              <a:t>3. </a:t>
            </a:r>
            <a:r>
              <a:rPr lang="en-US" sz="2400" dirty="0"/>
              <a:t>Specify Research Questions</a:t>
            </a:r>
            <a:endParaRPr lang="en-US" sz="2400" dirty="0" smtClean="0"/>
          </a:p>
          <a:p>
            <a:r>
              <a:rPr lang="en-US" sz="2400" dirty="0" smtClean="0"/>
              <a:t>4. Search strategy design</a:t>
            </a:r>
          </a:p>
          <a:p>
            <a:r>
              <a:rPr lang="en-US" sz="2400" dirty="0" smtClean="0"/>
              <a:t>5. Study selection criteria</a:t>
            </a:r>
          </a:p>
          <a:p>
            <a:r>
              <a:rPr lang="en-US" sz="2400" dirty="0" smtClean="0"/>
              <a:t>6. Study quality assessment</a:t>
            </a:r>
          </a:p>
          <a:p>
            <a:r>
              <a:rPr lang="en-US" sz="2400" dirty="0" smtClean="0"/>
              <a:t>7.  Data Extraction</a:t>
            </a:r>
          </a:p>
          <a:p>
            <a:r>
              <a:rPr lang="en-US" sz="2400" dirty="0" smtClean="0"/>
              <a:t>8.  Data Synthesis</a:t>
            </a:r>
          </a:p>
          <a:p>
            <a:endParaRPr lang="en-US" sz="1400" dirty="0" smtClean="0"/>
          </a:p>
          <a:p>
            <a:r>
              <a:rPr lang="en-US" sz="2400" dirty="0">
                <a:solidFill>
                  <a:schemeClr val="bg1"/>
                </a:solidFill>
              </a:rPr>
              <a:t>9</a:t>
            </a:r>
            <a:r>
              <a:rPr lang="en-US" sz="2400" dirty="0" smtClean="0">
                <a:solidFill>
                  <a:schemeClr val="bg1"/>
                </a:solidFill>
              </a:rPr>
              <a:t>. Reporting the results</a:t>
            </a:r>
          </a:p>
          <a:p>
            <a:r>
              <a:rPr lang="en-US" sz="2400" dirty="0" smtClean="0">
                <a:solidFill>
                  <a:schemeClr val="bg1"/>
                </a:solidFill>
              </a:rPr>
              <a:t>10. Validate Report</a:t>
            </a:r>
          </a:p>
        </p:txBody>
      </p:sp>
      <p:sp>
        <p:nvSpPr>
          <p:cNvPr id="35" name="Стрелка вниз 34"/>
          <p:cNvSpPr/>
          <p:nvPr/>
        </p:nvSpPr>
        <p:spPr>
          <a:xfrm>
            <a:off x="6323682" y="1659956"/>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Управляющая кнопка: в конец 3">
            <a:hlinkClick r:id="" action="ppaction://hlinkshowjump?jump=lastslide" highlightClick="1"/>
          </p:cNvPr>
          <p:cNvSpPr/>
          <p:nvPr/>
        </p:nvSpPr>
        <p:spPr>
          <a:xfrm>
            <a:off x="3866920" y="4299078"/>
            <a:ext cx="308474" cy="306357"/>
          </a:xfrm>
          <a:prstGeom prst="actionButtonE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168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6" name="Скругленный прямоугольник 5"/>
          <p:cNvSpPr/>
          <p:nvPr/>
        </p:nvSpPr>
        <p:spPr>
          <a:xfrm>
            <a:off x="289667" y="215805"/>
            <a:ext cx="8413660" cy="55985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70" name="Google Shape;70;p14"/>
          <p:cNvSpPr txBox="1">
            <a:spLocks noGrp="1"/>
          </p:cNvSpPr>
          <p:nvPr>
            <p:ph type="title"/>
          </p:nvPr>
        </p:nvSpPr>
        <p:spPr>
          <a:xfrm>
            <a:off x="307375" y="1291437"/>
            <a:ext cx="8364000" cy="3546300"/>
          </a:xfrm>
          <a:prstGeom prst="rect">
            <a:avLst/>
          </a:prstGeom>
        </p:spPr>
        <p:txBody>
          <a:bodyPr spcFirstLastPara="1" wrap="square" lIns="91425" tIns="91425" rIns="91425" bIns="91425" anchor="ctr" anchorCtr="0">
            <a:noAutofit/>
          </a:bodyPr>
          <a:lstStyle/>
          <a:p>
            <a:pPr lvl="0"/>
            <a:r>
              <a:rPr lang="ru" sz="2400" dirty="0" smtClean="0"/>
              <a:t>    </a:t>
            </a:r>
            <a:br>
              <a:rPr lang="ru" sz="2400" dirty="0" smtClean="0"/>
            </a:br>
            <a:r>
              <a:rPr lang="ru" sz="2400" dirty="0"/>
              <a:t> </a:t>
            </a:r>
            <a:r>
              <a:rPr lang="ru" sz="2400" dirty="0" smtClean="0"/>
              <a:t>   Motivation</a:t>
            </a:r>
            <a:endParaRPr sz="2400" dirty="0"/>
          </a:p>
          <a:p>
            <a:pPr marL="285750" lvl="0" indent="-285750" algn="just">
              <a:buFont typeface="Wingdings" panose="05000000000000000000" pitchFamily="2" charset="2"/>
              <a:buChar char="§"/>
            </a:pPr>
            <a:r>
              <a:rPr lang="ru" sz="1800" i="1" dirty="0" smtClean="0">
                <a:solidFill>
                  <a:schemeClr val="tx1"/>
                </a:solidFill>
              </a:rPr>
              <a:t>We </a:t>
            </a:r>
            <a:r>
              <a:rPr lang="ru" sz="1800" i="1" dirty="0">
                <a:solidFill>
                  <a:schemeClr val="tx1"/>
                </a:solidFill>
              </a:rPr>
              <a:t>are interested about how big is the impact of code smells in a project, for understanding if is really worth to work for individuate and refactor code smells or this operation can be </a:t>
            </a:r>
            <a:r>
              <a:rPr lang="ru" sz="1800" i="1" dirty="0" smtClean="0">
                <a:solidFill>
                  <a:schemeClr val="tx1"/>
                </a:solidFill>
              </a:rPr>
              <a:t>neglected</a:t>
            </a:r>
            <a:r>
              <a:rPr lang="en-US" sz="1800" i="1" dirty="0">
                <a:solidFill>
                  <a:schemeClr val="tx1"/>
                </a:solidFill>
              </a:rPr>
              <a:t>.</a:t>
            </a:r>
            <a:endParaRPr sz="1800" i="1" dirty="0">
              <a:solidFill>
                <a:schemeClr val="tx1"/>
              </a:solidFill>
            </a:endParaRPr>
          </a:p>
          <a:p>
            <a:pPr marL="285750" lvl="0" indent="-285750">
              <a:buFont typeface="Wingdings" panose="05000000000000000000" pitchFamily="2" charset="2"/>
              <a:buChar char="§"/>
            </a:pPr>
            <a:r>
              <a:rPr lang="ru" sz="1800" i="1" dirty="0" smtClean="0">
                <a:solidFill>
                  <a:schemeClr val="tx1"/>
                </a:solidFill>
              </a:rPr>
              <a:t>During </a:t>
            </a:r>
            <a:r>
              <a:rPr lang="ru" sz="1800" i="1" dirty="0">
                <a:solidFill>
                  <a:schemeClr val="tx1"/>
                </a:solidFill>
              </a:rPr>
              <a:t>the review of the literature, it was found that there is no systematic review of the influence of the code smells on the NFA of source code. Therefore, we study research using an existing database to reduce research gaps</a:t>
            </a:r>
            <a:r>
              <a:rPr lang="ru" sz="1800" i="1" dirty="0" smtClean="0">
                <a:solidFill>
                  <a:schemeClr val="tx1"/>
                </a:solidFill>
              </a:rPr>
              <a:t>.</a:t>
            </a:r>
            <a:r>
              <a:rPr lang="en-US" sz="1800" i="1" dirty="0" smtClean="0">
                <a:solidFill>
                  <a:schemeClr val="tx1"/>
                </a:solidFill>
              </a:rPr>
              <a:t/>
            </a:r>
            <a:br>
              <a:rPr lang="en-US" sz="1800" i="1" dirty="0" smtClean="0">
                <a:solidFill>
                  <a:schemeClr val="tx1"/>
                </a:solidFill>
              </a:rPr>
            </a:br>
            <a:r>
              <a:rPr lang="en-US" sz="1800" i="1" dirty="0" smtClean="0">
                <a:solidFill>
                  <a:schemeClr val="tx1"/>
                </a:solidFill>
              </a:rPr>
              <a:t/>
            </a:r>
            <a:br>
              <a:rPr lang="en-US" sz="1800" i="1" dirty="0" smtClean="0">
                <a:solidFill>
                  <a:schemeClr val="tx1"/>
                </a:solidFill>
              </a:rPr>
            </a:br>
            <a:r>
              <a:rPr lang="ru" sz="2800" dirty="0" smtClean="0"/>
              <a:t>Goals</a:t>
            </a:r>
            <a:r>
              <a:rPr lang="en-US" sz="2400" dirty="0" smtClean="0"/>
              <a:t> </a:t>
            </a:r>
            <a:r>
              <a:rPr lang="ru-RU" sz="1800" dirty="0" smtClean="0"/>
              <a:t/>
            </a:r>
            <a:br>
              <a:rPr lang="ru-RU" sz="1800" dirty="0" smtClean="0"/>
            </a:br>
            <a:r>
              <a:rPr lang="ru-RU" sz="1800" dirty="0" smtClean="0"/>
              <a:t>-</a:t>
            </a:r>
            <a:r>
              <a:rPr lang="en-GB" sz="1800" i="1" dirty="0" smtClean="0">
                <a:solidFill>
                  <a:schemeClr val="tx1"/>
                </a:solidFill>
              </a:rPr>
              <a:t>Conduct </a:t>
            </a:r>
            <a:r>
              <a:rPr lang="en-GB" sz="1800" i="1" dirty="0">
                <a:solidFill>
                  <a:schemeClr val="tx1"/>
                </a:solidFill>
              </a:rPr>
              <a:t>a systematic analysis of academic articles on "The Effect of Code Smells on Non-Functional Attributes of Source Code". </a:t>
            </a:r>
            <a:br>
              <a:rPr lang="en-GB" sz="1800" i="1" dirty="0">
                <a:solidFill>
                  <a:schemeClr val="tx1"/>
                </a:solidFill>
              </a:rPr>
            </a:br>
            <a:r>
              <a:rPr lang="ru-RU" sz="1800" i="1" dirty="0" smtClean="0">
                <a:solidFill>
                  <a:schemeClr val="tx1"/>
                </a:solidFill>
              </a:rPr>
              <a:t>-</a:t>
            </a:r>
            <a:r>
              <a:rPr lang="en-GB" sz="1800" i="1" dirty="0" err="1" smtClean="0">
                <a:solidFill>
                  <a:schemeClr val="tx1"/>
                </a:solidFill>
              </a:rPr>
              <a:t>Analyze</a:t>
            </a:r>
            <a:r>
              <a:rPr lang="en-GB" sz="1800" i="1" dirty="0" smtClean="0">
                <a:solidFill>
                  <a:schemeClr val="tx1"/>
                </a:solidFill>
              </a:rPr>
              <a:t> </a:t>
            </a:r>
            <a:r>
              <a:rPr lang="en-GB" sz="1800" i="1" dirty="0">
                <a:solidFill>
                  <a:schemeClr val="tx1"/>
                </a:solidFill>
              </a:rPr>
              <a:t>how code smells impact the NFA of Source Code</a:t>
            </a:r>
            <a:r>
              <a:rPr lang="en-GB" sz="1800" i="1" dirty="0" smtClean="0">
                <a:solidFill>
                  <a:schemeClr val="tx1"/>
                </a:solidFill>
              </a:rPr>
              <a:t>.</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p:txBody>
      </p:sp>
      <p:cxnSp>
        <p:nvCxnSpPr>
          <p:cNvPr id="3" name="Прямая соединительная линия 2"/>
          <p:cNvCxnSpPr/>
          <p:nvPr/>
        </p:nvCxnSpPr>
        <p:spPr>
          <a:xfrm>
            <a:off x="275423" y="77566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sp>
        <p:nvSpPr>
          <p:cNvPr id="5" name="Google Shape;75;p15"/>
          <p:cNvSpPr txBox="1">
            <a:spLocks/>
          </p:cNvSpPr>
          <p:nvPr/>
        </p:nvSpPr>
        <p:spPr>
          <a:xfrm>
            <a:off x="407623" y="215804"/>
            <a:ext cx="8420351" cy="1201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3200" dirty="0" smtClean="0"/>
              <a:t>1. Identify </a:t>
            </a:r>
            <a:r>
              <a:rPr lang="en-US" sz="3200" dirty="0"/>
              <a:t>need for  SLR</a:t>
            </a:r>
            <a:endParaRPr lang="en-GB" sz="2000" i="1"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6" name="Скругленный прямоугольник 5"/>
          <p:cNvSpPr/>
          <p:nvPr/>
        </p:nvSpPr>
        <p:spPr>
          <a:xfrm>
            <a:off x="289667" y="215805"/>
            <a:ext cx="8413660" cy="55985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cxnSp>
        <p:nvCxnSpPr>
          <p:cNvPr id="3" name="Прямая соединительная линия 2"/>
          <p:cNvCxnSpPr/>
          <p:nvPr/>
        </p:nvCxnSpPr>
        <p:spPr>
          <a:xfrm>
            <a:off x="275423" y="77566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sp>
        <p:nvSpPr>
          <p:cNvPr id="5" name="Google Shape;75;p15"/>
          <p:cNvSpPr txBox="1">
            <a:spLocks/>
          </p:cNvSpPr>
          <p:nvPr/>
        </p:nvSpPr>
        <p:spPr>
          <a:xfrm>
            <a:off x="407623" y="215804"/>
            <a:ext cx="8420351" cy="1201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3200" dirty="0"/>
              <a:t>2. Develop Review Protocol</a:t>
            </a:r>
            <a:br>
              <a:rPr lang="en-US" sz="3200" dirty="0"/>
            </a:br>
            <a:endParaRPr lang="en-GB" sz="2000" i="1" dirty="0">
              <a:solidFill>
                <a:schemeClr val="tx1"/>
              </a:solidFill>
            </a:endParaRPr>
          </a:p>
        </p:txBody>
      </p:sp>
      <p:sp>
        <p:nvSpPr>
          <p:cNvPr id="7" name="Google Shape;75;p15"/>
          <p:cNvSpPr txBox="1">
            <a:spLocks/>
          </p:cNvSpPr>
          <p:nvPr/>
        </p:nvSpPr>
        <p:spPr>
          <a:xfrm>
            <a:off x="3758500" y="52815"/>
            <a:ext cx="4906470" cy="12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algn="just"/>
            <a:r>
              <a:rPr lang="en-GB" sz="3200" dirty="0" smtClean="0"/>
              <a:t/>
            </a:r>
            <a:br>
              <a:rPr lang="en-GB" sz="3200" dirty="0" smtClean="0"/>
            </a:br>
            <a:r>
              <a:rPr lang="en-GB" dirty="0" smtClean="0"/>
              <a:t/>
            </a:r>
            <a:br>
              <a:rPr lang="en-GB" dirty="0" smtClean="0"/>
            </a:br>
            <a:r>
              <a:rPr lang="en-GB" sz="2000" dirty="0" smtClean="0"/>
              <a:t>The review protocol that included the following steps: research questions identification, search strategy design, study selection criteria, study quality assessment, data extraction process and data synthesis process.</a:t>
            </a:r>
            <a:endParaRPr lang="en-GB" sz="2000" i="1" dirty="0">
              <a:solidFill>
                <a:schemeClr val="tx1"/>
              </a:solidFill>
            </a:endParaRPr>
          </a:p>
        </p:txBody>
      </p:sp>
      <p:pic>
        <p:nvPicPr>
          <p:cNvPr id="8" name="Рисунок 7"/>
          <p:cNvPicPr>
            <a:picLocks noChangeAspect="1"/>
          </p:cNvPicPr>
          <p:nvPr/>
        </p:nvPicPr>
        <p:blipFill>
          <a:blip r:embed="rId3"/>
          <a:stretch>
            <a:fillRect/>
          </a:stretch>
        </p:blipFill>
        <p:spPr>
          <a:xfrm>
            <a:off x="568041" y="1203013"/>
            <a:ext cx="3030041" cy="3355784"/>
          </a:xfrm>
          <a:prstGeom prst="rect">
            <a:avLst/>
          </a:prstGeom>
        </p:spPr>
      </p:pic>
    </p:spTree>
    <p:extLst>
      <p:ext uri="{BB962C8B-B14F-4D97-AF65-F5344CB8AC3E}">
        <p14:creationId xmlns:p14="http://schemas.microsoft.com/office/powerpoint/2010/main" val="1530143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5" name="Скругленный прямоугольник 4"/>
          <p:cNvSpPr/>
          <p:nvPr/>
        </p:nvSpPr>
        <p:spPr>
          <a:xfrm>
            <a:off x="78493" y="159572"/>
            <a:ext cx="8911271" cy="677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91" name="Google Shape;91;p18"/>
          <p:cNvSpPr txBox="1">
            <a:spLocks noGrp="1"/>
          </p:cNvSpPr>
          <p:nvPr>
            <p:ph type="title"/>
          </p:nvPr>
        </p:nvSpPr>
        <p:spPr>
          <a:xfrm>
            <a:off x="155611" y="148555"/>
            <a:ext cx="6377390" cy="2049600"/>
          </a:xfrm>
          <a:prstGeom prst="rect">
            <a:avLst/>
          </a:prstGeom>
        </p:spPr>
        <p:txBody>
          <a:bodyPr spcFirstLastPara="1" wrap="square" lIns="91425" tIns="91425" rIns="91425" bIns="91425" anchor="t" anchorCtr="0">
            <a:noAutofit/>
          </a:bodyPr>
          <a:lstStyle/>
          <a:p>
            <a:r>
              <a:rPr lang="en-US" sz="3200" dirty="0"/>
              <a:t>3. Specify Research Questions</a:t>
            </a:r>
          </a:p>
        </p:txBody>
      </p:sp>
      <p:sp>
        <p:nvSpPr>
          <p:cNvPr id="92" name="Google Shape;92;p18"/>
          <p:cNvSpPr txBox="1">
            <a:spLocks noGrp="1"/>
          </p:cNvSpPr>
          <p:nvPr>
            <p:ph type="subTitle" idx="1"/>
          </p:nvPr>
        </p:nvSpPr>
        <p:spPr>
          <a:xfrm>
            <a:off x="486118" y="1557555"/>
            <a:ext cx="3704400" cy="92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u" sz="1800" b="1" dirty="0">
                <a:latin typeface="Merriweather" panose="020B0604020202020204" charset="0"/>
                <a:ea typeface="Constantia"/>
                <a:cs typeface="Constantia"/>
                <a:sym typeface="Constantia"/>
              </a:rPr>
              <a:t>We aim to answer the following research questions by conducting a methodological review of existing research.</a:t>
            </a:r>
            <a:endParaRPr sz="1800" b="1" dirty="0">
              <a:latin typeface="Merriweather" panose="020B0604020202020204" charset="0"/>
              <a:ea typeface="Constantia"/>
              <a:cs typeface="Constantia"/>
              <a:sym typeface="Constantia"/>
            </a:endParaRPr>
          </a:p>
        </p:txBody>
      </p:sp>
      <p:sp>
        <p:nvSpPr>
          <p:cNvPr id="93" name="Google Shape;93;p18"/>
          <p:cNvSpPr txBox="1">
            <a:spLocks noGrp="1"/>
          </p:cNvSpPr>
          <p:nvPr>
            <p:ph type="body" idx="2"/>
          </p:nvPr>
        </p:nvSpPr>
        <p:spPr>
          <a:xfrm>
            <a:off x="4801907" y="946298"/>
            <a:ext cx="3954000" cy="4111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ru" sz="1800" b="1" dirty="0">
                <a:solidFill>
                  <a:schemeClr val="tx1">
                    <a:lumMod val="50000"/>
                  </a:schemeClr>
                </a:solidFill>
                <a:latin typeface="Merriweather" panose="020B0604020202020204" charset="0"/>
              </a:rPr>
              <a:t>In which way a Code Smell Impact on NFA?</a:t>
            </a:r>
            <a:endParaRPr sz="1800" b="1" dirty="0">
              <a:solidFill>
                <a:schemeClr val="tx1">
                  <a:lumMod val="50000"/>
                </a:schemeClr>
              </a:solidFill>
              <a:latin typeface="Merriweather" panose="020B0604020202020204" charset="0"/>
            </a:endParaRPr>
          </a:p>
          <a:p>
            <a:pPr lvl="0" indent="-330200" algn="just">
              <a:spcBef>
                <a:spcPts val="1600"/>
              </a:spcBef>
              <a:buSzPts val="1600"/>
            </a:pPr>
            <a:r>
              <a:rPr lang="en-GB" sz="1800" b="1" dirty="0">
                <a:solidFill>
                  <a:schemeClr val="tx1">
                    <a:lumMod val="50000"/>
                  </a:schemeClr>
                </a:solidFill>
                <a:latin typeface="Merriweather" panose="020B0604020202020204" charset="0"/>
              </a:rPr>
              <a:t>How the connection between </a:t>
            </a:r>
            <a:r>
              <a:rPr lang="en-GB" sz="1800" b="1" dirty="0" smtClean="0">
                <a:solidFill>
                  <a:schemeClr val="tx1">
                    <a:lumMod val="50000"/>
                  </a:schemeClr>
                </a:solidFill>
                <a:latin typeface="Merriweather" panose="020B0604020202020204" charset="0"/>
              </a:rPr>
              <a:t> </a:t>
            </a:r>
            <a:r>
              <a:rPr lang="en-US" sz="1800" b="1" dirty="0" smtClean="0">
                <a:solidFill>
                  <a:schemeClr val="tx1">
                    <a:lumMod val="50000"/>
                  </a:schemeClr>
                </a:solidFill>
                <a:latin typeface="Merriweather" panose="020B0604020202020204" charset="0"/>
              </a:rPr>
              <a:t>code smells </a:t>
            </a:r>
            <a:r>
              <a:rPr lang="en-GB" sz="1800" b="1" dirty="0" smtClean="0">
                <a:solidFill>
                  <a:schemeClr val="tx1">
                    <a:lumMod val="50000"/>
                  </a:schemeClr>
                </a:solidFill>
                <a:latin typeface="Merriweather" panose="020B0604020202020204" charset="0"/>
              </a:rPr>
              <a:t>and NFA </a:t>
            </a:r>
            <a:r>
              <a:rPr lang="en-GB" sz="1800" b="1" dirty="0">
                <a:solidFill>
                  <a:schemeClr val="tx1">
                    <a:lumMod val="50000"/>
                  </a:schemeClr>
                </a:solidFill>
                <a:latin typeface="Merriweather" panose="020B0604020202020204" charset="0"/>
              </a:rPr>
              <a:t>was </a:t>
            </a:r>
            <a:r>
              <a:rPr lang="en-GB" sz="1800" b="1" dirty="0" smtClean="0">
                <a:solidFill>
                  <a:schemeClr val="tx1">
                    <a:lumMod val="50000"/>
                  </a:schemeClr>
                </a:solidFill>
                <a:latin typeface="Merriweather" panose="020B0604020202020204" charset="0"/>
              </a:rPr>
              <a:t>determined?</a:t>
            </a:r>
            <a:endParaRPr lang="kk-KZ" sz="1800" b="1" dirty="0" smtClean="0">
              <a:solidFill>
                <a:schemeClr val="tx1">
                  <a:lumMod val="50000"/>
                </a:schemeClr>
              </a:solidFill>
              <a:latin typeface="Merriweather" panose="020B0604020202020204" charset="0"/>
            </a:endParaRPr>
          </a:p>
          <a:p>
            <a:pPr lvl="0" indent="-330200" algn="just">
              <a:spcBef>
                <a:spcPts val="1600"/>
              </a:spcBef>
              <a:buSzPts val="1600"/>
            </a:pPr>
            <a:r>
              <a:rPr lang="ru" sz="1800" b="1" dirty="0" smtClean="0">
                <a:solidFill>
                  <a:schemeClr val="tx1">
                    <a:lumMod val="50000"/>
                  </a:schemeClr>
                </a:solidFill>
                <a:latin typeface="Merriweather" panose="020B0604020202020204" charset="0"/>
              </a:rPr>
              <a:t>Are </a:t>
            </a:r>
            <a:r>
              <a:rPr lang="ru" sz="1800" b="1" dirty="0">
                <a:solidFill>
                  <a:schemeClr val="tx1">
                    <a:lumMod val="50000"/>
                  </a:schemeClr>
                </a:solidFill>
                <a:latin typeface="Merriweather" panose="020B0604020202020204" charset="0"/>
              </a:rPr>
              <a:t>all code smells impactful on NFA?</a:t>
            </a:r>
            <a:endParaRPr sz="1800" b="1" dirty="0">
              <a:solidFill>
                <a:schemeClr val="tx1">
                  <a:lumMod val="50000"/>
                </a:schemeClr>
              </a:solidFill>
              <a:latin typeface="Merriweather" panose="020B0604020202020204" charset="0"/>
            </a:endParaRPr>
          </a:p>
          <a:p>
            <a:pPr marL="457200" lvl="0" indent="0" algn="l" rtl="0">
              <a:spcBef>
                <a:spcPts val="1600"/>
              </a:spcBef>
              <a:spcAft>
                <a:spcPts val="1600"/>
              </a:spcAft>
              <a:buNone/>
            </a:pPr>
            <a:endParaRPr sz="1400" b="1" dirty="0">
              <a:solidFill>
                <a:schemeClr val="tx1">
                  <a:lumMod val="50000"/>
                </a:schemeClr>
              </a:solidFill>
              <a:latin typeface="Merriweather" panose="020B060402020202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155610" y="1318412"/>
            <a:ext cx="4570625" cy="3132401"/>
          </a:xfrm>
          <a:prstGeom prst="rect">
            <a:avLst/>
          </a:prstGeom>
        </p:spPr>
        <p:txBody>
          <a:bodyPr spcFirstLastPara="1" wrap="square" lIns="91425" tIns="91425" rIns="91425" bIns="91425" anchor="t" anchorCtr="0">
            <a:noAutofit/>
          </a:bodyPr>
          <a:lstStyle/>
          <a:p>
            <a:pPr marL="0" lvl="0" indent="0" algn="just">
              <a:buNone/>
            </a:pPr>
            <a:r>
              <a:rPr lang="en-GB" sz="1600" dirty="0">
                <a:solidFill>
                  <a:schemeClr val="tx1">
                    <a:lumMod val="50000"/>
                  </a:schemeClr>
                </a:solidFill>
                <a:latin typeface="Merriweather" panose="020B0604020202020204" charset="0"/>
              </a:rPr>
              <a:t>The following steps were used to construct the search </a:t>
            </a:r>
            <a:r>
              <a:rPr lang="en-GB" sz="1600" dirty="0" smtClean="0">
                <a:solidFill>
                  <a:schemeClr val="tx1">
                    <a:lumMod val="50000"/>
                  </a:schemeClr>
                </a:solidFill>
                <a:latin typeface="Merriweather" panose="020B0604020202020204" charset="0"/>
              </a:rPr>
              <a:t>terms:</a:t>
            </a:r>
            <a:endParaRPr lang="en-GB" sz="1600" dirty="0">
              <a:solidFill>
                <a:schemeClr val="tx1">
                  <a:lumMod val="50000"/>
                </a:schemeClr>
              </a:solidFill>
              <a:latin typeface="Merriweather" panose="020B0604020202020204" charset="0"/>
            </a:endParaRPr>
          </a:p>
          <a:p>
            <a:pPr marL="0" lvl="0" indent="0" algn="just">
              <a:buNone/>
            </a:pPr>
            <a:r>
              <a:rPr lang="en-GB" sz="1200" dirty="0">
                <a:solidFill>
                  <a:schemeClr val="tx1">
                    <a:lumMod val="50000"/>
                  </a:schemeClr>
                </a:solidFill>
                <a:latin typeface="Merriweather" panose="020B0604020202020204" charset="0"/>
              </a:rPr>
              <a:t>(a) Derive major terms from the research questions.</a:t>
            </a:r>
          </a:p>
          <a:p>
            <a:pPr marL="0" lvl="0" indent="0" algn="just">
              <a:buNone/>
            </a:pPr>
            <a:r>
              <a:rPr lang="en-GB" sz="1200" dirty="0">
                <a:solidFill>
                  <a:schemeClr val="tx1">
                    <a:lumMod val="50000"/>
                  </a:schemeClr>
                </a:solidFill>
                <a:latin typeface="Merriweather" panose="020B0604020202020204" charset="0"/>
              </a:rPr>
              <a:t>(b) Identify alternative spellings and synonyms for major terms.</a:t>
            </a:r>
          </a:p>
          <a:p>
            <a:pPr marL="0" lvl="0" indent="0" algn="just">
              <a:buNone/>
            </a:pPr>
            <a:r>
              <a:rPr lang="en-GB" sz="1200" dirty="0">
                <a:solidFill>
                  <a:schemeClr val="tx1">
                    <a:lumMod val="50000"/>
                  </a:schemeClr>
                </a:solidFill>
                <a:latin typeface="Merriweather" panose="020B0604020202020204" charset="0"/>
              </a:rPr>
              <a:t>(c) Check the keywords in relevant </a:t>
            </a:r>
            <a:r>
              <a:rPr lang="en-GB" sz="1200" dirty="0" smtClean="0">
                <a:solidFill>
                  <a:schemeClr val="tx1">
                    <a:lumMod val="50000"/>
                  </a:schemeClr>
                </a:solidFill>
                <a:latin typeface="Merriweather" panose="020B0604020202020204" charset="0"/>
              </a:rPr>
              <a:t>papers.</a:t>
            </a:r>
            <a:endParaRPr lang="en-GB" sz="1200" dirty="0">
              <a:solidFill>
                <a:schemeClr val="tx1">
                  <a:lumMod val="50000"/>
                </a:schemeClr>
              </a:solidFill>
              <a:latin typeface="Merriweather" panose="020B0604020202020204" charset="0"/>
            </a:endParaRPr>
          </a:p>
          <a:p>
            <a:pPr marL="0" lvl="0" indent="0" algn="just">
              <a:buNone/>
            </a:pPr>
            <a:r>
              <a:rPr lang="en-GB" sz="1200" dirty="0">
                <a:solidFill>
                  <a:schemeClr val="tx1">
                    <a:lumMod val="50000"/>
                  </a:schemeClr>
                </a:solidFill>
                <a:latin typeface="Merriweather" panose="020B0604020202020204" charset="0"/>
              </a:rPr>
              <a:t>(</a:t>
            </a:r>
            <a:r>
              <a:rPr lang="en-GB" sz="1200" dirty="0" smtClean="0">
                <a:solidFill>
                  <a:schemeClr val="tx1">
                    <a:lumMod val="50000"/>
                  </a:schemeClr>
                </a:solidFill>
                <a:latin typeface="Merriweather" panose="020B0604020202020204" charset="0"/>
              </a:rPr>
              <a:t>d) Use </a:t>
            </a:r>
            <a:r>
              <a:rPr lang="en-GB" sz="1200" dirty="0">
                <a:solidFill>
                  <a:schemeClr val="tx1">
                    <a:lumMod val="50000"/>
                  </a:schemeClr>
                </a:solidFill>
                <a:latin typeface="Merriweather" panose="020B0604020202020204" charset="0"/>
              </a:rPr>
              <a:t>the Boolean OR to incorporate alternative spellings </a:t>
            </a:r>
            <a:r>
              <a:rPr lang="en-GB" sz="1200" dirty="0" smtClean="0">
                <a:solidFill>
                  <a:schemeClr val="tx1">
                    <a:lumMod val="50000"/>
                  </a:schemeClr>
                </a:solidFill>
                <a:latin typeface="Merriweather" panose="020B0604020202020204" charset="0"/>
              </a:rPr>
              <a:t>and synonyms</a:t>
            </a:r>
            <a:r>
              <a:rPr lang="en-GB" sz="1200" dirty="0">
                <a:solidFill>
                  <a:schemeClr val="tx1">
                    <a:lumMod val="50000"/>
                  </a:schemeClr>
                </a:solidFill>
                <a:latin typeface="Merriweather" panose="020B0604020202020204" charset="0"/>
              </a:rPr>
              <a:t>.</a:t>
            </a:r>
          </a:p>
          <a:p>
            <a:pPr marL="0" lvl="0" indent="0" algn="just">
              <a:buNone/>
            </a:pPr>
            <a:r>
              <a:rPr lang="en-GB" sz="1200" dirty="0">
                <a:solidFill>
                  <a:schemeClr val="tx1">
                    <a:lumMod val="50000"/>
                  </a:schemeClr>
                </a:solidFill>
                <a:latin typeface="Merriweather" panose="020B0604020202020204" charset="0"/>
              </a:rPr>
              <a:t>(e) Use the Boolean AND to link the major terms</a:t>
            </a:r>
            <a:r>
              <a:rPr lang="en-GB" sz="1200" dirty="0" smtClean="0">
                <a:solidFill>
                  <a:schemeClr val="tx1">
                    <a:lumMod val="50000"/>
                  </a:schemeClr>
                </a:solidFill>
                <a:latin typeface="Merriweather" panose="020B0604020202020204" charset="0"/>
              </a:rPr>
              <a:t>.</a:t>
            </a:r>
          </a:p>
          <a:p>
            <a:pPr marL="0" lvl="0" indent="0" algn="just">
              <a:buNone/>
            </a:pPr>
            <a:endParaRPr lang="en-GB" sz="1050" dirty="0" smtClean="0">
              <a:solidFill>
                <a:schemeClr val="tx1">
                  <a:lumMod val="50000"/>
                </a:schemeClr>
              </a:solidFill>
              <a:latin typeface="Merriweather" panose="020B0604020202020204" charset="0"/>
            </a:endParaRPr>
          </a:p>
          <a:p>
            <a:pPr marL="0" lvl="0" indent="0" algn="just">
              <a:buNone/>
            </a:pPr>
            <a:r>
              <a:rPr lang="en-GB" sz="1600" dirty="0" smtClean="0">
                <a:solidFill>
                  <a:schemeClr val="tx1">
                    <a:lumMod val="50000"/>
                  </a:schemeClr>
                </a:solidFill>
                <a:latin typeface="Merriweather" panose="020B0604020202020204" charset="0"/>
              </a:rPr>
              <a:t>The </a:t>
            </a:r>
            <a:r>
              <a:rPr lang="en-GB" sz="1600" dirty="0">
                <a:solidFill>
                  <a:schemeClr val="tx1">
                    <a:lumMod val="50000"/>
                  </a:schemeClr>
                </a:solidFill>
                <a:latin typeface="Merriweather" panose="020B0604020202020204" charset="0"/>
              </a:rPr>
              <a:t>search string below was applied to 4 digital libraries: </a:t>
            </a:r>
            <a:r>
              <a:rPr lang="en-GB" sz="1600" dirty="0" err="1">
                <a:solidFill>
                  <a:schemeClr val="tx1">
                    <a:lumMod val="50000"/>
                  </a:schemeClr>
                </a:solidFill>
                <a:latin typeface="Merriweather" panose="020B0604020202020204" charset="0"/>
              </a:rPr>
              <a:t>IEEExplore</a:t>
            </a:r>
            <a:r>
              <a:rPr lang="en-GB" sz="1600" dirty="0">
                <a:solidFill>
                  <a:schemeClr val="tx1">
                    <a:lumMod val="50000"/>
                  </a:schemeClr>
                </a:solidFill>
                <a:latin typeface="Merriweather" panose="020B0604020202020204" charset="0"/>
              </a:rPr>
              <a:t>, Scopus, ACM, </a:t>
            </a:r>
            <a:r>
              <a:rPr lang="en-GB" sz="1600" dirty="0" smtClean="0">
                <a:solidFill>
                  <a:schemeClr val="tx1">
                    <a:lumMod val="50000"/>
                  </a:schemeClr>
                </a:solidFill>
                <a:latin typeface="Merriweather" panose="020B0604020202020204" charset="0"/>
              </a:rPr>
              <a:t>Elsevier</a:t>
            </a:r>
            <a:endParaRPr lang="en-GB" sz="1600" dirty="0">
              <a:solidFill>
                <a:schemeClr val="tx1">
                  <a:lumMod val="50000"/>
                </a:schemeClr>
              </a:solidFill>
              <a:latin typeface="Merriweather" panose="020B0604020202020204" charset="0"/>
            </a:endParaRPr>
          </a:p>
          <a:p>
            <a:pPr marL="0" lvl="0" indent="0" algn="just">
              <a:buNone/>
            </a:pPr>
            <a:endParaRPr lang="en-GB" sz="1600" dirty="0" smtClean="0">
              <a:solidFill>
                <a:schemeClr val="tx1">
                  <a:lumMod val="50000"/>
                </a:schemeClr>
              </a:solidFill>
              <a:latin typeface="Merriweather" panose="020B0604020202020204" charset="0"/>
            </a:endParaRPr>
          </a:p>
          <a:p>
            <a:pPr marL="0" lvl="0" indent="0" algn="just">
              <a:buNone/>
            </a:pPr>
            <a:endParaRPr lang="en-GB" sz="1600" dirty="0" smtClean="0">
              <a:solidFill>
                <a:schemeClr val="tx1">
                  <a:lumMod val="50000"/>
                </a:schemeClr>
              </a:solidFill>
              <a:latin typeface="Merriweather" panose="020B0604020202020204" charset="0"/>
            </a:endParaRPr>
          </a:p>
          <a:p>
            <a:pPr marL="0" lvl="0" indent="0" algn="just">
              <a:buNone/>
            </a:pPr>
            <a:endParaRPr lang="en-GB" sz="1600" dirty="0" smtClean="0">
              <a:solidFill>
                <a:schemeClr val="tx1">
                  <a:lumMod val="50000"/>
                </a:schemeClr>
              </a:solidFill>
              <a:latin typeface="Merriweather" panose="020B0604020202020204" charset="0"/>
            </a:endParaRPr>
          </a:p>
          <a:p>
            <a:pPr marL="0" lvl="0" indent="0" algn="just">
              <a:buNone/>
            </a:pPr>
            <a:endParaRPr lang="en-GB" sz="1600" dirty="0">
              <a:solidFill>
                <a:schemeClr val="tx1">
                  <a:lumMod val="50000"/>
                </a:schemeClr>
              </a:solidFill>
              <a:latin typeface="Merriweather" panose="020B0604020202020204" charset="0"/>
            </a:endParaRPr>
          </a:p>
        </p:txBody>
      </p:sp>
      <p:sp>
        <p:nvSpPr>
          <p:cNvPr id="104" name="Google Shape;104;p20"/>
          <p:cNvSpPr txBox="1">
            <a:spLocks noGrp="1"/>
          </p:cNvSpPr>
          <p:nvPr>
            <p:ph type="body" idx="2"/>
          </p:nvPr>
        </p:nvSpPr>
        <p:spPr>
          <a:xfrm>
            <a:off x="4726235" y="1318412"/>
            <a:ext cx="3999900" cy="3076200"/>
          </a:xfrm>
          <a:prstGeom prst="rect">
            <a:avLst/>
          </a:prstGeom>
        </p:spPr>
        <p:txBody>
          <a:bodyPr spcFirstLastPara="1" wrap="square" lIns="91425" tIns="91425" rIns="91425" bIns="91425" anchor="t" anchorCtr="0">
            <a:noAutofit/>
          </a:bodyPr>
          <a:lstStyle/>
          <a:p>
            <a:pPr marL="0" lvl="0" indent="0" algn="just">
              <a:buNone/>
            </a:pPr>
            <a:r>
              <a:rPr lang="en-GB" sz="1800" dirty="0">
                <a:solidFill>
                  <a:schemeClr val="tx1">
                    <a:lumMod val="50000"/>
                  </a:schemeClr>
                </a:solidFill>
                <a:latin typeface="Merriweather" panose="020B0604020202020204" charset="0"/>
              </a:rPr>
              <a:t>Key words</a:t>
            </a:r>
            <a:r>
              <a:rPr lang="en-GB" sz="1800" dirty="0" smtClean="0">
                <a:solidFill>
                  <a:schemeClr val="tx1">
                    <a:lumMod val="50000"/>
                  </a:schemeClr>
                </a:solidFill>
                <a:latin typeface="Merriweather" panose="020B0604020202020204" charset="0"/>
              </a:rPr>
              <a:t>:</a:t>
            </a:r>
          </a:p>
          <a:p>
            <a:pPr marL="0" lvl="0" indent="0" algn="just">
              <a:buNone/>
            </a:pPr>
            <a:r>
              <a:rPr lang="en-GB" sz="1800" dirty="0" smtClean="0">
                <a:solidFill>
                  <a:schemeClr val="tx1">
                    <a:lumMod val="50000"/>
                  </a:schemeClr>
                </a:solidFill>
                <a:latin typeface="Merriweather" panose="020B0604020202020204" charset="0"/>
              </a:rPr>
              <a:t> </a:t>
            </a:r>
            <a:r>
              <a:rPr lang="en-GB" sz="1800" dirty="0">
                <a:solidFill>
                  <a:schemeClr val="tx1">
                    <a:lumMod val="50000"/>
                  </a:schemeClr>
                </a:solidFill>
                <a:latin typeface="Merriweather" panose="020B0604020202020204" charset="0"/>
              </a:rPr>
              <a:t>("Non-functional </a:t>
            </a:r>
            <a:r>
              <a:rPr lang="en-GB" sz="1800" dirty="0" smtClean="0">
                <a:solidFill>
                  <a:schemeClr val="tx1">
                    <a:lumMod val="50000"/>
                  </a:schemeClr>
                </a:solidFill>
                <a:latin typeface="Merriweather" panose="020B0604020202020204" charset="0"/>
              </a:rPr>
              <a:t>attributes" </a:t>
            </a:r>
            <a:r>
              <a:rPr lang="en-GB" sz="1800" dirty="0">
                <a:solidFill>
                  <a:schemeClr val="tx1">
                    <a:lumMod val="50000"/>
                  </a:schemeClr>
                </a:solidFill>
                <a:latin typeface="Merriweather" panose="020B0604020202020204" charset="0"/>
              </a:rPr>
              <a:t>OR "NFA" OR "Non-functional </a:t>
            </a:r>
            <a:r>
              <a:rPr lang="en-GB" sz="1800" dirty="0" smtClean="0">
                <a:solidFill>
                  <a:schemeClr val="tx1">
                    <a:lumMod val="50000"/>
                  </a:schemeClr>
                </a:solidFill>
                <a:latin typeface="Merriweather" panose="020B0604020202020204" charset="0"/>
              </a:rPr>
              <a:t>requirements") </a:t>
            </a:r>
            <a:r>
              <a:rPr lang="en-GB" sz="1800" dirty="0">
                <a:solidFill>
                  <a:schemeClr val="tx1">
                    <a:lumMod val="50000"/>
                  </a:schemeClr>
                </a:solidFill>
                <a:latin typeface="Merriweather" panose="020B0604020202020204" charset="0"/>
              </a:rPr>
              <a:t>AND ("code-smell" OR "</a:t>
            </a:r>
            <a:r>
              <a:rPr lang="en-GB" sz="1800" dirty="0" smtClean="0">
                <a:solidFill>
                  <a:schemeClr val="tx1">
                    <a:lumMod val="50000"/>
                  </a:schemeClr>
                </a:solidFill>
                <a:latin typeface="Merriweather" panose="020B0604020202020204" charset="0"/>
              </a:rPr>
              <a:t>bad smell</a:t>
            </a:r>
            <a:r>
              <a:rPr lang="en-GB" sz="1800" dirty="0">
                <a:solidFill>
                  <a:schemeClr val="tx1">
                    <a:lumMod val="50000"/>
                  </a:schemeClr>
                </a:solidFill>
                <a:latin typeface="Merriweather" panose="020B0604020202020204" charset="0"/>
              </a:rPr>
              <a:t>" OR "code anomalies") AND ("effect" OR "impact" OR "influence</a:t>
            </a:r>
            <a:r>
              <a:rPr lang="en-GB" sz="1800" dirty="0" smtClean="0">
                <a:solidFill>
                  <a:schemeClr val="tx1">
                    <a:lumMod val="50000"/>
                  </a:schemeClr>
                </a:solidFill>
                <a:latin typeface="Merriweather" panose="020B0604020202020204" charset="0"/>
              </a:rPr>
              <a:t>") (“</a:t>
            </a:r>
            <a:r>
              <a:rPr lang="en-GB" sz="1800" dirty="0" err="1" smtClean="0">
                <a:solidFill>
                  <a:schemeClr val="tx1">
                    <a:lumMod val="50000"/>
                  </a:schemeClr>
                </a:solidFill>
                <a:latin typeface="Merriweather" panose="020B0604020202020204" charset="0"/>
              </a:rPr>
              <a:t>Antipatterns</a:t>
            </a:r>
            <a:r>
              <a:rPr lang="en-GB" sz="1800" dirty="0" smtClean="0">
                <a:solidFill>
                  <a:schemeClr val="tx1">
                    <a:lumMod val="50000"/>
                  </a:schemeClr>
                </a:solidFill>
                <a:latin typeface="Merriweather" panose="020B0604020202020204" charset="0"/>
              </a:rPr>
              <a:t>” OR “APs” OR “Anti-pattern”)</a:t>
            </a:r>
            <a:endParaRPr lang="en-GB" sz="1800" dirty="0">
              <a:solidFill>
                <a:schemeClr val="tx1">
                  <a:lumMod val="50000"/>
                </a:schemeClr>
              </a:solidFill>
              <a:latin typeface="Merriweather" panose="020B0604020202020204" charset="0"/>
            </a:endParaRPr>
          </a:p>
        </p:txBody>
      </p:sp>
      <p:sp>
        <p:nvSpPr>
          <p:cNvPr id="5" name="Скругленный прямоугольник 4"/>
          <p:cNvSpPr/>
          <p:nvPr/>
        </p:nvSpPr>
        <p:spPr>
          <a:xfrm>
            <a:off x="78493" y="159572"/>
            <a:ext cx="8911271" cy="677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 name="Google Shape;91;p18"/>
          <p:cNvSpPr txBox="1">
            <a:spLocks/>
          </p:cNvSpPr>
          <p:nvPr/>
        </p:nvSpPr>
        <p:spPr>
          <a:xfrm>
            <a:off x="155611" y="148555"/>
            <a:ext cx="6377390" cy="837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z="3200" dirty="0"/>
              <a:t>4. Search strategy design</a:t>
            </a:r>
          </a:p>
        </p:txBody>
      </p:sp>
    </p:spTree>
    <p:extLst>
      <p:ext uri="{BB962C8B-B14F-4D97-AF65-F5344CB8AC3E}">
        <p14:creationId xmlns:p14="http://schemas.microsoft.com/office/powerpoint/2010/main" val="1927297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155611" y="848299"/>
            <a:ext cx="4151984" cy="2508900"/>
          </a:xfrm>
          <a:prstGeom prst="rect">
            <a:avLst/>
          </a:prstGeom>
        </p:spPr>
        <p:txBody>
          <a:bodyPr spcFirstLastPara="1" wrap="square" lIns="91425" tIns="91425" rIns="91425" bIns="91425" anchor="t" anchorCtr="0">
            <a:noAutofit/>
          </a:bodyPr>
          <a:lstStyle/>
          <a:p>
            <a:r>
              <a:rPr lang="en-GB" sz="1600" dirty="0" smtClean="0"/>
              <a:t>Inclusion criteria:</a:t>
            </a:r>
            <a:r>
              <a:rPr lang="en-GB" sz="1600" dirty="0"/>
              <a:t/>
            </a:r>
            <a:br>
              <a:rPr lang="en-GB" sz="1600" dirty="0"/>
            </a:br>
            <a:r>
              <a:rPr lang="en-GB" sz="1600" dirty="0"/>
              <a:t/>
            </a:r>
            <a:br>
              <a:rPr lang="en-GB" sz="1600" dirty="0"/>
            </a:br>
            <a:r>
              <a:rPr lang="en-GB" sz="1600" dirty="0" smtClean="0">
                <a:solidFill>
                  <a:schemeClr val="bg1"/>
                </a:solidFill>
              </a:rPr>
              <a:t>1/ Publications </a:t>
            </a:r>
            <a:r>
              <a:rPr lang="en-GB" sz="1600" dirty="0">
                <a:solidFill>
                  <a:schemeClr val="bg1"/>
                </a:solidFill>
              </a:rPr>
              <a:t>should be "journal" or "</a:t>
            </a:r>
            <a:r>
              <a:rPr lang="en-GB" sz="1600" dirty="0" smtClean="0">
                <a:solidFill>
                  <a:schemeClr val="bg1"/>
                </a:solidFill>
              </a:rPr>
              <a:t>conference“;</a:t>
            </a:r>
            <a:br>
              <a:rPr lang="en-GB" sz="1600" dirty="0" smtClean="0">
                <a:solidFill>
                  <a:schemeClr val="bg1"/>
                </a:solidFill>
              </a:rPr>
            </a:br>
            <a:r>
              <a:rPr lang="en-GB" sz="1600" dirty="0" smtClean="0">
                <a:solidFill>
                  <a:schemeClr val="bg1"/>
                </a:solidFill>
              </a:rPr>
              <a:t/>
            </a:r>
            <a:br>
              <a:rPr lang="en-GB" sz="1600" dirty="0" smtClean="0">
                <a:solidFill>
                  <a:schemeClr val="bg1"/>
                </a:solidFill>
              </a:rPr>
            </a:br>
            <a:r>
              <a:rPr lang="en-GB" sz="1600" dirty="0" smtClean="0">
                <a:solidFill>
                  <a:schemeClr val="bg1"/>
                </a:solidFill>
                <a:latin typeface="Merriweather" panose="020B0604020202020204" charset="0"/>
              </a:rPr>
              <a:t>2/ </a:t>
            </a:r>
            <a:r>
              <a:rPr lang="en-GB" sz="1600" dirty="0">
                <a:solidFill>
                  <a:schemeClr val="bg1"/>
                </a:solidFill>
                <a:latin typeface="Merriweather" panose="020B0604020202020204" charset="0"/>
              </a:rPr>
              <a:t>Studies that </a:t>
            </a:r>
            <a:r>
              <a:rPr lang="en-GB" sz="1600" dirty="0" smtClean="0">
                <a:solidFill>
                  <a:schemeClr val="bg1"/>
                </a:solidFill>
                <a:latin typeface="Merriweather" panose="020B0604020202020204" charset="0"/>
              </a:rPr>
              <a:t>should answer </a:t>
            </a:r>
            <a:r>
              <a:rPr lang="en-GB" sz="1600" dirty="0">
                <a:solidFill>
                  <a:schemeClr val="bg1"/>
                </a:solidFill>
                <a:latin typeface="Merriweather" panose="020B0604020202020204" charset="0"/>
              </a:rPr>
              <a:t>the research question;</a:t>
            </a:r>
            <a:br>
              <a:rPr lang="en-GB" sz="1600" dirty="0">
                <a:solidFill>
                  <a:schemeClr val="bg1"/>
                </a:solidFill>
                <a:latin typeface="Merriweather" panose="020B0604020202020204" charset="0"/>
              </a:rPr>
            </a:br>
            <a:r>
              <a:rPr lang="en-GB" sz="1600" dirty="0">
                <a:solidFill>
                  <a:schemeClr val="bg1"/>
                </a:solidFill>
              </a:rPr>
              <a:t/>
            </a:r>
            <a:br>
              <a:rPr lang="en-GB" sz="1600" dirty="0">
                <a:solidFill>
                  <a:schemeClr val="bg1"/>
                </a:solidFill>
              </a:rPr>
            </a:br>
            <a:r>
              <a:rPr lang="en-GB" sz="1600" dirty="0" smtClean="0">
                <a:solidFill>
                  <a:schemeClr val="bg1"/>
                </a:solidFill>
                <a:latin typeface="Merriweather" panose="020B0604020202020204" charset="0"/>
              </a:rPr>
              <a:t>3/  </a:t>
            </a:r>
            <a:r>
              <a:rPr lang="en-GB" sz="1600" dirty="0">
                <a:solidFill>
                  <a:schemeClr val="bg1"/>
                </a:solidFill>
                <a:latin typeface="Merriweather" panose="020B0604020202020204" charset="0"/>
              </a:rPr>
              <a:t>Publications published </a:t>
            </a:r>
            <a:r>
              <a:rPr lang="en-GB" sz="1600" dirty="0" smtClean="0">
                <a:solidFill>
                  <a:schemeClr val="bg1"/>
                </a:solidFill>
                <a:latin typeface="Merriweather" panose="020B0604020202020204" charset="0"/>
              </a:rPr>
              <a:t>from 2010 January from now;</a:t>
            </a:r>
            <a:r>
              <a:rPr lang="en-GB" sz="1600" dirty="0">
                <a:solidFill>
                  <a:schemeClr val="bg1"/>
                </a:solidFill>
                <a:latin typeface="Merriweather" panose="020B0604020202020204" charset="0"/>
              </a:rPr>
              <a:t/>
            </a:r>
            <a:br>
              <a:rPr lang="en-GB" sz="1600" dirty="0">
                <a:solidFill>
                  <a:schemeClr val="bg1"/>
                </a:solidFill>
                <a:latin typeface="Merriweather" panose="020B0604020202020204" charset="0"/>
              </a:rPr>
            </a:br>
            <a:r>
              <a:rPr lang="en-GB" sz="1600" dirty="0" smtClean="0">
                <a:solidFill>
                  <a:schemeClr val="bg1"/>
                </a:solidFill>
              </a:rPr>
              <a:t/>
            </a:r>
            <a:br>
              <a:rPr lang="en-GB" sz="1600" dirty="0" smtClean="0">
                <a:solidFill>
                  <a:schemeClr val="bg1"/>
                </a:solidFill>
              </a:rPr>
            </a:br>
            <a:r>
              <a:rPr lang="en-GB" sz="1600" dirty="0">
                <a:solidFill>
                  <a:schemeClr val="bg1"/>
                </a:solidFill>
              </a:rPr>
              <a:t>4</a:t>
            </a:r>
            <a:r>
              <a:rPr lang="en-GB" sz="1600" dirty="0" smtClean="0">
                <a:solidFill>
                  <a:schemeClr val="bg1"/>
                </a:solidFill>
              </a:rPr>
              <a:t>/ Works </a:t>
            </a:r>
            <a:r>
              <a:rPr lang="en-GB" sz="1600" dirty="0">
                <a:solidFill>
                  <a:schemeClr val="bg1"/>
                </a:solidFill>
              </a:rPr>
              <a:t>that involve some empirical study or present "lessons </a:t>
            </a:r>
            <a:r>
              <a:rPr lang="en-GB" sz="1600" dirty="0" smtClean="0">
                <a:solidFill>
                  <a:schemeClr val="bg1"/>
                </a:solidFill>
              </a:rPr>
              <a:t>learned“;</a:t>
            </a:r>
            <a:br>
              <a:rPr lang="en-GB" sz="1600" dirty="0" smtClean="0">
                <a:solidFill>
                  <a:schemeClr val="bg1"/>
                </a:solidFill>
              </a:rPr>
            </a:br>
            <a:r>
              <a:rPr lang="en-GB" sz="1600" dirty="0">
                <a:solidFill>
                  <a:schemeClr val="bg1"/>
                </a:solidFill>
              </a:rPr>
              <a:t/>
            </a:r>
            <a:br>
              <a:rPr lang="en-GB" sz="1600" dirty="0">
                <a:solidFill>
                  <a:schemeClr val="bg1"/>
                </a:solidFill>
              </a:rPr>
            </a:br>
            <a:r>
              <a:rPr lang="en-GB" sz="1600" dirty="0" smtClean="0">
                <a:solidFill>
                  <a:schemeClr val="bg1"/>
                </a:solidFill>
              </a:rPr>
              <a:t>5/ If </a:t>
            </a:r>
            <a:r>
              <a:rPr lang="en-GB" sz="1600" dirty="0">
                <a:solidFill>
                  <a:schemeClr val="bg1"/>
                </a:solidFill>
              </a:rPr>
              <a:t>several journal articles report the same study, the most recent article should be included.</a:t>
            </a:r>
            <a:endParaRPr sz="1600" dirty="0">
              <a:solidFill>
                <a:schemeClr val="bg1"/>
              </a:solidFill>
            </a:endParaRPr>
          </a:p>
        </p:txBody>
      </p:sp>
      <p:sp>
        <p:nvSpPr>
          <p:cNvPr id="118" name="Google Shape;118;p22"/>
          <p:cNvSpPr txBox="1">
            <a:spLocks noGrp="1"/>
          </p:cNvSpPr>
          <p:nvPr>
            <p:ph type="body" idx="1"/>
          </p:nvPr>
        </p:nvSpPr>
        <p:spPr>
          <a:xfrm>
            <a:off x="4534128" y="848299"/>
            <a:ext cx="4166400" cy="4098600"/>
          </a:xfrm>
          <a:prstGeom prst="rect">
            <a:avLst/>
          </a:prstGeom>
        </p:spPr>
        <p:txBody>
          <a:bodyPr spcFirstLastPara="1" wrap="square" lIns="91425" tIns="91425" rIns="91425" bIns="91425" anchor="t" anchorCtr="0">
            <a:noAutofit/>
          </a:bodyPr>
          <a:lstStyle/>
          <a:p>
            <a:pPr marL="0" lvl="0" indent="0" algn="just">
              <a:spcAft>
                <a:spcPts val="1600"/>
              </a:spcAft>
              <a:buNone/>
            </a:pPr>
            <a:r>
              <a:rPr lang="en-GB" sz="1600" dirty="0" smtClean="0">
                <a:solidFill>
                  <a:schemeClr val="tx1">
                    <a:lumMod val="50000"/>
                  </a:schemeClr>
                </a:solidFill>
                <a:latin typeface="Merriweather" panose="020B0604020202020204" charset="0"/>
              </a:rPr>
              <a:t>Exclusion criteria:</a:t>
            </a:r>
          </a:p>
          <a:p>
            <a:pPr marL="0" lvl="0" indent="0" algn="just">
              <a:spcAft>
                <a:spcPts val="1600"/>
              </a:spcAft>
              <a:buNone/>
            </a:pPr>
            <a:r>
              <a:rPr lang="en-GB" sz="1600" dirty="0" smtClean="0">
                <a:solidFill>
                  <a:schemeClr val="tx1">
                    <a:lumMod val="50000"/>
                  </a:schemeClr>
                </a:solidFill>
                <a:latin typeface="Merriweather" panose="020B0604020202020204" charset="0"/>
              </a:rPr>
              <a:t>1/ Studies that do not answer the research question</a:t>
            </a:r>
            <a:r>
              <a:rPr lang="en-GB" sz="1600" dirty="0">
                <a:solidFill>
                  <a:schemeClr val="tx1">
                    <a:lumMod val="50000"/>
                  </a:schemeClr>
                </a:solidFill>
                <a:latin typeface="Merriweather" panose="020B0604020202020204" charset="0"/>
              </a:rPr>
              <a:t>;</a:t>
            </a:r>
            <a:endParaRPr lang="en-GB" sz="1600" dirty="0" smtClean="0">
              <a:solidFill>
                <a:schemeClr val="tx1">
                  <a:lumMod val="50000"/>
                </a:schemeClr>
              </a:solidFill>
              <a:latin typeface="Merriweather" panose="020B0604020202020204" charset="0"/>
            </a:endParaRPr>
          </a:p>
          <a:p>
            <a:pPr marL="0" lvl="0" indent="0" algn="just">
              <a:spcAft>
                <a:spcPts val="1600"/>
              </a:spcAft>
              <a:buNone/>
            </a:pPr>
            <a:r>
              <a:rPr lang="en-GB" sz="1600" dirty="0" smtClean="0">
                <a:solidFill>
                  <a:schemeClr val="tx1">
                    <a:lumMod val="50000"/>
                  </a:schemeClr>
                </a:solidFill>
                <a:latin typeface="Merriweather" panose="020B0604020202020204" charset="0"/>
              </a:rPr>
              <a:t>2/  Publications </a:t>
            </a:r>
            <a:r>
              <a:rPr lang="en-GB" sz="1600" dirty="0">
                <a:solidFill>
                  <a:schemeClr val="tx1">
                    <a:lumMod val="50000"/>
                  </a:schemeClr>
                </a:solidFill>
                <a:latin typeface="Merriweather" panose="020B0604020202020204" charset="0"/>
              </a:rPr>
              <a:t>published before </a:t>
            </a:r>
            <a:r>
              <a:rPr lang="en-GB" sz="1600" dirty="0" smtClean="0">
                <a:solidFill>
                  <a:schemeClr val="tx1">
                    <a:lumMod val="50000"/>
                  </a:schemeClr>
                </a:solidFill>
                <a:latin typeface="Merriweather" panose="020B0604020202020204" charset="0"/>
              </a:rPr>
              <a:t>2010;</a:t>
            </a:r>
          </a:p>
          <a:p>
            <a:pPr marL="0" lvl="0" indent="0" algn="just">
              <a:spcAft>
                <a:spcPts val="1600"/>
              </a:spcAft>
              <a:buNone/>
            </a:pPr>
            <a:r>
              <a:rPr lang="en-GB" sz="1600" dirty="0" smtClean="0">
                <a:solidFill>
                  <a:schemeClr val="tx1">
                    <a:lumMod val="50000"/>
                  </a:schemeClr>
                </a:solidFill>
                <a:latin typeface="Merriweather" panose="020B0604020202020204" charset="0"/>
              </a:rPr>
              <a:t> 3/  Similar </a:t>
            </a:r>
            <a:r>
              <a:rPr lang="en-GB" sz="1600" dirty="0">
                <a:solidFill>
                  <a:schemeClr val="tx1">
                    <a:lumMod val="50000"/>
                  </a:schemeClr>
                </a:solidFill>
                <a:latin typeface="Merriweather" panose="020B0604020202020204" charset="0"/>
              </a:rPr>
              <a:t>studies i.e. studies by same author in conference as </a:t>
            </a:r>
            <a:r>
              <a:rPr lang="en-GB" sz="1600" dirty="0" smtClean="0">
                <a:solidFill>
                  <a:schemeClr val="tx1">
                    <a:lumMod val="50000"/>
                  </a:schemeClr>
                </a:solidFill>
                <a:latin typeface="Merriweather" panose="020B0604020202020204" charset="0"/>
              </a:rPr>
              <a:t>well extended version in journal</a:t>
            </a:r>
            <a:r>
              <a:rPr lang="en-GB" sz="1600" dirty="0">
                <a:solidFill>
                  <a:schemeClr val="tx1">
                    <a:lumMod val="50000"/>
                  </a:schemeClr>
                </a:solidFill>
                <a:latin typeface="Merriweather" panose="020B0604020202020204" charset="0"/>
              </a:rPr>
              <a:t>;</a:t>
            </a:r>
          </a:p>
          <a:p>
            <a:pPr marL="0" lvl="0" indent="0" algn="just">
              <a:spcAft>
                <a:spcPts val="1600"/>
              </a:spcAft>
              <a:buNone/>
            </a:pPr>
            <a:r>
              <a:rPr lang="en-GB" sz="1600" dirty="0" smtClean="0">
                <a:solidFill>
                  <a:schemeClr val="tx1">
                    <a:lumMod val="50000"/>
                  </a:schemeClr>
                </a:solidFill>
                <a:latin typeface="Merriweather" panose="020B0604020202020204" charset="0"/>
              </a:rPr>
              <a:t>4/   Review studies.</a:t>
            </a:r>
            <a:endParaRPr sz="1600" dirty="0">
              <a:solidFill>
                <a:schemeClr val="tx1">
                  <a:lumMod val="50000"/>
                </a:schemeClr>
              </a:solidFill>
              <a:latin typeface="Merriweather" panose="020B0604020202020204" charset="0"/>
            </a:endParaRPr>
          </a:p>
        </p:txBody>
      </p:sp>
      <p:sp>
        <p:nvSpPr>
          <p:cNvPr id="6" name="Скругленный прямоугольник 5"/>
          <p:cNvSpPr/>
          <p:nvPr/>
        </p:nvSpPr>
        <p:spPr>
          <a:xfrm>
            <a:off x="78493" y="159572"/>
            <a:ext cx="8911271" cy="677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 name="Google Shape;91;p18"/>
          <p:cNvSpPr txBox="1">
            <a:spLocks/>
          </p:cNvSpPr>
          <p:nvPr/>
        </p:nvSpPr>
        <p:spPr>
          <a:xfrm>
            <a:off x="155611" y="148555"/>
            <a:ext cx="6377390" cy="837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z="3200" dirty="0" smtClean="0"/>
              <a:t>5</a:t>
            </a:r>
            <a:r>
              <a:rPr lang="en-US" sz="3200" dirty="0"/>
              <a:t>. Study selection criteria</a:t>
            </a:r>
            <a:br>
              <a:rPr lang="en-US" sz="3200" dirty="0"/>
            </a:b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666</Words>
  <Application>Microsoft Office PowerPoint</Application>
  <PresentationFormat>Экран (16:9)</PresentationFormat>
  <Paragraphs>130</Paragraphs>
  <Slides>13</Slides>
  <Notes>10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13</vt:i4>
      </vt:variant>
    </vt:vector>
  </HeadingPairs>
  <TitlesOfParts>
    <vt:vector size="21" baseType="lpstr">
      <vt:lpstr>Lobster</vt:lpstr>
      <vt:lpstr>Merriweather</vt:lpstr>
      <vt:lpstr>Wingdings</vt:lpstr>
      <vt:lpstr>Roboto</vt:lpstr>
      <vt:lpstr>Impact</vt:lpstr>
      <vt:lpstr>Arial</vt:lpstr>
      <vt:lpstr>Constantia</vt:lpstr>
      <vt:lpstr>Paradigm</vt:lpstr>
      <vt:lpstr>A Systematic Literature Review on the Effect of Code Smells on Non-Functional Attributes of Source Code PROJECT STATUS-2</vt:lpstr>
      <vt:lpstr>Systematic literature review process</vt:lpstr>
      <vt:lpstr>Systematic literature review process</vt:lpstr>
      <vt:lpstr>Systematic literature review process</vt:lpstr>
      <vt:lpstr>         Motivation We are interested about how big is the impact of code smells in a project, for understanding if is really worth to work for individuate and refactor code smells or this operation can be neglected. During the review of the literature, it was found that there is no systematic review of the influence of the code smells on the NFA of source code. Therefore, we study research using an existing database to reduce research gaps.  Goals  -Conduct a systematic analysis of academic articles on "The Effect of Code Smells on Non-Functional Attributes of Source Code".  -Analyze how code smells impact the NFA of Source Code.  </vt:lpstr>
      <vt:lpstr>Презентация PowerPoint</vt:lpstr>
      <vt:lpstr>3. Specify Research Questions</vt:lpstr>
      <vt:lpstr>Презентация PowerPoint</vt:lpstr>
      <vt:lpstr>Inclusion criteria:  1/ Publications should be "journal" or "conference“;  2/ Studies that should answer the research question;  3/  Publications published from 2010 January from now;  4/ Works that involve some empirical study or present "lessons learned“;  5/ If several journal articles report the same study, the most recent article should be included.</vt:lpstr>
      <vt:lpstr>Studies should answer to this questions</vt:lpstr>
      <vt:lpstr>Study selection process</vt:lpstr>
      <vt:lpstr>Презентация PowerPoint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Systematic Literature Review on the Effect of Code Smells on Non-Functional Attributes of Source Code</dc:title>
  <dc:creator>NAZIRA MUNALBAEVA</dc:creator>
  <cp:lastModifiedBy>NAZIRA MUNALBAEVA</cp:lastModifiedBy>
  <cp:revision>67</cp:revision>
  <dcterms:modified xsi:type="dcterms:W3CDTF">2020-06-09T11:58:01Z</dcterms:modified>
</cp:coreProperties>
</file>