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7" r:id="rId9"/>
    <p:sldId id="269" r:id="rId10"/>
    <p:sldId id="265" r:id="rId11"/>
    <p:sldId id="268" r:id="rId12"/>
    <p:sldId id="271" r:id="rId13"/>
    <p:sldId id="272" r:id="rId14"/>
    <p:sldId id="274" r:id="rId15"/>
    <p:sldId id="275" r:id="rId16"/>
  </p:sldIdLst>
  <p:sldSz cx="9144000" cy="5143500" type="screen16x9"/>
  <p:notesSz cx="6858000" cy="9144000"/>
  <p:embeddedFontLst>
    <p:embeddedFont>
      <p:font typeface="Lobster" panose="020B0604020202020204" charset="0"/>
      <p:regular r:id="rId18"/>
    </p:embeddedFont>
    <p:embeddedFont>
      <p:font typeface="Georgia" panose="02040502050405020303" pitchFamily="18" charset="0"/>
      <p:regular r:id="rId19"/>
      <p:bold r:id="rId20"/>
      <p:italic r:id="rId21"/>
      <p:boldItalic r:id="rId22"/>
    </p:embeddedFont>
    <p:embeddedFont>
      <p:font typeface="Constantia" panose="02030602050306030303" pitchFamily="18" charset="0"/>
      <p:regular r:id="rId23"/>
      <p:bold r:id="rId24"/>
      <p:italic r:id="rId25"/>
      <p:boldItalic r:id="rId26"/>
    </p:embeddedFont>
    <p:embeddedFont>
      <p:font typeface="Merriweather"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269D01E-BC32-4049-B463-5C60D7B0CCD2}" styleName="Стиль из темы 2 - акцент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7" d="100"/>
          <a:sy n="87"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691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3488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518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871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715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ru"/>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111550" y="1241125"/>
            <a:ext cx="8103900" cy="1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000" dirty="0">
                <a:latin typeface="Lobster"/>
                <a:ea typeface="Lobster"/>
                <a:cs typeface="Lobster"/>
                <a:sym typeface="Lobster"/>
              </a:rPr>
              <a:t>A Systematic Literature Review on the Effect of Code Smells on Non-Functional Attributes of Source Code</a:t>
            </a:r>
            <a:endParaRPr sz="3000" dirty="0">
              <a:latin typeface="Lobster"/>
              <a:ea typeface="Lobster"/>
              <a:cs typeface="Lobster"/>
              <a:sym typeface="Lobster"/>
            </a:endParaRPr>
          </a:p>
        </p:txBody>
      </p:sp>
      <p:sp>
        <p:nvSpPr>
          <p:cNvPr id="65" name="Google Shape;65;p13"/>
          <p:cNvSpPr txBox="1">
            <a:spLocks noGrp="1"/>
          </p:cNvSpPr>
          <p:nvPr>
            <p:ph type="subTitle" idx="1"/>
          </p:nvPr>
        </p:nvSpPr>
        <p:spPr>
          <a:xfrm>
            <a:off x="5974825" y="3454000"/>
            <a:ext cx="3186600" cy="738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800">
                <a:solidFill>
                  <a:srgbClr val="FFFFFF"/>
                </a:solidFill>
                <a:latin typeface="Lobster"/>
                <a:ea typeface="Lobster"/>
                <a:cs typeface="Lobster"/>
                <a:sym typeface="Lobster"/>
              </a:rPr>
              <a:t>Nazira Munalbayeva</a:t>
            </a:r>
            <a:endParaRPr sz="1800" dirty="0">
              <a:solidFill>
                <a:srgbClr val="FFFFFF"/>
              </a:solidFill>
              <a:latin typeface="Lobster"/>
              <a:ea typeface="Lobster"/>
              <a:cs typeface="Lobster"/>
              <a:sym typeface="Lobster"/>
            </a:endParaRPr>
          </a:p>
          <a:p>
            <a:pPr marL="0" lvl="0" indent="0" algn="l" rtl="0">
              <a:lnSpc>
                <a:spcPct val="115000"/>
              </a:lnSpc>
              <a:spcBef>
                <a:spcPts val="0"/>
              </a:spcBef>
              <a:spcAft>
                <a:spcPts val="0"/>
              </a:spcAft>
              <a:buNone/>
            </a:pPr>
            <a:r>
              <a:rPr lang="ru" sz="1800">
                <a:solidFill>
                  <a:srgbClr val="FFFFFF"/>
                </a:solidFill>
                <a:latin typeface="Lobster"/>
                <a:ea typeface="Lobster"/>
                <a:cs typeface="Lobster"/>
                <a:sym typeface="Lobster"/>
              </a:rPr>
              <a:t>University of Salerno</a:t>
            </a:r>
            <a:endParaRPr sz="1800" dirty="0">
              <a:solidFill>
                <a:srgbClr val="FFFFFF"/>
              </a:solidFill>
              <a:latin typeface="Lobster"/>
              <a:ea typeface="Lobster"/>
              <a:cs typeface="Lobster"/>
              <a:sym typeface="Lobster"/>
            </a:endParaRPr>
          </a:p>
          <a:p>
            <a:pPr marL="0" lvl="0" indent="0" algn="l" rtl="0">
              <a:lnSpc>
                <a:spcPct val="115000"/>
              </a:lnSpc>
              <a:spcBef>
                <a:spcPts val="0"/>
              </a:spcBef>
              <a:spcAft>
                <a:spcPts val="0"/>
              </a:spcAft>
              <a:buNone/>
            </a:pPr>
            <a:r>
              <a:rPr lang="ru" sz="1800">
                <a:solidFill>
                  <a:srgbClr val="FFFFFF"/>
                </a:solidFill>
                <a:latin typeface="Lobster"/>
                <a:ea typeface="Lobster"/>
                <a:cs typeface="Lobster"/>
                <a:sym typeface="Lobster"/>
              </a:rPr>
              <a:t>n.munalbayeva@studenti.unisa.it</a:t>
            </a:r>
            <a:endParaRPr sz="1800" dirty="0">
              <a:solidFill>
                <a:srgbClr val="FFFFFF"/>
              </a:solidFill>
              <a:latin typeface="Lobster"/>
              <a:ea typeface="Lobster"/>
              <a:cs typeface="Lobster"/>
              <a:sym typeface="Lobster"/>
            </a:endParaRPr>
          </a:p>
          <a:p>
            <a:pPr marL="0" lvl="0" indent="0" algn="l" rtl="0">
              <a:spcBef>
                <a:spcPts val="0"/>
              </a:spcBef>
              <a:spcAft>
                <a:spcPts val="0"/>
              </a:spcAft>
              <a:buNone/>
            </a:pPr>
            <a:endParaRPr dirty="0">
              <a:solidFill>
                <a:srgbClr val="FFFFFF"/>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25" y="280585"/>
            <a:ext cx="3706500" cy="2508900"/>
          </a:xfrm>
          <a:prstGeom prst="rect">
            <a:avLst/>
          </a:prstGeom>
        </p:spPr>
        <p:txBody>
          <a:bodyPr spcFirstLastPara="1" wrap="square" lIns="91425" tIns="91425" rIns="91425" bIns="91425" anchor="t" anchorCtr="0">
            <a:noAutofit/>
          </a:bodyPr>
          <a:lstStyle/>
          <a:p>
            <a:pPr lvl="0"/>
            <a:r>
              <a:rPr lang="en-GB" sz="1600" dirty="0" smtClean="0"/>
              <a:t>Inclusion </a:t>
            </a:r>
            <a:r>
              <a:rPr lang="en-GB" sz="1600" dirty="0" smtClean="0"/>
              <a:t>criteria:</a:t>
            </a:r>
            <a:r>
              <a:rPr lang="en-GB" sz="1600" dirty="0"/>
              <a:t/>
            </a:r>
            <a:br>
              <a:rPr lang="en-GB" sz="1600" dirty="0"/>
            </a:br>
            <a:r>
              <a:rPr lang="en-GB" sz="1600" dirty="0"/>
              <a:t/>
            </a:r>
            <a:br>
              <a:rPr lang="en-GB" sz="1600" dirty="0"/>
            </a:br>
            <a:r>
              <a:rPr lang="en-GB" sz="1600" dirty="0" smtClean="0"/>
              <a:t>1/ Publications </a:t>
            </a:r>
            <a:r>
              <a:rPr lang="en-GB" sz="1600" dirty="0"/>
              <a:t>should be "journal" or "</a:t>
            </a:r>
            <a:r>
              <a:rPr lang="en-GB" sz="1600" dirty="0" smtClean="0"/>
              <a:t>conference“;</a:t>
            </a:r>
            <a:r>
              <a:rPr lang="en-GB" sz="1600" dirty="0"/>
              <a:t/>
            </a:r>
            <a:br>
              <a:rPr lang="en-GB" sz="1600" dirty="0"/>
            </a:br>
            <a:r>
              <a:rPr lang="en-GB" sz="1600" dirty="0" smtClean="0"/>
              <a:t/>
            </a:r>
            <a:br>
              <a:rPr lang="en-GB" sz="1600" dirty="0" smtClean="0"/>
            </a:br>
            <a:r>
              <a:rPr lang="en-GB" sz="1600" dirty="0" smtClean="0"/>
              <a:t>2/ Works </a:t>
            </a:r>
            <a:r>
              <a:rPr lang="en-GB" sz="1600" dirty="0"/>
              <a:t>that involve some empirical study or present "lessons learned" (e.g., experience report</a:t>
            </a:r>
            <a:r>
              <a:rPr lang="en-GB" sz="1600" dirty="0" smtClean="0"/>
              <a:t>);</a:t>
            </a:r>
            <a:r>
              <a:rPr lang="en-GB" sz="1600" dirty="0" smtClean="0"/>
              <a:t/>
            </a:r>
            <a:br>
              <a:rPr lang="en-GB" sz="1600" dirty="0" smtClean="0"/>
            </a:br>
            <a:r>
              <a:rPr lang="en-GB" sz="1600" dirty="0"/>
              <a:t/>
            </a:r>
            <a:br>
              <a:rPr lang="en-GB" sz="1600" dirty="0"/>
            </a:br>
            <a:r>
              <a:rPr lang="en-GB" sz="1600" dirty="0" smtClean="0"/>
              <a:t>3/ If </a:t>
            </a:r>
            <a:r>
              <a:rPr lang="en-GB" sz="1600" dirty="0"/>
              <a:t>several journal articles report the same study, the most recent article should be included.</a:t>
            </a:r>
            <a:endParaRPr sz="1600" dirty="0"/>
          </a:p>
        </p:txBody>
      </p:sp>
      <p:sp>
        <p:nvSpPr>
          <p:cNvPr id="118" name="Google Shape;118;p22"/>
          <p:cNvSpPr txBox="1">
            <a:spLocks noGrp="1"/>
          </p:cNvSpPr>
          <p:nvPr>
            <p:ph type="body" idx="1"/>
          </p:nvPr>
        </p:nvSpPr>
        <p:spPr>
          <a:xfrm>
            <a:off x="4556539" y="225503"/>
            <a:ext cx="4166400" cy="4098600"/>
          </a:xfrm>
          <a:prstGeom prst="rect">
            <a:avLst/>
          </a:prstGeom>
        </p:spPr>
        <p:txBody>
          <a:bodyPr spcFirstLastPara="1" wrap="square" lIns="91425" tIns="91425" rIns="91425" bIns="91425" anchor="t" anchorCtr="0">
            <a:noAutofit/>
          </a:bodyPr>
          <a:lstStyle/>
          <a:p>
            <a:pPr marL="0" lvl="0" indent="0" algn="just">
              <a:spcAft>
                <a:spcPts val="1600"/>
              </a:spcAft>
              <a:buNone/>
            </a:pPr>
            <a:r>
              <a:rPr lang="en-GB" sz="1600" dirty="0" smtClean="0">
                <a:solidFill>
                  <a:schemeClr val="tx1">
                    <a:lumMod val="50000"/>
                  </a:schemeClr>
                </a:solidFill>
                <a:latin typeface="Merriweather" panose="020B0604020202020204" charset="0"/>
              </a:rPr>
              <a:t>Exclusion </a:t>
            </a:r>
            <a:r>
              <a:rPr lang="en-GB" sz="1600" dirty="0" smtClean="0">
                <a:solidFill>
                  <a:schemeClr val="tx1">
                    <a:lumMod val="50000"/>
                  </a:schemeClr>
                </a:solidFill>
                <a:latin typeface="Merriweather" panose="020B0604020202020204" charset="0"/>
              </a:rPr>
              <a:t>criteria:</a:t>
            </a:r>
            <a:endParaRPr lang="en-GB" sz="1600" dirty="0" smtClean="0">
              <a:solidFill>
                <a:schemeClr val="tx1">
                  <a:lumMod val="50000"/>
                </a:schemeClr>
              </a:solidFill>
              <a:latin typeface="Merriweather" panose="020B0604020202020204" charset="0"/>
            </a:endParaRPr>
          </a:p>
          <a:p>
            <a:pPr marL="0" lvl="0" indent="0" algn="just">
              <a:spcAft>
                <a:spcPts val="1600"/>
              </a:spcAft>
              <a:buNone/>
            </a:pPr>
            <a:r>
              <a:rPr lang="en-GB" sz="1600" dirty="0" smtClean="0">
                <a:solidFill>
                  <a:schemeClr val="tx1">
                    <a:lumMod val="50000"/>
                  </a:schemeClr>
                </a:solidFill>
                <a:latin typeface="Merriweather" panose="020B0604020202020204" charset="0"/>
              </a:rPr>
              <a:t>1/ Studies that do not answer the research </a:t>
            </a:r>
            <a:r>
              <a:rPr lang="en-GB" sz="1600" dirty="0" smtClean="0">
                <a:solidFill>
                  <a:schemeClr val="tx1">
                    <a:lumMod val="50000"/>
                  </a:schemeClr>
                </a:solidFill>
                <a:latin typeface="Merriweather" panose="020B0604020202020204" charset="0"/>
              </a:rPr>
              <a:t>question</a:t>
            </a:r>
            <a:r>
              <a:rPr lang="en-GB" sz="1600" dirty="0">
                <a:solidFill>
                  <a:schemeClr val="tx1">
                    <a:lumMod val="50000"/>
                  </a:schemeClr>
                </a:solidFill>
                <a:latin typeface="Merriweather" panose="020B0604020202020204" charset="0"/>
              </a:rPr>
              <a:t>;</a:t>
            </a:r>
            <a:endParaRPr lang="en-GB" sz="1600" dirty="0" smtClean="0">
              <a:solidFill>
                <a:schemeClr val="tx1">
                  <a:lumMod val="50000"/>
                </a:schemeClr>
              </a:solidFill>
              <a:latin typeface="Merriweather" panose="020B0604020202020204" charset="0"/>
            </a:endParaRPr>
          </a:p>
          <a:p>
            <a:pPr marL="0" lvl="0" indent="0" algn="just">
              <a:spcAft>
                <a:spcPts val="1600"/>
              </a:spcAft>
              <a:buNone/>
            </a:pPr>
            <a:r>
              <a:rPr lang="en-GB" sz="1600" dirty="0" smtClean="0">
                <a:solidFill>
                  <a:schemeClr val="tx1">
                    <a:lumMod val="50000"/>
                  </a:schemeClr>
                </a:solidFill>
                <a:latin typeface="Merriweather" panose="020B0604020202020204" charset="0"/>
              </a:rPr>
              <a:t>2/ Publications </a:t>
            </a:r>
            <a:r>
              <a:rPr lang="en-GB" sz="1600" dirty="0">
                <a:solidFill>
                  <a:schemeClr val="tx1">
                    <a:lumMod val="50000"/>
                  </a:schemeClr>
                </a:solidFill>
                <a:latin typeface="Merriweather" panose="020B0604020202020204" charset="0"/>
              </a:rPr>
              <a:t>which are previous versions of work also presented in later </a:t>
            </a:r>
            <a:r>
              <a:rPr lang="en-GB" sz="1600" dirty="0" smtClean="0">
                <a:solidFill>
                  <a:schemeClr val="tx1">
                    <a:lumMod val="50000"/>
                  </a:schemeClr>
                </a:solidFill>
                <a:latin typeface="Merriweather" panose="020B0604020202020204" charset="0"/>
              </a:rPr>
              <a:t>publications;</a:t>
            </a:r>
            <a:endParaRPr lang="en-GB" sz="1600" dirty="0" smtClean="0">
              <a:solidFill>
                <a:schemeClr val="tx1">
                  <a:lumMod val="50000"/>
                </a:schemeClr>
              </a:solidFill>
              <a:latin typeface="Merriweather" panose="020B0604020202020204" charset="0"/>
            </a:endParaRPr>
          </a:p>
          <a:p>
            <a:pPr marL="0" lvl="0" indent="0" algn="just">
              <a:spcAft>
                <a:spcPts val="1600"/>
              </a:spcAft>
              <a:buNone/>
            </a:pPr>
            <a:r>
              <a:rPr lang="en-GB" sz="1600" dirty="0" smtClean="0">
                <a:solidFill>
                  <a:schemeClr val="tx1">
                    <a:lumMod val="50000"/>
                  </a:schemeClr>
                </a:solidFill>
                <a:latin typeface="Merriweather" panose="020B0604020202020204" charset="0"/>
              </a:rPr>
              <a:t>3/ Publications </a:t>
            </a:r>
            <a:r>
              <a:rPr lang="en-GB" sz="1600" dirty="0">
                <a:solidFill>
                  <a:schemeClr val="tx1">
                    <a:lumMod val="50000"/>
                  </a:schemeClr>
                </a:solidFill>
                <a:latin typeface="Merriweather" panose="020B0604020202020204" charset="0"/>
              </a:rPr>
              <a:t>published before </a:t>
            </a:r>
            <a:r>
              <a:rPr lang="en-GB" sz="1600" dirty="0" smtClean="0">
                <a:solidFill>
                  <a:schemeClr val="tx1">
                    <a:lumMod val="50000"/>
                  </a:schemeClr>
                </a:solidFill>
                <a:latin typeface="Merriweather" panose="020B0604020202020204" charset="0"/>
              </a:rPr>
              <a:t>2010;</a:t>
            </a:r>
            <a:endParaRPr lang="en-GB" sz="1600" dirty="0" smtClean="0">
              <a:solidFill>
                <a:schemeClr val="tx1">
                  <a:lumMod val="50000"/>
                </a:schemeClr>
              </a:solidFill>
              <a:latin typeface="Merriweather" panose="020B0604020202020204" charset="0"/>
            </a:endParaRPr>
          </a:p>
          <a:p>
            <a:pPr marL="0" lvl="0" indent="0" algn="just">
              <a:spcAft>
                <a:spcPts val="1600"/>
              </a:spcAft>
              <a:buNone/>
            </a:pPr>
            <a:r>
              <a:rPr lang="en-GB" sz="1600" dirty="0" smtClean="0">
                <a:solidFill>
                  <a:schemeClr val="tx1">
                    <a:lumMod val="50000"/>
                  </a:schemeClr>
                </a:solidFill>
                <a:latin typeface="Merriweather" panose="020B0604020202020204" charset="0"/>
              </a:rPr>
              <a:t> 4/ Studies </a:t>
            </a:r>
            <a:r>
              <a:rPr lang="en-GB" sz="1600" dirty="0">
                <a:solidFill>
                  <a:schemeClr val="tx1">
                    <a:lumMod val="50000"/>
                  </a:schemeClr>
                </a:solidFill>
                <a:latin typeface="Merriweather" panose="020B0604020202020204" charset="0"/>
              </a:rPr>
              <a:t>that are focused only on code smells or on </a:t>
            </a:r>
            <a:r>
              <a:rPr lang="en-GB" sz="1600" dirty="0" smtClean="0">
                <a:solidFill>
                  <a:schemeClr val="tx1">
                    <a:lumMod val="50000"/>
                  </a:schemeClr>
                </a:solidFill>
                <a:latin typeface="Merriweather" panose="020B0604020202020204" charset="0"/>
              </a:rPr>
              <a:t>NFA of source code </a:t>
            </a:r>
            <a:r>
              <a:rPr lang="en-GB" sz="1600" dirty="0">
                <a:solidFill>
                  <a:schemeClr val="tx1">
                    <a:lumMod val="50000"/>
                  </a:schemeClr>
                </a:solidFill>
                <a:latin typeface="Merriweather" panose="020B0604020202020204" charset="0"/>
              </a:rPr>
              <a:t>without any discussion regarding the relationship and/or influence that the first exert on the second.</a:t>
            </a:r>
            <a:endParaRPr sz="1600" dirty="0">
              <a:solidFill>
                <a:schemeClr val="tx1">
                  <a:lumMod val="50000"/>
                </a:schemeClr>
              </a:solidFill>
              <a:latin typeface="Merriweather"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1214" y="2120404"/>
            <a:ext cx="3706500" cy="2508900"/>
          </a:xfrm>
        </p:spPr>
        <p:txBody>
          <a:bodyPr/>
          <a:lstStyle/>
          <a:p>
            <a:r>
              <a:rPr lang="en-GB" dirty="0"/>
              <a:t>Quality Criteria</a:t>
            </a:r>
            <a:endParaRPr lang="en-US" dirty="0"/>
          </a:p>
        </p:txBody>
      </p:sp>
      <p:sp>
        <p:nvSpPr>
          <p:cNvPr id="3" name="Текст 2"/>
          <p:cNvSpPr>
            <a:spLocks noGrp="1"/>
          </p:cNvSpPr>
          <p:nvPr>
            <p:ph type="body" idx="1"/>
          </p:nvPr>
        </p:nvSpPr>
        <p:spPr/>
        <p:txBody>
          <a:bodyPr/>
          <a:lstStyle/>
          <a:p>
            <a:pPr marL="146050" indent="0">
              <a:buNone/>
            </a:pPr>
            <a:r>
              <a:rPr lang="en-GB" dirty="0" smtClean="0"/>
              <a:t>Is </a:t>
            </a:r>
            <a:r>
              <a:rPr lang="en-GB" dirty="0"/>
              <a:t>the document based on empirical evidence or just based on expert opinion? </a:t>
            </a:r>
            <a:endParaRPr lang="en-GB" dirty="0" smtClean="0"/>
          </a:p>
          <a:p>
            <a:pPr marL="146050" indent="0">
              <a:buNone/>
            </a:pPr>
            <a:endParaRPr lang="en-GB" dirty="0"/>
          </a:p>
          <a:p>
            <a:pPr marL="146050" indent="0">
              <a:buNone/>
            </a:pPr>
            <a:r>
              <a:rPr lang="en-GB" dirty="0" smtClean="0"/>
              <a:t>Is </a:t>
            </a:r>
            <a:r>
              <a:rPr lang="en-GB" dirty="0"/>
              <a:t>there a clear statement of the research objectives? </a:t>
            </a:r>
            <a:endParaRPr lang="en-GB" dirty="0" smtClean="0"/>
          </a:p>
          <a:p>
            <a:pPr marL="146050" indent="0">
              <a:buNone/>
            </a:pPr>
            <a:endParaRPr lang="en-GB" dirty="0"/>
          </a:p>
          <a:p>
            <a:pPr marL="146050" indent="0">
              <a:buNone/>
            </a:pPr>
            <a:r>
              <a:rPr lang="en-GB" dirty="0" smtClean="0"/>
              <a:t>Is </a:t>
            </a:r>
            <a:r>
              <a:rPr lang="en-GB" dirty="0"/>
              <a:t>there an adequate description of the context in which the research was carried out? </a:t>
            </a:r>
            <a:endParaRPr lang="en-GB" dirty="0" smtClean="0"/>
          </a:p>
          <a:p>
            <a:pPr marL="146050" indent="0">
              <a:buNone/>
            </a:pPr>
            <a:endParaRPr lang="en-GB" dirty="0"/>
          </a:p>
          <a:p>
            <a:pPr marL="146050" indent="0">
              <a:buNone/>
            </a:pPr>
            <a:r>
              <a:rPr lang="en-GB" dirty="0" smtClean="0"/>
              <a:t>Was </a:t>
            </a:r>
            <a:r>
              <a:rPr lang="en-GB" dirty="0"/>
              <a:t>the research project suitable to address the research objectives? </a:t>
            </a:r>
            <a:endParaRPr lang="en-GB" dirty="0" smtClean="0"/>
          </a:p>
          <a:p>
            <a:pPr marL="146050" indent="0">
              <a:buNone/>
            </a:pPr>
            <a:endParaRPr lang="en-GB" dirty="0"/>
          </a:p>
          <a:p>
            <a:pPr marL="146050" indent="0">
              <a:buNone/>
            </a:pPr>
            <a:r>
              <a:rPr lang="en-GB" dirty="0" smtClean="0"/>
              <a:t>Was </a:t>
            </a:r>
            <a:r>
              <a:rPr lang="en-GB" dirty="0"/>
              <a:t>data collected to address the research question? </a:t>
            </a:r>
            <a:endParaRPr lang="en-GB" dirty="0" smtClean="0"/>
          </a:p>
          <a:p>
            <a:pPr marL="146050" indent="0">
              <a:buNone/>
            </a:pPr>
            <a:endParaRPr lang="en-GB" dirty="0"/>
          </a:p>
          <a:p>
            <a:pPr marL="146050" indent="0">
              <a:buNone/>
            </a:pPr>
            <a:r>
              <a:rPr lang="en-GB" dirty="0" smtClean="0"/>
              <a:t>Is </a:t>
            </a:r>
            <a:r>
              <a:rPr lang="en-GB" dirty="0"/>
              <a:t>there a clear statement of the findings?</a:t>
            </a:r>
            <a:endParaRPr lang="en-US" dirty="0"/>
          </a:p>
        </p:txBody>
      </p:sp>
    </p:spTree>
    <p:extLst>
      <p:ext uri="{BB962C8B-B14F-4D97-AF65-F5344CB8AC3E}">
        <p14:creationId xmlns:p14="http://schemas.microsoft.com/office/powerpoint/2010/main" val="44168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121079"/>
            <a:ext cx="8520600" cy="1282500"/>
          </a:xfrm>
          <a:prstGeom prst="rect">
            <a:avLst/>
          </a:prstGeom>
        </p:spPr>
        <p:txBody>
          <a:bodyPr spcFirstLastPara="1" wrap="square" lIns="91425" tIns="91425" rIns="91425" bIns="91425" anchor="t" anchorCtr="0">
            <a:noAutofit/>
          </a:bodyPr>
          <a:lstStyle/>
          <a:p>
            <a:pPr lvl="0"/>
            <a:r>
              <a:rPr lang="en-US" sz="3200" dirty="0"/>
              <a:t>Data Extraction </a:t>
            </a:r>
            <a:endParaRPr sz="2000" i="1" dirty="0">
              <a:solidFill>
                <a:schemeClr val="tx1"/>
              </a:solidFill>
            </a:endParaRPr>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4" name="Google Shape;75;p15"/>
          <p:cNvSpPr txBox="1">
            <a:spLocks/>
          </p:cNvSpPr>
          <p:nvPr/>
        </p:nvSpPr>
        <p:spPr>
          <a:xfrm>
            <a:off x="311700" y="1612900"/>
            <a:ext cx="8520600" cy="12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algn="just"/>
            <a:r>
              <a:rPr lang="en-GB" sz="2400" dirty="0"/>
              <a:t>The data extraction forms must be designed to collect all the information needed to address the review questions and the study quality criteria. </a:t>
            </a:r>
            <a:endParaRPr lang="en-US" sz="1600" i="1" dirty="0">
              <a:solidFill>
                <a:schemeClr val="tx1"/>
              </a:solidFill>
            </a:endParaRPr>
          </a:p>
        </p:txBody>
      </p:sp>
    </p:spTree>
    <p:extLst>
      <p:ext uri="{BB962C8B-B14F-4D97-AF65-F5344CB8AC3E}">
        <p14:creationId xmlns:p14="http://schemas.microsoft.com/office/powerpoint/2010/main" val="82157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121079"/>
            <a:ext cx="8520600" cy="1282500"/>
          </a:xfrm>
          <a:prstGeom prst="rect">
            <a:avLst/>
          </a:prstGeom>
        </p:spPr>
        <p:txBody>
          <a:bodyPr spcFirstLastPara="1" wrap="square" lIns="91425" tIns="91425" rIns="91425" bIns="91425" anchor="t" anchorCtr="0">
            <a:noAutofit/>
          </a:bodyPr>
          <a:lstStyle/>
          <a:p>
            <a:pPr lvl="0"/>
            <a:r>
              <a:rPr lang="en-US" sz="3200" dirty="0"/>
              <a:t>Data Synthesis</a:t>
            </a:r>
            <a:endParaRPr sz="2000" i="1" dirty="0">
              <a:solidFill>
                <a:schemeClr val="tx1"/>
              </a:solidFill>
            </a:endParaRPr>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4" name="Google Shape;75;p15"/>
          <p:cNvSpPr txBox="1">
            <a:spLocks/>
          </p:cNvSpPr>
          <p:nvPr/>
        </p:nvSpPr>
        <p:spPr>
          <a:xfrm>
            <a:off x="311700" y="911387"/>
            <a:ext cx="8520600" cy="128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indent="363538" algn="just"/>
            <a:r>
              <a:rPr lang="en-GB" sz="1800" dirty="0"/>
              <a:t>Data synthesis involves collating and summarising the results of the included primary studies. Using statistical techniques to obtain a quantitative synthesis is referred to as meta-analysis.</a:t>
            </a:r>
          </a:p>
          <a:p>
            <a:pPr indent="363538" algn="just"/>
            <a:r>
              <a:rPr lang="en-GB" sz="1800" dirty="0" smtClean="0"/>
              <a:t>Based </a:t>
            </a:r>
            <a:r>
              <a:rPr lang="en-GB" sz="1800" dirty="0"/>
              <a:t>on the results of the selection process , I  will list and classify the selected primary studies in a spreadsheet to enable a clear understanding of aims, methodologies and findings. The spreadsheet will organize the select studies using the following fields</a:t>
            </a:r>
            <a:r>
              <a:rPr lang="en-GB" sz="1800" dirty="0" smtClean="0"/>
              <a:t>:</a:t>
            </a:r>
          </a:p>
        </p:txBody>
      </p:sp>
      <p:sp>
        <p:nvSpPr>
          <p:cNvPr id="6" name="Прямоугольник с двумя скругленными противолежащими углами 5"/>
          <p:cNvSpPr/>
          <p:nvPr/>
        </p:nvSpPr>
        <p:spPr>
          <a:xfrm>
            <a:off x="1344057" y="3017245"/>
            <a:ext cx="3117773" cy="1995430"/>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just">
              <a:buFont typeface="Wingdings" panose="05000000000000000000" pitchFamily="2" charset="2"/>
              <a:buChar char="§"/>
            </a:pPr>
            <a:r>
              <a:rPr lang="en-GB" dirty="0"/>
              <a:t>identification number; </a:t>
            </a:r>
          </a:p>
          <a:p>
            <a:pPr marL="342900" indent="-342900" algn="just">
              <a:buFont typeface="Wingdings" panose="05000000000000000000" pitchFamily="2" charset="2"/>
              <a:buChar char="§"/>
            </a:pPr>
            <a:r>
              <a:rPr lang="en-GB" dirty="0"/>
              <a:t>year; </a:t>
            </a:r>
          </a:p>
          <a:p>
            <a:pPr marL="342900" indent="-342900" algn="just">
              <a:buFont typeface="Wingdings" panose="05000000000000000000" pitchFamily="2" charset="2"/>
              <a:buChar char="§"/>
            </a:pPr>
            <a:r>
              <a:rPr lang="en-GB" dirty="0"/>
              <a:t>title; </a:t>
            </a:r>
          </a:p>
          <a:p>
            <a:pPr marL="342900" indent="-342900" algn="just">
              <a:buFont typeface="Wingdings" panose="05000000000000000000" pitchFamily="2" charset="2"/>
              <a:buChar char="§"/>
            </a:pPr>
            <a:r>
              <a:rPr lang="en-GB" dirty="0"/>
              <a:t>objectives or aims; </a:t>
            </a:r>
          </a:p>
          <a:p>
            <a:pPr marL="342900" indent="-342900" algn="just">
              <a:buFont typeface="Wingdings" panose="05000000000000000000" pitchFamily="2" charset="2"/>
              <a:buChar char="§"/>
            </a:pPr>
            <a:r>
              <a:rPr lang="en-GB" dirty="0"/>
              <a:t>code smells; </a:t>
            </a:r>
          </a:p>
          <a:p>
            <a:pPr marL="342900" indent="-342900" algn="just">
              <a:buFont typeface="Wingdings" panose="05000000000000000000" pitchFamily="2" charset="2"/>
              <a:buChar char="§"/>
            </a:pPr>
            <a:r>
              <a:rPr lang="en-GB" dirty="0"/>
              <a:t>analysed projects;</a:t>
            </a:r>
          </a:p>
          <a:p>
            <a:pPr algn="ctr"/>
            <a:endParaRPr lang="en-US" dirty="0"/>
          </a:p>
        </p:txBody>
      </p:sp>
      <p:sp>
        <p:nvSpPr>
          <p:cNvPr id="8" name="Прямоугольник с двумя скругленными противолежащими углами 7"/>
          <p:cNvSpPr/>
          <p:nvPr/>
        </p:nvSpPr>
        <p:spPr>
          <a:xfrm>
            <a:off x="4572000" y="2984196"/>
            <a:ext cx="3205908" cy="1995431"/>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just"/>
            <a:endParaRPr lang="en-GB" dirty="0"/>
          </a:p>
          <a:p>
            <a:pPr marL="342900" indent="-342900" algn="just">
              <a:buFont typeface="Wingdings" panose="05000000000000000000" pitchFamily="2" charset="2"/>
              <a:buChar char="§"/>
            </a:pPr>
            <a:r>
              <a:rPr lang="en-GB" dirty="0"/>
              <a:t>research questions and respective answers;</a:t>
            </a:r>
          </a:p>
          <a:p>
            <a:pPr marL="342900" indent="-342900" algn="just">
              <a:buFont typeface="Wingdings" panose="05000000000000000000" pitchFamily="2" charset="2"/>
              <a:buChar char="§"/>
            </a:pPr>
            <a:r>
              <a:rPr lang="en-GB" dirty="0"/>
              <a:t>code smells that have influence on NFA; </a:t>
            </a:r>
          </a:p>
          <a:p>
            <a:pPr marL="342900" indent="-342900" algn="just">
              <a:buFont typeface="Wingdings" panose="05000000000000000000" pitchFamily="2" charset="2"/>
              <a:buChar char="§"/>
            </a:pPr>
            <a:r>
              <a:rPr lang="en-GB" dirty="0"/>
              <a:t>s</a:t>
            </a:r>
            <a:r>
              <a:rPr lang="en-GB" dirty="0" smtClean="0"/>
              <a:t>oftware projects or method </a:t>
            </a:r>
            <a:r>
              <a:rPr lang="en-GB" dirty="0"/>
              <a:t>that illustrate this </a:t>
            </a:r>
            <a:r>
              <a:rPr lang="en-GB" dirty="0" smtClean="0"/>
              <a:t>influence.</a:t>
            </a:r>
            <a:endParaRPr lang="en-US" i="1" dirty="0">
              <a:solidFill>
                <a:schemeClr val="tx1"/>
              </a:solidFill>
            </a:endParaRPr>
          </a:p>
          <a:p>
            <a:pPr algn="ctr"/>
            <a:endParaRPr lang="en-US" dirty="0"/>
          </a:p>
        </p:txBody>
      </p:sp>
    </p:spTree>
    <p:extLst>
      <p:ext uri="{BB962C8B-B14F-4D97-AF65-F5344CB8AC3E}">
        <p14:creationId xmlns:p14="http://schemas.microsoft.com/office/powerpoint/2010/main" val="301662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1505700"/>
            <a:ext cx="8193322" cy="3076200"/>
          </a:xfrm>
          <a:prstGeom prst="rect">
            <a:avLst/>
          </a:prstGeom>
        </p:spPr>
        <p:txBody>
          <a:bodyPr spcFirstLastPara="1" wrap="square" lIns="91425" tIns="91425" rIns="91425" bIns="91425" anchor="t" anchorCtr="0">
            <a:noAutofit/>
          </a:bodyPr>
          <a:lstStyle/>
          <a:p>
            <a:pPr marL="0" lvl="0" indent="0" algn="just">
              <a:buNone/>
            </a:pPr>
            <a:r>
              <a:rPr lang="en-GB" sz="1800" dirty="0">
                <a:solidFill>
                  <a:schemeClr val="tx1">
                    <a:lumMod val="50000"/>
                  </a:schemeClr>
                </a:solidFill>
                <a:latin typeface="Merriweather" panose="020B0604020202020204" charset="0"/>
              </a:rPr>
              <a:t>The final phase of a systematic review involves writing up the results of the </a:t>
            </a:r>
            <a:r>
              <a:rPr lang="en-GB" sz="1800" dirty="0" smtClean="0">
                <a:solidFill>
                  <a:schemeClr val="tx1">
                    <a:lumMod val="50000"/>
                  </a:schemeClr>
                </a:solidFill>
                <a:latin typeface="Merriweather" panose="020B0604020202020204" charset="0"/>
              </a:rPr>
              <a:t>review</a:t>
            </a:r>
            <a:r>
              <a:rPr lang="ru-RU" sz="1800" dirty="0" smtClean="0">
                <a:solidFill>
                  <a:schemeClr val="tx1">
                    <a:lumMod val="50000"/>
                  </a:schemeClr>
                </a:solidFill>
                <a:latin typeface="Merriweather" panose="020B0604020202020204" charset="0"/>
              </a:rPr>
              <a:t> </a:t>
            </a:r>
            <a:r>
              <a:rPr lang="en-GB" sz="1800" dirty="0" smtClean="0">
                <a:solidFill>
                  <a:schemeClr val="tx1">
                    <a:lumMod val="50000"/>
                  </a:schemeClr>
                </a:solidFill>
                <a:latin typeface="Merriweather" panose="020B0604020202020204" charset="0"/>
              </a:rPr>
              <a:t>and </a:t>
            </a:r>
            <a:r>
              <a:rPr lang="en-GB" sz="1800" dirty="0">
                <a:solidFill>
                  <a:schemeClr val="tx1">
                    <a:lumMod val="50000"/>
                  </a:schemeClr>
                </a:solidFill>
                <a:latin typeface="Merriweather" panose="020B0604020202020204" charset="0"/>
              </a:rPr>
              <a:t>circulating the results to potentially interested </a:t>
            </a:r>
            <a:r>
              <a:rPr lang="en-GB" sz="1800" dirty="0" smtClean="0">
                <a:solidFill>
                  <a:schemeClr val="tx1">
                    <a:lumMod val="50000"/>
                  </a:schemeClr>
                </a:solidFill>
                <a:latin typeface="Merriweather" panose="020B0604020202020204" charset="0"/>
              </a:rPr>
              <a:t>parties.</a:t>
            </a:r>
            <a:r>
              <a:rPr lang="en-US" sz="1800" dirty="0">
                <a:solidFill>
                  <a:schemeClr val="tx1">
                    <a:lumMod val="50000"/>
                  </a:schemeClr>
                </a:solidFill>
                <a:latin typeface="Merriweather" panose="020B0604020202020204" charset="0"/>
              </a:rPr>
              <a:t> </a:t>
            </a:r>
            <a:r>
              <a:rPr lang="en-US" sz="1800" dirty="0" smtClean="0">
                <a:solidFill>
                  <a:schemeClr val="tx1">
                    <a:lumMod val="50000"/>
                  </a:schemeClr>
                </a:solidFill>
                <a:latin typeface="Merriweather" panose="020B0604020202020204" charset="0"/>
              </a:rPr>
              <a:t>Results </a:t>
            </a:r>
            <a:r>
              <a:rPr lang="en-GB" sz="1800" dirty="0" smtClean="0">
                <a:solidFill>
                  <a:schemeClr val="tx1">
                    <a:lumMod val="50000"/>
                  </a:schemeClr>
                </a:solidFill>
                <a:latin typeface="Merriweather" panose="020B0604020202020204" charset="0"/>
              </a:rPr>
              <a:t>will </a:t>
            </a:r>
            <a:r>
              <a:rPr lang="en-GB" sz="1800" dirty="0">
                <a:solidFill>
                  <a:schemeClr val="tx1">
                    <a:lumMod val="50000"/>
                  </a:schemeClr>
                </a:solidFill>
                <a:latin typeface="Merriweather" panose="020B0604020202020204" charset="0"/>
              </a:rPr>
              <a:t>include answers to research questions .</a:t>
            </a:r>
          </a:p>
        </p:txBody>
      </p:sp>
      <p:sp>
        <p:nvSpPr>
          <p:cNvPr id="105" name="Google Shape;105;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r>
              <a:rPr lang="en-US" dirty="0" smtClean="0"/>
              <a:t>Result </a:t>
            </a:r>
            <a:endParaRPr lang="en-US" dirty="0"/>
          </a:p>
        </p:txBody>
      </p:sp>
    </p:spTree>
    <p:extLst>
      <p:ext uri="{BB962C8B-B14F-4D97-AF65-F5344CB8AC3E}">
        <p14:creationId xmlns:p14="http://schemas.microsoft.com/office/powerpoint/2010/main" val="28314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References</a:t>
            </a:r>
          </a:p>
        </p:txBody>
      </p:sp>
      <p:sp>
        <p:nvSpPr>
          <p:cNvPr id="3" name="Текст 2"/>
          <p:cNvSpPr>
            <a:spLocks noGrp="1"/>
          </p:cNvSpPr>
          <p:nvPr>
            <p:ph type="body" idx="1"/>
          </p:nvPr>
        </p:nvSpPr>
        <p:spPr/>
        <p:txBody>
          <a:bodyPr/>
          <a:lstStyle/>
          <a:p>
            <a:pPr algn="just"/>
            <a:r>
              <a:rPr lang="en-GB" dirty="0">
                <a:solidFill>
                  <a:schemeClr val="tx1">
                    <a:lumMod val="50000"/>
                  </a:schemeClr>
                </a:solidFill>
                <a:latin typeface="Merriweather" panose="020B0604020202020204" charset="0"/>
              </a:rPr>
              <a:t>Kitchenham, B. and Charters, S. (2007) Guidelines for Performing Systematic Literature Reviews in Software Engineering, Technical Report EBSE 2007-001, Keele University and Durham University Joint Report.</a:t>
            </a:r>
            <a:endParaRPr lang="en-US" dirty="0">
              <a:solidFill>
                <a:schemeClr val="tx1">
                  <a:lumMod val="50000"/>
                </a:schemeClr>
              </a:solidFill>
              <a:latin typeface="Merriweather" panose="020B0604020202020204" charset="0"/>
            </a:endParaRPr>
          </a:p>
        </p:txBody>
      </p:sp>
      <p:sp>
        <p:nvSpPr>
          <p:cNvPr id="4" name="Текст 3"/>
          <p:cNvSpPr>
            <a:spLocks noGrp="1"/>
          </p:cNvSpPr>
          <p:nvPr>
            <p:ph type="body" idx="2"/>
          </p:nvPr>
        </p:nvSpPr>
        <p:spPr/>
        <p:txBody>
          <a:bodyPr/>
          <a:lstStyle/>
          <a:p>
            <a:pPr algn="just"/>
            <a:r>
              <a:rPr lang="en-GB" dirty="0">
                <a:solidFill>
                  <a:schemeClr val="tx1">
                    <a:lumMod val="50000"/>
                  </a:schemeClr>
                </a:solidFill>
                <a:latin typeface="Merriweather" panose="020B0604020202020204" charset="0"/>
              </a:rPr>
              <a:t>Grant Oosterwyk, Irwin Brown and Sharon </a:t>
            </a:r>
            <a:r>
              <a:rPr lang="en-GB" dirty="0" smtClean="0">
                <a:solidFill>
                  <a:schemeClr val="tx1">
                    <a:lumMod val="50000"/>
                  </a:schemeClr>
                </a:solidFill>
                <a:latin typeface="Merriweather" panose="020B0604020202020204" charset="0"/>
              </a:rPr>
              <a:t>Geeling</a:t>
            </a:r>
            <a:r>
              <a:rPr lang="en-GB" dirty="0">
                <a:solidFill>
                  <a:schemeClr val="tx1">
                    <a:lumMod val="50000"/>
                  </a:schemeClr>
                </a:solidFill>
                <a:latin typeface="Merriweather" panose="020B0604020202020204" charset="0"/>
              </a:rPr>
              <a:t> (2019), A Synthesis of Literature Review Guidelines from Information Systems Journals, Proceedings of 4th International Conference on the Internet, Cyber Security and Information Systems 2019</a:t>
            </a:r>
            <a:endParaRPr lang="en-US" dirty="0">
              <a:solidFill>
                <a:schemeClr val="tx1">
                  <a:lumMod val="50000"/>
                </a:schemeClr>
              </a:solidFill>
              <a:latin typeface="Merriweather" panose="020B0604020202020204" charset="0"/>
            </a:endParaRPr>
          </a:p>
        </p:txBody>
      </p:sp>
    </p:spTree>
    <p:extLst>
      <p:ext uri="{BB962C8B-B14F-4D97-AF65-F5344CB8AC3E}">
        <p14:creationId xmlns:p14="http://schemas.microsoft.com/office/powerpoint/2010/main" val="23110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74500" y="1118093"/>
            <a:ext cx="83640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 sz="3200" dirty="0" smtClean="0"/>
              <a:t>Motivation</a:t>
            </a:r>
            <a:r>
              <a:rPr lang="en-US" sz="3000" dirty="0" smtClean="0"/>
              <a:t/>
            </a:r>
            <a:br>
              <a:rPr lang="en-US" sz="3000" dirty="0" smtClean="0"/>
            </a:br>
            <a:endParaRPr sz="3000" dirty="0"/>
          </a:p>
          <a:p>
            <a:pPr marL="0" lvl="0" indent="0" algn="l" rtl="0">
              <a:spcBef>
                <a:spcPts val="0"/>
              </a:spcBef>
              <a:spcAft>
                <a:spcPts val="0"/>
              </a:spcAft>
              <a:buNone/>
            </a:pPr>
            <a:endParaRPr sz="2400" dirty="0"/>
          </a:p>
          <a:p>
            <a:pPr marL="285750" lvl="0" indent="-285750" algn="just" rtl="0">
              <a:spcBef>
                <a:spcPts val="0"/>
              </a:spcBef>
              <a:spcAft>
                <a:spcPts val="0"/>
              </a:spcAft>
              <a:buFont typeface="Wingdings" panose="05000000000000000000" pitchFamily="2" charset="2"/>
              <a:buChar char="ü"/>
            </a:pPr>
            <a:r>
              <a:rPr lang="ru" sz="2000" i="1" dirty="0">
                <a:solidFill>
                  <a:schemeClr val="tx1"/>
                </a:solidFill>
              </a:rPr>
              <a:t>We are interested about how big is the impact of code smells in a project, for understanding if is really worth to work for individuate and refactor code smells or this operation can be </a:t>
            </a:r>
            <a:r>
              <a:rPr lang="ru" sz="2000" i="1" dirty="0" smtClean="0">
                <a:solidFill>
                  <a:schemeClr val="tx1"/>
                </a:solidFill>
              </a:rPr>
              <a:t>neglected</a:t>
            </a:r>
            <a:r>
              <a:rPr lang="en-US" sz="2000" i="1" dirty="0">
                <a:solidFill>
                  <a:schemeClr val="tx1"/>
                </a:solidFill>
              </a:rPr>
              <a:t>.</a:t>
            </a:r>
            <a:endParaRPr sz="2000" i="1" dirty="0">
              <a:solidFill>
                <a:schemeClr val="tx1"/>
              </a:solidFill>
            </a:endParaRPr>
          </a:p>
          <a:p>
            <a:pPr marL="285750" lvl="0" indent="-285750" algn="just" rtl="0">
              <a:spcBef>
                <a:spcPts val="0"/>
              </a:spcBef>
              <a:spcAft>
                <a:spcPts val="0"/>
              </a:spcAft>
              <a:buFont typeface="Wingdings" panose="05000000000000000000" pitchFamily="2" charset="2"/>
              <a:buChar char="ü"/>
            </a:pPr>
            <a:endParaRPr sz="2000" i="1" dirty="0">
              <a:solidFill>
                <a:schemeClr val="tx1"/>
              </a:solidFill>
            </a:endParaRPr>
          </a:p>
          <a:p>
            <a:pPr marL="285750" lvl="0" indent="-285750" algn="just" rtl="0">
              <a:spcBef>
                <a:spcPts val="0"/>
              </a:spcBef>
              <a:spcAft>
                <a:spcPts val="0"/>
              </a:spcAft>
              <a:buFont typeface="Wingdings" panose="05000000000000000000" pitchFamily="2" charset="2"/>
              <a:buChar char="ü"/>
            </a:pPr>
            <a:r>
              <a:rPr lang="ru" sz="2000" i="1" dirty="0">
                <a:solidFill>
                  <a:schemeClr val="tx1"/>
                </a:solidFill>
              </a:rPr>
              <a:t>During the review of the literature, it was found that there is no systematic review of the influence of the code smells on the NFA of source code. Therefore, we study research using an existing database to reduce research gaps.</a:t>
            </a:r>
            <a:endParaRPr sz="2000" i="1" dirty="0">
              <a:solidFill>
                <a:schemeClr val="tx1"/>
              </a:solidFill>
            </a:endParaRPr>
          </a:p>
          <a:p>
            <a:pPr marL="342900" lvl="0" indent="-342900" algn="just" rtl="0">
              <a:spcBef>
                <a:spcPts val="0"/>
              </a:spcBef>
              <a:spcAft>
                <a:spcPts val="0"/>
              </a:spcAft>
              <a:buFont typeface="Wingdings" panose="05000000000000000000" pitchFamily="2" charset="2"/>
              <a:buChar char="ü"/>
            </a:pPr>
            <a:endParaRPr sz="2800" i="1" dirty="0">
              <a:solidFill>
                <a:schemeClr val="tx1"/>
              </a:solidFill>
            </a:endParaRPr>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121079"/>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Goals</a:t>
            </a:r>
            <a:endParaRPr sz="3200" dirty="0"/>
          </a:p>
          <a:p>
            <a:pPr marL="0" lvl="0" indent="0" algn="l" rtl="0">
              <a:spcBef>
                <a:spcPts val="0"/>
              </a:spcBef>
              <a:spcAft>
                <a:spcPts val="0"/>
              </a:spcAft>
              <a:buNone/>
            </a:pPr>
            <a:r>
              <a:rPr lang="en-US" dirty="0" smtClean="0"/>
              <a:t/>
            </a:r>
            <a:br>
              <a:rPr lang="en-US" dirty="0" smtClean="0"/>
            </a:br>
            <a:endParaRPr dirty="0"/>
          </a:p>
          <a:p>
            <a:pPr marL="342900" lvl="0" indent="-342900" algn="just" rtl="0">
              <a:spcBef>
                <a:spcPts val="0"/>
              </a:spcBef>
              <a:spcAft>
                <a:spcPts val="0"/>
              </a:spcAft>
              <a:buFont typeface="Wingdings" panose="05000000000000000000" pitchFamily="2" charset="2"/>
              <a:buChar char="Ø"/>
            </a:pPr>
            <a:r>
              <a:rPr lang="ru" sz="2000" i="1" dirty="0">
                <a:solidFill>
                  <a:schemeClr val="tx1"/>
                </a:solidFill>
              </a:rPr>
              <a:t>Conduct a systematic analysis of academic articles on "The Effect of Code Smells on Non-Functional Attributes of Source Code". </a:t>
            </a:r>
            <a:endParaRPr sz="2000" i="1" dirty="0">
              <a:solidFill>
                <a:schemeClr val="tx1"/>
              </a:solidFill>
            </a:endParaRPr>
          </a:p>
          <a:p>
            <a:pPr marL="342900" lvl="0" indent="-342900" algn="just" rtl="0">
              <a:spcBef>
                <a:spcPts val="0"/>
              </a:spcBef>
              <a:spcAft>
                <a:spcPts val="0"/>
              </a:spcAft>
              <a:buFont typeface="Wingdings" panose="05000000000000000000" pitchFamily="2" charset="2"/>
              <a:buChar char="Ø"/>
            </a:pPr>
            <a:endParaRPr sz="2000" i="1" dirty="0">
              <a:solidFill>
                <a:schemeClr val="tx1"/>
              </a:solidFill>
            </a:endParaRPr>
          </a:p>
          <a:p>
            <a:pPr marL="342900" lvl="0" indent="-342900" algn="just" rtl="0">
              <a:spcBef>
                <a:spcPts val="0"/>
              </a:spcBef>
              <a:spcAft>
                <a:spcPts val="0"/>
              </a:spcAft>
              <a:buFont typeface="Wingdings" panose="05000000000000000000" pitchFamily="2" charset="2"/>
              <a:buChar char="Ø"/>
            </a:pPr>
            <a:r>
              <a:rPr lang="ru" sz="2000" i="1" dirty="0">
                <a:solidFill>
                  <a:schemeClr val="tx1"/>
                </a:solidFill>
              </a:rPr>
              <a:t>Analyze what type of code smells impact the NFA of Source Code.</a:t>
            </a:r>
            <a:endParaRPr sz="2000" i="1" dirty="0">
              <a:solidFill>
                <a:schemeClr val="tx1"/>
              </a:solidFill>
            </a:endParaRPr>
          </a:p>
        </p:txBody>
      </p:sp>
      <p:cxnSp>
        <p:nvCxnSpPr>
          <p:cNvPr id="3" name="Прямая соединительная линия 2"/>
          <p:cNvCxnSpPr/>
          <p:nvPr/>
        </p:nvCxnSpPr>
        <p:spPr>
          <a:xfrm>
            <a:off x="275423" y="804235"/>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80000" y="302621"/>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 Research Methodology</a:t>
            </a:r>
            <a:endParaRPr sz="3200" dirty="0"/>
          </a:p>
        </p:txBody>
      </p:sp>
      <p:sp>
        <p:nvSpPr>
          <p:cNvPr id="81" name="Google Shape;81;p16"/>
          <p:cNvSpPr txBox="1">
            <a:spLocks noGrp="1"/>
          </p:cNvSpPr>
          <p:nvPr>
            <p:ph type="body" idx="1"/>
          </p:nvPr>
        </p:nvSpPr>
        <p:spPr>
          <a:xfrm>
            <a:off x="180000" y="1428582"/>
            <a:ext cx="8388900" cy="2844600"/>
          </a:xfrm>
          <a:prstGeom prst="rect">
            <a:avLst/>
          </a:prstGeom>
        </p:spPr>
        <p:txBody>
          <a:bodyPr spcFirstLastPara="1" wrap="square" lIns="91425" tIns="91425" rIns="91425" bIns="91425" anchor="t" anchorCtr="0">
            <a:noAutofit/>
          </a:bodyPr>
          <a:lstStyle/>
          <a:p>
            <a:pPr marL="0" lvl="0" indent="363538" algn="just">
              <a:spcAft>
                <a:spcPts val="1600"/>
              </a:spcAft>
              <a:buNone/>
            </a:pPr>
            <a:r>
              <a:rPr lang="en-GB" sz="2000" dirty="0">
                <a:solidFill>
                  <a:srgbClr val="000000"/>
                </a:solidFill>
                <a:highlight>
                  <a:srgbClr val="FFFFFF"/>
                </a:highlight>
                <a:latin typeface="Merriweather" panose="020B0604020202020204" charset="0"/>
                <a:ea typeface="Georgia"/>
                <a:cs typeface="Georgia"/>
                <a:sym typeface="Georgia"/>
              </a:rPr>
              <a:t>Identify the needs for an SLR. Search for evidence in the literature of how code smells influence </a:t>
            </a:r>
            <a:r>
              <a:rPr lang="en-GB" sz="2000" dirty="0" smtClean="0">
                <a:solidFill>
                  <a:srgbClr val="000000"/>
                </a:solidFill>
                <a:highlight>
                  <a:srgbClr val="FFFFFF"/>
                </a:highlight>
                <a:latin typeface="Merriweather" panose="020B0604020202020204" charset="0"/>
                <a:ea typeface="Georgia"/>
                <a:cs typeface="Georgia"/>
                <a:sym typeface="Georgia"/>
              </a:rPr>
              <a:t>on </a:t>
            </a:r>
            <a:r>
              <a:rPr lang="en-GB" sz="2000" dirty="0">
                <a:solidFill>
                  <a:srgbClr val="000000"/>
                </a:solidFill>
                <a:highlight>
                  <a:srgbClr val="FFFFFF"/>
                </a:highlight>
                <a:latin typeface="Merriweather" panose="020B0604020202020204" charset="0"/>
                <a:ea typeface="Georgia"/>
                <a:cs typeface="Georgia"/>
                <a:sym typeface="Georgia"/>
              </a:rPr>
              <a:t>NFA of code source and which tools and/or resources practitioners and researchers have adopted to identify evidence of this </a:t>
            </a:r>
            <a:r>
              <a:rPr lang="en-GB" sz="2000" dirty="0" smtClean="0">
                <a:solidFill>
                  <a:srgbClr val="000000"/>
                </a:solidFill>
                <a:highlight>
                  <a:srgbClr val="FFFFFF"/>
                </a:highlight>
                <a:latin typeface="Merriweather" panose="020B0604020202020204" charset="0"/>
                <a:ea typeface="Georgia"/>
                <a:cs typeface="Georgia"/>
                <a:sym typeface="Georgia"/>
              </a:rPr>
              <a:t>influence</a:t>
            </a:r>
          </a:p>
          <a:p>
            <a:pPr marL="0" lvl="0" indent="363538" algn="just">
              <a:spcAft>
                <a:spcPts val="1600"/>
              </a:spcAft>
              <a:buNone/>
            </a:pPr>
            <a:r>
              <a:rPr lang="ru" sz="2000" dirty="0" smtClean="0">
                <a:solidFill>
                  <a:srgbClr val="000000"/>
                </a:solidFill>
                <a:highlight>
                  <a:srgbClr val="FFFFFF"/>
                </a:highlight>
                <a:latin typeface="Merriweather" panose="020B0604020202020204" charset="0"/>
                <a:ea typeface="Georgia"/>
                <a:cs typeface="Georgia"/>
                <a:sym typeface="Georgia"/>
              </a:rPr>
              <a:t>A </a:t>
            </a:r>
            <a:r>
              <a:rPr lang="ru" sz="2000" dirty="0">
                <a:solidFill>
                  <a:srgbClr val="000000"/>
                </a:solidFill>
                <a:highlight>
                  <a:srgbClr val="FFFFFF"/>
                </a:highlight>
                <a:latin typeface="Merriweather" panose="020B0604020202020204" charset="0"/>
                <a:ea typeface="Georgia"/>
                <a:cs typeface="Georgia"/>
                <a:sym typeface="Georgia"/>
              </a:rPr>
              <a:t>systematic literature review gathers existing information related to specific research and provide confidence to the author to synthesize conclusion. The steps in performing the SLR are shown in the next slide.</a:t>
            </a:r>
            <a:endParaRPr sz="2000" dirty="0">
              <a:solidFill>
                <a:srgbClr val="000000"/>
              </a:solidFill>
              <a:highlight>
                <a:srgbClr val="FFFFFF"/>
              </a:highlight>
              <a:latin typeface="Merriweather" panose="020B0604020202020204" charset="0"/>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40" name="Скругленный прямоугольник 39"/>
          <p:cNvSpPr/>
          <p:nvPr/>
        </p:nvSpPr>
        <p:spPr>
          <a:xfrm>
            <a:off x="4213948" y="352246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7" name="Стрелка вправо с вырезом 36"/>
          <p:cNvSpPr/>
          <p:nvPr/>
        </p:nvSpPr>
        <p:spPr>
          <a:xfrm>
            <a:off x="319492" y="4036914"/>
            <a:ext cx="3216924" cy="1175960"/>
          </a:xfrm>
          <a:prstGeom prst="notchedRightArrow">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36" name="Стрелка вправо с вырезом 35"/>
          <p:cNvSpPr/>
          <p:nvPr/>
        </p:nvSpPr>
        <p:spPr>
          <a:xfrm>
            <a:off x="319493" y="2178507"/>
            <a:ext cx="3129358" cy="1187619"/>
          </a:xfrm>
          <a:prstGeom prst="notchedRightArrow">
            <a:avLst/>
          </a:prstGeom>
          <a:ln>
            <a:solidFill>
              <a:schemeClr val="tx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8" name="Стрелка вправо с вырезом 27"/>
          <p:cNvSpPr/>
          <p:nvPr/>
        </p:nvSpPr>
        <p:spPr>
          <a:xfrm>
            <a:off x="319492" y="683048"/>
            <a:ext cx="3172855" cy="1177857"/>
          </a:xfrm>
          <a:prstGeom prst="notchedRightArrow">
            <a:avLst/>
          </a:prstGeom>
          <a:ln>
            <a:solidFill>
              <a:schemeClr val="accent5">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9" name="Скругленный прямоугольник 28"/>
          <p:cNvSpPr/>
          <p:nvPr/>
        </p:nvSpPr>
        <p:spPr>
          <a:xfrm>
            <a:off x="4184573" y="205732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 name="Скругленный прямоугольник 26"/>
          <p:cNvSpPr/>
          <p:nvPr/>
        </p:nvSpPr>
        <p:spPr>
          <a:xfrm>
            <a:off x="4184573" y="1321028"/>
            <a:ext cx="4695022" cy="32888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6" name="Google Shape;86;p17"/>
          <p:cNvSpPr txBox="1">
            <a:spLocks noGrp="1"/>
          </p:cNvSpPr>
          <p:nvPr>
            <p:ph type="title"/>
          </p:nvPr>
        </p:nvSpPr>
        <p:spPr>
          <a:xfrm>
            <a:off x="201532" y="-12500"/>
            <a:ext cx="8520600" cy="7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Systematic literature review process</a:t>
            </a: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21" name="Скругленный прямоугольник 20"/>
          <p:cNvSpPr/>
          <p:nvPr/>
        </p:nvSpPr>
        <p:spPr>
          <a:xfrm>
            <a:off x="4175394" y="937271"/>
            <a:ext cx="4704201" cy="35319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6" name="Google Shape;86;p17"/>
          <p:cNvSpPr txBox="1">
            <a:spLocks/>
          </p:cNvSpPr>
          <p:nvPr/>
        </p:nvSpPr>
        <p:spPr>
          <a:xfrm>
            <a:off x="638978" y="1014283"/>
            <a:ext cx="2853369" cy="709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Plan review</a:t>
            </a:r>
          </a:p>
          <a:p>
            <a:endParaRPr lang="en-US" sz="2400" dirty="0"/>
          </a:p>
          <a:p>
            <a:endParaRPr lang="en-US" sz="2400" dirty="0" smtClean="0"/>
          </a:p>
          <a:p>
            <a:endParaRPr lang="en-US" sz="2400" dirty="0"/>
          </a:p>
          <a:p>
            <a:r>
              <a:rPr lang="en-US" sz="2400" dirty="0" smtClean="0"/>
              <a:t>Conduct review</a:t>
            </a:r>
          </a:p>
          <a:p>
            <a:endParaRPr lang="en-US" sz="2400" dirty="0"/>
          </a:p>
          <a:p>
            <a:endParaRPr lang="en-US" sz="2800" dirty="0" smtClean="0"/>
          </a:p>
          <a:p>
            <a:endParaRPr lang="en-US" sz="2400" dirty="0" smtClean="0"/>
          </a:p>
          <a:p>
            <a:endParaRPr lang="en-US" sz="2400" dirty="0"/>
          </a:p>
          <a:p>
            <a:r>
              <a:rPr lang="en-US" sz="2400" dirty="0" smtClean="0"/>
              <a:t>Document review</a:t>
            </a:r>
          </a:p>
          <a:p>
            <a:endParaRPr lang="en-US" sz="2400" dirty="0"/>
          </a:p>
          <a:p>
            <a:endParaRPr lang="en-US" sz="2400" dirty="0" smtClean="0"/>
          </a:p>
        </p:txBody>
      </p:sp>
      <p:sp>
        <p:nvSpPr>
          <p:cNvPr id="30" name="Скругленный прямоугольник 29"/>
          <p:cNvSpPr/>
          <p:nvPr/>
        </p:nvSpPr>
        <p:spPr>
          <a:xfrm>
            <a:off x="4193752" y="243006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1" name="Скругленный прямоугольник 30"/>
          <p:cNvSpPr/>
          <p:nvPr/>
        </p:nvSpPr>
        <p:spPr>
          <a:xfrm>
            <a:off x="4204769" y="2804638"/>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2" name="Скругленный прямоугольник 31"/>
          <p:cNvSpPr/>
          <p:nvPr/>
        </p:nvSpPr>
        <p:spPr>
          <a:xfrm>
            <a:off x="4213948" y="3133520"/>
            <a:ext cx="4695022" cy="3288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Скругленный прямоугольник 32"/>
          <p:cNvSpPr/>
          <p:nvPr/>
        </p:nvSpPr>
        <p:spPr>
          <a:xfrm>
            <a:off x="4213948" y="4643521"/>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Скругленный прямоугольник 33"/>
          <p:cNvSpPr/>
          <p:nvPr/>
        </p:nvSpPr>
        <p:spPr>
          <a:xfrm>
            <a:off x="4213948" y="4277044"/>
            <a:ext cx="4695022" cy="328882"/>
          </a:xfrm>
          <a:prstGeom prst="roundRect">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5" name="Google Shape;86;p17"/>
          <p:cNvSpPr txBox="1">
            <a:spLocks/>
          </p:cNvSpPr>
          <p:nvPr/>
        </p:nvSpPr>
        <p:spPr>
          <a:xfrm>
            <a:off x="4329628" y="818705"/>
            <a:ext cx="5510716" cy="78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r>
              <a:rPr lang="en-US" sz="2400" dirty="0" smtClean="0"/>
              <a:t>1. Specify Research Questions</a:t>
            </a:r>
          </a:p>
          <a:p>
            <a:endParaRPr lang="en-US" sz="200" dirty="0" smtClean="0"/>
          </a:p>
          <a:p>
            <a:r>
              <a:rPr lang="en-US" sz="2400" dirty="0" smtClean="0"/>
              <a:t>2. Develop Review Protocol</a:t>
            </a:r>
          </a:p>
          <a:p>
            <a:endParaRPr lang="en-US" sz="2400" dirty="0" smtClean="0"/>
          </a:p>
          <a:p>
            <a:r>
              <a:rPr lang="en-US" sz="2400" dirty="0" smtClean="0"/>
              <a:t>3. Identify Relevant Research</a:t>
            </a:r>
          </a:p>
          <a:p>
            <a:r>
              <a:rPr lang="en-US" sz="2400" dirty="0" smtClean="0"/>
              <a:t>4. Select Primary Studies</a:t>
            </a:r>
          </a:p>
          <a:p>
            <a:r>
              <a:rPr lang="en-US" sz="2400" dirty="0" smtClean="0"/>
              <a:t>5. Asses Study Quality</a:t>
            </a:r>
          </a:p>
          <a:p>
            <a:r>
              <a:rPr lang="en-US" sz="2400" dirty="0" smtClean="0"/>
              <a:t>6. Extract Required Data</a:t>
            </a:r>
          </a:p>
          <a:p>
            <a:r>
              <a:rPr lang="en-US" sz="2400" dirty="0" smtClean="0"/>
              <a:t>7. Synthesize Data</a:t>
            </a:r>
          </a:p>
          <a:p>
            <a:endParaRPr lang="en-US" sz="2400" dirty="0" smtClean="0"/>
          </a:p>
          <a:p>
            <a:r>
              <a:rPr lang="en-US" sz="2400" dirty="0">
                <a:solidFill>
                  <a:schemeClr val="bg1"/>
                </a:solidFill>
              </a:rPr>
              <a:t>8</a:t>
            </a:r>
            <a:r>
              <a:rPr lang="en-US" sz="2400" dirty="0" smtClean="0">
                <a:solidFill>
                  <a:schemeClr val="bg1"/>
                </a:solidFill>
              </a:rPr>
              <a:t>. Write Review Report</a:t>
            </a:r>
          </a:p>
          <a:p>
            <a:r>
              <a:rPr lang="en-US" sz="2400" dirty="0">
                <a:solidFill>
                  <a:schemeClr val="bg1"/>
                </a:solidFill>
              </a:rPr>
              <a:t>9</a:t>
            </a:r>
            <a:r>
              <a:rPr lang="en-US" sz="2400" dirty="0" smtClean="0">
                <a:solidFill>
                  <a:schemeClr val="bg1"/>
                </a:solidFill>
              </a:rPr>
              <a:t>. Validate Report</a:t>
            </a:r>
          </a:p>
        </p:txBody>
      </p:sp>
      <p:sp>
        <p:nvSpPr>
          <p:cNvPr id="35" name="Стрелка вниз 34"/>
          <p:cNvSpPr/>
          <p:nvPr/>
        </p:nvSpPr>
        <p:spPr>
          <a:xfrm>
            <a:off x="6323682" y="1767530"/>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Стрелка вниз 38"/>
          <p:cNvSpPr/>
          <p:nvPr/>
        </p:nvSpPr>
        <p:spPr>
          <a:xfrm>
            <a:off x="6323682" y="3958575"/>
            <a:ext cx="330506" cy="2264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09000" y="29160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dirty="0"/>
              <a:t>The research questions</a:t>
            </a:r>
            <a:endParaRPr sz="3200" dirty="0"/>
          </a:p>
        </p:txBody>
      </p:sp>
      <p:sp>
        <p:nvSpPr>
          <p:cNvPr id="92" name="Google Shape;92;p18"/>
          <p:cNvSpPr txBox="1">
            <a:spLocks noGrp="1"/>
          </p:cNvSpPr>
          <p:nvPr>
            <p:ph type="subTitle" idx="1"/>
          </p:nvPr>
        </p:nvSpPr>
        <p:spPr>
          <a:xfrm>
            <a:off x="486118" y="1557555"/>
            <a:ext cx="3704400" cy="92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ru" sz="1800" b="1" dirty="0">
                <a:latin typeface="Merriweather" panose="020B0604020202020204" charset="0"/>
                <a:ea typeface="Constantia"/>
                <a:cs typeface="Constantia"/>
                <a:sym typeface="Constantia"/>
              </a:rPr>
              <a:t>We aim to answer the following research questions by conducting a methodological review of existing research.</a:t>
            </a:r>
            <a:endParaRPr sz="1800" b="1" dirty="0">
              <a:latin typeface="Merriweather" panose="020B0604020202020204" charset="0"/>
              <a:ea typeface="Constantia"/>
              <a:cs typeface="Constantia"/>
              <a:sym typeface="Constantia"/>
            </a:endParaRPr>
          </a:p>
        </p:txBody>
      </p:sp>
      <p:sp>
        <p:nvSpPr>
          <p:cNvPr id="93" name="Google Shape;93;p18"/>
          <p:cNvSpPr txBox="1">
            <a:spLocks noGrp="1"/>
          </p:cNvSpPr>
          <p:nvPr>
            <p:ph type="body" idx="2"/>
          </p:nvPr>
        </p:nvSpPr>
        <p:spPr>
          <a:xfrm>
            <a:off x="4801907" y="946298"/>
            <a:ext cx="3954000" cy="4111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Char char="●"/>
            </a:pPr>
            <a:r>
              <a:rPr lang="ru" sz="1800" b="1" dirty="0">
                <a:solidFill>
                  <a:schemeClr val="tx1">
                    <a:lumMod val="50000"/>
                  </a:schemeClr>
                </a:solidFill>
                <a:latin typeface="Merriweather" panose="020B0604020202020204" charset="0"/>
              </a:rPr>
              <a:t>In which way a Code Smell Impact on NFA?</a:t>
            </a:r>
            <a:endParaRPr sz="1800" b="1" dirty="0">
              <a:solidFill>
                <a:schemeClr val="tx1">
                  <a:lumMod val="50000"/>
                </a:schemeClr>
              </a:solidFill>
              <a:latin typeface="Merriweather" panose="020B0604020202020204" charset="0"/>
            </a:endParaRPr>
          </a:p>
          <a:p>
            <a:pPr marL="457200" lvl="0" indent="-330200" algn="just" rtl="0">
              <a:spcBef>
                <a:spcPts val="1600"/>
              </a:spcBef>
              <a:spcAft>
                <a:spcPts val="0"/>
              </a:spcAft>
              <a:buSzPts val="1600"/>
              <a:buChar char="●"/>
            </a:pPr>
            <a:r>
              <a:rPr lang="ru" sz="1800" b="1" dirty="0">
                <a:solidFill>
                  <a:schemeClr val="tx1">
                    <a:lumMod val="50000"/>
                  </a:schemeClr>
                </a:solidFill>
                <a:latin typeface="Merriweather" panose="020B0604020202020204" charset="0"/>
              </a:rPr>
              <a:t>Which tools, resources and techniques were used to find evidence of the influence of code smells on NFA?</a:t>
            </a:r>
            <a:endParaRPr sz="1800" b="1" dirty="0">
              <a:solidFill>
                <a:schemeClr val="tx1">
                  <a:lumMod val="50000"/>
                </a:schemeClr>
              </a:solidFill>
              <a:latin typeface="Merriweather" panose="020B0604020202020204" charset="0"/>
            </a:endParaRPr>
          </a:p>
          <a:p>
            <a:pPr marL="457200" lvl="0" indent="-330200" algn="just" rtl="0">
              <a:spcBef>
                <a:spcPts val="1600"/>
              </a:spcBef>
              <a:spcAft>
                <a:spcPts val="0"/>
              </a:spcAft>
              <a:buSzPts val="1600"/>
              <a:buChar char="●"/>
            </a:pPr>
            <a:r>
              <a:rPr lang="ru" sz="1800" b="1" dirty="0">
                <a:solidFill>
                  <a:schemeClr val="tx1">
                    <a:lumMod val="50000"/>
                  </a:schemeClr>
                </a:solidFill>
                <a:latin typeface="Merriweather" panose="020B0604020202020204" charset="0"/>
              </a:rPr>
              <a:t>Are all code smells impactful on NFA?</a:t>
            </a:r>
            <a:endParaRPr sz="1800" b="1" dirty="0">
              <a:solidFill>
                <a:schemeClr val="tx1">
                  <a:lumMod val="50000"/>
                </a:schemeClr>
              </a:solidFill>
              <a:latin typeface="Merriweather" panose="020B0604020202020204" charset="0"/>
            </a:endParaRPr>
          </a:p>
          <a:p>
            <a:pPr marL="457200" lvl="0" indent="0" algn="l" rtl="0">
              <a:spcBef>
                <a:spcPts val="1600"/>
              </a:spcBef>
              <a:spcAft>
                <a:spcPts val="1600"/>
              </a:spcAft>
              <a:buNone/>
            </a:pPr>
            <a:endParaRPr sz="1400" b="1" dirty="0">
              <a:solidFill>
                <a:schemeClr val="tx1">
                  <a:lumMod val="50000"/>
                </a:schemeClr>
              </a:solidFill>
              <a:latin typeface="Merriweather"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67607" y="-22036"/>
            <a:ext cx="4623883" cy="1293228"/>
          </a:xfrm>
          <a:prstGeom prst="rect">
            <a:avLst/>
          </a:prstGeom>
        </p:spPr>
        <p:txBody>
          <a:bodyPr spcFirstLastPara="1" wrap="square" lIns="91425" tIns="91425" rIns="91425" bIns="91425" anchor="ctr" anchorCtr="0">
            <a:noAutofit/>
          </a:bodyPr>
          <a:lstStyle/>
          <a:p>
            <a:r>
              <a:rPr lang="en-US" sz="3200" dirty="0"/>
              <a:t>Review Protocol</a:t>
            </a:r>
            <a:br>
              <a:rPr lang="en-US" sz="3200" dirty="0"/>
            </a:b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 name="Google Shape;98;p19"/>
          <p:cNvSpPr txBox="1">
            <a:spLocks/>
          </p:cNvSpPr>
          <p:nvPr/>
        </p:nvSpPr>
        <p:spPr>
          <a:xfrm>
            <a:off x="275423" y="1925443"/>
            <a:ext cx="8624841" cy="12932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indent="363538" algn="just"/>
            <a:r>
              <a:rPr lang="en-GB" sz="2000" dirty="0"/>
              <a:t>A review protocol specifies the methods that will be used to undertake a specific systematic review. A pre-defined protocol is necessary to reduce the possibility of researcher bias. For example, without a protocol, it is possible that the selection of </a:t>
            </a:r>
            <a:r>
              <a:rPr lang="en-GB" sz="2000" dirty="0" smtClean="0"/>
              <a:t>individual </a:t>
            </a:r>
            <a:r>
              <a:rPr lang="en-GB" sz="2000" dirty="0"/>
              <a:t>studies or the analysis may be driven by researcher expectations. </a:t>
            </a:r>
          </a:p>
          <a:p>
            <a:pPr indent="363538" algn="just"/>
            <a:r>
              <a:rPr lang="en-GB" sz="2000" dirty="0"/>
              <a:t>The components of a protocol include all the elements of the review plus some additional planning </a:t>
            </a:r>
            <a:r>
              <a:rPr lang="en-GB" sz="2000" dirty="0" smtClean="0"/>
              <a:t>information</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56591" y="-308478"/>
            <a:ext cx="8435720" cy="1293228"/>
          </a:xfrm>
          <a:prstGeom prst="rect">
            <a:avLst/>
          </a:prstGeom>
        </p:spPr>
        <p:txBody>
          <a:bodyPr spcFirstLastPara="1" wrap="square" lIns="91425" tIns="91425" rIns="91425" bIns="91425" anchor="ctr" anchorCtr="0">
            <a:noAutofit/>
          </a:bodyPr>
          <a:lstStyle/>
          <a:p>
            <a:r>
              <a:rPr lang="en-GB" sz="3200" dirty="0"/>
              <a:t>Stages of the study selection process</a:t>
            </a:r>
            <a:endParaRPr sz="3200" dirty="0"/>
          </a:p>
        </p:txBody>
      </p:sp>
      <p:cxnSp>
        <p:nvCxnSpPr>
          <p:cNvPr id="3" name="Прямая соединительная линия 2"/>
          <p:cNvCxnSpPr/>
          <p:nvPr/>
        </p:nvCxnSpPr>
        <p:spPr>
          <a:xfrm>
            <a:off x="275423" y="638980"/>
            <a:ext cx="8427904" cy="0"/>
          </a:xfrm>
          <a:prstGeom prst="line">
            <a:avLst/>
          </a:prstGeom>
          <a:ln/>
          <a:effectLst>
            <a:glow rad="101600">
              <a:schemeClr val="accent1">
                <a:satMod val="175000"/>
                <a:alpha val="40000"/>
              </a:schemeClr>
            </a:glow>
            <a:outerShdw blurRad="40000" dist="23000" dir="5400000" rotWithShape="0">
              <a:srgbClr val="000000">
                <a:alpha val="35000"/>
              </a:srgbClr>
            </a:outerShdw>
          </a:effectLst>
        </p:spPr>
        <p:style>
          <a:lnRef idx="3">
            <a:schemeClr val="dk1"/>
          </a:lnRef>
          <a:fillRef idx="0">
            <a:schemeClr val="dk1"/>
          </a:fillRef>
          <a:effectRef idx="2">
            <a:schemeClr val="dk1"/>
          </a:effectRef>
          <a:fontRef idx="minor">
            <a:schemeClr val="tx1"/>
          </a:fontRef>
        </p:style>
      </p:cxnSp>
      <p:sp>
        <p:nvSpPr>
          <p:cNvPr id="5" name="Google Shape;98;p19"/>
          <p:cNvSpPr txBox="1">
            <a:spLocks/>
          </p:cNvSpPr>
          <p:nvPr/>
        </p:nvSpPr>
        <p:spPr>
          <a:xfrm>
            <a:off x="275423" y="1925443"/>
            <a:ext cx="8624841" cy="12932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pPr indent="363538" algn="just"/>
            <a:endParaRPr lang="en-US" sz="2000" dirty="0"/>
          </a:p>
        </p:txBody>
      </p:sp>
      <p:sp>
        <p:nvSpPr>
          <p:cNvPr id="6" name="Пятиугольник 5"/>
          <p:cNvSpPr/>
          <p:nvPr/>
        </p:nvSpPr>
        <p:spPr>
          <a:xfrm>
            <a:off x="686719" y="2388471"/>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IEEExplore </a:t>
            </a:r>
          </a:p>
        </p:txBody>
      </p:sp>
      <p:sp>
        <p:nvSpPr>
          <p:cNvPr id="8" name="Пятиугольник 7"/>
          <p:cNvSpPr/>
          <p:nvPr/>
        </p:nvSpPr>
        <p:spPr>
          <a:xfrm>
            <a:off x="686719" y="784407"/>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ACM</a:t>
            </a:r>
          </a:p>
        </p:txBody>
      </p:sp>
      <p:sp>
        <p:nvSpPr>
          <p:cNvPr id="9" name="Пятиугольник 8"/>
          <p:cNvSpPr/>
          <p:nvPr/>
        </p:nvSpPr>
        <p:spPr>
          <a:xfrm>
            <a:off x="684884" y="3992535"/>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Scopus</a:t>
            </a:r>
            <a:endParaRPr lang="en-US" dirty="0"/>
          </a:p>
        </p:txBody>
      </p:sp>
      <p:sp>
        <p:nvSpPr>
          <p:cNvPr id="10" name="Пятиугольник 9"/>
          <p:cNvSpPr/>
          <p:nvPr/>
        </p:nvSpPr>
        <p:spPr>
          <a:xfrm>
            <a:off x="686719" y="3190503"/>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Science</a:t>
            </a:r>
          </a:p>
          <a:p>
            <a:pPr algn="ctr"/>
            <a:r>
              <a:rPr lang="en-US" dirty="0" smtClean="0"/>
              <a:t>Direct</a:t>
            </a:r>
            <a:endParaRPr lang="en-US" dirty="0"/>
          </a:p>
        </p:txBody>
      </p:sp>
      <p:sp>
        <p:nvSpPr>
          <p:cNvPr id="11" name="Пятиугольник 10"/>
          <p:cNvSpPr/>
          <p:nvPr/>
        </p:nvSpPr>
        <p:spPr>
          <a:xfrm>
            <a:off x="686719" y="1586439"/>
            <a:ext cx="1443210" cy="722864"/>
          </a:xfrm>
          <a:prstGeom prst="homePlate">
            <a:avLst/>
          </a:prstGeom>
          <a:scene3d>
            <a:camera prst="orthographicFront"/>
            <a:lightRig rig="threePt" dir="t"/>
          </a:scene3d>
          <a:sp3d>
            <a:bevelT prst="convex"/>
          </a:sp3d>
        </p:spPr>
        <p:style>
          <a:lnRef idx="1">
            <a:schemeClr val="dk1"/>
          </a:lnRef>
          <a:fillRef idx="2">
            <a:schemeClr val="dk1"/>
          </a:fillRef>
          <a:effectRef idx="1">
            <a:schemeClr val="dk1"/>
          </a:effectRef>
          <a:fontRef idx="minor">
            <a:schemeClr val="dk1"/>
          </a:fontRef>
        </p:style>
        <p:txBody>
          <a:bodyPr rtlCol="0" anchor="ctr"/>
          <a:lstStyle/>
          <a:p>
            <a:pPr algn="ctr"/>
            <a:r>
              <a:rPr lang="en-US" dirty="0"/>
              <a:t>Google scholar</a:t>
            </a:r>
          </a:p>
        </p:txBody>
      </p:sp>
      <p:sp>
        <p:nvSpPr>
          <p:cNvPr id="13" name="Скругленный прямоугольник 12"/>
          <p:cNvSpPr/>
          <p:nvPr/>
        </p:nvSpPr>
        <p:spPr>
          <a:xfrm>
            <a:off x="2324559" y="910263"/>
            <a:ext cx="1973622" cy="940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Step 1 - Search string results applied in digital libraries</a:t>
            </a:r>
            <a:endParaRPr lang="en-US" dirty="0"/>
          </a:p>
        </p:txBody>
      </p:sp>
      <p:sp>
        <p:nvSpPr>
          <p:cNvPr id="15" name="Скругленный прямоугольник 14"/>
          <p:cNvSpPr/>
          <p:nvPr/>
        </p:nvSpPr>
        <p:spPr>
          <a:xfrm>
            <a:off x="3502564" y="1978732"/>
            <a:ext cx="1973622" cy="940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Step </a:t>
            </a:r>
            <a:r>
              <a:rPr lang="en-GB" dirty="0"/>
              <a:t>2—Read titles and abstracts to identify potentially relevant studies</a:t>
            </a:r>
            <a:endParaRPr lang="en-US" dirty="0"/>
          </a:p>
        </p:txBody>
      </p:sp>
      <p:sp>
        <p:nvSpPr>
          <p:cNvPr id="16" name="Скругленный прямоугольник 15"/>
          <p:cNvSpPr/>
          <p:nvPr/>
        </p:nvSpPr>
        <p:spPr>
          <a:xfrm>
            <a:off x="4711550" y="3061737"/>
            <a:ext cx="1973622" cy="940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Step 3 – Apply inclusion and exclusion criteria</a:t>
            </a:r>
            <a:endParaRPr lang="en-US" dirty="0"/>
          </a:p>
        </p:txBody>
      </p:sp>
      <p:sp>
        <p:nvSpPr>
          <p:cNvPr id="17" name="Скругленный прямоугольник 16"/>
          <p:cNvSpPr/>
          <p:nvPr/>
        </p:nvSpPr>
        <p:spPr>
          <a:xfrm>
            <a:off x="5987677" y="4093262"/>
            <a:ext cx="1973622" cy="9406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Step 4 – Critical evaluation of the primary studies at hand</a:t>
            </a:r>
            <a:endParaRPr lang="en-US" dirty="0"/>
          </a:p>
        </p:txBody>
      </p:sp>
    </p:spTree>
    <p:extLst>
      <p:ext uri="{BB962C8B-B14F-4D97-AF65-F5344CB8AC3E}">
        <p14:creationId xmlns:p14="http://schemas.microsoft.com/office/powerpoint/2010/main" val="92443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just">
              <a:buNone/>
            </a:pPr>
            <a:r>
              <a:rPr lang="en-US" sz="1800" dirty="0">
                <a:solidFill>
                  <a:schemeClr val="tx1">
                    <a:lumMod val="50000"/>
                  </a:schemeClr>
                </a:solidFill>
                <a:latin typeface="Merriweather" panose="020B0604020202020204" charset="0"/>
              </a:rPr>
              <a:t>Searching for Study </a:t>
            </a:r>
            <a:r>
              <a:rPr lang="en-US" sz="1800" dirty="0" smtClean="0">
                <a:solidFill>
                  <a:schemeClr val="tx1">
                    <a:lumMod val="50000"/>
                  </a:schemeClr>
                </a:solidFill>
                <a:latin typeface="Merriweather" panose="020B0604020202020204" charset="0"/>
              </a:rPr>
              <a:t>Sources</a:t>
            </a:r>
          </a:p>
          <a:p>
            <a:pPr marL="0" lvl="0" indent="0" algn="just">
              <a:buNone/>
            </a:pPr>
            <a:r>
              <a:rPr lang="en-GB" sz="1600" dirty="0">
                <a:solidFill>
                  <a:schemeClr val="tx1">
                    <a:lumMod val="50000"/>
                  </a:schemeClr>
                </a:solidFill>
                <a:latin typeface="Merriweather" panose="020B0604020202020204" charset="0"/>
              </a:rPr>
              <a:t>A selection of keywords was made for the search for primary study sources, based on the </a:t>
            </a:r>
            <a:r>
              <a:rPr lang="en-GB" sz="1600" dirty="0" smtClean="0">
                <a:solidFill>
                  <a:schemeClr val="tx1">
                    <a:lumMod val="50000"/>
                  </a:schemeClr>
                </a:solidFill>
                <a:latin typeface="Merriweather" panose="020B0604020202020204" charset="0"/>
              </a:rPr>
              <a:t>above research </a:t>
            </a:r>
            <a:r>
              <a:rPr lang="en-GB" sz="1600" dirty="0">
                <a:solidFill>
                  <a:schemeClr val="tx1">
                    <a:lumMod val="50000"/>
                  </a:schemeClr>
                </a:solidFill>
                <a:latin typeface="Merriweather" panose="020B0604020202020204" charset="0"/>
              </a:rPr>
              <a:t>questions. We searched for studies published in journals and conferences from 2010 </a:t>
            </a:r>
            <a:r>
              <a:rPr lang="en-GB" sz="1600" dirty="0" smtClean="0">
                <a:solidFill>
                  <a:schemeClr val="tx1">
                    <a:lumMod val="50000"/>
                  </a:schemeClr>
                </a:solidFill>
                <a:latin typeface="Merriweather" panose="020B0604020202020204" charset="0"/>
              </a:rPr>
              <a:t>to 2020</a:t>
            </a:r>
            <a:r>
              <a:rPr lang="en-GB" sz="1600" dirty="0">
                <a:solidFill>
                  <a:schemeClr val="tx1">
                    <a:lumMod val="50000"/>
                  </a:schemeClr>
                </a:solidFill>
                <a:latin typeface="Merriweather" panose="020B0604020202020204" charset="0"/>
              </a:rPr>
              <a:t>. The search string below was applied to three digital libraries meeting the </a:t>
            </a:r>
            <a:r>
              <a:rPr lang="en-GB" sz="1600" dirty="0" smtClean="0">
                <a:solidFill>
                  <a:schemeClr val="tx1">
                    <a:lumMod val="50000"/>
                  </a:schemeClr>
                </a:solidFill>
                <a:latin typeface="Merriweather" panose="020B0604020202020204" charset="0"/>
              </a:rPr>
              <a:t>guidelines described </a:t>
            </a:r>
            <a:r>
              <a:rPr lang="en-GB" sz="1600" dirty="0">
                <a:solidFill>
                  <a:schemeClr val="tx1">
                    <a:lumMod val="50000"/>
                  </a:schemeClr>
                </a:solidFill>
                <a:latin typeface="Merriweather" panose="020B0604020202020204" charset="0"/>
              </a:rPr>
              <a:t>in on the basis of three points of view: population, intervention and result</a:t>
            </a:r>
            <a:r>
              <a:rPr lang="en-GB" sz="1600" dirty="0" smtClean="0">
                <a:solidFill>
                  <a:schemeClr val="tx1">
                    <a:lumMod val="50000"/>
                  </a:schemeClr>
                </a:solidFill>
                <a:latin typeface="Merriweather" panose="020B0604020202020204" charset="0"/>
              </a:rPr>
              <a:t>.</a:t>
            </a:r>
            <a:endParaRPr lang="en-GB" sz="1600" dirty="0">
              <a:solidFill>
                <a:schemeClr val="tx1">
                  <a:lumMod val="50000"/>
                </a:schemeClr>
              </a:solidFill>
              <a:latin typeface="Merriweather" panose="020B0604020202020204" charset="0"/>
            </a:endParaRPr>
          </a:p>
        </p:txBody>
      </p:sp>
      <p:sp>
        <p:nvSpPr>
          <p:cNvPr id="104" name="Google Shape;104;p20"/>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just">
              <a:buNone/>
            </a:pPr>
            <a:r>
              <a:rPr lang="en-GB" sz="1800" dirty="0">
                <a:solidFill>
                  <a:schemeClr val="tx1">
                    <a:lumMod val="50000"/>
                  </a:schemeClr>
                </a:solidFill>
                <a:latin typeface="Merriweather" panose="020B0604020202020204" charset="0"/>
              </a:rPr>
              <a:t>Key words</a:t>
            </a:r>
            <a:r>
              <a:rPr lang="en-GB" sz="1800" dirty="0" smtClean="0">
                <a:solidFill>
                  <a:schemeClr val="tx1">
                    <a:lumMod val="50000"/>
                  </a:schemeClr>
                </a:solidFill>
                <a:latin typeface="Merriweather" panose="020B0604020202020204" charset="0"/>
              </a:rPr>
              <a:t>:</a:t>
            </a:r>
          </a:p>
          <a:p>
            <a:pPr marL="0" lvl="0" indent="0" algn="just">
              <a:buNone/>
            </a:pPr>
            <a:r>
              <a:rPr lang="en-GB" sz="1800" dirty="0" smtClean="0">
                <a:solidFill>
                  <a:schemeClr val="tx1">
                    <a:lumMod val="50000"/>
                  </a:schemeClr>
                </a:solidFill>
                <a:latin typeface="Merriweather" panose="020B0604020202020204" charset="0"/>
              </a:rPr>
              <a:t> </a:t>
            </a:r>
            <a:r>
              <a:rPr lang="en-GB" sz="1800" dirty="0">
                <a:solidFill>
                  <a:schemeClr val="tx1">
                    <a:lumMod val="50000"/>
                  </a:schemeClr>
                </a:solidFill>
                <a:latin typeface="Merriweather" panose="020B0604020202020204" charset="0"/>
              </a:rPr>
              <a:t>("Non-functional </a:t>
            </a:r>
            <a:r>
              <a:rPr lang="en-GB" sz="1800" dirty="0" smtClean="0">
                <a:solidFill>
                  <a:schemeClr val="tx1">
                    <a:lumMod val="50000"/>
                  </a:schemeClr>
                </a:solidFill>
                <a:latin typeface="Merriweather" panose="020B0604020202020204" charset="0"/>
              </a:rPr>
              <a:t>attributes" </a:t>
            </a:r>
            <a:r>
              <a:rPr lang="en-GB" sz="1800" dirty="0">
                <a:solidFill>
                  <a:schemeClr val="tx1">
                    <a:lumMod val="50000"/>
                  </a:schemeClr>
                </a:solidFill>
                <a:latin typeface="Merriweather" panose="020B0604020202020204" charset="0"/>
              </a:rPr>
              <a:t>OR "NFA" OR "Non-functional </a:t>
            </a:r>
            <a:r>
              <a:rPr lang="en-GB" sz="1800" dirty="0" smtClean="0">
                <a:solidFill>
                  <a:schemeClr val="tx1">
                    <a:lumMod val="50000"/>
                  </a:schemeClr>
                </a:solidFill>
                <a:latin typeface="Merriweather" panose="020B0604020202020204" charset="0"/>
              </a:rPr>
              <a:t>requirements") </a:t>
            </a:r>
            <a:r>
              <a:rPr lang="en-GB" sz="1800" dirty="0">
                <a:solidFill>
                  <a:schemeClr val="tx1">
                    <a:lumMod val="50000"/>
                  </a:schemeClr>
                </a:solidFill>
                <a:latin typeface="Merriweather" panose="020B0604020202020204" charset="0"/>
              </a:rPr>
              <a:t>AND ("code-smell" OR "</a:t>
            </a:r>
            <a:r>
              <a:rPr lang="en-GB" sz="1800" dirty="0" smtClean="0">
                <a:solidFill>
                  <a:schemeClr val="tx1">
                    <a:lumMod val="50000"/>
                  </a:schemeClr>
                </a:solidFill>
                <a:latin typeface="Merriweather" panose="020B0604020202020204" charset="0"/>
              </a:rPr>
              <a:t>bad smell</a:t>
            </a:r>
            <a:r>
              <a:rPr lang="en-GB" sz="1800" dirty="0">
                <a:solidFill>
                  <a:schemeClr val="tx1">
                    <a:lumMod val="50000"/>
                  </a:schemeClr>
                </a:solidFill>
                <a:latin typeface="Merriweather" panose="020B0604020202020204" charset="0"/>
              </a:rPr>
              <a:t>" OR "code anomalies") AND ("effect" OR "impact" OR "influence")</a:t>
            </a:r>
          </a:p>
        </p:txBody>
      </p:sp>
      <p:sp>
        <p:nvSpPr>
          <p:cNvPr id="105" name="Google Shape;105;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r>
              <a:rPr lang="en-US" dirty="0"/>
              <a:t>Identify Relevant Research</a:t>
            </a:r>
          </a:p>
        </p:txBody>
      </p:sp>
    </p:spTree>
    <p:extLst>
      <p:ext uri="{BB962C8B-B14F-4D97-AF65-F5344CB8AC3E}">
        <p14:creationId xmlns:p14="http://schemas.microsoft.com/office/powerpoint/2010/main" val="1927297322"/>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843</Words>
  <Application>Microsoft Office PowerPoint</Application>
  <PresentationFormat>Экран (16:9)</PresentationFormat>
  <Paragraphs>105</Paragraphs>
  <Slides>15</Slides>
  <Notes>13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15</vt:i4>
      </vt:variant>
    </vt:vector>
  </HeadingPairs>
  <TitlesOfParts>
    <vt:vector size="23" baseType="lpstr">
      <vt:lpstr>Wingdings</vt:lpstr>
      <vt:lpstr>Lobster</vt:lpstr>
      <vt:lpstr>Georgia</vt:lpstr>
      <vt:lpstr>Arial</vt:lpstr>
      <vt:lpstr>Constantia</vt:lpstr>
      <vt:lpstr>Merriweather</vt:lpstr>
      <vt:lpstr>Roboto</vt:lpstr>
      <vt:lpstr>Paradigm</vt:lpstr>
      <vt:lpstr>A Systematic Literature Review on the Effect of Code Smells on Non-Functional Attributes of Source Code</vt:lpstr>
      <vt:lpstr>Motivation   We are interested about how big is the impact of code smells in a project, for understanding if is really worth to work for individuate and refactor code smells or this operation can be neglected.  During the review of the literature, it was found that there is no systematic review of the influence of the code smells on the NFA of source code. Therefore, we study research using an existing database to reduce research gaps.     </vt:lpstr>
      <vt:lpstr>Goals   Conduct a systematic analysis of academic articles on "The Effect of Code Smells on Non-Functional Attributes of Source Code".   Analyze what type of code smells impact the NFA of Source Code.</vt:lpstr>
      <vt:lpstr> Research Methodology</vt:lpstr>
      <vt:lpstr>Systematic literature review process</vt:lpstr>
      <vt:lpstr>The research questions</vt:lpstr>
      <vt:lpstr>Review Protocol </vt:lpstr>
      <vt:lpstr>Stages of the study selection process</vt:lpstr>
      <vt:lpstr>Identify Relevant Research</vt:lpstr>
      <vt:lpstr>Inclusion criteria:  1/ Publications should be "journal" or "conference“;  2/ Works that involve some empirical study or present "lessons learned" (e.g., experience report);  3/ If several journal articles report the same study, the most recent article should be included.</vt:lpstr>
      <vt:lpstr>Quality Criteria</vt:lpstr>
      <vt:lpstr>Data Extraction </vt:lpstr>
      <vt:lpstr>Data Synthesis</vt:lpstr>
      <vt:lpstr>Result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Systematic Literature Review on the Effect of Code Smells on Non-Functional Attributes of Source Code</dc:title>
  <cp:lastModifiedBy>NAZIRA MUNALBAEVA</cp:lastModifiedBy>
  <cp:revision>27</cp:revision>
  <dcterms:modified xsi:type="dcterms:W3CDTF">2020-04-13T06:38:01Z</dcterms:modified>
</cp:coreProperties>
</file>