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56"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6415B-600F-4FC2-B351-3032AB096A8A}"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425806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22949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27762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EFEDF96-656C-4CEC-9580-30F1FBF19D9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4428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5208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F6415B-600F-4FC2-B351-3032AB096A8A}"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2448238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F6415B-600F-4FC2-B351-3032AB096A8A}"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65196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6415B-600F-4FC2-B351-3032AB096A8A}"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174647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AF6415B-600F-4FC2-B351-3032AB096A8A}" type="datetimeFigureOut">
              <a:rPr lang="en-US" smtClean="0"/>
              <a:t>5/26/2021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EFEDF96-656C-4CEC-9580-30F1FBF19D97}" type="slidenum">
              <a:rPr lang="en-US" smtClean="0"/>
              <a:t>‹#›</a:t>
            </a:fld>
            <a:endParaRPr lang="en-US"/>
          </a:p>
        </p:txBody>
      </p:sp>
    </p:spTree>
    <p:extLst>
      <p:ext uri="{BB962C8B-B14F-4D97-AF65-F5344CB8AC3E}">
        <p14:creationId xmlns:p14="http://schemas.microsoft.com/office/powerpoint/2010/main" val="64962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6415B-600F-4FC2-B351-3032AB096A8A}"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220030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6415B-600F-4FC2-B351-3032AB096A8A}"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368939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92631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6415B-600F-4FC2-B351-3032AB096A8A}"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353971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6415B-600F-4FC2-B351-3032AB096A8A}"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225844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F6415B-600F-4FC2-B351-3032AB096A8A}"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39416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53305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6415B-600F-4FC2-B351-3032AB096A8A}"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EDF96-656C-4CEC-9580-30F1FBF19D97}" type="slidenum">
              <a:rPr lang="en-US" smtClean="0"/>
              <a:t>‹#›</a:t>
            </a:fld>
            <a:endParaRPr lang="en-US"/>
          </a:p>
        </p:txBody>
      </p:sp>
    </p:spTree>
    <p:extLst>
      <p:ext uri="{BB962C8B-B14F-4D97-AF65-F5344CB8AC3E}">
        <p14:creationId xmlns:p14="http://schemas.microsoft.com/office/powerpoint/2010/main" val="10761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F6415B-600F-4FC2-B351-3032AB096A8A}" type="datetimeFigureOut">
              <a:rPr lang="en-US" smtClean="0"/>
              <a:t>5/26/2021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EFEDF96-656C-4CEC-9580-30F1FBF19D97}" type="slidenum">
              <a:rPr lang="en-US" smtClean="0"/>
              <a:t>‹#›</a:t>
            </a:fld>
            <a:endParaRPr lang="en-US"/>
          </a:p>
        </p:txBody>
      </p:sp>
    </p:spTree>
    <p:extLst>
      <p:ext uri="{BB962C8B-B14F-4D97-AF65-F5344CB8AC3E}">
        <p14:creationId xmlns:p14="http://schemas.microsoft.com/office/powerpoint/2010/main" val="647372682"/>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 y="2690949"/>
            <a:ext cx="7559046" cy="1855967"/>
          </a:xfrm>
        </p:spPr>
        <p:txBody>
          <a:bodyPr>
            <a:normAutofit/>
          </a:bodyPr>
          <a:lstStyle/>
          <a:p>
            <a:r>
              <a:rPr lang="en-US" dirty="0" smtClean="0">
                <a:effectLst>
                  <a:glow rad="228600">
                    <a:schemeClr val="accent3">
                      <a:satMod val="175000"/>
                      <a:alpha val="40000"/>
                    </a:schemeClr>
                  </a:glow>
                </a:effectLst>
              </a:rPr>
              <a:t>In The Name Of Allah</a:t>
            </a:r>
            <a:br>
              <a:rPr lang="en-US" dirty="0" smtClean="0">
                <a:effectLst>
                  <a:glow rad="228600">
                    <a:schemeClr val="accent3">
                      <a:satMod val="175000"/>
                      <a:alpha val="40000"/>
                    </a:schemeClr>
                  </a:glow>
                </a:effectLst>
              </a:rPr>
            </a:br>
            <a:endParaRPr lang="en-US" dirty="0">
              <a:effectLst>
                <a:glow rad="228600">
                  <a:schemeClr val="accent3">
                    <a:satMod val="175000"/>
                    <a:alpha val="40000"/>
                  </a:schemeClr>
                </a:glow>
              </a:effectLst>
            </a:endParaRPr>
          </a:p>
        </p:txBody>
      </p:sp>
      <p:sp>
        <p:nvSpPr>
          <p:cNvPr id="6" name="TextBox 5"/>
          <p:cNvSpPr txBox="1"/>
          <p:nvPr/>
        </p:nvSpPr>
        <p:spPr>
          <a:xfrm>
            <a:off x="418011" y="4293325"/>
            <a:ext cx="7445830" cy="2339102"/>
          </a:xfrm>
          <a:prstGeom prst="rect">
            <a:avLst/>
          </a:prstGeom>
          <a:noFill/>
        </p:spPr>
        <p:txBody>
          <a:bodyPr wrap="square" rtlCol="0">
            <a:spAutoFit/>
          </a:bodyPr>
          <a:lstStyle/>
          <a:p>
            <a:r>
              <a:rPr lang="en-US" sz="3200" b="1" dirty="0" smtClean="0">
                <a:solidFill>
                  <a:schemeClr val="tx1"/>
                </a:solidFill>
              </a:rPr>
              <a:t>Name: Nazir Ahmad Rashidi</a:t>
            </a:r>
            <a:br>
              <a:rPr lang="en-US" sz="3200" b="1" dirty="0" smtClean="0">
                <a:solidFill>
                  <a:schemeClr val="tx1"/>
                </a:solidFill>
              </a:rPr>
            </a:br>
            <a:r>
              <a:rPr lang="en-US" sz="3200" b="1" dirty="0" smtClean="0">
                <a:solidFill>
                  <a:schemeClr val="tx1"/>
                </a:solidFill>
              </a:rPr>
              <a:t>Class: Level One</a:t>
            </a:r>
            <a:br>
              <a:rPr lang="en-US" sz="3200" b="1" dirty="0" smtClean="0">
                <a:solidFill>
                  <a:schemeClr val="tx1"/>
                </a:solidFill>
              </a:rPr>
            </a:br>
            <a:r>
              <a:rPr lang="en-US" sz="3200" b="1" dirty="0" smtClean="0">
                <a:solidFill>
                  <a:schemeClr val="tx1"/>
                </a:solidFill>
              </a:rPr>
              <a:t>Subject: Listening &amp; Speaking </a:t>
            </a:r>
            <a:br>
              <a:rPr lang="en-US" sz="3200" b="1" dirty="0" smtClean="0">
                <a:solidFill>
                  <a:schemeClr val="tx1"/>
                </a:solidFill>
              </a:rPr>
            </a:br>
            <a:r>
              <a:rPr lang="en-US" sz="3200" b="1" dirty="0" smtClean="0">
                <a:solidFill>
                  <a:schemeClr val="tx1"/>
                </a:solidFill>
              </a:rPr>
              <a:t>presentation: Design Thinking</a:t>
            </a:r>
            <a:r>
              <a:rPr lang="en-US" dirty="0" smtClean="0"/>
              <a:t/>
            </a:r>
            <a:br>
              <a:rPr lang="en-US" dirty="0" smtClean="0"/>
            </a:br>
            <a:endParaRPr lang="en-US" dirty="0"/>
          </a:p>
        </p:txBody>
      </p:sp>
    </p:spTree>
    <p:extLst>
      <p:ext uri="{BB962C8B-B14F-4D97-AF65-F5344CB8AC3E}">
        <p14:creationId xmlns:p14="http://schemas.microsoft.com/office/powerpoint/2010/main" val="2140108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42" y="2439649"/>
            <a:ext cx="9054737" cy="3248297"/>
          </a:xfrm>
        </p:spPr>
        <p:txBody>
          <a:bodyPr/>
          <a:lstStyle/>
          <a:p>
            <a:r>
              <a:rPr lang="en-US" sz="2400" dirty="0" smtClean="0"/>
              <a:t>Design </a:t>
            </a:r>
            <a:r>
              <a:rPr lang="en-US" sz="2400" dirty="0"/>
              <a:t>thinking is a process </a:t>
            </a:r>
            <a:r>
              <a:rPr lang="en-US" sz="2400" dirty="0" smtClean="0"/>
              <a:t>for creative problem solving. Design thinking has a human-centered core. It encourages organizations to focus on the people they’re creating for, which leads to better products, services, and internal processes. And reduce the risk associated with launching new ideas, products, and services.  </a:t>
            </a:r>
            <a:endParaRPr lang="en-US" sz="2400" dirty="0"/>
          </a:p>
        </p:txBody>
      </p:sp>
      <p:sp>
        <p:nvSpPr>
          <p:cNvPr id="3" name="TextBox 2"/>
          <p:cNvSpPr txBox="1"/>
          <p:nvPr/>
        </p:nvSpPr>
        <p:spPr>
          <a:xfrm>
            <a:off x="447872" y="895741"/>
            <a:ext cx="9619861" cy="584775"/>
          </a:xfrm>
          <a:prstGeom prst="rect">
            <a:avLst/>
          </a:prstGeom>
          <a:noFill/>
        </p:spPr>
        <p:txBody>
          <a:bodyPr wrap="square" rtlCol="0">
            <a:spAutoFit/>
          </a:bodyPr>
          <a:lstStyle/>
          <a:p>
            <a:r>
              <a:rPr lang="en-US" sz="3200" b="1" dirty="0" smtClean="0">
                <a:ln w="0"/>
                <a:effectLst>
                  <a:glow rad="228600">
                    <a:schemeClr val="accent3">
                      <a:satMod val="175000"/>
                      <a:alpha val="40000"/>
                    </a:schemeClr>
                  </a:glow>
                  <a:outerShdw blurRad="38100" dist="38100" dir="2700000" algn="tl">
                    <a:srgbClr val="000000">
                      <a:alpha val="43137"/>
                    </a:srgbClr>
                  </a:outerShdw>
                </a:effectLst>
              </a:rPr>
              <a:t>What is design thinking ?</a:t>
            </a:r>
            <a:endParaRPr lang="en-US" sz="3200" b="1" dirty="0">
              <a:ln w="0"/>
              <a:effectLst>
                <a:glow rad="228600">
                  <a:schemeClr val="accent3">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849223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561" y="1996616"/>
            <a:ext cx="9613861" cy="3951338"/>
          </a:xfrm>
        </p:spPr>
        <p:txBody>
          <a:bodyPr>
            <a:normAutofit/>
          </a:bodyPr>
          <a:lstStyle/>
          <a:p>
            <a:pPr marL="0" indent="0">
              <a:lnSpc>
                <a:spcPct val="100000"/>
              </a:lnSpc>
              <a:buNone/>
            </a:pPr>
            <a:r>
              <a:rPr lang="en-US" dirty="0" smtClean="0">
                <a:effectLst>
                  <a:outerShdw blurRad="38100" dist="38100" dir="2700000" algn="tl">
                    <a:srgbClr val="000000">
                      <a:alpha val="43137"/>
                    </a:srgbClr>
                  </a:outerShdw>
                </a:effectLst>
              </a:rPr>
              <a:t>Design thinking enables organizations to create lasting </a:t>
            </a:r>
          </a:p>
          <a:p>
            <a:pPr marL="0" indent="0">
              <a:lnSpc>
                <a:spcPct val="100000"/>
              </a:lnSpc>
              <a:buNone/>
            </a:pPr>
            <a:r>
              <a:rPr lang="en-US" dirty="0" smtClean="0">
                <a:effectLst>
                  <a:outerShdw blurRad="38100" dist="38100" dir="2700000" algn="tl">
                    <a:srgbClr val="000000">
                      <a:alpha val="43137"/>
                    </a:srgbClr>
                  </a:outerShdw>
                </a:effectLst>
              </a:rPr>
              <a:t>Value for consumers. The process is useful in any complex system </a:t>
            </a:r>
          </a:p>
          <a:p>
            <a:pPr marL="0" indent="0">
              <a:lnSpc>
                <a:spcPct val="100000"/>
              </a:lnSpc>
              <a:buNone/>
            </a:pPr>
            <a:r>
              <a:rPr lang="en-US" dirty="0" smtClean="0">
                <a:effectLst>
                  <a:outerShdw blurRad="38100" dist="38100" dir="2700000" algn="tl">
                    <a:srgbClr val="000000">
                      <a:alpha val="43137"/>
                    </a:srgbClr>
                  </a:outerShdw>
                </a:effectLst>
              </a:rPr>
              <a:t>And good design doesn’t happen overnight, it takes hours upon hours of brainwork before a designer can even get started on your project.  He or she has to consider your company, your marketing strategy, your message, your brand’s personality, your customers, personality, your unique challenges. </a:t>
            </a:r>
          </a:p>
          <a:p>
            <a:pPr marL="0" indent="0">
              <a:lnSpc>
                <a:spcPct val="100000"/>
              </a:lnSpc>
              <a:buNone/>
            </a:pPr>
            <a:endParaRPr lang="en-US" dirty="0"/>
          </a:p>
        </p:txBody>
      </p:sp>
    </p:spTree>
    <p:extLst>
      <p:ext uri="{BB962C8B-B14F-4D97-AF65-F5344CB8AC3E}">
        <p14:creationId xmlns:p14="http://schemas.microsoft.com/office/powerpoint/2010/main" val="28461773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485" y="2280887"/>
            <a:ext cx="9613861" cy="4474475"/>
          </a:xfrm>
        </p:spPr>
        <p:txBody>
          <a:bodyPr>
            <a:normAutofit fontScale="77500" lnSpcReduction="20000"/>
          </a:bodyPr>
          <a:lstStyle/>
          <a:p>
            <a:pPr marL="0" indent="0">
              <a:buNone/>
            </a:pPr>
            <a:endParaRPr lang="en-US" dirty="0" smtClean="0"/>
          </a:p>
          <a:p>
            <a:pPr marL="457200" indent="-457200">
              <a:buFont typeface="+mj-lt"/>
              <a:buAutoNum type="arabicPeriod"/>
            </a:pPr>
            <a:r>
              <a:rPr lang="en-US" dirty="0" smtClean="0"/>
              <a:t>Innovative.                    New and better </a:t>
            </a:r>
          </a:p>
          <a:p>
            <a:pPr marL="457200" indent="-457200">
              <a:buFont typeface="+mj-lt"/>
              <a:buAutoNum type="arabicPeriod"/>
            </a:pPr>
            <a:r>
              <a:rPr lang="en-US" dirty="0" smtClean="0"/>
              <a:t>Implemented.                Made changes according to a plan</a:t>
            </a:r>
          </a:p>
          <a:p>
            <a:pPr marL="457200" indent="-457200">
              <a:buFont typeface="+mj-lt"/>
              <a:buAutoNum type="arabicPeriod"/>
            </a:pPr>
            <a:r>
              <a:rPr lang="en-US" dirty="0" smtClean="0"/>
              <a:t>Focus.                           Give attention to something</a:t>
            </a:r>
          </a:p>
          <a:p>
            <a:pPr marL="457200" indent="-457200">
              <a:buFont typeface="+mj-lt"/>
              <a:buAutoNum type="arabicPeriod"/>
            </a:pPr>
            <a:r>
              <a:rPr lang="en-US" dirty="0" smtClean="0"/>
              <a:t>Participants.                  People taking part in an activity </a:t>
            </a:r>
          </a:p>
          <a:p>
            <a:pPr marL="457200" indent="-457200">
              <a:buFont typeface="+mj-lt"/>
              <a:buAutoNum type="arabicPeriod"/>
            </a:pPr>
            <a:r>
              <a:rPr lang="en-US" dirty="0" smtClean="0"/>
              <a:t>Prototypes.                    Models used to test a design</a:t>
            </a:r>
          </a:p>
          <a:p>
            <a:pPr marL="457200" indent="-457200">
              <a:buFont typeface="+mj-lt"/>
              <a:buAutoNum type="arabicPeriod"/>
            </a:pPr>
            <a:r>
              <a:rPr lang="en-US" dirty="0" smtClean="0"/>
              <a:t>phase.                           A stage of development</a:t>
            </a:r>
          </a:p>
          <a:p>
            <a:pPr marL="457200" indent="-457200">
              <a:buFont typeface="+mj-lt"/>
              <a:buAutoNum type="arabicPeriod"/>
            </a:pPr>
            <a:r>
              <a:rPr lang="en-US" dirty="0" smtClean="0"/>
              <a:t>Identified.                     Discovered </a:t>
            </a:r>
          </a:p>
          <a:p>
            <a:pPr marL="457200" indent="-457200">
              <a:buFont typeface="+mj-lt"/>
              <a:buAutoNum type="arabicPeriod"/>
            </a:pPr>
            <a:r>
              <a:rPr lang="en-US" dirty="0" smtClean="0"/>
              <a:t>Revised.                        Changed to make corrections and improvements</a:t>
            </a:r>
          </a:p>
          <a:p>
            <a:pPr marL="457200" indent="-457200">
              <a:buFont typeface="+mj-lt"/>
              <a:buAutoNum type="arabicPeriod"/>
            </a:pPr>
            <a:r>
              <a:rPr lang="en-US" dirty="0" smtClean="0"/>
              <a:t>Centered.                      Focused on a particular person or group</a:t>
            </a:r>
          </a:p>
          <a:p>
            <a:pPr marL="457200" indent="-457200">
              <a:buFont typeface="+mj-lt"/>
              <a:buAutoNum type="arabicPeriod"/>
            </a:pPr>
            <a:r>
              <a:rPr lang="en-US" dirty="0" smtClean="0"/>
              <a:t>Diverse.                       </a:t>
            </a:r>
            <a:r>
              <a:rPr lang="en-US" dirty="0"/>
              <a:t> </a:t>
            </a:r>
            <a:r>
              <a:rPr lang="en-US" dirty="0" smtClean="0"/>
              <a:t> Very different from each other</a:t>
            </a:r>
          </a:p>
          <a:p>
            <a:pPr marL="457200" indent="-457200">
              <a:buFont typeface="+mj-lt"/>
              <a:buAutoNum type="arabicPeriod"/>
            </a:pPr>
            <a:r>
              <a:rPr lang="en-US" dirty="0" smtClean="0"/>
              <a:t>Teens.                            People between 13 and 19 years old</a:t>
            </a:r>
          </a:p>
          <a:p>
            <a:pPr marL="457200" indent="-457200">
              <a:buFont typeface="+mj-lt"/>
              <a:buAutoNum type="arabicPeriod"/>
            </a:pPr>
            <a:r>
              <a:rPr lang="en-US" dirty="0" smtClean="0"/>
              <a:t>Case study.                    A detailed examination of a process or situation over time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5" name="TextBox 4"/>
          <p:cNvSpPr txBox="1"/>
          <p:nvPr/>
        </p:nvSpPr>
        <p:spPr>
          <a:xfrm>
            <a:off x="503853" y="961053"/>
            <a:ext cx="7053943" cy="861774"/>
          </a:xfrm>
          <a:prstGeom prst="rect">
            <a:avLst/>
          </a:prstGeom>
          <a:noFill/>
        </p:spPr>
        <p:txBody>
          <a:bodyPr wrap="square" rtlCol="0">
            <a:spAutoFit/>
          </a:bodyPr>
          <a:lstStyle/>
          <a:p>
            <a:r>
              <a:rPr lang="en-US" sz="3200" b="1" dirty="0" smtClean="0">
                <a:effectLst>
                  <a:glow rad="228600">
                    <a:schemeClr val="accent3">
                      <a:satMod val="175000"/>
                      <a:alpha val="40000"/>
                    </a:schemeClr>
                  </a:glow>
                </a:effectLst>
              </a:rPr>
              <a:t>Vocabulary</a:t>
            </a:r>
          </a:p>
          <a:p>
            <a:endParaRPr lang="en-US" dirty="0"/>
          </a:p>
        </p:txBody>
      </p:sp>
      <p:sp>
        <p:nvSpPr>
          <p:cNvPr id="9" name="TextBox 8"/>
          <p:cNvSpPr txBox="1"/>
          <p:nvPr/>
        </p:nvSpPr>
        <p:spPr>
          <a:xfrm>
            <a:off x="634485" y="2006082"/>
            <a:ext cx="8546841" cy="369332"/>
          </a:xfrm>
          <a:prstGeom prst="rect">
            <a:avLst/>
          </a:prstGeom>
          <a:noFill/>
        </p:spPr>
        <p:txBody>
          <a:bodyPr wrap="square" rtlCol="0">
            <a:spAutoFit/>
          </a:bodyPr>
          <a:lstStyle/>
          <a:p>
            <a:r>
              <a:rPr lang="en-US" dirty="0" smtClean="0">
                <a:effectLst>
                  <a:glow rad="228600">
                    <a:schemeClr val="accent3">
                      <a:satMod val="175000"/>
                      <a:alpha val="40000"/>
                    </a:schemeClr>
                  </a:glow>
                </a:effectLst>
              </a:rPr>
              <a:t>Words                               Meanings </a:t>
            </a:r>
          </a:p>
        </p:txBody>
      </p:sp>
    </p:spTree>
    <p:extLst>
      <p:ext uri="{BB962C8B-B14F-4D97-AF65-F5344CB8AC3E}">
        <p14:creationId xmlns:p14="http://schemas.microsoft.com/office/powerpoint/2010/main" val="2637322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496" y="2060647"/>
            <a:ext cx="9613861" cy="4692578"/>
          </a:xfrm>
        </p:spPr>
        <p:txBody>
          <a:bodyPr>
            <a:normAutofit fontScale="92500" lnSpcReduction="20000"/>
          </a:bodyPr>
          <a:lstStyle/>
          <a:p>
            <a:pPr marL="457200" indent="-457200">
              <a:buFont typeface="+mj-lt"/>
              <a:buAutoNum type="arabicPeriod"/>
            </a:pPr>
            <a:r>
              <a:rPr lang="en-US" dirty="0" smtClean="0"/>
              <a:t>She was an imaginative and innovative manager.</a:t>
            </a:r>
          </a:p>
          <a:p>
            <a:pPr marL="457200" indent="-457200">
              <a:buFont typeface="+mj-lt"/>
              <a:buAutoNum type="arabicPeriod"/>
            </a:pPr>
            <a:r>
              <a:rPr lang="en-US" dirty="0" smtClean="0"/>
              <a:t>We need a strategy that can be implemented quickly.</a:t>
            </a:r>
          </a:p>
          <a:p>
            <a:pPr marL="457200" indent="-457200">
              <a:buFont typeface="+mj-lt"/>
              <a:buAutoNum type="arabicPeriod"/>
            </a:pPr>
            <a:r>
              <a:rPr lang="en-US" dirty="0" smtClean="0"/>
              <a:t>It’s time to focus on the company’s core business.</a:t>
            </a:r>
          </a:p>
          <a:p>
            <a:pPr marL="457200" indent="-457200">
              <a:buFont typeface="+mj-lt"/>
              <a:buAutoNum type="arabicPeriod"/>
            </a:pPr>
            <a:r>
              <a:rPr lang="en-US" dirty="0" smtClean="0"/>
              <a:t>Participants were categorized according to age and sex.</a:t>
            </a:r>
          </a:p>
          <a:p>
            <a:pPr marL="457200" indent="-457200">
              <a:buFont typeface="+mj-lt"/>
              <a:buAutoNum type="arabicPeriod"/>
            </a:pPr>
            <a:r>
              <a:rPr lang="en-US" dirty="0" smtClean="0"/>
              <a:t>The engineers took the design and built expensive prototypes.</a:t>
            </a:r>
          </a:p>
          <a:p>
            <a:pPr marL="457200" indent="-457200">
              <a:buFont typeface="+mj-lt"/>
              <a:buAutoNum type="arabicPeriod"/>
            </a:pPr>
            <a:r>
              <a:rPr lang="en-US" dirty="0" smtClean="0"/>
              <a:t>We should phase in the new working plans.</a:t>
            </a:r>
          </a:p>
          <a:p>
            <a:pPr marL="457200" indent="-457200">
              <a:buFont typeface="+mj-lt"/>
              <a:buAutoNum type="arabicPeriod"/>
            </a:pPr>
            <a:r>
              <a:rPr lang="en-US" dirty="0" smtClean="0"/>
              <a:t>He identified his baggage among hundreds of others.</a:t>
            </a:r>
          </a:p>
          <a:p>
            <a:pPr marL="457200" indent="-457200">
              <a:buFont typeface="+mj-lt"/>
              <a:buAutoNum type="arabicPeriod"/>
            </a:pPr>
            <a:r>
              <a:rPr lang="en-US" dirty="0" smtClean="0"/>
              <a:t>I have revised my opinion of him.</a:t>
            </a:r>
          </a:p>
          <a:p>
            <a:pPr marL="457200" indent="-457200">
              <a:buFont typeface="+mj-lt"/>
              <a:buAutoNum type="arabicPeriod"/>
            </a:pPr>
            <a:r>
              <a:rPr lang="en-US" dirty="0" smtClean="0"/>
              <a:t>He centered his attention  on the problem.</a:t>
            </a:r>
          </a:p>
          <a:p>
            <a:pPr marL="457200" indent="-457200">
              <a:buFont typeface="+mj-lt"/>
              <a:buAutoNum type="arabicPeriod"/>
            </a:pPr>
            <a:r>
              <a:rPr lang="en-US" dirty="0" smtClean="0"/>
              <a:t>My interests are very diverse.</a:t>
            </a:r>
          </a:p>
          <a:p>
            <a:pPr marL="457200" indent="-457200">
              <a:buFont typeface="+mj-lt"/>
              <a:buAutoNum type="arabicPeriod"/>
            </a:pPr>
            <a:r>
              <a:rPr lang="en-US" dirty="0" smtClean="0"/>
              <a:t>She was in her teens when she met him.</a:t>
            </a:r>
          </a:p>
          <a:p>
            <a:pPr marL="457200" indent="-457200">
              <a:buFont typeface="+mj-lt"/>
              <a:buAutoNum type="arabicPeriod"/>
            </a:pPr>
            <a:r>
              <a:rPr lang="en-US" dirty="0" smtClean="0"/>
              <a:t>Each case study includes a checklist of tips.  </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5" name="TextBox 4"/>
          <p:cNvSpPr txBox="1"/>
          <p:nvPr/>
        </p:nvSpPr>
        <p:spPr>
          <a:xfrm>
            <a:off x="495300" y="942975"/>
            <a:ext cx="7248525" cy="584775"/>
          </a:xfrm>
          <a:prstGeom prst="rect">
            <a:avLst/>
          </a:prstGeom>
          <a:noFill/>
        </p:spPr>
        <p:txBody>
          <a:bodyPr wrap="square" rtlCol="0">
            <a:spAutoFit/>
          </a:bodyPr>
          <a:lstStyle/>
          <a:p>
            <a:r>
              <a:rPr lang="en-US" sz="3200" b="1" dirty="0" smtClean="0">
                <a:effectLst>
                  <a:glow rad="228600">
                    <a:schemeClr val="accent3">
                      <a:satMod val="175000"/>
                      <a:alpha val="40000"/>
                    </a:schemeClr>
                  </a:glow>
                </a:effectLst>
              </a:rPr>
              <a:t>Examples</a:t>
            </a:r>
            <a:r>
              <a:rPr lang="en-US" dirty="0" smtClean="0"/>
              <a:t> </a:t>
            </a:r>
            <a:endParaRPr lang="en-US" dirty="0"/>
          </a:p>
        </p:txBody>
      </p:sp>
    </p:spTree>
    <p:extLst>
      <p:ext uri="{BB962C8B-B14F-4D97-AF65-F5344CB8AC3E}">
        <p14:creationId xmlns:p14="http://schemas.microsoft.com/office/powerpoint/2010/main" val="32949871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1881051"/>
            <a:ext cx="10032925" cy="5808618"/>
          </a:xfrm>
        </p:spPr>
        <p:txBody>
          <a:bodyPr>
            <a:normAutofit fontScale="62500" lnSpcReduction="20000"/>
          </a:bodyPr>
          <a:lstStyle/>
          <a:p>
            <a:pPr marL="0" indent="0">
              <a:buNone/>
            </a:pPr>
            <a:endParaRPr lang="en-US" dirty="0" smtClean="0"/>
          </a:p>
          <a:p>
            <a:pPr marL="0" indent="0">
              <a:buNone/>
            </a:pPr>
            <a:r>
              <a:rPr lang="en-US" dirty="0" smtClean="0"/>
              <a:t>When speakers describe a process, they explain the phases in which something is done, and listen for expressions that introduce the different phases in a process. Also listen for an explanation of what happens in each phase.</a:t>
            </a:r>
          </a:p>
          <a:p>
            <a:pPr marL="0" indent="0">
              <a:buNone/>
            </a:pPr>
            <a:r>
              <a:rPr lang="en-US" dirty="0" smtClean="0"/>
              <a:t>Phrases that introduce a phase</a:t>
            </a:r>
          </a:p>
          <a:p>
            <a:pPr marL="457200" indent="-457200">
              <a:buFont typeface="+mj-lt"/>
              <a:buAutoNum type="arabicPeriod"/>
            </a:pPr>
            <a:r>
              <a:rPr lang="en-US" dirty="0" smtClean="0"/>
              <a:t>The first phase of the design thinking -- process is to understand </a:t>
            </a:r>
            <a:r>
              <a:rPr lang="en-US" dirty="0"/>
              <a:t>the story</a:t>
            </a:r>
            <a:br>
              <a:rPr lang="en-US" dirty="0"/>
            </a:br>
            <a:r>
              <a:rPr lang="en-US" dirty="0"/>
              <a:t>of the case study </a:t>
            </a:r>
            <a:br>
              <a:rPr lang="en-US" dirty="0"/>
            </a:br>
            <a:endParaRPr lang="en-US" dirty="0" smtClean="0"/>
          </a:p>
          <a:p>
            <a:pPr marL="457200" indent="-457200">
              <a:buFont typeface="+mj-lt"/>
              <a:buAutoNum type="arabicPeriod"/>
            </a:pPr>
            <a:r>
              <a:rPr lang="en-US" dirty="0" smtClean="0"/>
              <a:t>This second phase is brainstorm --- think many ideas to solve problem ,it’s important </a:t>
            </a:r>
            <a:r>
              <a:rPr lang="en-US" dirty="0"/>
              <a:t>to have a diverse team </a:t>
            </a:r>
            <a:r>
              <a:rPr lang="en-US" dirty="0" smtClean="0"/>
              <a:t>with many </a:t>
            </a:r>
            <a:r>
              <a:rPr lang="en-US" dirty="0"/>
              <a:t>different points of view </a:t>
            </a:r>
            <a:br>
              <a:rPr lang="en-US" dirty="0"/>
            </a:br>
            <a:r>
              <a:rPr lang="en-US" dirty="0"/>
              <a:t/>
            </a:r>
            <a:br>
              <a:rPr lang="en-US" dirty="0"/>
            </a:br>
            <a:endParaRPr lang="en-US" dirty="0" smtClean="0"/>
          </a:p>
          <a:p>
            <a:pPr marL="457200" indent="-457200">
              <a:buFont typeface="+mj-lt"/>
              <a:buAutoNum type="arabicPeriod"/>
            </a:pPr>
            <a:r>
              <a:rPr lang="en-US" dirty="0" smtClean="0"/>
              <a:t>The final phase is prototypes ---you build a model a </a:t>
            </a:r>
            <a:r>
              <a:rPr lang="en-US" dirty="0"/>
              <a:t>prototype—</a:t>
            </a:r>
            <a:br>
              <a:rPr lang="en-US" dirty="0"/>
            </a:br>
            <a:r>
              <a:rPr lang="en-US" dirty="0"/>
              <a:t>that shows how the new design will look </a:t>
            </a:r>
            <a:br>
              <a:rPr lang="en-US" dirty="0"/>
            </a:br>
            <a:endParaRPr lang="en-US" dirty="0" smtClean="0"/>
          </a:p>
          <a:p>
            <a:pPr marL="0" indent="0">
              <a:buNone/>
            </a:pPr>
            <a:r>
              <a:rPr lang="en-US" dirty="0" smtClean="0"/>
              <a:t>Phrases that explain what happened during a phase </a:t>
            </a:r>
          </a:p>
          <a:p>
            <a:pPr marL="457200" indent="-457200">
              <a:buFont typeface="+mj-lt"/>
              <a:buAutoNum type="arabicPeriod"/>
            </a:pPr>
            <a:r>
              <a:rPr lang="en-US" dirty="0" smtClean="0"/>
              <a:t>In this phase -- </a:t>
            </a:r>
            <a:r>
              <a:rPr lang="en-US" dirty="0"/>
              <a:t>you make sure you</a:t>
            </a:r>
            <a:br>
              <a:rPr lang="en-US" dirty="0"/>
            </a:br>
            <a:r>
              <a:rPr lang="en-US" dirty="0"/>
              <a:t>know the important facts. You need to know </a:t>
            </a:r>
            <a:r>
              <a:rPr lang="en-US" i="1" dirty="0"/>
              <a:t>who </a:t>
            </a:r>
            <a:r>
              <a:rPr lang="en-US" dirty="0"/>
              <a:t>was</a:t>
            </a:r>
            <a:br>
              <a:rPr lang="en-US" dirty="0"/>
            </a:br>
            <a:r>
              <a:rPr lang="en-US" dirty="0"/>
              <a:t>involved—the </a:t>
            </a:r>
            <a:r>
              <a:rPr lang="en-US" i="1" dirty="0"/>
              <a:t>people </a:t>
            </a:r>
            <a:r>
              <a:rPr lang="en-US" dirty="0"/>
              <a:t>mentioned. And </a:t>
            </a:r>
            <a:r>
              <a:rPr lang="en-US" i="1" dirty="0"/>
              <a:t>when </a:t>
            </a:r>
            <a:r>
              <a:rPr lang="en-US" dirty="0"/>
              <a:t>things</a:t>
            </a:r>
            <a:br>
              <a:rPr lang="en-US" dirty="0"/>
            </a:br>
            <a:r>
              <a:rPr lang="en-US" dirty="0"/>
              <a:t>happened—a </a:t>
            </a:r>
            <a:r>
              <a:rPr lang="en-US" i="1" dirty="0"/>
              <a:t>timeline </a:t>
            </a:r>
            <a:r>
              <a:rPr lang="en-US" dirty="0"/>
              <a:t>of events. </a:t>
            </a:r>
            <a:br>
              <a:rPr lang="en-US" dirty="0"/>
            </a:br>
            <a:endParaRPr lang="en-US" dirty="0" smtClean="0"/>
          </a:p>
          <a:p>
            <a:pPr marL="457200" indent="-457200">
              <a:buFont typeface="+mj-lt"/>
              <a:buAutoNum type="arabicPeriod"/>
            </a:pPr>
            <a:r>
              <a:rPr lang="en-US" dirty="0" smtClean="0"/>
              <a:t>During this phase –- </a:t>
            </a:r>
          </a:p>
          <a:p>
            <a:pPr marL="457200" indent="-457200">
              <a:buFont typeface="+mj-lt"/>
              <a:buAutoNum type="arabicPeriod"/>
            </a:pPr>
            <a:r>
              <a:rPr lang="en-US" dirty="0" smtClean="0"/>
              <a:t>The goal of this phase is to -- think </a:t>
            </a:r>
            <a:r>
              <a:rPr lang="en-US" i="1" dirty="0"/>
              <a:t>of as many ideas as possible </a:t>
            </a:r>
            <a:r>
              <a:rPr lang="en-US" dirty="0"/>
              <a:t>to solve</a:t>
            </a:r>
            <a:br>
              <a:rPr lang="en-US" dirty="0"/>
            </a:br>
            <a:r>
              <a:rPr lang="en-US" dirty="0"/>
              <a:t>the problem </a:t>
            </a:r>
            <a:br>
              <a:rPr lang="en-US" dirty="0"/>
            </a:br>
            <a:endParaRPr lang="en-US" dirty="0" smtClean="0"/>
          </a:p>
          <a:p>
            <a:pPr marL="0" indent="0">
              <a:buNone/>
            </a:pPr>
            <a:r>
              <a:rPr lang="en-US" dirty="0" smtClean="0"/>
              <a:t> </a:t>
            </a:r>
            <a:endParaRPr lang="en-US" dirty="0"/>
          </a:p>
        </p:txBody>
      </p:sp>
      <p:sp>
        <p:nvSpPr>
          <p:cNvPr id="4" name="TextBox 3"/>
          <p:cNvSpPr txBox="1"/>
          <p:nvPr/>
        </p:nvSpPr>
        <p:spPr>
          <a:xfrm>
            <a:off x="680321" y="984068"/>
            <a:ext cx="8961120" cy="584775"/>
          </a:xfrm>
          <a:prstGeom prst="rect">
            <a:avLst/>
          </a:prstGeom>
          <a:noFill/>
        </p:spPr>
        <p:txBody>
          <a:bodyPr wrap="square" rtlCol="0">
            <a:spAutoFit/>
          </a:bodyPr>
          <a:lstStyle/>
          <a:p>
            <a:r>
              <a:rPr lang="en-US" sz="3200" b="1" dirty="0" smtClean="0">
                <a:effectLst>
                  <a:glow rad="228600">
                    <a:schemeClr val="accent3">
                      <a:satMod val="175000"/>
                      <a:alpha val="40000"/>
                    </a:schemeClr>
                  </a:glow>
                </a:effectLst>
              </a:rPr>
              <a:t>Note taking strategy </a:t>
            </a:r>
            <a:endParaRPr lang="en-US" sz="3200" b="1" dirty="0">
              <a:effectLst>
                <a:glow rad="228600">
                  <a:schemeClr val="accent3">
                    <a:satMod val="175000"/>
                    <a:alpha val="40000"/>
                  </a:schemeClr>
                </a:glow>
              </a:effectLst>
            </a:endParaRPr>
          </a:p>
        </p:txBody>
      </p:sp>
    </p:spTree>
    <p:extLst>
      <p:ext uri="{BB962C8B-B14F-4D97-AF65-F5344CB8AC3E}">
        <p14:creationId xmlns:p14="http://schemas.microsoft.com/office/powerpoint/2010/main" val="406021943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018" y="2284622"/>
            <a:ext cx="9613861" cy="3599316"/>
          </a:xfrm>
        </p:spPr>
        <p:txBody>
          <a:bodyPr/>
          <a:lstStyle/>
          <a:p>
            <a:pPr marL="0" indent="0">
              <a:buNone/>
            </a:pPr>
            <a:r>
              <a:rPr lang="en-US" dirty="0" smtClean="0"/>
              <a:t>Design thinking is a human-centered approach to innovation-anchored in understanding customer’s needs, rapid prototyping, and generating creative ideas that will transform the way you develop products, services, processes, and organizations. And redefine problems and creative innovation solutions to prototype and test.</a:t>
            </a:r>
          </a:p>
        </p:txBody>
      </p:sp>
      <p:sp>
        <p:nvSpPr>
          <p:cNvPr id="4" name="TextBox 3"/>
          <p:cNvSpPr txBox="1"/>
          <p:nvPr/>
        </p:nvSpPr>
        <p:spPr>
          <a:xfrm>
            <a:off x="462405" y="949234"/>
            <a:ext cx="5024846" cy="584775"/>
          </a:xfrm>
          <a:prstGeom prst="rect">
            <a:avLst/>
          </a:prstGeom>
          <a:noFill/>
        </p:spPr>
        <p:txBody>
          <a:bodyPr wrap="square" rtlCol="0">
            <a:spAutoFit/>
          </a:bodyPr>
          <a:lstStyle/>
          <a:p>
            <a:r>
              <a:rPr lang="en-US" sz="3200" dirty="0" smtClean="0">
                <a:effectLst>
                  <a:glow rad="228600">
                    <a:schemeClr val="accent3">
                      <a:satMod val="175000"/>
                      <a:alpha val="40000"/>
                    </a:schemeClr>
                  </a:glow>
                </a:effectLst>
              </a:rPr>
              <a:t>Summary of the lecture</a:t>
            </a:r>
            <a:endParaRPr lang="en-US" sz="3200" dirty="0">
              <a:effectLst>
                <a:glow rad="228600">
                  <a:schemeClr val="accent3">
                    <a:satMod val="175000"/>
                    <a:alpha val="40000"/>
                  </a:schemeClr>
                </a:glow>
              </a:effectLst>
            </a:endParaRPr>
          </a:p>
        </p:txBody>
      </p:sp>
    </p:spTree>
    <p:extLst>
      <p:ext uri="{BB962C8B-B14F-4D97-AF65-F5344CB8AC3E}">
        <p14:creationId xmlns:p14="http://schemas.microsoft.com/office/powerpoint/2010/main" val="42271527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discussion strategy of this lecture is that you can make a small group and then think of a product or item for example (good design) what makes it a good design ?</a:t>
            </a:r>
          </a:p>
          <a:p>
            <a:r>
              <a:rPr lang="en-US" dirty="0" smtClean="0"/>
              <a:t>And think of another product or item that is not (well designed) And what are the problems with it?  </a:t>
            </a:r>
            <a:endParaRPr lang="en-US" dirty="0"/>
          </a:p>
        </p:txBody>
      </p:sp>
      <p:sp>
        <p:nvSpPr>
          <p:cNvPr id="4" name="TextBox 3"/>
          <p:cNvSpPr txBox="1"/>
          <p:nvPr/>
        </p:nvSpPr>
        <p:spPr>
          <a:xfrm>
            <a:off x="522514" y="931817"/>
            <a:ext cx="4267200" cy="584775"/>
          </a:xfrm>
          <a:prstGeom prst="rect">
            <a:avLst/>
          </a:prstGeom>
          <a:noFill/>
        </p:spPr>
        <p:txBody>
          <a:bodyPr wrap="square" rtlCol="0">
            <a:spAutoFit/>
          </a:bodyPr>
          <a:lstStyle/>
          <a:p>
            <a:r>
              <a:rPr lang="en-US" sz="3200" b="1" dirty="0" smtClean="0">
                <a:effectLst>
                  <a:glow rad="228600">
                    <a:schemeClr val="accent3">
                      <a:satMod val="175000"/>
                      <a:alpha val="40000"/>
                    </a:schemeClr>
                  </a:glow>
                </a:effectLst>
              </a:rPr>
              <a:t>Discussion strategy </a:t>
            </a:r>
            <a:endParaRPr lang="en-US" sz="3200" b="1" dirty="0">
              <a:effectLst>
                <a:glow rad="228600">
                  <a:schemeClr val="accent3">
                    <a:satMod val="175000"/>
                    <a:alpha val="40000"/>
                  </a:schemeClr>
                </a:glow>
              </a:effectLst>
            </a:endParaRPr>
          </a:p>
        </p:txBody>
      </p:sp>
    </p:spTree>
    <p:extLst>
      <p:ext uri="{BB962C8B-B14F-4D97-AF65-F5344CB8AC3E}">
        <p14:creationId xmlns:p14="http://schemas.microsoft.com/office/powerpoint/2010/main" val="688535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7543" y="2821578"/>
            <a:ext cx="8447314" cy="923330"/>
          </a:xfrm>
          <a:prstGeom prst="rect">
            <a:avLst/>
          </a:prstGeom>
          <a:noFill/>
        </p:spPr>
        <p:txBody>
          <a:bodyPr wrap="square" rtlCol="0">
            <a:spAutoFit/>
          </a:bodyPr>
          <a:lstStyle/>
          <a:p>
            <a:r>
              <a:rPr lang="en-US" sz="5400" b="1" dirty="0" smtClean="0">
                <a:effectLst>
                  <a:glow rad="228600">
                    <a:schemeClr val="accent2">
                      <a:satMod val="175000"/>
                      <a:alpha val="40000"/>
                    </a:schemeClr>
                  </a:glow>
                </a:effectLst>
              </a:rPr>
              <a:t>Thanks for your attention</a:t>
            </a:r>
            <a:endParaRPr lang="en-US" sz="5400" b="1" dirty="0">
              <a:effectLst>
                <a:glow rad="228600">
                  <a:schemeClr val="accent2">
                    <a:satMod val="175000"/>
                    <a:alpha val="40000"/>
                  </a:schemeClr>
                </a:glow>
              </a:effectLst>
            </a:endParaRPr>
          </a:p>
        </p:txBody>
      </p:sp>
    </p:spTree>
    <p:extLst>
      <p:ext uri="{BB962C8B-B14F-4D97-AF65-F5344CB8AC3E}">
        <p14:creationId xmlns:p14="http://schemas.microsoft.com/office/powerpoint/2010/main" val="100800560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388</TotalTime>
  <Words>522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In The Name Of Allah </vt:lpstr>
      <vt:lpstr>Design thinking is a process for creative problem solving. Design thinking has a human-centered core. It encourages organizations to focus on the people they’re creating for, which leads to better products, services, and internal processes. And reduce the risk associated with launching new ideas, products, and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Nazir Rashidi</dc:creator>
  <cp:lastModifiedBy>Nazir Rashidi</cp:lastModifiedBy>
  <cp:revision>34</cp:revision>
  <dcterms:created xsi:type="dcterms:W3CDTF">2021-05-23T17:31:10Z</dcterms:created>
  <dcterms:modified xsi:type="dcterms:W3CDTF">2021-05-26T07:23:25Z</dcterms:modified>
</cp:coreProperties>
</file>