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928898-D1C6-7680-F3AA-FD5B273A7245}" v="626" dt="2023-04-13T19:28:40.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EC1FED-09A0-4247-B7D3-00E59564AE5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912E8FA-1524-469F-BCBB-0D034C074CCE}">
      <dgm:prSet/>
      <dgm:spPr/>
      <dgm:t>
        <a:bodyPr/>
        <a:lstStyle/>
        <a:p>
          <a:r>
            <a:rPr lang="en-US" dirty="0">
              <a:solidFill>
                <a:schemeClr val="bg1"/>
              </a:solidFill>
            </a:rPr>
            <a:t>The higher number of male child victims may suggest that males were more likely to be left behind during evacuation compared to females. This could be due to the societal norms of that time, which placed a higher value on the lives of women and children.</a:t>
          </a:r>
        </a:p>
      </dgm:t>
    </dgm:pt>
    <dgm:pt modelId="{BA77812E-3EB1-48C3-9926-C27AB65D6829}" type="parTrans" cxnId="{0749EA7F-E4C2-449A-9B76-509480D7F1A8}">
      <dgm:prSet/>
      <dgm:spPr/>
      <dgm:t>
        <a:bodyPr/>
        <a:lstStyle/>
        <a:p>
          <a:endParaRPr lang="en-US"/>
        </a:p>
      </dgm:t>
    </dgm:pt>
    <dgm:pt modelId="{CD00AEC5-AA2B-476A-89F8-927D5A8DCD7D}" type="sibTrans" cxnId="{0749EA7F-E4C2-449A-9B76-509480D7F1A8}">
      <dgm:prSet/>
      <dgm:spPr/>
      <dgm:t>
        <a:bodyPr/>
        <a:lstStyle/>
        <a:p>
          <a:endParaRPr lang="en-US"/>
        </a:p>
      </dgm:t>
    </dgm:pt>
    <dgm:pt modelId="{C76605B4-DF3C-43C0-B115-5B3770326F10}">
      <dgm:prSet/>
      <dgm:spPr/>
      <dgm:t>
        <a:bodyPr/>
        <a:lstStyle/>
        <a:p>
          <a:r>
            <a:rPr lang="en-US" dirty="0">
              <a:solidFill>
                <a:schemeClr val="bg1"/>
              </a:solidFill>
            </a:rPr>
            <a:t>The higher survival rate of children accompanied by 1 or 2 family members may suggest that families with smaller size were able to evacuate more efficiently and effectively than those with larger size.</a:t>
          </a:r>
        </a:p>
      </dgm:t>
    </dgm:pt>
    <dgm:pt modelId="{389B261C-BFF4-404D-A538-1CFCDDE8AE33}" type="parTrans" cxnId="{30D7AD45-66C4-460E-89EA-3C63A871A567}">
      <dgm:prSet/>
      <dgm:spPr/>
      <dgm:t>
        <a:bodyPr/>
        <a:lstStyle/>
        <a:p>
          <a:endParaRPr lang="en-US"/>
        </a:p>
      </dgm:t>
    </dgm:pt>
    <dgm:pt modelId="{C65D3E88-AC2F-4C50-9070-706AE29B8F1D}" type="sibTrans" cxnId="{30D7AD45-66C4-460E-89EA-3C63A871A567}">
      <dgm:prSet/>
      <dgm:spPr/>
      <dgm:t>
        <a:bodyPr/>
        <a:lstStyle/>
        <a:p>
          <a:endParaRPr lang="en-US"/>
        </a:p>
      </dgm:t>
    </dgm:pt>
    <dgm:pt modelId="{8E119D20-8A27-4220-933C-7E32078F6952}">
      <dgm:prSet/>
      <dgm:spPr/>
      <dgm:t>
        <a:bodyPr/>
        <a:lstStyle/>
        <a:p>
          <a:r>
            <a:rPr lang="en-US" dirty="0">
              <a:solidFill>
                <a:schemeClr val="bg1"/>
              </a:solidFill>
            </a:rPr>
            <a:t>Overall, the findings highlight the complex and multifaceted nature of the factors that influenced the survival rates of children on the Titanic, including gender, family size, port of embarkation.</a:t>
          </a:r>
        </a:p>
      </dgm:t>
    </dgm:pt>
    <dgm:pt modelId="{0306C7D3-B018-4471-AC59-BDE44DF32C13}" type="parTrans" cxnId="{E65577DE-F636-4517-86D0-D9EA25CE09E7}">
      <dgm:prSet/>
      <dgm:spPr/>
      <dgm:t>
        <a:bodyPr/>
        <a:lstStyle/>
        <a:p>
          <a:endParaRPr lang="en-US"/>
        </a:p>
      </dgm:t>
    </dgm:pt>
    <dgm:pt modelId="{1DB5AC5B-31A8-41A4-87A7-847F8873335E}" type="sibTrans" cxnId="{E65577DE-F636-4517-86D0-D9EA25CE09E7}">
      <dgm:prSet/>
      <dgm:spPr/>
      <dgm:t>
        <a:bodyPr/>
        <a:lstStyle/>
        <a:p>
          <a:endParaRPr lang="en-US"/>
        </a:p>
      </dgm:t>
    </dgm:pt>
    <dgm:pt modelId="{4EF19734-AF11-4C91-BFCC-185F459CC81A}">
      <dgm:prSet phldr="0"/>
      <dgm:spPr/>
      <dgm:t>
        <a:bodyPr/>
        <a:lstStyle/>
        <a:p>
          <a:pPr rtl="0"/>
          <a:r>
            <a:rPr lang="en-US" dirty="0">
              <a:solidFill>
                <a:schemeClr val="bg1"/>
              </a:solidFill>
              <a:latin typeface="Calibri Light" panose="020F0302020204030204"/>
            </a:rPr>
            <a:t>Southampton port</a:t>
          </a:r>
          <a:r>
            <a:rPr lang="en-US" dirty="0">
              <a:solidFill>
                <a:schemeClr val="bg1"/>
              </a:solidFill>
            </a:rPr>
            <a:t> was the main departure point for the Titanic, and most of the crew and passengers boarded here</a:t>
          </a:r>
          <a:r>
            <a:rPr lang="en-US" dirty="0">
              <a:solidFill>
                <a:schemeClr val="bg1"/>
              </a:solidFill>
              <a:latin typeface="Calibri Light" panose="020F0302020204030204"/>
            </a:rPr>
            <a:t>, which explainds why %80 of young passengers were boarded at this port.</a:t>
          </a:r>
        </a:p>
      </dgm:t>
    </dgm:pt>
    <dgm:pt modelId="{FD7565A1-66A0-4445-80F7-61CB13B7FA24}" type="parTrans" cxnId="{DD95359C-A92F-4FE3-A7A9-F99931F7AC8A}">
      <dgm:prSet/>
      <dgm:spPr/>
    </dgm:pt>
    <dgm:pt modelId="{013FD85A-BE5E-4F3A-BB08-3E465B5EBA07}" type="sibTrans" cxnId="{DD95359C-A92F-4FE3-A7A9-F99931F7AC8A}">
      <dgm:prSet/>
      <dgm:spPr/>
      <dgm:t>
        <a:bodyPr/>
        <a:lstStyle/>
        <a:p>
          <a:endParaRPr lang="en-US"/>
        </a:p>
      </dgm:t>
    </dgm:pt>
    <dgm:pt modelId="{9903007E-9CDF-42AB-AE2C-0E9A5FE6BC9D}" type="pres">
      <dgm:prSet presAssocID="{ECEC1FED-09A0-4247-B7D3-00E59564AE5D}" presName="outerComposite" presStyleCnt="0">
        <dgm:presLayoutVars>
          <dgm:chMax val="5"/>
          <dgm:dir/>
          <dgm:resizeHandles val="exact"/>
        </dgm:presLayoutVars>
      </dgm:prSet>
      <dgm:spPr/>
    </dgm:pt>
    <dgm:pt modelId="{56428D1E-C174-420E-AC5C-F7740AF3EE5E}" type="pres">
      <dgm:prSet presAssocID="{ECEC1FED-09A0-4247-B7D3-00E59564AE5D}" presName="dummyMaxCanvas" presStyleCnt="0">
        <dgm:presLayoutVars/>
      </dgm:prSet>
      <dgm:spPr/>
    </dgm:pt>
    <dgm:pt modelId="{03D46029-6620-4E34-A4A8-2AFEA9C5A6A7}" type="pres">
      <dgm:prSet presAssocID="{ECEC1FED-09A0-4247-B7D3-00E59564AE5D}" presName="FourNodes_1" presStyleLbl="node1" presStyleIdx="0" presStyleCnt="4">
        <dgm:presLayoutVars>
          <dgm:bulletEnabled val="1"/>
        </dgm:presLayoutVars>
      </dgm:prSet>
      <dgm:spPr/>
    </dgm:pt>
    <dgm:pt modelId="{57A4E840-FB19-41DA-8EAC-F0D11AC23651}" type="pres">
      <dgm:prSet presAssocID="{ECEC1FED-09A0-4247-B7D3-00E59564AE5D}" presName="FourNodes_2" presStyleLbl="node1" presStyleIdx="1" presStyleCnt="4">
        <dgm:presLayoutVars>
          <dgm:bulletEnabled val="1"/>
        </dgm:presLayoutVars>
      </dgm:prSet>
      <dgm:spPr/>
    </dgm:pt>
    <dgm:pt modelId="{FF9979AC-1464-4DC0-9EBD-E9DAD2BED304}" type="pres">
      <dgm:prSet presAssocID="{ECEC1FED-09A0-4247-B7D3-00E59564AE5D}" presName="FourNodes_3" presStyleLbl="node1" presStyleIdx="2" presStyleCnt="4">
        <dgm:presLayoutVars>
          <dgm:bulletEnabled val="1"/>
        </dgm:presLayoutVars>
      </dgm:prSet>
      <dgm:spPr/>
    </dgm:pt>
    <dgm:pt modelId="{ABD0AF0F-BBFE-459D-BB39-DA145FAB1CC1}" type="pres">
      <dgm:prSet presAssocID="{ECEC1FED-09A0-4247-B7D3-00E59564AE5D}" presName="FourNodes_4" presStyleLbl="node1" presStyleIdx="3" presStyleCnt="4">
        <dgm:presLayoutVars>
          <dgm:bulletEnabled val="1"/>
        </dgm:presLayoutVars>
      </dgm:prSet>
      <dgm:spPr/>
    </dgm:pt>
    <dgm:pt modelId="{F159396D-2713-4AA5-8398-C8EB721F6F21}" type="pres">
      <dgm:prSet presAssocID="{ECEC1FED-09A0-4247-B7D3-00E59564AE5D}" presName="FourConn_1-2" presStyleLbl="fgAccFollowNode1" presStyleIdx="0" presStyleCnt="3">
        <dgm:presLayoutVars>
          <dgm:bulletEnabled val="1"/>
        </dgm:presLayoutVars>
      </dgm:prSet>
      <dgm:spPr/>
    </dgm:pt>
    <dgm:pt modelId="{805FA594-2EF6-42EE-A1BC-63A60BF7B666}" type="pres">
      <dgm:prSet presAssocID="{ECEC1FED-09A0-4247-B7D3-00E59564AE5D}" presName="FourConn_2-3" presStyleLbl="fgAccFollowNode1" presStyleIdx="1" presStyleCnt="3">
        <dgm:presLayoutVars>
          <dgm:bulletEnabled val="1"/>
        </dgm:presLayoutVars>
      </dgm:prSet>
      <dgm:spPr/>
    </dgm:pt>
    <dgm:pt modelId="{9C05B8B7-EBD6-4596-B6D0-1DA8F7E08DC2}" type="pres">
      <dgm:prSet presAssocID="{ECEC1FED-09A0-4247-B7D3-00E59564AE5D}" presName="FourConn_3-4" presStyleLbl="fgAccFollowNode1" presStyleIdx="2" presStyleCnt="3">
        <dgm:presLayoutVars>
          <dgm:bulletEnabled val="1"/>
        </dgm:presLayoutVars>
      </dgm:prSet>
      <dgm:spPr/>
    </dgm:pt>
    <dgm:pt modelId="{4F1EF4BE-CCBF-4812-A504-7EB68EADDFEB}" type="pres">
      <dgm:prSet presAssocID="{ECEC1FED-09A0-4247-B7D3-00E59564AE5D}" presName="FourNodes_1_text" presStyleLbl="node1" presStyleIdx="3" presStyleCnt="4">
        <dgm:presLayoutVars>
          <dgm:bulletEnabled val="1"/>
        </dgm:presLayoutVars>
      </dgm:prSet>
      <dgm:spPr/>
    </dgm:pt>
    <dgm:pt modelId="{1939F43F-2BD7-4CFC-9646-83D2111478B1}" type="pres">
      <dgm:prSet presAssocID="{ECEC1FED-09A0-4247-B7D3-00E59564AE5D}" presName="FourNodes_2_text" presStyleLbl="node1" presStyleIdx="3" presStyleCnt="4">
        <dgm:presLayoutVars>
          <dgm:bulletEnabled val="1"/>
        </dgm:presLayoutVars>
      </dgm:prSet>
      <dgm:spPr/>
    </dgm:pt>
    <dgm:pt modelId="{4A6D2808-51AA-4330-938B-31DE15E885CC}" type="pres">
      <dgm:prSet presAssocID="{ECEC1FED-09A0-4247-B7D3-00E59564AE5D}" presName="FourNodes_3_text" presStyleLbl="node1" presStyleIdx="3" presStyleCnt="4">
        <dgm:presLayoutVars>
          <dgm:bulletEnabled val="1"/>
        </dgm:presLayoutVars>
      </dgm:prSet>
      <dgm:spPr/>
    </dgm:pt>
    <dgm:pt modelId="{893800A5-C08E-4785-8EF4-CCE0215ED376}" type="pres">
      <dgm:prSet presAssocID="{ECEC1FED-09A0-4247-B7D3-00E59564AE5D}" presName="FourNodes_4_text" presStyleLbl="node1" presStyleIdx="3" presStyleCnt="4">
        <dgm:presLayoutVars>
          <dgm:bulletEnabled val="1"/>
        </dgm:presLayoutVars>
      </dgm:prSet>
      <dgm:spPr/>
    </dgm:pt>
  </dgm:ptLst>
  <dgm:cxnLst>
    <dgm:cxn modelId="{93288426-84D8-4725-916B-D0BBEBC8A8DF}" type="presOf" srcId="{6912E8FA-1524-469F-BCBB-0D034C074CCE}" destId="{57A4E840-FB19-41DA-8EAC-F0D11AC23651}" srcOrd="0" destOrd="0" presId="urn:microsoft.com/office/officeart/2005/8/layout/vProcess5"/>
    <dgm:cxn modelId="{A7BACD2A-49AB-4795-9DA1-2F2DE8CA54B9}" type="presOf" srcId="{C65D3E88-AC2F-4C50-9070-706AE29B8F1D}" destId="{9C05B8B7-EBD6-4596-B6D0-1DA8F7E08DC2}" srcOrd="0" destOrd="0" presId="urn:microsoft.com/office/officeart/2005/8/layout/vProcess5"/>
    <dgm:cxn modelId="{9514E62A-03D7-488A-BB1F-AEFDC0826B4C}" type="presOf" srcId="{8E119D20-8A27-4220-933C-7E32078F6952}" destId="{893800A5-C08E-4785-8EF4-CCE0215ED376}" srcOrd="1" destOrd="0" presId="urn:microsoft.com/office/officeart/2005/8/layout/vProcess5"/>
    <dgm:cxn modelId="{2F70192D-4948-41C3-A762-A6EF8ED565B9}" type="presOf" srcId="{6912E8FA-1524-469F-BCBB-0D034C074CCE}" destId="{1939F43F-2BD7-4CFC-9646-83D2111478B1}" srcOrd="1" destOrd="0" presId="urn:microsoft.com/office/officeart/2005/8/layout/vProcess5"/>
    <dgm:cxn modelId="{F35F3140-3184-4E26-9376-BCE58FB694DF}" type="presOf" srcId="{CD00AEC5-AA2B-476A-89F8-927D5A8DCD7D}" destId="{805FA594-2EF6-42EE-A1BC-63A60BF7B666}" srcOrd="0" destOrd="0" presId="urn:microsoft.com/office/officeart/2005/8/layout/vProcess5"/>
    <dgm:cxn modelId="{78B6D363-FEDF-475D-A6E1-F85B86975ED5}" type="presOf" srcId="{8E119D20-8A27-4220-933C-7E32078F6952}" destId="{ABD0AF0F-BBFE-459D-BB39-DA145FAB1CC1}" srcOrd="0" destOrd="0" presId="urn:microsoft.com/office/officeart/2005/8/layout/vProcess5"/>
    <dgm:cxn modelId="{30D7AD45-66C4-460E-89EA-3C63A871A567}" srcId="{ECEC1FED-09A0-4247-B7D3-00E59564AE5D}" destId="{C76605B4-DF3C-43C0-B115-5B3770326F10}" srcOrd="2" destOrd="0" parTransId="{389B261C-BFF4-404D-A538-1CFCDDE8AE33}" sibTransId="{C65D3E88-AC2F-4C50-9070-706AE29B8F1D}"/>
    <dgm:cxn modelId="{AF216459-9EBC-4422-A4E9-EB1509CA5424}" type="presOf" srcId="{4EF19734-AF11-4C91-BFCC-185F459CC81A}" destId="{4F1EF4BE-CCBF-4812-A504-7EB68EADDFEB}" srcOrd="1" destOrd="0" presId="urn:microsoft.com/office/officeart/2005/8/layout/vProcess5"/>
    <dgm:cxn modelId="{0749EA7F-E4C2-449A-9B76-509480D7F1A8}" srcId="{ECEC1FED-09A0-4247-B7D3-00E59564AE5D}" destId="{6912E8FA-1524-469F-BCBB-0D034C074CCE}" srcOrd="1" destOrd="0" parTransId="{BA77812E-3EB1-48C3-9926-C27AB65D6829}" sibTransId="{CD00AEC5-AA2B-476A-89F8-927D5A8DCD7D}"/>
    <dgm:cxn modelId="{5C246692-D897-4B46-A07A-FF589F25488B}" type="presOf" srcId="{C76605B4-DF3C-43C0-B115-5B3770326F10}" destId="{FF9979AC-1464-4DC0-9EBD-E9DAD2BED304}" srcOrd="0" destOrd="0" presId="urn:microsoft.com/office/officeart/2005/8/layout/vProcess5"/>
    <dgm:cxn modelId="{DD95359C-A92F-4FE3-A7A9-F99931F7AC8A}" srcId="{ECEC1FED-09A0-4247-B7D3-00E59564AE5D}" destId="{4EF19734-AF11-4C91-BFCC-185F459CC81A}" srcOrd="0" destOrd="0" parTransId="{FD7565A1-66A0-4445-80F7-61CB13B7FA24}" sibTransId="{013FD85A-BE5E-4F3A-BB08-3E465B5EBA07}"/>
    <dgm:cxn modelId="{10CB85C9-619F-423B-AACC-4864D059F3D5}" type="presOf" srcId="{C76605B4-DF3C-43C0-B115-5B3770326F10}" destId="{4A6D2808-51AA-4330-938B-31DE15E885CC}" srcOrd="1" destOrd="0" presId="urn:microsoft.com/office/officeart/2005/8/layout/vProcess5"/>
    <dgm:cxn modelId="{E65577DE-F636-4517-86D0-D9EA25CE09E7}" srcId="{ECEC1FED-09A0-4247-B7D3-00E59564AE5D}" destId="{8E119D20-8A27-4220-933C-7E32078F6952}" srcOrd="3" destOrd="0" parTransId="{0306C7D3-B018-4471-AC59-BDE44DF32C13}" sibTransId="{1DB5AC5B-31A8-41A4-87A7-847F8873335E}"/>
    <dgm:cxn modelId="{CC7903E2-3EF1-4620-BD0B-8663CAB831A1}" type="presOf" srcId="{013FD85A-BE5E-4F3A-BB08-3E465B5EBA07}" destId="{F159396D-2713-4AA5-8398-C8EB721F6F21}" srcOrd="0" destOrd="0" presId="urn:microsoft.com/office/officeart/2005/8/layout/vProcess5"/>
    <dgm:cxn modelId="{5BDBF8E4-E768-40AC-BB4C-EC895A8CE641}" type="presOf" srcId="{ECEC1FED-09A0-4247-B7D3-00E59564AE5D}" destId="{9903007E-9CDF-42AB-AE2C-0E9A5FE6BC9D}" srcOrd="0" destOrd="0" presId="urn:microsoft.com/office/officeart/2005/8/layout/vProcess5"/>
    <dgm:cxn modelId="{7569CCEE-5B9C-4A21-9529-CBD79ED4332D}" type="presOf" srcId="{4EF19734-AF11-4C91-BFCC-185F459CC81A}" destId="{03D46029-6620-4E34-A4A8-2AFEA9C5A6A7}" srcOrd="0" destOrd="0" presId="urn:microsoft.com/office/officeart/2005/8/layout/vProcess5"/>
    <dgm:cxn modelId="{79D738FA-1B25-4BF3-801B-5ADC48EB43CB}" type="presParOf" srcId="{9903007E-9CDF-42AB-AE2C-0E9A5FE6BC9D}" destId="{56428D1E-C174-420E-AC5C-F7740AF3EE5E}" srcOrd="0" destOrd="0" presId="urn:microsoft.com/office/officeart/2005/8/layout/vProcess5"/>
    <dgm:cxn modelId="{65C547CE-9F9A-4BB6-928F-0CAD57262655}" type="presParOf" srcId="{9903007E-9CDF-42AB-AE2C-0E9A5FE6BC9D}" destId="{03D46029-6620-4E34-A4A8-2AFEA9C5A6A7}" srcOrd="1" destOrd="0" presId="urn:microsoft.com/office/officeart/2005/8/layout/vProcess5"/>
    <dgm:cxn modelId="{D9825532-D53D-49EC-B2A9-1592D4230C0D}" type="presParOf" srcId="{9903007E-9CDF-42AB-AE2C-0E9A5FE6BC9D}" destId="{57A4E840-FB19-41DA-8EAC-F0D11AC23651}" srcOrd="2" destOrd="0" presId="urn:microsoft.com/office/officeart/2005/8/layout/vProcess5"/>
    <dgm:cxn modelId="{03DB73CB-0E9C-4647-A6B9-5D3E8DD10065}" type="presParOf" srcId="{9903007E-9CDF-42AB-AE2C-0E9A5FE6BC9D}" destId="{FF9979AC-1464-4DC0-9EBD-E9DAD2BED304}" srcOrd="3" destOrd="0" presId="urn:microsoft.com/office/officeart/2005/8/layout/vProcess5"/>
    <dgm:cxn modelId="{66E6CB59-438E-45B2-A3BD-9D4832CA3C82}" type="presParOf" srcId="{9903007E-9CDF-42AB-AE2C-0E9A5FE6BC9D}" destId="{ABD0AF0F-BBFE-459D-BB39-DA145FAB1CC1}" srcOrd="4" destOrd="0" presId="urn:microsoft.com/office/officeart/2005/8/layout/vProcess5"/>
    <dgm:cxn modelId="{5933BCE2-F957-4D22-B4C7-B4408396EE46}" type="presParOf" srcId="{9903007E-9CDF-42AB-AE2C-0E9A5FE6BC9D}" destId="{F159396D-2713-4AA5-8398-C8EB721F6F21}" srcOrd="5" destOrd="0" presId="urn:microsoft.com/office/officeart/2005/8/layout/vProcess5"/>
    <dgm:cxn modelId="{3F3FD21E-5953-4A32-BB95-9FDD7AAD68A5}" type="presParOf" srcId="{9903007E-9CDF-42AB-AE2C-0E9A5FE6BC9D}" destId="{805FA594-2EF6-42EE-A1BC-63A60BF7B666}" srcOrd="6" destOrd="0" presId="urn:microsoft.com/office/officeart/2005/8/layout/vProcess5"/>
    <dgm:cxn modelId="{D6C6843F-82F2-4C7C-84ED-A210A30B02A6}" type="presParOf" srcId="{9903007E-9CDF-42AB-AE2C-0E9A5FE6BC9D}" destId="{9C05B8B7-EBD6-4596-B6D0-1DA8F7E08DC2}" srcOrd="7" destOrd="0" presId="urn:microsoft.com/office/officeart/2005/8/layout/vProcess5"/>
    <dgm:cxn modelId="{A8D935C8-F7D7-4F21-B072-C3DC0BB9A377}" type="presParOf" srcId="{9903007E-9CDF-42AB-AE2C-0E9A5FE6BC9D}" destId="{4F1EF4BE-CCBF-4812-A504-7EB68EADDFEB}" srcOrd="8" destOrd="0" presId="urn:microsoft.com/office/officeart/2005/8/layout/vProcess5"/>
    <dgm:cxn modelId="{A97B6971-826C-4DED-8800-0066D8A76993}" type="presParOf" srcId="{9903007E-9CDF-42AB-AE2C-0E9A5FE6BC9D}" destId="{1939F43F-2BD7-4CFC-9646-83D2111478B1}" srcOrd="9" destOrd="0" presId="urn:microsoft.com/office/officeart/2005/8/layout/vProcess5"/>
    <dgm:cxn modelId="{2FA2F1A8-5CD6-467C-B336-E6EAA354A70F}" type="presParOf" srcId="{9903007E-9CDF-42AB-AE2C-0E9A5FE6BC9D}" destId="{4A6D2808-51AA-4330-938B-31DE15E885CC}" srcOrd="10" destOrd="0" presId="urn:microsoft.com/office/officeart/2005/8/layout/vProcess5"/>
    <dgm:cxn modelId="{03BDB3C4-ACF3-49D5-943F-3EE57A882AE8}" type="presParOf" srcId="{9903007E-9CDF-42AB-AE2C-0E9A5FE6BC9D}" destId="{893800A5-C08E-4785-8EF4-CCE0215ED37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46029-6620-4E34-A4A8-2AFEA9C5A6A7}">
      <dsp:nvSpPr>
        <dsp:cNvPr id="0" name=""/>
        <dsp:cNvSpPr/>
      </dsp:nvSpPr>
      <dsp:spPr>
        <a:xfrm>
          <a:off x="0" y="0"/>
          <a:ext cx="8742263" cy="922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solidFill>
                <a:schemeClr val="bg1"/>
              </a:solidFill>
              <a:latin typeface="Calibri Light" panose="020F0302020204030204"/>
            </a:rPr>
            <a:t>Southampton port</a:t>
          </a:r>
          <a:r>
            <a:rPr lang="en-US" sz="1600" kern="1200" dirty="0">
              <a:solidFill>
                <a:schemeClr val="bg1"/>
              </a:solidFill>
            </a:rPr>
            <a:t> was the main departure point for the Titanic, and most of the crew and passengers boarded here</a:t>
          </a:r>
          <a:r>
            <a:rPr lang="en-US" sz="1600" kern="1200" dirty="0">
              <a:solidFill>
                <a:schemeClr val="bg1"/>
              </a:solidFill>
              <a:latin typeface="Calibri Light" panose="020F0302020204030204"/>
            </a:rPr>
            <a:t>, which explainds why %80 of young passengers were boarded at this port.</a:t>
          </a:r>
        </a:p>
      </dsp:txBody>
      <dsp:txXfrm>
        <a:off x="27017" y="27017"/>
        <a:ext cx="7668958" cy="868383"/>
      </dsp:txXfrm>
    </dsp:sp>
    <dsp:sp modelId="{57A4E840-FB19-41DA-8EAC-F0D11AC23651}">
      <dsp:nvSpPr>
        <dsp:cNvPr id="0" name=""/>
        <dsp:cNvSpPr/>
      </dsp:nvSpPr>
      <dsp:spPr>
        <a:xfrm>
          <a:off x="732164" y="1090129"/>
          <a:ext cx="8742263" cy="92241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The higher number of male child victims may suggest that males were more likely to be left behind during evacuation compared to females. This could be due to the societal norms of that time, which placed a higher value on the lives of women and children.</a:t>
          </a:r>
        </a:p>
      </dsp:txBody>
      <dsp:txXfrm>
        <a:off x="759181" y="1117146"/>
        <a:ext cx="7356493" cy="868383"/>
      </dsp:txXfrm>
    </dsp:sp>
    <dsp:sp modelId="{FF9979AC-1464-4DC0-9EBD-E9DAD2BED304}">
      <dsp:nvSpPr>
        <dsp:cNvPr id="0" name=""/>
        <dsp:cNvSpPr/>
      </dsp:nvSpPr>
      <dsp:spPr>
        <a:xfrm>
          <a:off x="1453401" y="2180258"/>
          <a:ext cx="8742263" cy="92241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The higher survival rate of children accompanied by 1 or 2 family members may suggest that families with smaller size were able to evacuate more efficiently and effectively than those with larger size.</a:t>
          </a:r>
        </a:p>
      </dsp:txBody>
      <dsp:txXfrm>
        <a:off x="1480418" y="2207275"/>
        <a:ext cx="7367421" cy="868383"/>
      </dsp:txXfrm>
    </dsp:sp>
    <dsp:sp modelId="{ABD0AF0F-BBFE-459D-BB39-DA145FAB1CC1}">
      <dsp:nvSpPr>
        <dsp:cNvPr id="0" name=""/>
        <dsp:cNvSpPr/>
      </dsp:nvSpPr>
      <dsp:spPr>
        <a:xfrm>
          <a:off x="2185565" y="3270387"/>
          <a:ext cx="8742263" cy="92241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Overall, the findings highlight the complex and multifaceted nature of the factors that influenced the survival rates of children on the Titanic, including gender, family size, port of embarkation.</a:t>
          </a:r>
        </a:p>
      </dsp:txBody>
      <dsp:txXfrm>
        <a:off x="2212582" y="3297404"/>
        <a:ext cx="7356493" cy="868383"/>
      </dsp:txXfrm>
    </dsp:sp>
    <dsp:sp modelId="{F159396D-2713-4AA5-8398-C8EB721F6F21}">
      <dsp:nvSpPr>
        <dsp:cNvPr id="0" name=""/>
        <dsp:cNvSpPr/>
      </dsp:nvSpPr>
      <dsp:spPr>
        <a:xfrm>
          <a:off x="8142692" y="706487"/>
          <a:ext cx="599571" cy="5995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805FA594-2EF6-42EE-A1BC-63A60BF7B666}">
      <dsp:nvSpPr>
        <dsp:cNvPr id="0" name=""/>
        <dsp:cNvSpPr/>
      </dsp:nvSpPr>
      <dsp:spPr>
        <a:xfrm>
          <a:off x="8874856" y="1796616"/>
          <a:ext cx="599571" cy="59957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9C05B8B7-EBD6-4596-B6D0-1DA8F7E08DC2}">
      <dsp:nvSpPr>
        <dsp:cNvPr id="0" name=""/>
        <dsp:cNvSpPr/>
      </dsp:nvSpPr>
      <dsp:spPr>
        <a:xfrm>
          <a:off x="9596093" y="2886746"/>
          <a:ext cx="599571" cy="59957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Titanic_(1997_fil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titanicfacts.net/titanic-victims/#:~:text=How%20many%20children%20died%20on,from%20First%20Class%20who%20perish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274" y="4768820"/>
            <a:ext cx="10592174" cy="1340965"/>
          </a:xfrm>
        </p:spPr>
        <p:txBody>
          <a:bodyPr anchor="t">
            <a:normAutofit/>
          </a:bodyPr>
          <a:lstStyle/>
          <a:p>
            <a:pPr algn="l"/>
            <a:r>
              <a:rPr lang="en-US" sz="2400" dirty="0">
                <a:solidFill>
                  <a:srgbClr val="202124"/>
                </a:solidFill>
                <a:highlight>
                  <a:srgbClr val="FFFFFF"/>
                </a:highlight>
                <a:ea typeface="+mj-lt"/>
                <a:cs typeface="+mj-lt"/>
              </a:rPr>
              <a:t>Almost </a:t>
            </a:r>
            <a:r>
              <a:rPr lang="en-US" sz="2400" b="1" dirty="0">
                <a:solidFill>
                  <a:srgbClr val="C00000"/>
                </a:solidFill>
                <a:highlight>
                  <a:srgbClr val="FFFFFF"/>
                </a:highlight>
                <a:ea typeface="+mj-lt"/>
                <a:cs typeface="+mj-lt"/>
              </a:rPr>
              <a:t>half</a:t>
            </a:r>
            <a:r>
              <a:rPr lang="en-US" sz="2400" b="1" dirty="0">
                <a:solidFill>
                  <a:srgbClr val="202124"/>
                </a:solidFill>
                <a:highlight>
                  <a:srgbClr val="FFFFFF"/>
                </a:highlight>
                <a:ea typeface="+mj-lt"/>
                <a:cs typeface="+mj-lt"/>
              </a:rPr>
              <a:t> </a:t>
            </a:r>
            <a:r>
              <a:rPr lang="en-US" sz="2400" dirty="0">
                <a:solidFill>
                  <a:srgbClr val="202124"/>
                </a:solidFill>
                <a:highlight>
                  <a:srgbClr val="FFFFFF"/>
                </a:highlight>
                <a:ea typeface="+mj-lt"/>
                <a:cs typeface="+mj-lt"/>
              </a:rPr>
              <a:t>of the children were killed when the ship sank.</a:t>
            </a:r>
            <a:br>
              <a:rPr lang="en-US" sz="2400" dirty="0">
                <a:solidFill>
                  <a:srgbClr val="202124"/>
                </a:solidFill>
                <a:highlight>
                  <a:srgbClr val="FFFFFF"/>
                </a:highlight>
                <a:ea typeface="+mj-lt"/>
                <a:cs typeface="+mj-lt"/>
              </a:rPr>
            </a:br>
            <a:br>
              <a:rPr lang="en-US" sz="2400" dirty="0">
                <a:highlight>
                  <a:srgbClr val="FFFFFF"/>
                </a:highlight>
                <a:ea typeface="+mj-lt"/>
                <a:cs typeface="+mj-lt"/>
              </a:rPr>
            </a:br>
            <a:r>
              <a:rPr lang="en-US" sz="1800" dirty="0">
                <a:solidFill>
                  <a:srgbClr val="202124"/>
                </a:solidFill>
                <a:highlight>
                  <a:srgbClr val="FFFFFF"/>
                </a:highlight>
                <a:cs typeface="Calibri Light"/>
              </a:rPr>
              <a:t>Analyzing the survival rates considering their </a:t>
            </a:r>
            <a:r>
              <a:rPr lang="en-US" sz="1800" u="sng" dirty="0">
                <a:solidFill>
                  <a:srgbClr val="202124"/>
                </a:solidFill>
                <a:highlight>
                  <a:srgbClr val="FFFFFF"/>
                </a:highlight>
                <a:cs typeface="Calibri Light"/>
              </a:rPr>
              <a:t>age</a:t>
            </a:r>
            <a:r>
              <a:rPr lang="en-US" sz="1800" dirty="0">
                <a:solidFill>
                  <a:srgbClr val="202124"/>
                </a:solidFill>
                <a:highlight>
                  <a:srgbClr val="FFFFFF"/>
                </a:highlight>
                <a:cs typeface="Calibri Light"/>
              </a:rPr>
              <a:t>, </a:t>
            </a:r>
            <a:r>
              <a:rPr lang="en-US" sz="1800" u="sng" dirty="0">
                <a:solidFill>
                  <a:srgbClr val="202124"/>
                </a:solidFill>
                <a:highlight>
                  <a:srgbClr val="FFFFFF"/>
                </a:highlight>
                <a:cs typeface="Calibri Light"/>
              </a:rPr>
              <a:t>sex</a:t>
            </a:r>
            <a:r>
              <a:rPr lang="en-US" sz="1800" dirty="0">
                <a:solidFill>
                  <a:srgbClr val="202124"/>
                </a:solidFill>
                <a:highlight>
                  <a:srgbClr val="FFFFFF"/>
                </a:highlight>
                <a:cs typeface="Calibri Light"/>
              </a:rPr>
              <a:t>, </a:t>
            </a:r>
            <a:r>
              <a:rPr lang="en-US" sz="1800" u="sng" dirty="0">
                <a:solidFill>
                  <a:srgbClr val="202124"/>
                </a:solidFill>
                <a:highlight>
                  <a:srgbClr val="FFFFFF"/>
                </a:highlight>
                <a:cs typeface="Calibri Light"/>
              </a:rPr>
              <a:t>embarkation port</a:t>
            </a:r>
            <a:r>
              <a:rPr lang="en-US" sz="1800" dirty="0">
                <a:solidFill>
                  <a:srgbClr val="202124"/>
                </a:solidFill>
                <a:highlight>
                  <a:srgbClr val="FFFFFF"/>
                </a:highlight>
                <a:cs typeface="Calibri Light"/>
              </a:rPr>
              <a:t>, and </a:t>
            </a:r>
            <a:r>
              <a:rPr lang="en-US" sz="1800" u="sng" dirty="0">
                <a:solidFill>
                  <a:srgbClr val="202124"/>
                </a:solidFill>
                <a:highlight>
                  <a:srgbClr val="FFFFFF"/>
                </a:highlight>
                <a:cs typeface="Calibri Light"/>
              </a:rPr>
              <a:t>family members</a:t>
            </a:r>
            <a:r>
              <a:rPr lang="en-US" sz="1800" dirty="0">
                <a:solidFill>
                  <a:srgbClr val="202124"/>
                </a:solidFill>
                <a:highlight>
                  <a:srgbClr val="FFFFFF"/>
                </a:highlight>
                <a:cs typeface="Calibri Light"/>
              </a:rPr>
              <a:t> on board can provide valuable insight.</a:t>
            </a:r>
            <a:endParaRPr lang="en-US" sz="1800" dirty="0">
              <a:cs typeface="Calibri Light"/>
            </a:endParaRPr>
          </a:p>
        </p:txBody>
      </p:sp>
      <p:pic>
        <p:nvPicPr>
          <p:cNvPr id="4" name="Picture 4">
            <a:extLst>
              <a:ext uri="{FF2B5EF4-FFF2-40B4-BE49-F238E27FC236}">
                <a16:creationId xmlns:a16="http://schemas.microsoft.com/office/drawing/2014/main" id="{DB5FC3EB-DBE1-A6E0-571C-803DC7FD8D9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0986" b="7930"/>
          <a:stretch/>
        </p:blipFill>
        <p:spPr>
          <a:xfrm>
            <a:off x="-1" y="10"/>
            <a:ext cx="12192001" cy="4201449"/>
          </a:xfrm>
          <a:prstGeom prst="rect">
            <a:avLst/>
          </a:prstGeom>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p:cNvSpPr>
            <a:spLocks noGrp="1"/>
          </p:cNvSpPr>
          <p:nvPr>
            <p:ph type="subTitle" idx="1"/>
          </p:nvPr>
        </p:nvSpPr>
        <p:spPr>
          <a:xfrm>
            <a:off x="804672" y="4277465"/>
            <a:ext cx="9416898" cy="484374"/>
          </a:xfrm>
        </p:spPr>
        <p:txBody>
          <a:bodyPr anchor="b">
            <a:normAutofit/>
          </a:bodyPr>
          <a:lstStyle/>
          <a:p>
            <a:pPr algn="l"/>
            <a:r>
              <a:rPr lang="en-US" sz="2800" dirty="0">
                <a:solidFill>
                  <a:schemeClr val="tx2"/>
                </a:solidFill>
                <a:cs typeface="Calibri"/>
              </a:rPr>
              <a:t>In the disaster of the Titanic</a:t>
            </a:r>
            <a:endParaRPr lang="en-US" sz="2800" dirty="0">
              <a:solidFill>
                <a:schemeClr val="tx2"/>
              </a:solidFill>
            </a:endParaRPr>
          </a:p>
        </p:txBody>
      </p:sp>
      <p:sp>
        <p:nvSpPr>
          <p:cNvPr id="5" name="TextBox 4">
            <a:extLst>
              <a:ext uri="{FF2B5EF4-FFF2-40B4-BE49-F238E27FC236}">
                <a16:creationId xmlns:a16="http://schemas.microsoft.com/office/drawing/2014/main" id="{2FD9DBE8-4625-9332-9312-A620CE76542F}"/>
              </a:ext>
            </a:extLst>
          </p:cNvPr>
          <p:cNvSpPr txBox="1"/>
          <p:nvPr/>
        </p:nvSpPr>
        <p:spPr>
          <a:xfrm>
            <a:off x="386222" y="6331792"/>
            <a:ext cx="11539449" cy="384721"/>
          </a:xfrm>
          <a:prstGeom prst="rect">
            <a:avLst/>
          </a:prstGeom>
          <a:solidFill>
            <a:srgbClr val="000000"/>
          </a:solidFill>
        </p:spPr>
        <p:txBody>
          <a:bodyPr wrap="square" lIns="91440" tIns="45720" rIns="91440" bIns="45720" anchor="t">
            <a:spAutoFit/>
          </a:bodyPr>
          <a:lstStyle/>
          <a:p>
            <a:pPr algn="r">
              <a:spcAft>
                <a:spcPts val="600"/>
              </a:spcAft>
            </a:pPr>
            <a:r>
              <a:rPr lang="en-US" sz="700" dirty="0">
                <a:solidFill>
                  <a:schemeClr val="bg1"/>
                </a:solidFill>
                <a:ea typeface="+mn-lt"/>
                <a:cs typeface="+mn-lt"/>
                <a:hlinkClick r:id="rId4">
                  <a:extLst>
                    <a:ext uri="{A12FA001-AC4F-418D-AE19-62706E023703}">
                      <ahyp:hlinkClr xmlns:ahyp="http://schemas.microsoft.com/office/drawing/2018/hyperlinkcolor" val="tx"/>
                    </a:ext>
                  </a:extLst>
                </a:hlinkClick>
              </a:rPr>
              <a:t>https://titanicfacts.net/titanic-victims/#:~:text=How%20many%20children%20died%20on,from%20First%20Class%20who%20perished</a:t>
            </a:r>
            <a:r>
              <a:rPr lang="en-US" sz="700" dirty="0">
                <a:solidFill>
                  <a:schemeClr val="bg1"/>
                </a:solidFill>
                <a:ea typeface="+mn-lt"/>
                <a:cs typeface="+mn-lt"/>
              </a:rPr>
              <a:t>.</a:t>
            </a:r>
            <a:endParaRPr lang="en-US">
              <a:solidFill>
                <a:schemeClr val="bg1"/>
              </a:solidFill>
              <a:ea typeface="+mn-lt"/>
              <a:cs typeface="+mn-lt"/>
            </a:endParaRPr>
          </a:p>
          <a:p>
            <a:pPr algn="r">
              <a:spcAft>
                <a:spcPts val="600"/>
              </a:spcAft>
            </a:pPr>
            <a:endParaRPr lang="en-US" sz="700" dirty="0">
              <a:solidFill>
                <a:schemeClr val="bg1"/>
              </a:solidFill>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5" name="Oval 44">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330B6-8017-8063-FB16-6820807FC7FF}"/>
              </a:ext>
            </a:extLst>
          </p:cNvPr>
          <p:cNvSpPr>
            <a:spLocks noGrp="1"/>
          </p:cNvSpPr>
          <p:nvPr>
            <p:ph type="title"/>
          </p:nvPr>
        </p:nvSpPr>
        <p:spPr>
          <a:xfrm>
            <a:off x="630935" y="1008237"/>
            <a:ext cx="4634859" cy="1063309"/>
          </a:xfrm>
          <a:noFill/>
        </p:spPr>
        <p:txBody>
          <a:bodyPr anchor="t">
            <a:normAutofit fontScale="90000"/>
          </a:bodyPr>
          <a:lstStyle/>
          <a:p>
            <a:pPr marL="285750" indent="-285750">
              <a:buFont typeface="Arial"/>
              <a:buChar char="•"/>
            </a:pPr>
            <a:r>
              <a:rPr lang="en-US" sz="1800" dirty="0">
                <a:solidFill>
                  <a:schemeClr val="bg1"/>
                </a:solidFill>
                <a:cs typeface="Calibri Light"/>
              </a:rPr>
              <a:t>Most children embarked at </a:t>
            </a:r>
            <a:r>
              <a:rPr lang="en-US" sz="1800" dirty="0">
                <a:solidFill>
                  <a:schemeClr val="accent2"/>
                </a:solidFill>
                <a:ea typeface="+mj-lt"/>
                <a:cs typeface="+mj-lt"/>
              </a:rPr>
              <a:t>Southampton</a:t>
            </a:r>
            <a:r>
              <a:rPr lang="en-US" sz="1800" dirty="0">
                <a:solidFill>
                  <a:schemeClr val="bg1"/>
                </a:solidFill>
                <a:ea typeface="+mj-lt"/>
                <a:cs typeface="+mj-lt"/>
              </a:rPr>
              <a:t> port, of which 61 didn't survive. That is 4/5 of the child victims. </a:t>
            </a:r>
            <a:br>
              <a:rPr lang="en-US" sz="1800" dirty="0">
                <a:solidFill>
                  <a:schemeClr val="bg1"/>
                </a:solidFill>
                <a:ea typeface="+mj-lt"/>
                <a:cs typeface="+mj-lt"/>
              </a:rPr>
            </a:br>
            <a:endParaRPr lang="en-US" sz="1800" dirty="0">
              <a:solidFill>
                <a:schemeClr val="bg1"/>
              </a:solidFill>
              <a:ea typeface="+mj-lt"/>
              <a:cs typeface="+mj-lt"/>
            </a:endParaRPr>
          </a:p>
        </p:txBody>
      </p:sp>
      <p:sp>
        <p:nvSpPr>
          <p:cNvPr id="37" name="Content Placeholder 36">
            <a:extLst>
              <a:ext uri="{FF2B5EF4-FFF2-40B4-BE49-F238E27FC236}">
                <a16:creationId xmlns:a16="http://schemas.microsoft.com/office/drawing/2014/main" id="{2022B5EB-2979-4B09-4081-4C3F1C6CD21D}"/>
              </a:ext>
            </a:extLst>
          </p:cNvPr>
          <p:cNvSpPr>
            <a:spLocks noGrp="1"/>
          </p:cNvSpPr>
          <p:nvPr>
            <p:ph idx="1"/>
          </p:nvPr>
        </p:nvSpPr>
        <p:spPr>
          <a:xfrm>
            <a:off x="6145524" y="1008237"/>
            <a:ext cx="4999867" cy="1625573"/>
          </a:xfrm>
          <a:noFill/>
        </p:spPr>
        <p:txBody>
          <a:bodyPr anchor="t">
            <a:normAutofit/>
          </a:bodyPr>
          <a:lstStyle/>
          <a:p>
            <a:r>
              <a:rPr lang="en-US" sz="1800" dirty="0">
                <a:solidFill>
                  <a:schemeClr val="bg1"/>
                </a:solidFill>
                <a:cs typeface="Calibri"/>
              </a:rPr>
              <a:t>There were </a:t>
            </a:r>
            <a:r>
              <a:rPr lang="en-US" sz="1800" dirty="0">
                <a:solidFill>
                  <a:schemeClr val="accent2"/>
                </a:solidFill>
                <a:cs typeface="Calibri"/>
              </a:rPr>
              <a:t>3.5 times more male</a:t>
            </a:r>
            <a:r>
              <a:rPr lang="en-US" sz="1800" dirty="0">
                <a:solidFill>
                  <a:schemeClr val="bg1"/>
                </a:solidFill>
                <a:cs typeface="Calibri"/>
              </a:rPr>
              <a:t> victims than females. That's while an almost equal number of girls and boys were on board, 72 female and 82 male.</a:t>
            </a:r>
          </a:p>
        </p:txBody>
      </p:sp>
      <p:sp>
        <p:nvSpPr>
          <p:cNvPr id="54" name="Rectangle 5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7" name="Straight Connector 5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3" name="Straight Connector 6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5" descr="Chart, bar chart&#10;&#10;Description automatically generated">
            <a:extLst>
              <a:ext uri="{FF2B5EF4-FFF2-40B4-BE49-F238E27FC236}">
                <a16:creationId xmlns:a16="http://schemas.microsoft.com/office/drawing/2014/main" id="{4478C050-4694-B448-9251-4C803DDFFB90}"/>
              </a:ext>
            </a:extLst>
          </p:cNvPr>
          <p:cNvPicPr>
            <a:picLocks noChangeAspect="1"/>
          </p:cNvPicPr>
          <p:nvPr/>
        </p:nvPicPr>
        <p:blipFill>
          <a:blip r:embed="rId2"/>
          <a:stretch>
            <a:fillRect/>
          </a:stretch>
        </p:blipFill>
        <p:spPr>
          <a:xfrm>
            <a:off x="630313" y="2756877"/>
            <a:ext cx="4595392" cy="3492497"/>
          </a:xfrm>
          <a:prstGeom prst="rect">
            <a:avLst/>
          </a:prstGeom>
        </p:spPr>
      </p:pic>
      <p:grpSp>
        <p:nvGrpSpPr>
          <p:cNvPr id="68" name="Group 6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69" name="Straight Connector 6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4" descr="Chart, bar chart&#10;&#10;Description automatically generated">
            <a:extLst>
              <a:ext uri="{FF2B5EF4-FFF2-40B4-BE49-F238E27FC236}">
                <a16:creationId xmlns:a16="http://schemas.microsoft.com/office/drawing/2014/main" id="{3CCFAA0C-3B19-E406-4578-994BEBC04FD4}"/>
              </a:ext>
            </a:extLst>
          </p:cNvPr>
          <p:cNvPicPr>
            <a:picLocks noChangeAspect="1"/>
          </p:cNvPicPr>
          <p:nvPr/>
        </p:nvPicPr>
        <p:blipFill>
          <a:blip r:embed="rId3"/>
          <a:stretch>
            <a:fillRect/>
          </a:stretch>
        </p:blipFill>
        <p:spPr>
          <a:xfrm>
            <a:off x="6149111" y="2756877"/>
            <a:ext cx="5232206" cy="3492497"/>
          </a:xfrm>
          <a:prstGeom prst="rect">
            <a:avLst/>
          </a:prstGeom>
        </p:spPr>
      </p:pic>
    </p:spTree>
    <p:extLst>
      <p:ext uri="{BB962C8B-B14F-4D97-AF65-F5344CB8AC3E}">
        <p14:creationId xmlns:p14="http://schemas.microsoft.com/office/powerpoint/2010/main" val="215092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AF74E-900F-8FFA-8C46-2AE13C7DF843}"/>
              </a:ext>
            </a:extLst>
          </p:cNvPr>
          <p:cNvSpPr>
            <a:spLocks noGrp="1"/>
          </p:cNvSpPr>
          <p:nvPr>
            <p:ph type="title"/>
          </p:nvPr>
        </p:nvSpPr>
        <p:spPr>
          <a:xfrm>
            <a:off x="1028700" y="1967266"/>
            <a:ext cx="2628900" cy="2547257"/>
          </a:xfrm>
          <a:noFill/>
        </p:spPr>
        <p:txBody>
          <a:bodyPr vert="horz" lIns="91440" tIns="45720" rIns="91440" bIns="45720" rtlCol="0" anchor="ctr">
            <a:noAutofit/>
          </a:bodyPr>
          <a:lstStyle/>
          <a:p>
            <a:r>
              <a:rPr lang="en-US" sz="2000" dirty="0">
                <a:solidFill>
                  <a:srgbClr val="FFFFFF"/>
                </a:solidFill>
                <a:cs typeface="Calibri Light"/>
              </a:rPr>
              <a:t>Children accompanied by 1 or 2 family members had better chance of survival (%68), while few children accompanied with more that 4 family members survived (%12).</a:t>
            </a:r>
            <a:endParaRPr lang="en-US" sz="2000">
              <a:cs typeface="Calibri Light"/>
            </a:endParaRPr>
          </a:p>
        </p:txBody>
      </p:sp>
      <p:pic>
        <p:nvPicPr>
          <p:cNvPr id="4" name="Picture 4" descr="Chart, bar chart&#10;&#10;Description automatically generated">
            <a:extLst>
              <a:ext uri="{FF2B5EF4-FFF2-40B4-BE49-F238E27FC236}">
                <a16:creationId xmlns:a16="http://schemas.microsoft.com/office/drawing/2014/main" id="{15C7F106-4E24-3675-11DC-DE357DC74E2D}"/>
              </a:ext>
            </a:extLst>
          </p:cNvPr>
          <p:cNvPicPr>
            <a:picLocks noGrp="1" noChangeAspect="1"/>
          </p:cNvPicPr>
          <p:nvPr>
            <p:ph idx="1"/>
          </p:nvPr>
        </p:nvPicPr>
        <p:blipFill>
          <a:blip r:embed="rId2"/>
          <a:stretch>
            <a:fillRect/>
          </a:stretch>
        </p:blipFill>
        <p:spPr>
          <a:xfrm>
            <a:off x="4777316" y="935929"/>
            <a:ext cx="6780700" cy="4983813"/>
          </a:xfrm>
          <a:prstGeom prst="rect">
            <a:avLst/>
          </a:prstGeom>
        </p:spPr>
      </p:pic>
    </p:spTree>
    <p:extLst>
      <p:ext uri="{BB962C8B-B14F-4D97-AF65-F5344CB8AC3E}">
        <p14:creationId xmlns:p14="http://schemas.microsoft.com/office/powerpoint/2010/main" val="133477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B8E46539-0D0B-4AB6-05E0-94DBC55C6D2A}"/>
              </a:ext>
            </a:extLst>
          </p:cNvPr>
          <p:cNvGraphicFramePr>
            <a:graphicFrameLocks noGrp="1"/>
          </p:cNvGraphicFramePr>
          <p:nvPr>
            <p:ph idx="1"/>
            <p:extLst>
              <p:ext uri="{D42A27DB-BD31-4B8C-83A1-F6EECF244321}">
                <p14:modId xmlns:p14="http://schemas.microsoft.com/office/powerpoint/2010/main" val="1132966230"/>
              </p:ext>
            </p:extLst>
          </p:nvPr>
        </p:nvGraphicFramePr>
        <p:xfrm>
          <a:off x="777221" y="2053395"/>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470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Almost half of the children were killed when the ship sank.  Analyzing the survival rates considering their age, sex, embarkation port, and family members on board can provide valuable insight.</vt:lpstr>
      <vt:lpstr>Most children embarked at Southampton port, of which 61 didn't survive. That is 4/5 of the child victims.  </vt:lpstr>
      <vt:lpstr>Children accompanied by 1 or 2 family members had better chance of survival (%68), while few children accompanied with more that 4 family members survived (%12).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214</cp:revision>
  <dcterms:created xsi:type="dcterms:W3CDTF">2023-04-13T18:27:05Z</dcterms:created>
  <dcterms:modified xsi:type="dcterms:W3CDTF">2023-04-13T19:44:22Z</dcterms:modified>
</cp:coreProperties>
</file>