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bg>
      <p:bgPr>
        <a:solidFill>
          <a:srgbClr val="00346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1340" y="118471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>
                <a:solidFill>
                  <a:srgbClr val="FFFFFF"/>
                </a:solidFill>
              </a:defRPr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>
                <a:solidFill>
                  <a:srgbClr val="FFFFFF"/>
                </a:solidFill>
              </a:defRPr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1342" y="72104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chemeClr val="accent1"/>
                </a:solidFill>
              </a:defRPr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chemeClr val="accent1"/>
                </a:solidFill>
              </a:defRPr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chemeClr val="accent1"/>
                </a:solidFill>
              </a:defRPr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chemeClr val="accent1"/>
                </a:solidFill>
              </a:defRPr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chemeClr val="accent1"/>
                </a:solidFill>
              </a:defRPr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>
                <a:solidFill>
                  <a:schemeClr val="accent1">
                    <a:hueOff val="114395"/>
                    <a:lumOff val="-24975"/>
                  </a:schemeClr>
                </a:solidFill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>
                <a:solidFill>
                  <a:schemeClr val="accent1">
                    <a:hueOff val="114395"/>
                    <a:lumOff val="-24975"/>
                  </a:schemeClr>
                </a:solidFill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>
                <a:solidFill>
                  <a:schemeClr val="accent1">
                    <a:hueOff val="114395"/>
                    <a:lumOff val="-24975"/>
                  </a:schemeClr>
                </a:solidFill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>
                <a:solidFill>
                  <a:schemeClr val="accent1">
                    <a:hueOff val="114395"/>
                    <a:lumOff val="-24975"/>
                  </a:schemeClr>
                </a:solidFill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>
                <a:solidFill>
                  <a:schemeClr val="accent1">
                    <a:hueOff val="114395"/>
                    <a:lumOff val="-24975"/>
                  </a:schemeClr>
                </a:solidFill>
              </a:defRPr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21" hasCustomPrompt="1"/>
          </p:nvPr>
        </p:nvSpPr>
        <p:spPr>
          <a:xfrm>
            <a:off x="2480825" y="10675453"/>
            <a:ext cx="201492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1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Hot-air balloons viewed from below against a blue sky"/>
          <p:cNvSpPr/>
          <p:nvPr>
            <p:ph type="pic" sz="quarter" idx="21"/>
          </p:nvPr>
        </p:nvSpPr>
        <p:spPr>
          <a:xfrm>
            <a:off x="15436504" y="1270000"/>
            <a:ext cx="8167167" cy="54229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Close-up of the top of a hot-air balloon viewed from above"/>
          <p:cNvSpPr/>
          <p:nvPr>
            <p:ph type="pic" sz="quarter" idx="22"/>
          </p:nvPr>
        </p:nvSpPr>
        <p:spPr>
          <a:xfrm>
            <a:off x="15461772" y="7085972"/>
            <a:ext cx="8148414" cy="543227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Hot-air balloons viewed from below against a blue sky"/>
          <p:cNvSpPr/>
          <p:nvPr>
            <p:ph type="pic" idx="23"/>
          </p:nvPr>
        </p:nvSpPr>
        <p:spPr>
          <a:xfrm>
            <a:off x="-124635" y="1270000"/>
            <a:ext cx="16859219" cy="1123947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Hot-air balloons viewed from below against a blue sky"/>
          <p:cNvSpPr/>
          <p:nvPr>
            <p:ph type="pic" idx="21"/>
          </p:nvPr>
        </p:nvSpPr>
        <p:spPr>
          <a:xfrm>
            <a:off x="0" y="-1270000"/>
            <a:ext cx="24384000" cy="1625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lose-up of the top of a hot-air balloon viewed from above"/>
          <p:cNvSpPr/>
          <p:nvPr>
            <p:ph type="pic" idx="21"/>
          </p:nvPr>
        </p:nvSpPr>
        <p:spPr>
          <a:xfrm>
            <a:off x="0" y="-1270000"/>
            <a:ext cx="24384000" cy="1625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>
                <a:solidFill>
                  <a:srgbClr val="FFFFFF"/>
                </a:solidFill>
              </a:defRPr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rgbClr val="FFFFFF"/>
                </a:solidFill>
              </a:defRPr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rgbClr val="FFFFFF"/>
                </a:solidFill>
              </a:defRPr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rgbClr val="FFFFFF"/>
                </a:solidFill>
              </a:defRPr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rgbClr val="FFFFFF"/>
                </a:solidFill>
              </a:defRPr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rgbClr val="FFFFFF"/>
                </a:solidFill>
              </a:defRPr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Close-up of a hot-air balloon viewed from below"/>
          <p:cNvSpPr/>
          <p:nvPr>
            <p:ph type="pic" idx="21"/>
          </p:nvPr>
        </p:nvSpPr>
        <p:spPr>
          <a:xfrm>
            <a:off x="9226574" y="1270000"/>
            <a:ext cx="16840152" cy="1118443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/>
          <p:nvPr>
            <p:ph type="body" sz="quarter" idx="21" hasCustomPrompt="1"/>
          </p:nvPr>
        </p:nvSpPr>
        <p:spPr>
          <a:xfrm>
            <a:off x="1206500" y="2247900"/>
            <a:ext cx="9779000" cy="9347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1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Hot-air balloons viewed from below against a blue sky"/>
          <p:cNvSpPr/>
          <p:nvPr>
            <p:ph type="pic" idx="22"/>
          </p:nvPr>
        </p:nvSpPr>
        <p:spPr>
          <a:xfrm>
            <a:off x="8432800" y="1263848"/>
            <a:ext cx="16850011" cy="1118820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Slide Title"/>
          <p:cNvSpPr txBox="1"/>
          <p:nvPr>
            <p:ph type="title" hasCustomPrompt="1"/>
          </p:nvPr>
        </p:nvSpPr>
        <p:spPr>
          <a:xfrm>
            <a:off x="1206500" y="952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bg>
      <p:bgPr>
        <a:solidFill>
          <a:srgbClr val="00346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xfrm>
            <a:off x="1206500" y="952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21" hasCustomPrompt="1"/>
          </p:nvPr>
        </p:nvSpPr>
        <p:spPr>
          <a:xfrm>
            <a:off x="1206500" y="2247900"/>
            <a:ext cx="21971000" cy="9347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1206500" y="952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Agenda Subtitle"/>
          <p:cNvSpPr txBox="1"/>
          <p:nvPr>
            <p:ph type="body" sz="quarter" idx="21" hasCustomPrompt="1"/>
          </p:nvPr>
        </p:nvSpPr>
        <p:spPr>
          <a:xfrm>
            <a:off x="1206500" y="2247900"/>
            <a:ext cx="21971000" cy="9347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9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952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omp 472, Fall 2022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Comp 472, Fall 2022</a:t>
            </a:r>
          </a:p>
        </p:txBody>
      </p:sp>
      <p:sp>
        <p:nvSpPr>
          <p:cNvPr id="152" name="An Analysis of Informed Search Algorithms for Rush Hour Puzzle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 defTabSz="2413955">
              <a:defRPr spc="-229" sz="11484"/>
            </a:lvl1pPr>
          </a:lstStyle>
          <a:p>
            <a:pPr/>
            <a:r>
              <a:t>An Analysis of Informed Search Algorithms for Rush Hour Puzzle</a:t>
            </a:r>
          </a:p>
        </p:txBody>
      </p:sp>
      <p:sp>
        <p:nvSpPr>
          <p:cNvPr id="153" name="By Nazli Ensafi, Haelang Park, Lauren Wu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By Nazli Ensafi, Haelang Park, Lauren Wu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he length of the solutions across algorithms and heuristics.…"/>
          <p:cNvSpPr txBox="1"/>
          <p:nvPr/>
        </p:nvSpPr>
        <p:spPr>
          <a:xfrm>
            <a:off x="864135" y="1367481"/>
            <a:ext cx="21207339" cy="193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611187" indent="-611187" algn="l" defTabSz="457200">
              <a:buSzPct val="100000"/>
              <a:buAutoNum type="arabicPeriod" startAt="1"/>
              <a:defRPr sz="60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The length of the solutions across algorithms and heuristics. </a:t>
            </a:r>
          </a:p>
          <a:p>
            <a:pPr marL="611187" indent="-611187" algn="l" defTabSz="457200">
              <a:buSzPct val="100000"/>
              <a:buAutoNum type="arabicPeriod" startAt="1"/>
              <a:defRPr sz="60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When do you have the lowest-cost solution?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2. The admissibility of each heuristic and its influence on the optimally of the solution."/>
          <p:cNvSpPr txBox="1"/>
          <p:nvPr/>
        </p:nvSpPr>
        <p:spPr>
          <a:xfrm>
            <a:off x="1028047" y="1455351"/>
            <a:ext cx="23819644" cy="193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sz="60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2. The admissibility of each heuristic and its influence on the optimally of the solution.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3. The execution time across algorithms and heuristics.…"/>
          <p:cNvSpPr txBox="1"/>
          <p:nvPr/>
        </p:nvSpPr>
        <p:spPr>
          <a:xfrm>
            <a:off x="1001677" y="1712685"/>
            <a:ext cx="18905340" cy="193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sz="60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3. The execution time across algorithms and heuristics. </a:t>
            </a:r>
          </a:p>
          <a:p>
            <a:pPr algn="l" defTabSz="457200">
              <a:defRPr sz="60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Is an informed search always faster?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4. Other interesting facts that you deem worthy of describing."/>
          <p:cNvSpPr txBox="1"/>
          <p:nvPr/>
        </p:nvSpPr>
        <p:spPr>
          <a:xfrm>
            <a:off x="1543261" y="1647371"/>
            <a:ext cx="20656303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sz="60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4. Other interesting facts that you deem worthy of describing.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lide Title"/>
          <p:cNvSpPr txBox="1"/>
          <p:nvPr>
            <p:ph type="title"/>
          </p:nvPr>
        </p:nvSpPr>
        <p:spPr>
          <a:xfrm>
            <a:off x="2912669" y="952439"/>
            <a:ext cx="21971001" cy="1433163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5" name="References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References</a:t>
            </a:r>
          </a:p>
        </p:txBody>
      </p:sp>
      <p:sp>
        <p:nvSpPr>
          <p:cNvPr id="166" name="Slide bullet text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30_BasicColor">
  <a:themeElements>
    <a:clrScheme name="30_BasicColor">
      <a:dk1>
        <a:srgbClr val="5E5E5E"/>
      </a:dk1>
      <a:lt1>
        <a:srgbClr val="003462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30_BasicColor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30_BasicCol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30_BasicColor">
  <a:themeElements>
    <a:clrScheme name="30_BasicColor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30_BasicColor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30_BasicCol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