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717"/>
  </p:normalViewPr>
  <p:slideViewPr>
    <p:cSldViewPr snapToGrid="0">
      <p:cViewPr varScale="1">
        <p:scale>
          <a:sx n="42" d="100"/>
          <a:sy n="42" d="100"/>
        </p:scale>
        <p:origin x="13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Hot-air balloons viewed from below against a blue sky"/>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Close-up of the top of a hot-air balloon viewed from above"/>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Hot-air balloons viewed from below against a blue sky"/>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Hot-air balloons viewed from below against a blue sky"/>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Close-up of the top of a hot-air balloon viewed from abov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hot-air balloon viewed from below"/>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Hot-air balloons viewed from below against a blue sky"/>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omp 472, Fall 202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Comp 472, Fall 2022</a:t>
            </a:r>
          </a:p>
        </p:txBody>
      </p:sp>
      <p:sp>
        <p:nvSpPr>
          <p:cNvPr id="152" name="An Analysis of Informed Search Algorithms for Rush Hour Puzzle"/>
          <p:cNvSpPr txBox="1">
            <a:spLocks noGrp="1"/>
          </p:cNvSpPr>
          <p:nvPr>
            <p:ph type="ctrTitle"/>
          </p:nvPr>
        </p:nvSpPr>
        <p:spPr>
          <a:prstGeom prst="rect">
            <a:avLst/>
          </a:prstGeom>
        </p:spPr>
        <p:txBody>
          <a:bodyPr/>
          <a:lstStyle>
            <a:lvl1pPr defTabSz="2413955">
              <a:defRPr sz="11484" spc="-229"/>
            </a:lvl1pPr>
          </a:lstStyle>
          <a:p>
            <a:r>
              <a:t>An Analysis of Informed Search Algorithms for Rush Hour Puzzle</a:t>
            </a:r>
          </a:p>
        </p:txBody>
      </p:sp>
      <p:sp>
        <p:nvSpPr>
          <p:cNvPr id="153" name="By Nazli Ensafi, Haelang Park, Lauren Wu"/>
          <p:cNvSpPr txBox="1">
            <a:spLocks noGrp="1"/>
          </p:cNvSpPr>
          <p:nvPr>
            <p:ph type="subTitle" sz="quarter" idx="1"/>
          </p:nvPr>
        </p:nvSpPr>
        <p:spPr>
          <a:prstGeom prst="rect">
            <a:avLst/>
          </a:prstGeom>
        </p:spPr>
        <p:txBody>
          <a:bodyPr/>
          <a:lstStyle/>
          <a:p>
            <a:r>
              <a:t>By Nazli Ensafi, Haelang Park, Lauren Wu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2.png" descr="p2.png"/>
          <p:cNvPicPr>
            <a:picLocks noChangeAspect="1"/>
          </p:cNvPicPr>
          <p:nvPr/>
        </p:nvPicPr>
        <p:blipFill>
          <a:blip r:embed="rId2"/>
          <a:stretch>
            <a:fillRect/>
          </a:stretch>
        </p:blipFill>
        <p:spPr>
          <a:xfrm>
            <a:off x="3135469" y="2484525"/>
            <a:ext cx="16709607" cy="10020434"/>
          </a:xfrm>
          <a:prstGeom prst="rect">
            <a:avLst/>
          </a:prstGeom>
          <a:ln w="12700">
            <a:miter lim="400000"/>
          </a:ln>
        </p:spPr>
      </p:pic>
      <p:sp>
        <p:nvSpPr>
          <p:cNvPr id="156" name="1. The length of the solutions across algorithms and heuristics"/>
          <p:cNvSpPr txBox="1"/>
          <p:nvPr/>
        </p:nvSpPr>
        <p:spPr>
          <a:xfrm>
            <a:off x="1689677" y="1122299"/>
            <a:ext cx="21193945"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r>
              <a:t>1. The length of the solutions across algorithms and heuristics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Worst solution length across all searches: GBFS(H1, H2, H3) = 105…"/>
          <p:cNvSpPr txBox="1"/>
          <p:nvPr/>
        </p:nvSpPr>
        <p:spPr>
          <a:xfrm>
            <a:off x="1395272" y="3506085"/>
            <a:ext cx="21593456" cy="8349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698500" indent="-698500" algn="l">
              <a:lnSpc>
                <a:spcPct val="150000"/>
              </a:lnSpc>
              <a:buSzPct val="123000"/>
              <a:buChar char="-"/>
              <a:defRPr sz="4800"/>
            </a:pPr>
            <a:r>
              <a:rPr dirty="0"/>
              <a:t>Worst solution length across all searches: GBFS(H1, H2, H3) = 105</a:t>
            </a:r>
          </a:p>
          <a:p>
            <a:pPr marL="698500" indent="-698500" algn="l">
              <a:lnSpc>
                <a:spcPct val="150000"/>
              </a:lnSpc>
              <a:buSzPct val="123000"/>
              <a:buChar char="-"/>
              <a:defRPr sz="4800"/>
            </a:pPr>
            <a:r>
              <a:rPr dirty="0"/>
              <a:t>Worst solution length across informed searches: GBFS(H1, H2, H3) = 105</a:t>
            </a:r>
          </a:p>
          <a:p>
            <a:pPr marL="698500" indent="-698500" algn="l">
              <a:lnSpc>
                <a:spcPct val="150000"/>
              </a:lnSpc>
              <a:buSzPct val="123000"/>
              <a:buChar char="-"/>
              <a:defRPr sz="4800"/>
            </a:pPr>
            <a:r>
              <a:rPr dirty="0"/>
              <a:t>Worst solution length across different heuristics of GBFS: (H1, H2, H3) = 105</a:t>
            </a:r>
          </a:p>
          <a:p>
            <a:pPr marL="698500" indent="-698500" algn="l">
              <a:lnSpc>
                <a:spcPct val="150000"/>
              </a:lnSpc>
              <a:buSzPct val="123000"/>
              <a:buChar char="-"/>
              <a:defRPr sz="4800"/>
            </a:pPr>
            <a:r>
              <a:rPr dirty="0"/>
              <a:t>Worst solution length across different heuristics of A*: H4 = 20</a:t>
            </a:r>
          </a:p>
          <a:p>
            <a:pPr marL="698500" indent="-698500" algn="l">
              <a:lnSpc>
                <a:spcPct val="150000"/>
              </a:lnSpc>
              <a:buSzPct val="123000"/>
              <a:buChar char="-"/>
              <a:defRPr sz="4800"/>
            </a:pPr>
            <a:r>
              <a:rPr dirty="0"/>
              <a:t>Worst solution length across different searches using H1: GBFS(H1) = 105</a:t>
            </a:r>
          </a:p>
          <a:p>
            <a:pPr marL="698500" indent="-698500" algn="l">
              <a:lnSpc>
                <a:spcPct val="150000"/>
              </a:lnSpc>
              <a:buSzPct val="123000"/>
              <a:buChar char="-"/>
              <a:defRPr sz="4800"/>
            </a:pPr>
            <a:r>
              <a:rPr dirty="0"/>
              <a:t>Worst solution length across different searches using H2: GBFS(H2) = 105</a:t>
            </a:r>
          </a:p>
          <a:p>
            <a:pPr marL="698500" indent="-698500" algn="l">
              <a:lnSpc>
                <a:spcPct val="150000"/>
              </a:lnSpc>
              <a:buSzPct val="123000"/>
              <a:buChar char="-"/>
              <a:defRPr sz="4800"/>
            </a:pPr>
            <a:r>
              <a:rPr dirty="0"/>
              <a:t>Worst solution length across different searches using H3: GBFS(H3) = 105</a:t>
            </a:r>
          </a:p>
          <a:p>
            <a:pPr marL="698500" indent="-698500" algn="l">
              <a:lnSpc>
                <a:spcPct val="150000"/>
              </a:lnSpc>
              <a:buSzPct val="123000"/>
              <a:buChar char="-"/>
              <a:defRPr sz="4800"/>
            </a:pPr>
            <a:r>
              <a:rPr dirty="0"/>
              <a:t>Worst solution length across different searches using H4: GBFS(H4) = 49</a:t>
            </a:r>
          </a:p>
        </p:txBody>
      </p:sp>
      <p:sp>
        <p:nvSpPr>
          <p:cNvPr id="159" name="The length of the solutions across algorithms and heuristics"/>
          <p:cNvSpPr txBox="1"/>
          <p:nvPr/>
        </p:nvSpPr>
        <p:spPr>
          <a:xfrm>
            <a:off x="1689677" y="1122299"/>
            <a:ext cx="20360135"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r>
              <a:t>The length of the solutions across algorithms and heuristics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2. The lowest-cost solutions across all searches are:"/>
          <p:cNvSpPr txBox="1"/>
          <p:nvPr/>
        </p:nvSpPr>
        <p:spPr>
          <a:xfrm>
            <a:off x="2855929" y="1305880"/>
            <a:ext cx="17973304"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defRPr sz="6000">
                <a:solidFill>
                  <a:srgbClr val="000000"/>
                </a:solidFill>
                <a:latin typeface="Helvetica"/>
                <a:ea typeface="Helvetica"/>
                <a:cs typeface="Helvetica"/>
                <a:sym typeface="Helvetica"/>
              </a:defRPr>
            </a:lvl1pPr>
          </a:lstStyle>
          <a:p>
            <a:r>
              <a:t> 2. The lowest-cost solutions across all searches are:</a:t>
            </a:r>
          </a:p>
        </p:txBody>
      </p:sp>
      <p:pic>
        <p:nvPicPr>
          <p:cNvPr id="4" name="Picture 3">
            <a:extLst>
              <a:ext uri="{FF2B5EF4-FFF2-40B4-BE49-F238E27FC236}">
                <a16:creationId xmlns:a16="http://schemas.microsoft.com/office/drawing/2014/main" id="{64A8B856-62D9-7164-5721-DBF3C494C0D6}"/>
              </a:ext>
            </a:extLst>
          </p:cNvPr>
          <p:cNvPicPr>
            <a:picLocks noChangeAspect="1"/>
          </p:cNvPicPr>
          <p:nvPr/>
        </p:nvPicPr>
        <p:blipFill>
          <a:blip r:embed="rId2"/>
          <a:stretch>
            <a:fillRect/>
          </a:stretch>
        </p:blipFill>
        <p:spPr>
          <a:xfrm>
            <a:off x="3896844" y="4175760"/>
            <a:ext cx="16590312" cy="7079112"/>
          </a:xfrm>
          <a:prstGeom prst="rect">
            <a:avLst/>
          </a:prstGeom>
        </p:spPr>
      </p:pic>
      <p:sp>
        <p:nvSpPr>
          <p:cNvPr id="5" name="TextBox 4">
            <a:extLst>
              <a:ext uri="{FF2B5EF4-FFF2-40B4-BE49-F238E27FC236}">
                <a16:creationId xmlns:a16="http://schemas.microsoft.com/office/drawing/2014/main" id="{CC67A497-A434-4113-20A7-8F3D8EB810C4}"/>
              </a:ext>
            </a:extLst>
          </p:cNvPr>
          <p:cNvSpPr txBox="1"/>
          <p:nvPr/>
        </p:nvSpPr>
        <p:spPr>
          <a:xfrm>
            <a:off x="6096000" y="3039449"/>
            <a:ext cx="1173480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5E5E5E"/>
                </a:solidFill>
                <a:effectLst/>
                <a:uFillTx/>
                <a:latin typeface="+mn-lt"/>
                <a:ea typeface="+mn-ea"/>
                <a:cs typeface="+mn-cs"/>
                <a:sym typeface="Helvetica Neue"/>
              </a:rPr>
              <a:t>Puzzle # 23</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3. The admissibility of each heuristic and its influence on the optimally of the solution."/>
          <p:cNvSpPr txBox="1"/>
          <p:nvPr/>
        </p:nvSpPr>
        <p:spPr>
          <a:xfrm>
            <a:off x="1391552" y="1028809"/>
            <a:ext cx="22958507" cy="193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r>
              <a:t>3. The admissibility of each heuristic and its influence on the optimally of the solution.</a:t>
            </a:r>
          </a:p>
        </p:txBody>
      </p:sp>
      <p:sp>
        <p:nvSpPr>
          <p:cNvPr id="165" name="H1: The number of blocking vehicles…"/>
          <p:cNvSpPr txBox="1"/>
          <p:nvPr/>
        </p:nvSpPr>
        <p:spPr>
          <a:xfrm>
            <a:off x="1509160" y="3758133"/>
            <a:ext cx="22363779" cy="927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200">
                <a:latin typeface="Helvetica"/>
                <a:ea typeface="Helvetica"/>
                <a:cs typeface="Helvetica"/>
                <a:sym typeface="Helvetica"/>
              </a:defRPr>
            </a:pPr>
            <a:r>
              <a:t>H1: The number of blocking vehicles</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is closer to the optimal solution when used in A* over Greedy Search.</a:t>
            </a:r>
          </a:p>
          <a:p>
            <a:pPr marL="457200" indent="-317500" algn="l" defTabSz="457200">
              <a:buClr>
                <a:srgbClr val="1D1C1D"/>
              </a:buClr>
              <a:buSzPct val="123000"/>
              <a:buFont typeface="Helvetica"/>
              <a:buChar char="•"/>
              <a:defRPr sz="3200">
                <a:latin typeface="Helvetica"/>
                <a:ea typeface="Helvetica"/>
                <a:cs typeface="Helvetica"/>
                <a:sym typeface="Helvetica"/>
              </a:defRPr>
            </a:pPr>
            <a:r>
              <a:t>	The number of blocking vehicles will overestimate the optimal solution cost as there can be an unlimited number of blocking vehicles that don’t correspond to having to move and add them to the solution cost.</a:t>
            </a:r>
          </a:p>
          <a:p>
            <a:pPr algn="l" defTabSz="457200">
              <a:defRPr sz="3200">
                <a:latin typeface="Helvetica"/>
                <a:ea typeface="Helvetica"/>
                <a:cs typeface="Helvetica"/>
                <a:sym typeface="Helvetica"/>
              </a:defRPr>
            </a:pPr>
            <a:r>
              <a:t>H2: The number of blocked positions</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possess the same results to h1, also performs better when used in A* instead of Greedy.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H1 and H2 generally perform the worst, furthest away from optimal solution</a:t>
            </a:r>
          </a:p>
          <a:p>
            <a:pPr algn="l" defTabSz="457200">
              <a:defRPr sz="3200">
                <a:latin typeface="Helvetica"/>
                <a:ea typeface="Helvetica"/>
                <a:cs typeface="Helvetica"/>
                <a:sym typeface="Helvetica"/>
              </a:defRPr>
            </a:pPr>
            <a:r>
              <a:t>H3: Value of h1 * constant</a:t>
            </a:r>
          </a:p>
          <a:p>
            <a:pPr marL="457200" indent="-317500" algn="l" defTabSz="457200">
              <a:buClr>
                <a:srgbClr val="1D1C1D"/>
              </a:buClr>
              <a:buSzPct val="123000"/>
              <a:buFont typeface="Helvetica"/>
              <a:buChar char="•"/>
              <a:defRPr sz="3200">
                <a:latin typeface="Helvetica"/>
                <a:ea typeface="Helvetica"/>
                <a:cs typeface="Helvetica"/>
                <a:sym typeface="Helvetica"/>
              </a:defRPr>
            </a:pPr>
            <a:r>
              <a:t>	Inadmissible, but occasionally achieves the optimal solution when used in A*, better comparatively out of H1 and H2. However generally performs poorly and inadmissible similarly to H1 and H2 when used in greedy.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Performs slightly more accurately and achieves closer to the optimal solution compared to H1 and H2, even when not admissible.</a:t>
            </a:r>
          </a:p>
          <a:p>
            <a:pPr algn="l" defTabSz="457200">
              <a:defRPr sz="3200">
                <a:latin typeface="Helvetica"/>
                <a:ea typeface="Helvetica"/>
                <a:cs typeface="Helvetica"/>
                <a:sym typeface="Helvetica"/>
              </a:defRPr>
            </a:pPr>
            <a:r>
              <a:t>H4: The number of cars blocking the cars blocking A</a:t>
            </a:r>
          </a:p>
          <a:p>
            <a:pPr marL="457200" indent="-317500" algn="l" defTabSz="457200">
              <a:buClr>
                <a:srgbClr val="1D1C1D"/>
              </a:buClr>
              <a:buSzPct val="123000"/>
              <a:buFont typeface="Helvetica"/>
              <a:buChar char="•"/>
              <a:defRPr sz="3200">
                <a:latin typeface="Helvetica"/>
                <a:ea typeface="Helvetica"/>
                <a:cs typeface="Helvetica"/>
                <a:sym typeface="Helvetica"/>
              </a:defRPr>
            </a:pPr>
            <a:r>
              <a:t>	Generally the best accuracy, and achieves/achieves closest to the optimal solution out of the three heuristics, particularly when used in A* Search.</a:t>
            </a:r>
          </a:p>
          <a:p>
            <a:pPr marL="457200" indent="-317500" algn="l" defTabSz="457200">
              <a:buClr>
                <a:srgbClr val="1D1C1D"/>
              </a:buClr>
              <a:buSzPct val="123000"/>
              <a:buFont typeface="Helvetica"/>
              <a:buChar char="•"/>
              <a:defRPr sz="3200">
                <a:latin typeface="Helvetica"/>
                <a:ea typeface="Helvetica"/>
                <a:cs typeface="Helvetica"/>
                <a:sym typeface="Helvetica"/>
              </a:defRPr>
            </a:pPr>
            <a:r>
              <a:t>	Admissible in the most amount of examples, however not consistently.</a:t>
            </a:r>
          </a:p>
          <a:p>
            <a:pPr marL="457200" indent="-317500" algn="l" defTabSz="457200">
              <a:buClr>
                <a:srgbClr val="1D1C1D"/>
              </a:buClr>
              <a:buSzPct val="123000"/>
              <a:buFont typeface="Helvetica"/>
              <a:buChar char="•"/>
              <a:defRPr sz="3200">
                <a:latin typeface="Helvetica"/>
                <a:ea typeface="Helvetica"/>
                <a:cs typeface="Helvetica"/>
                <a:sym typeface="Helvetica"/>
              </a:defRPr>
            </a:pPr>
            <a:r>
              <a:t>	All cars blocking the blocked cars must be removed first, before removing the blocked cars. Therefore should be an admissible heuristic.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Is an informed search always faster?"/>
          <p:cNvSpPr txBox="1"/>
          <p:nvPr/>
        </p:nvSpPr>
        <p:spPr>
          <a:xfrm>
            <a:off x="1996942" y="1601162"/>
            <a:ext cx="1252359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6000">
                <a:solidFill>
                  <a:srgbClr val="000000"/>
                </a:solidFill>
                <a:latin typeface="Helvetica"/>
                <a:ea typeface="Helvetica"/>
                <a:cs typeface="Helvetica"/>
                <a:sym typeface="Helvetica"/>
              </a:defRPr>
            </a:lvl1pPr>
          </a:lstStyle>
          <a:p>
            <a:r>
              <a:t>Is an informed search always faster?</a:t>
            </a:r>
          </a:p>
        </p:txBody>
      </p:sp>
      <p:sp>
        <p:nvSpPr>
          <p:cNvPr id="168" name="Informed searches are not always faster. If we take our most challenging puzzle, puzzle #2, UCS finds a solution in 210.381 s whereas A*(H3) finds one in 210.670 s. Choice of the heuristic plays an important role in how fast a solution is found."/>
          <p:cNvSpPr txBox="1"/>
          <p:nvPr/>
        </p:nvSpPr>
        <p:spPr>
          <a:xfrm>
            <a:off x="1990210" y="4269513"/>
            <a:ext cx="18563929" cy="5910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just">
              <a:lnSpc>
                <a:spcPct val="150000"/>
              </a:lnSpc>
              <a:defRPr sz="5500"/>
            </a:lvl1pPr>
          </a:lstStyle>
          <a:p>
            <a:r>
              <a:t>Informed searches are not always faster. If we take our most challenging puzzle, puzzle #2, UCS finds a solution in 210.381 s whereas A*(H3) finds one in 210.670 s. Choice of the heuristic plays an important role in how fast a solution is found.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IMG_6540.jpg" descr="IMG_6540.jpg"/>
          <p:cNvPicPr>
            <a:picLocks noChangeAspect="1"/>
          </p:cNvPicPr>
          <p:nvPr/>
        </p:nvPicPr>
        <p:blipFill>
          <a:blip r:embed="rId2"/>
          <a:stretch>
            <a:fillRect/>
          </a:stretch>
        </p:blipFill>
        <p:spPr>
          <a:xfrm>
            <a:off x="2716913" y="2455018"/>
            <a:ext cx="18788289" cy="8264189"/>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ank you"/>
          <p:cNvSpPr txBox="1"/>
          <p:nvPr/>
        </p:nvSpPr>
        <p:spPr>
          <a:xfrm>
            <a:off x="9193326" y="6117896"/>
            <a:ext cx="5997348" cy="1490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9400"/>
            </a:lvl1pPr>
          </a:lstStyle>
          <a:p>
            <a:r>
              <a:t>Thank you </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512</Words>
  <Application>Microsoft Macintosh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Helvetica</vt:lpstr>
      <vt:lpstr>Helvetica Neue</vt:lpstr>
      <vt:lpstr>Helvetica Neue Medium</vt:lpstr>
      <vt:lpstr>30_BasicColor</vt:lpstr>
      <vt:lpstr>An Analysis of Informed Search Algorithms for Rush Hour Puzzle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Informed Search Algorithms for Rush Hour Puzzle</dc:title>
  <cp:lastModifiedBy>Hae Lang Park</cp:lastModifiedBy>
  <cp:revision>1</cp:revision>
  <dcterms:modified xsi:type="dcterms:W3CDTF">2022-12-08T21:15:10Z</dcterms:modified>
</cp:coreProperties>
</file>