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5" r:id="rId5"/>
    <p:sldId id="266" r:id="rId6"/>
    <p:sldId id="259" r:id="rId7"/>
    <p:sldId id="260" r:id="rId8"/>
    <p:sldId id="261" r:id="rId9"/>
    <p:sldId id="262" r:id="rId10"/>
    <p:sldId id="263" r:id="rId11"/>
    <p:sldId id="264" r:id="rId12"/>
    <p:sldId id="267" r:id="rId13"/>
    <p:sldId id="271" r:id="rId14"/>
    <p:sldId id="272" r:id="rId15"/>
    <p:sldId id="273" r:id="rId16"/>
    <p:sldId id="274" r:id="rId17"/>
    <p:sldId id="275" r:id="rId18"/>
    <p:sldId id="276" r:id="rId19"/>
    <p:sldId id="27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47603-D2E3-4B5C-9842-24AC9E7FAEFB}" type="doc">
      <dgm:prSet loTypeId="urn:microsoft.com/office/officeart/2005/8/layout/default#1" loCatId="list" qsTypeId="urn:microsoft.com/office/officeart/2005/8/quickstyle/3d2" qsCatId="3D" csTypeId="urn:microsoft.com/office/officeart/2005/8/colors/colorful5" csCatId="colorful" phldr="1"/>
      <dgm:spPr/>
      <dgm:t>
        <a:bodyPr/>
        <a:lstStyle/>
        <a:p>
          <a:endParaRPr lang="en-MY"/>
        </a:p>
      </dgm:t>
    </dgm:pt>
    <dgm:pt modelId="{8B4A1A5A-485B-4F58-841D-430C2E33585F}">
      <dgm:prSet phldrT="[Text]" custT="1"/>
      <dgm:spPr/>
      <dgm:t>
        <a:bodyPr/>
        <a:lstStyle/>
        <a:p>
          <a:r>
            <a:rPr lang="en-US" sz="2000" b="1" dirty="0" smtClean="0">
              <a:solidFill>
                <a:schemeClr val="bg1"/>
              </a:solidFill>
            </a:rPr>
            <a:t>Doctor on demand is a type of application which can be easily use by the busy working people. It is one type of diary which has options to maintain his health records. Patient can take primary treatment using this application.</a:t>
          </a:r>
          <a:endParaRPr lang="en-MY" sz="2000" b="1" dirty="0">
            <a:solidFill>
              <a:schemeClr val="bg1"/>
            </a:solidFill>
          </a:endParaRPr>
        </a:p>
      </dgm:t>
    </dgm:pt>
    <dgm:pt modelId="{F49B4BE1-3773-40F5-83E6-2B9E2F541094}" type="parTrans" cxnId="{BC595F16-F812-41C2-9667-16CA6240ED3A}">
      <dgm:prSet/>
      <dgm:spPr/>
      <dgm:t>
        <a:bodyPr/>
        <a:lstStyle/>
        <a:p>
          <a:endParaRPr lang="en-MY"/>
        </a:p>
      </dgm:t>
    </dgm:pt>
    <dgm:pt modelId="{4796B35C-9BF6-4471-82D9-4056A8BFD96D}" type="sibTrans" cxnId="{BC595F16-F812-41C2-9667-16CA6240ED3A}">
      <dgm:prSet/>
      <dgm:spPr/>
      <dgm:t>
        <a:bodyPr/>
        <a:lstStyle/>
        <a:p>
          <a:endParaRPr lang="en-MY"/>
        </a:p>
      </dgm:t>
    </dgm:pt>
    <dgm:pt modelId="{ED390891-3F31-4E08-A219-75EF1314755E}">
      <dgm:prSet phldrT="[Text]" custT="1"/>
      <dgm:spPr/>
      <dgm:t>
        <a:bodyPr/>
        <a:lstStyle/>
        <a:p>
          <a:r>
            <a:rPr lang="en-MY" sz="2000" b="1" dirty="0" smtClean="0">
              <a:solidFill>
                <a:schemeClr val="bg1"/>
              </a:solidFill>
            </a:rPr>
            <a:t>It is useful for people who forget to carry prescription when he or she need to visit to doctor. It is helpful for people who always forget about his or her medicine’s name. It is an application which carry about the patient’s history, prescribed medicines, name of the patient’s doctor/doctors, name and information about the different types of doctors</a:t>
          </a:r>
          <a:endParaRPr lang="en-MY" sz="2000" b="1" dirty="0">
            <a:solidFill>
              <a:schemeClr val="bg1"/>
            </a:solidFill>
          </a:endParaRPr>
        </a:p>
      </dgm:t>
    </dgm:pt>
    <dgm:pt modelId="{5844229C-B7B2-458D-A3ED-9BBD9ADEAA31}" type="parTrans" cxnId="{637C272F-59D5-426A-A6AB-D9ADA819AA8D}">
      <dgm:prSet/>
      <dgm:spPr/>
      <dgm:t>
        <a:bodyPr/>
        <a:lstStyle/>
        <a:p>
          <a:endParaRPr lang="en-MY"/>
        </a:p>
      </dgm:t>
    </dgm:pt>
    <dgm:pt modelId="{761DD677-8455-4870-8040-F532548C23D8}" type="sibTrans" cxnId="{637C272F-59D5-426A-A6AB-D9ADA819AA8D}">
      <dgm:prSet/>
      <dgm:spPr/>
      <dgm:t>
        <a:bodyPr/>
        <a:lstStyle/>
        <a:p>
          <a:endParaRPr lang="en-MY"/>
        </a:p>
      </dgm:t>
    </dgm:pt>
    <dgm:pt modelId="{F8623EA9-DE32-43BA-9D00-BB32EE0B5BF8}">
      <dgm:prSet phldrT="[Text]" custT="1"/>
      <dgm:spPr/>
      <dgm:t>
        <a:bodyPr/>
        <a:lstStyle/>
        <a:p>
          <a:r>
            <a:rPr lang="en-MY" sz="1800" b="1" dirty="0" smtClean="0">
              <a:solidFill>
                <a:schemeClr val="bg1"/>
              </a:solidFill>
            </a:rPr>
            <a:t>User can create an account.</a:t>
          </a:r>
        </a:p>
        <a:p>
          <a:r>
            <a:rPr lang="en-MY" sz="1800" b="1" dirty="0" smtClean="0">
              <a:solidFill>
                <a:schemeClr val="bg1"/>
              </a:solidFill>
            </a:rPr>
            <a:t>Primary Disease detection.</a:t>
          </a:r>
        </a:p>
        <a:p>
          <a:r>
            <a:rPr lang="en-MY" sz="1800" b="1" dirty="0" smtClean="0">
              <a:solidFill>
                <a:schemeClr val="bg1"/>
              </a:solidFill>
            </a:rPr>
            <a:t>Prescribe primary treatment according to the disease.</a:t>
          </a:r>
        </a:p>
        <a:p>
          <a:r>
            <a:rPr lang="en-MY" sz="1800" b="1" dirty="0" smtClean="0">
              <a:solidFill>
                <a:schemeClr val="bg1"/>
              </a:solidFill>
            </a:rPr>
            <a:t>User can consult   doctors.</a:t>
          </a:r>
        </a:p>
        <a:p>
          <a:r>
            <a:rPr lang="en-MY" sz="1800" b="1" dirty="0" smtClean="0">
              <a:solidFill>
                <a:schemeClr val="bg1"/>
              </a:solidFill>
            </a:rPr>
            <a:t>Help to make appointments</a:t>
          </a:r>
        </a:p>
        <a:p>
          <a:r>
            <a:rPr lang="en-MY" sz="1800" b="1" dirty="0" smtClean="0">
              <a:solidFill>
                <a:schemeClr val="bg1"/>
              </a:solidFill>
            </a:rPr>
            <a:t>Keep track of patient previous medical details.</a:t>
          </a:r>
        </a:p>
        <a:p>
          <a:r>
            <a:rPr lang="en-MY" sz="1800" b="1" dirty="0" smtClean="0">
              <a:solidFill>
                <a:schemeClr val="bg1"/>
              </a:solidFill>
            </a:rPr>
            <a:t>Keep detail of current medicine </a:t>
          </a:r>
        </a:p>
        <a:p>
          <a:r>
            <a:rPr lang="en-MY" sz="1800" b="1" dirty="0" smtClean="0">
              <a:solidFill>
                <a:schemeClr val="bg1"/>
              </a:solidFill>
            </a:rPr>
            <a:t>Can pay the appointed doctor’s bill through this app</a:t>
          </a:r>
        </a:p>
        <a:p>
          <a:r>
            <a:rPr lang="en-MY" sz="1800" b="1" dirty="0" smtClean="0">
              <a:solidFill>
                <a:schemeClr val="bg1"/>
              </a:solidFill>
            </a:rPr>
            <a:t>Can call ambulance</a:t>
          </a:r>
          <a:endParaRPr lang="en-MY" sz="1800" b="1" dirty="0">
            <a:solidFill>
              <a:schemeClr val="bg1"/>
            </a:solidFill>
          </a:endParaRPr>
        </a:p>
      </dgm:t>
    </dgm:pt>
    <dgm:pt modelId="{AAE39F5B-0650-4CD3-B989-C9D374780406}" type="parTrans" cxnId="{34E95C71-0567-47CE-9510-EE940CAC16C2}">
      <dgm:prSet/>
      <dgm:spPr/>
      <dgm:t>
        <a:bodyPr/>
        <a:lstStyle/>
        <a:p>
          <a:endParaRPr lang="en-MY"/>
        </a:p>
      </dgm:t>
    </dgm:pt>
    <dgm:pt modelId="{FB27B9D5-3D0F-4D57-836F-AA06AA5E9B6E}" type="sibTrans" cxnId="{34E95C71-0567-47CE-9510-EE940CAC16C2}">
      <dgm:prSet/>
      <dgm:spPr/>
      <dgm:t>
        <a:bodyPr/>
        <a:lstStyle/>
        <a:p>
          <a:endParaRPr lang="en-MY"/>
        </a:p>
      </dgm:t>
    </dgm:pt>
    <dgm:pt modelId="{82C99AAD-0F47-4E51-9FE4-2110992231AD}" type="pres">
      <dgm:prSet presAssocID="{46847603-D2E3-4B5C-9842-24AC9E7FAEFB}" presName="diagram" presStyleCnt="0">
        <dgm:presLayoutVars>
          <dgm:dir/>
          <dgm:resizeHandles val="exact"/>
        </dgm:presLayoutVars>
      </dgm:prSet>
      <dgm:spPr/>
      <dgm:t>
        <a:bodyPr/>
        <a:lstStyle/>
        <a:p>
          <a:endParaRPr lang="en-MY"/>
        </a:p>
      </dgm:t>
    </dgm:pt>
    <dgm:pt modelId="{11B10C50-5366-45AC-ABFE-C60EF009A522}" type="pres">
      <dgm:prSet presAssocID="{8B4A1A5A-485B-4F58-841D-430C2E33585F}" presName="node" presStyleLbl="node1" presStyleIdx="0" presStyleCnt="3" custScaleX="129021" custScaleY="195125" custLinFactNeighborX="-8330" custLinFactNeighborY="8270">
        <dgm:presLayoutVars>
          <dgm:bulletEnabled val="1"/>
        </dgm:presLayoutVars>
      </dgm:prSet>
      <dgm:spPr/>
      <dgm:t>
        <a:bodyPr/>
        <a:lstStyle/>
        <a:p>
          <a:endParaRPr lang="en-MY"/>
        </a:p>
      </dgm:t>
    </dgm:pt>
    <dgm:pt modelId="{D07BF8B9-53EB-44A3-AC5C-694612E98F59}" type="pres">
      <dgm:prSet presAssocID="{4796B35C-9BF6-4471-82D9-4056A8BFD96D}" presName="sibTrans" presStyleCnt="0"/>
      <dgm:spPr/>
    </dgm:pt>
    <dgm:pt modelId="{C9395285-E4A5-459B-BEF9-C34BA9136A48}" type="pres">
      <dgm:prSet presAssocID="{ED390891-3F31-4E08-A219-75EF1314755E}" presName="node" presStyleLbl="node1" presStyleIdx="1" presStyleCnt="3" custScaleX="141070" custScaleY="169908" custLinFactNeighborX="-3929" custLinFactNeighborY="4002">
        <dgm:presLayoutVars>
          <dgm:bulletEnabled val="1"/>
        </dgm:presLayoutVars>
      </dgm:prSet>
      <dgm:spPr/>
      <dgm:t>
        <a:bodyPr/>
        <a:lstStyle/>
        <a:p>
          <a:endParaRPr lang="en-MY"/>
        </a:p>
      </dgm:t>
    </dgm:pt>
    <dgm:pt modelId="{84615A3B-AEA9-4B04-A61C-2A12186BB08E}" type="pres">
      <dgm:prSet presAssocID="{761DD677-8455-4870-8040-F532548C23D8}" presName="sibTrans" presStyleCnt="0"/>
      <dgm:spPr/>
    </dgm:pt>
    <dgm:pt modelId="{1776517B-8978-4105-87BF-F4ED5BEBEC03}" type="pres">
      <dgm:prSet presAssocID="{F8623EA9-DE32-43BA-9D00-BB32EE0B5BF8}" presName="node" presStyleLbl="node1" presStyleIdx="2" presStyleCnt="3" custScaleX="203158" custScaleY="195404" custLinFactNeighborX="35020" custLinFactNeighborY="-232">
        <dgm:presLayoutVars>
          <dgm:bulletEnabled val="1"/>
        </dgm:presLayoutVars>
      </dgm:prSet>
      <dgm:spPr/>
      <dgm:t>
        <a:bodyPr/>
        <a:lstStyle/>
        <a:p>
          <a:endParaRPr lang="en-MY"/>
        </a:p>
      </dgm:t>
    </dgm:pt>
  </dgm:ptLst>
  <dgm:cxnLst>
    <dgm:cxn modelId="{34E95C71-0567-47CE-9510-EE940CAC16C2}" srcId="{46847603-D2E3-4B5C-9842-24AC9E7FAEFB}" destId="{F8623EA9-DE32-43BA-9D00-BB32EE0B5BF8}" srcOrd="2" destOrd="0" parTransId="{AAE39F5B-0650-4CD3-B989-C9D374780406}" sibTransId="{FB27B9D5-3D0F-4D57-836F-AA06AA5E9B6E}"/>
    <dgm:cxn modelId="{27F92D78-7623-433F-9ECE-7DA77C5323BF}" type="presOf" srcId="{F8623EA9-DE32-43BA-9D00-BB32EE0B5BF8}" destId="{1776517B-8978-4105-87BF-F4ED5BEBEC03}" srcOrd="0" destOrd="0" presId="urn:microsoft.com/office/officeart/2005/8/layout/default#1"/>
    <dgm:cxn modelId="{BA4D051D-85B1-448B-AF50-9456976AAF43}" type="presOf" srcId="{ED390891-3F31-4E08-A219-75EF1314755E}" destId="{C9395285-E4A5-459B-BEF9-C34BA9136A48}" srcOrd="0" destOrd="0" presId="urn:microsoft.com/office/officeart/2005/8/layout/default#1"/>
    <dgm:cxn modelId="{F5197AD1-5046-4E30-877F-A2D553349EB1}" type="presOf" srcId="{46847603-D2E3-4B5C-9842-24AC9E7FAEFB}" destId="{82C99AAD-0F47-4E51-9FE4-2110992231AD}" srcOrd="0" destOrd="0" presId="urn:microsoft.com/office/officeart/2005/8/layout/default#1"/>
    <dgm:cxn modelId="{1906795F-68F1-4D1C-8B96-88C5CA1D88A0}" type="presOf" srcId="{8B4A1A5A-485B-4F58-841D-430C2E33585F}" destId="{11B10C50-5366-45AC-ABFE-C60EF009A522}" srcOrd="0" destOrd="0" presId="urn:microsoft.com/office/officeart/2005/8/layout/default#1"/>
    <dgm:cxn modelId="{637C272F-59D5-426A-A6AB-D9ADA819AA8D}" srcId="{46847603-D2E3-4B5C-9842-24AC9E7FAEFB}" destId="{ED390891-3F31-4E08-A219-75EF1314755E}" srcOrd="1" destOrd="0" parTransId="{5844229C-B7B2-458D-A3ED-9BBD9ADEAA31}" sibTransId="{761DD677-8455-4870-8040-F532548C23D8}"/>
    <dgm:cxn modelId="{BC595F16-F812-41C2-9667-16CA6240ED3A}" srcId="{46847603-D2E3-4B5C-9842-24AC9E7FAEFB}" destId="{8B4A1A5A-485B-4F58-841D-430C2E33585F}" srcOrd="0" destOrd="0" parTransId="{F49B4BE1-3773-40F5-83E6-2B9E2F541094}" sibTransId="{4796B35C-9BF6-4471-82D9-4056A8BFD96D}"/>
    <dgm:cxn modelId="{D37A8EED-EEB2-4EAA-B8D8-B03644743A52}" type="presParOf" srcId="{82C99AAD-0F47-4E51-9FE4-2110992231AD}" destId="{11B10C50-5366-45AC-ABFE-C60EF009A522}" srcOrd="0" destOrd="0" presId="urn:microsoft.com/office/officeart/2005/8/layout/default#1"/>
    <dgm:cxn modelId="{D9ED215A-1138-451A-9F2F-F703CE1750AA}" type="presParOf" srcId="{82C99AAD-0F47-4E51-9FE4-2110992231AD}" destId="{D07BF8B9-53EB-44A3-AC5C-694612E98F59}" srcOrd="1" destOrd="0" presId="urn:microsoft.com/office/officeart/2005/8/layout/default#1"/>
    <dgm:cxn modelId="{7126FDE0-53EC-4878-8C61-1DC562FEB5C4}" type="presParOf" srcId="{82C99AAD-0F47-4E51-9FE4-2110992231AD}" destId="{C9395285-E4A5-459B-BEF9-C34BA9136A48}" srcOrd="2" destOrd="0" presId="urn:microsoft.com/office/officeart/2005/8/layout/default#1"/>
    <dgm:cxn modelId="{D50D60FD-0446-433E-9881-29E495F5801F}" type="presParOf" srcId="{82C99AAD-0F47-4E51-9FE4-2110992231AD}" destId="{84615A3B-AEA9-4B04-A61C-2A12186BB08E}" srcOrd="3" destOrd="0" presId="urn:microsoft.com/office/officeart/2005/8/layout/default#1"/>
    <dgm:cxn modelId="{BEC23D8D-55F7-4B1C-A9E1-6E16D8DFE02C}" type="presParOf" srcId="{82C99AAD-0F47-4E51-9FE4-2110992231AD}" destId="{1776517B-8978-4105-87BF-F4ED5BEBEC03}" srcOrd="4" destOrd="0" presId="urn:microsoft.com/office/officeart/2005/8/layout/defaul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10C50-5366-45AC-ABFE-C60EF009A522}">
      <dsp:nvSpPr>
        <dsp:cNvPr id="0" name=""/>
        <dsp:cNvSpPr/>
      </dsp:nvSpPr>
      <dsp:spPr>
        <a:xfrm>
          <a:off x="782277" y="139705"/>
          <a:ext cx="3621160" cy="3285878"/>
        </a:xfrm>
        <a:prstGeom prst="rect">
          <a:avLst/>
        </a:prstGeom>
        <a:gradFill rotWithShape="0">
          <a:gsLst>
            <a:gs pos="0">
              <a:schemeClr val="accent5">
                <a:hueOff val="0"/>
                <a:satOff val="0"/>
                <a:lumOff val="0"/>
                <a:alphaOff val="0"/>
                <a:tint val="98000"/>
                <a:hueMod val="94000"/>
                <a:satMod val="130000"/>
                <a:lumMod val="128000"/>
              </a:schemeClr>
            </a:gs>
            <a:gs pos="100000">
              <a:schemeClr val="accent5">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Doctor on demand is a type of application which can be easily use by the busy working people. It is one type of diary which has options to maintain his health records. Patient can take primary treatment using this application.</a:t>
          </a:r>
          <a:endParaRPr lang="en-MY" sz="2000" b="1" kern="1200" dirty="0">
            <a:solidFill>
              <a:schemeClr val="bg1"/>
            </a:solidFill>
          </a:endParaRPr>
        </a:p>
      </dsp:txBody>
      <dsp:txXfrm>
        <a:off x="782277" y="139705"/>
        <a:ext cx="3621160" cy="3285878"/>
      </dsp:txXfrm>
    </dsp:sp>
    <dsp:sp modelId="{C9395285-E4A5-459B-BEF9-C34BA9136A48}">
      <dsp:nvSpPr>
        <dsp:cNvPr id="0" name=""/>
        <dsp:cNvSpPr/>
      </dsp:nvSpPr>
      <dsp:spPr>
        <a:xfrm>
          <a:off x="4807622" y="280158"/>
          <a:ext cx="3959332" cy="2861227"/>
        </a:xfrm>
        <a:prstGeom prst="rect">
          <a:avLst/>
        </a:prstGeom>
        <a:gradFill rotWithShape="0">
          <a:gsLst>
            <a:gs pos="0">
              <a:schemeClr val="accent5">
                <a:hueOff val="10077129"/>
                <a:satOff val="-4709"/>
                <a:lumOff val="-5294"/>
                <a:alphaOff val="0"/>
                <a:tint val="98000"/>
                <a:hueMod val="94000"/>
                <a:satMod val="130000"/>
                <a:lumMod val="128000"/>
              </a:schemeClr>
            </a:gs>
            <a:gs pos="100000">
              <a:schemeClr val="accent5">
                <a:hueOff val="10077129"/>
                <a:satOff val="-4709"/>
                <a:lumOff val="-5294"/>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MY" sz="2000" b="1" kern="1200" dirty="0" smtClean="0">
              <a:solidFill>
                <a:schemeClr val="bg1"/>
              </a:solidFill>
            </a:rPr>
            <a:t>It is useful for people who forget to carry prescription when he or she need to visit to doctor. It is helpful for people who always forget about his or her medicine’s name. It is an application which carry about the patient’s history, prescribed medicines, name of the patient’s doctor/doctors, name and information about the different types of doctors</a:t>
          </a:r>
          <a:endParaRPr lang="en-MY" sz="2000" b="1" kern="1200" dirty="0">
            <a:solidFill>
              <a:schemeClr val="bg1"/>
            </a:solidFill>
          </a:endParaRPr>
        </a:p>
      </dsp:txBody>
      <dsp:txXfrm>
        <a:off x="4807622" y="280158"/>
        <a:ext cx="3959332" cy="2861227"/>
      </dsp:txXfrm>
    </dsp:sp>
    <dsp:sp modelId="{1776517B-8978-4105-87BF-F4ED5BEBEC03}">
      <dsp:nvSpPr>
        <dsp:cNvPr id="0" name=""/>
        <dsp:cNvSpPr/>
      </dsp:nvSpPr>
      <dsp:spPr>
        <a:xfrm>
          <a:off x="3078575" y="3563076"/>
          <a:ext cx="5701922" cy="3290577"/>
        </a:xfrm>
        <a:prstGeom prst="rect">
          <a:avLst/>
        </a:prstGeom>
        <a:gradFill rotWithShape="0">
          <a:gsLst>
            <a:gs pos="0">
              <a:schemeClr val="accent5">
                <a:hueOff val="20154258"/>
                <a:satOff val="-9417"/>
                <a:lumOff val="-10587"/>
                <a:alphaOff val="0"/>
                <a:tint val="98000"/>
                <a:hueMod val="94000"/>
                <a:satMod val="130000"/>
                <a:lumMod val="128000"/>
              </a:schemeClr>
            </a:gs>
            <a:gs pos="100000">
              <a:schemeClr val="accent5">
                <a:hueOff val="20154258"/>
                <a:satOff val="-9417"/>
                <a:lumOff val="-10587"/>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MY" sz="1800" b="1" kern="1200" dirty="0" smtClean="0">
              <a:solidFill>
                <a:schemeClr val="bg1"/>
              </a:solidFill>
            </a:rPr>
            <a:t>User can create an account.</a:t>
          </a:r>
        </a:p>
        <a:p>
          <a:pPr lvl="0" algn="ctr" defTabSz="800100">
            <a:lnSpc>
              <a:spcPct val="90000"/>
            </a:lnSpc>
            <a:spcBef>
              <a:spcPct val="0"/>
            </a:spcBef>
            <a:spcAft>
              <a:spcPct val="35000"/>
            </a:spcAft>
          </a:pPr>
          <a:r>
            <a:rPr lang="en-MY" sz="1800" b="1" kern="1200" dirty="0" smtClean="0">
              <a:solidFill>
                <a:schemeClr val="bg1"/>
              </a:solidFill>
            </a:rPr>
            <a:t>Primary Disease detection.</a:t>
          </a:r>
        </a:p>
        <a:p>
          <a:pPr lvl="0" algn="ctr" defTabSz="800100">
            <a:lnSpc>
              <a:spcPct val="90000"/>
            </a:lnSpc>
            <a:spcBef>
              <a:spcPct val="0"/>
            </a:spcBef>
            <a:spcAft>
              <a:spcPct val="35000"/>
            </a:spcAft>
          </a:pPr>
          <a:r>
            <a:rPr lang="en-MY" sz="1800" b="1" kern="1200" dirty="0" smtClean="0">
              <a:solidFill>
                <a:schemeClr val="bg1"/>
              </a:solidFill>
            </a:rPr>
            <a:t>Prescribe primary treatment according to the disease.</a:t>
          </a:r>
        </a:p>
        <a:p>
          <a:pPr lvl="0" algn="ctr" defTabSz="800100">
            <a:lnSpc>
              <a:spcPct val="90000"/>
            </a:lnSpc>
            <a:spcBef>
              <a:spcPct val="0"/>
            </a:spcBef>
            <a:spcAft>
              <a:spcPct val="35000"/>
            </a:spcAft>
          </a:pPr>
          <a:r>
            <a:rPr lang="en-MY" sz="1800" b="1" kern="1200" dirty="0" smtClean="0">
              <a:solidFill>
                <a:schemeClr val="bg1"/>
              </a:solidFill>
            </a:rPr>
            <a:t>User can consult   doctors.</a:t>
          </a:r>
        </a:p>
        <a:p>
          <a:pPr lvl="0" algn="ctr" defTabSz="800100">
            <a:lnSpc>
              <a:spcPct val="90000"/>
            </a:lnSpc>
            <a:spcBef>
              <a:spcPct val="0"/>
            </a:spcBef>
            <a:spcAft>
              <a:spcPct val="35000"/>
            </a:spcAft>
          </a:pPr>
          <a:r>
            <a:rPr lang="en-MY" sz="1800" b="1" kern="1200" dirty="0" smtClean="0">
              <a:solidFill>
                <a:schemeClr val="bg1"/>
              </a:solidFill>
            </a:rPr>
            <a:t>Help to make appointments</a:t>
          </a:r>
        </a:p>
        <a:p>
          <a:pPr lvl="0" algn="ctr" defTabSz="800100">
            <a:lnSpc>
              <a:spcPct val="90000"/>
            </a:lnSpc>
            <a:spcBef>
              <a:spcPct val="0"/>
            </a:spcBef>
            <a:spcAft>
              <a:spcPct val="35000"/>
            </a:spcAft>
          </a:pPr>
          <a:r>
            <a:rPr lang="en-MY" sz="1800" b="1" kern="1200" dirty="0" smtClean="0">
              <a:solidFill>
                <a:schemeClr val="bg1"/>
              </a:solidFill>
            </a:rPr>
            <a:t>Keep track of patient previous medical details.</a:t>
          </a:r>
        </a:p>
        <a:p>
          <a:pPr lvl="0" algn="ctr" defTabSz="800100">
            <a:lnSpc>
              <a:spcPct val="90000"/>
            </a:lnSpc>
            <a:spcBef>
              <a:spcPct val="0"/>
            </a:spcBef>
            <a:spcAft>
              <a:spcPct val="35000"/>
            </a:spcAft>
          </a:pPr>
          <a:r>
            <a:rPr lang="en-MY" sz="1800" b="1" kern="1200" dirty="0" smtClean="0">
              <a:solidFill>
                <a:schemeClr val="bg1"/>
              </a:solidFill>
            </a:rPr>
            <a:t>Keep detail of current medicine </a:t>
          </a:r>
        </a:p>
        <a:p>
          <a:pPr lvl="0" algn="ctr" defTabSz="800100">
            <a:lnSpc>
              <a:spcPct val="90000"/>
            </a:lnSpc>
            <a:spcBef>
              <a:spcPct val="0"/>
            </a:spcBef>
            <a:spcAft>
              <a:spcPct val="35000"/>
            </a:spcAft>
          </a:pPr>
          <a:r>
            <a:rPr lang="en-MY" sz="1800" b="1" kern="1200" dirty="0" smtClean="0">
              <a:solidFill>
                <a:schemeClr val="bg1"/>
              </a:solidFill>
            </a:rPr>
            <a:t>Can pay the appointed doctor’s bill through this app</a:t>
          </a:r>
        </a:p>
        <a:p>
          <a:pPr lvl="0" algn="ctr" defTabSz="800100">
            <a:lnSpc>
              <a:spcPct val="90000"/>
            </a:lnSpc>
            <a:spcBef>
              <a:spcPct val="0"/>
            </a:spcBef>
            <a:spcAft>
              <a:spcPct val="35000"/>
            </a:spcAft>
          </a:pPr>
          <a:r>
            <a:rPr lang="en-MY" sz="1800" b="1" kern="1200" dirty="0" smtClean="0">
              <a:solidFill>
                <a:schemeClr val="bg1"/>
              </a:solidFill>
            </a:rPr>
            <a:t>Can call ambulance</a:t>
          </a:r>
          <a:endParaRPr lang="en-MY" sz="1800" b="1" kern="1200" dirty="0">
            <a:solidFill>
              <a:schemeClr val="bg1"/>
            </a:solidFill>
          </a:endParaRPr>
        </a:p>
      </dsp:txBody>
      <dsp:txXfrm>
        <a:off x="3078575" y="3563076"/>
        <a:ext cx="5701922" cy="32905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88C12-49C3-48D5-B676-7957BABADAE0}" type="datetimeFigureOut">
              <a:rPr lang="en-MY" smtClean="0"/>
              <a:pPr/>
              <a:t>7/8/2017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8C33A-9DEE-41D2-9264-06C0B12619D7}" type="slidenum">
              <a:rPr lang="en-MY" smtClean="0"/>
              <a:pPr/>
              <a:t>‹#›</a:t>
            </a:fld>
            <a:endParaRPr lang="en-MY"/>
          </a:p>
        </p:txBody>
      </p:sp>
    </p:spTree>
    <p:extLst>
      <p:ext uri="{BB962C8B-B14F-4D97-AF65-F5344CB8AC3E}">
        <p14:creationId xmlns:p14="http://schemas.microsoft.com/office/powerpoint/2010/main" xmlns="" val="34410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8C33A-9DEE-41D2-9264-06C0B12619D7}" type="slidenum">
              <a:rPr lang="en-MY" smtClean="0"/>
              <a:pPr/>
              <a:t>4</a:t>
            </a:fld>
            <a:endParaRPr lang="en-MY"/>
          </a:p>
        </p:txBody>
      </p:sp>
    </p:spTree>
    <p:extLst>
      <p:ext uri="{BB962C8B-B14F-4D97-AF65-F5344CB8AC3E}">
        <p14:creationId xmlns:p14="http://schemas.microsoft.com/office/powerpoint/2010/main" xmlns="" val="256205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3958C33A-9DEE-41D2-9264-06C0B12619D7}" type="slidenum">
              <a:rPr lang="en-MY" smtClean="0"/>
              <a:pPr/>
              <a:t>10</a:t>
            </a:fld>
            <a:endParaRPr lang="en-MY"/>
          </a:p>
        </p:txBody>
      </p:sp>
    </p:spTree>
    <p:extLst>
      <p:ext uri="{BB962C8B-B14F-4D97-AF65-F5344CB8AC3E}">
        <p14:creationId xmlns:p14="http://schemas.microsoft.com/office/powerpoint/2010/main" xmlns="" val="360399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3958C33A-9DEE-41D2-9264-06C0B12619D7}" type="slidenum">
              <a:rPr lang="en-MY" smtClean="0"/>
              <a:pPr/>
              <a:t>12</a:t>
            </a:fld>
            <a:endParaRPr lang="en-MY"/>
          </a:p>
        </p:txBody>
      </p:sp>
    </p:spTree>
    <p:extLst>
      <p:ext uri="{BB962C8B-B14F-4D97-AF65-F5344CB8AC3E}">
        <p14:creationId xmlns:p14="http://schemas.microsoft.com/office/powerpoint/2010/main" xmlns="" val="362890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439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DE57797-FE89-4198-8CCC-1EB06A434041}" type="datetimeFigureOut">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288680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870693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223454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3713590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68550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32083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1919188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277281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202337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57797-FE89-4198-8CCC-1EB06A434041}"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58839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E57797-FE89-4198-8CCC-1EB06A434041}"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86322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57797-FE89-4198-8CCC-1EB06A434041}" type="datetimeFigureOut">
              <a:rPr lang="en-US"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127109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E57797-FE89-4198-8CCC-1EB06A434041}" type="datetimeFigureOut">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12399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57797-FE89-4198-8CCC-1EB06A434041}" type="datetimeFigureOut">
              <a:rPr lang="en-US"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151277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57797-FE89-4198-8CCC-1EB06A434041}"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45598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57797-FE89-4198-8CCC-1EB06A434041}"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146276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E57797-FE89-4198-8CCC-1EB06A434041}" type="datetimeFigureOut">
              <a:rPr lang="en-US" smtClean="0"/>
              <a:pPr/>
              <a:t>8/7/2017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2BE637E-1D69-48B9-9753-897630F39A4F}" type="slidenum">
              <a:rPr lang="en-US" smtClean="0"/>
              <a:pPr/>
              <a:t>‹#›</a:t>
            </a:fld>
            <a:endParaRPr lang="en-US"/>
          </a:p>
        </p:txBody>
      </p:sp>
    </p:spTree>
    <p:extLst>
      <p:ext uri="{BB962C8B-B14F-4D97-AF65-F5344CB8AC3E}">
        <p14:creationId xmlns:p14="http://schemas.microsoft.com/office/powerpoint/2010/main" xmlns="" val="2949655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mailto:alice@gmail.com"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mailto:alice@gmail.com"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microsoft.com/office/2007/relationships/diagramDrawing" Target="../diagrams/drawing1.xml"/><Relationship Id="rId5" Type="http://schemas.openxmlformats.org/officeDocument/2006/relationships/diagramLayout" Target="../diagrams/layout1.xml"/><Relationship Id="rId10" Type="http://schemas.openxmlformats.org/officeDocument/2006/relationships/image" Target="../media/image5.jpeg"/><Relationship Id="rId4" Type="http://schemas.openxmlformats.org/officeDocument/2006/relationships/diagramData" Target="../diagrams/data1.xml"/><Relationship Id="rId9"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2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081" y="1896291"/>
            <a:ext cx="8001000" cy="2971801"/>
          </a:xfrm>
        </p:spPr>
        <p:txBody>
          <a:bodyPr>
            <a:noAutofit/>
          </a:bodyPr>
          <a:lstStyle/>
          <a:p>
            <a:r>
              <a:rPr lang="en-US" sz="6600" dirty="0" smtClean="0"/>
              <a:t>Doctor</a:t>
            </a:r>
            <a:br>
              <a:rPr lang="en-US" sz="6600" dirty="0" smtClean="0"/>
            </a:br>
            <a:r>
              <a:rPr lang="en-US" sz="6600" dirty="0" smtClean="0"/>
              <a:t> on </a:t>
            </a:r>
            <a:br>
              <a:rPr lang="en-US" sz="6600" dirty="0" smtClean="0"/>
            </a:br>
            <a:r>
              <a:rPr lang="en-US" sz="6600" dirty="0" smtClean="0"/>
              <a:t>demand</a:t>
            </a:r>
            <a:br>
              <a:rPr lang="en-US" sz="6600" dirty="0" smtClean="0"/>
            </a:br>
            <a:r>
              <a:rPr lang="en-US" sz="2000" dirty="0" smtClean="0">
                <a:solidFill>
                  <a:schemeClr val="tx2"/>
                </a:solidFill>
              </a:rPr>
              <a:t>A </a:t>
            </a:r>
            <a:r>
              <a:rPr lang="en-US" sz="2000" dirty="0">
                <a:solidFill>
                  <a:schemeClr val="tx2"/>
                </a:solidFill>
              </a:rPr>
              <a:t>medical apps for better health </a:t>
            </a:r>
            <a:r>
              <a:rPr lang="en-US" sz="1050" dirty="0">
                <a:solidFill>
                  <a:schemeClr val="tx2"/>
                </a:solidFill>
              </a:rPr>
              <a:t/>
            </a:r>
            <a:br>
              <a:rPr lang="en-US" sz="1050" dirty="0">
                <a:solidFill>
                  <a:schemeClr val="tx2"/>
                </a:solidFill>
              </a:rPr>
            </a:br>
            <a:endParaRPr lang="en-US" sz="1050" dirty="0"/>
          </a:p>
        </p:txBody>
      </p:sp>
    </p:spTree>
    <p:extLst>
      <p:ext uri="{BB962C8B-B14F-4D97-AF65-F5344CB8AC3E}">
        <p14:creationId xmlns:p14="http://schemas.microsoft.com/office/powerpoint/2010/main" xmlns="" val="198966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3" cstate="print"/>
          <a:srcRect l="10470" r="9188"/>
          <a:stretch/>
        </p:blipFill>
        <p:spPr>
          <a:xfrm>
            <a:off x="241300" y="0"/>
            <a:ext cx="5156200" cy="6667500"/>
          </a:xfrm>
          <a:prstGeom prst="rect">
            <a:avLst/>
          </a:prstGeom>
          <a:ln>
            <a:noFill/>
          </a:ln>
        </p:spPr>
      </p:pic>
      <p:pic>
        <p:nvPicPr>
          <p:cNvPr id="3" name="Picture 2"/>
          <p:cNvPicPr>
            <a:picLocks noChangeAspect="1"/>
          </p:cNvPicPr>
          <p:nvPr/>
        </p:nvPicPr>
        <p:blipFill>
          <a:blip r:embed="rId4"/>
          <a:stretch>
            <a:fillRect/>
          </a:stretch>
        </p:blipFill>
        <p:spPr>
          <a:xfrm>
            <a:off x="5778242" y="0"/>
            <a:ext cx="5944115" cy="6667500"/>
          </a:xfrm>
          <a:prstGeom prst="rect">
            <a:avLst/>
          </a:prstGeom>
        </p:spPr>
      </p:pic>
    </p:spTree>
    <p:extLst>
      <p:ext uri="{BB962C8B-B14F-4D97-AF65-F5344CB8AC3E}">
        <p14:creationId xmlns:p14="http://schemas.microsoft.com/office/powerpoint/2010/main" xmlns="" val="145110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srcRect l="11963" t="7381" r="11961"/>
          <a:stretch/>
        </p:blipFill>
        <p:spPr>
          <a:xfrm>
            <a:off x="152400" y="165100"/>
            <a:ext cx="5080000" cy="6502400"/>
          </a:xfrm>
          <a:prstGeom prst="rect">
            <a:avLst/>
          </a:prstGeom>
          <a:ln>
            <a:noFill/>
          </a:ln>
        </p:spPr>
      </p:pic>
      <p:pic>
        <p:nvPicPr>
          <p:cNvPr id="5" name="Picture 4"/>
          <p:cNvPicPr>
            <a:picLocks noChangeAspect="1"/>
          </p:cNvPicPr>
          <p:nvPr/>
        </p:nvPicPr>
        <p:blipFill rotWithShape="1">
          <a:blip r:embed="rId3"/>
          <a:srcRect l="12548" t="9766" r="15207"/>
          <a:stretch/>
        </p:blipFill>
        <p:spPr>
          <a:xfrm>
            <a:off x="5918200" y="0"/>
            <a:ext cx="5702300" cy="6667500"/>
          </a:xfrm>
          <a:prstGeom prst="rect">
            <a:avLst/>
          </a:prstGeom>
        </p:spPr>
      </p:pic>
    </p:spTree>
    <p:extLst>
      <p:ext uri="{BB962C8B-B14F-4D97-AF65-F5344CB8AC3E}">
        <p14:creationId xmlns:p14="http://schemas.microsoft.com/office/powerpoint/2010/main" xmlns="" val="21741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3">
            <a:extLst>
              <a:ext uri="{28A0092B-C50C-407E-A947-70E740481C1C}">
                <a14:useLocalDpi xmlns:a14="http://schemas.microsoft.com/office/drawing/2010/main" xmlns="" val="0"/>
              </a:ext>
            </a:extLst>
          </a:blip>
          <a:srcRect l="22222" t="15736" r="26077" b="3554"/>
          <a:stretch/>
        </p:blipFill>
        <p:spPr bwMode="auto">
          <a:xfrm>
            <a:off x="241300" y="115887"/>
            <a:ext cx="5207000" cy="6589713"/>
          </a:xfrm>
          <a:prstGeom prst="rect">
            <a:avLst/>
          </a:prstGeom>
          <a:ln>
            <a:noFill/>
          </a:ln>
          <a:extLst>
            <a:ext uri="{53640926-AAD7-44D8-BBD7-CCE9431645EC}">
              <a14:shadowObscured xmlns:a14="http://schemas.microsoft.com/office/drawing/2010/main" xmlns=""/>
            </a:ext>
          </a:extLst>
        </p:spPr>
      </p:pic>
      <p:pic>
        <p:nvPicPr>
          <p:cNvPr id="4" name="Picture 3"/>
          <p:cNvPicPr>
            <a:picLocks noChangeAspect="1"/>
          </p:cNvPicPr>
          <p:nvPr/>
        </p:nvPicPr>
        <p:blipFill rotWithShape="1">
          <a:blip r:embed="rId4"/>
          <a:srcRect l="8181" r="4461"/>
          <a:stretch/>
        </p:blipFill>
        <p:spPr>
          <a:xfrm>
            <a:off x="5740400" y="166686"/>
            <a:ext cx="6121400" cy="6488113"/>
          </a:xfrm>
          <a:prstGeom prst="rect">
            <a:avLst/>
          </a:prstGeom>
        </p:spPr>
      </p:pic>
    </p:spTree>
    <p:extLst>
      <p:ext uri="{BB962C8B-B14F-4D97-AF65-F5344CB8AC3E}">
        <p14:creationId xmlns:p14="http://schemas.microsoft.com/office/powerpoint/2010/main" xmlns="" val="341350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392514" y="379177"/>
          <a:ext cx="7036435" cy="6232637"/>
        </p:xfrm>
        <a:graphic>
          <a:graphicData uri="http://schemas.openxmlformats.org/drawingml/2006/table">
            <a:tbl>
              <a:tblPr/>
              <a:tblGrid>
                <a:gridCol w="1479550"/>
                <a:gridCol w="739140"/>
                <a:gridCol w="860425"/>
                <a:gridCol w="1978660"/>
                <a:gridCol w="1978660"/>
              </a:tblGrid>
              <a:tr h="397612">
                <a:tc>
                  <a:txBody>
                    <a:bodyPr/>
                    <a:lstStyle/>
                    <a:p>
                      <a:pPr marL="0" marR="0">
                        <a:spcBef>
                          <a:spcPts val="0"/>
                        </a:spcBef>
                        <a:spcAft>
                          <a:spcPts val="0"/>
                        </a:spcAft>
                      </a:pPr>
                      <a:r>
                        <a:rPr lang="en-US" sz="1100" b="1" dirty="0">
                          <a:latin typeface="Bell MT"/>
                          <a:ea typeface="Times New Roman"/>
                        </a:rPr>
                        <a:t>Test Scenario</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case 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steps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data</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Expected result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8212">
                <a:tc rowSpan="2">
                  <a:txBody>
                    <a:bodyPr/>
                    <a:lstStyle/>
                    <a:p>
                      <a:pPr marL="0" marR="0">
                        <a:spcBef>
                          <a:spcPts val="0"/>
                        </a:spcBef>
                        <a:spcAft>
                          <a:spcPts val="0"/>
                        </a:spcAft>
                      </a:pPr>
                      <a:r>
                        <a:rPr lang="en-US" sz="1100">
                          <a:latin typeface="Bell MT"/>
                          <a:ea typeface="Times New Roman"/>
                        </a:rPr>
                        <a:t>User sign-in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100">
                          <a:latin typeface="Bell MT"/>
                          <a:ea typeface="Times New Roman"/>
                        </a:rPr>
                        <a:t>Pre-conditions: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100">
                          <a:latin typeface="Bell MT"/>
                          <a:ea typeface="Calibri"/>
                          <a:cs typeface="Times New Roman"/>
                        </a:rPr>
                        <a:t>Make sure that site under test is available and testable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47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100">
                          <a:latin typeface="Bell MT"/>
                          <a:ea typeface="Calibri"/>
                          <a:cs typeface="Times New Roman"/>
                        </a:rPr>
                        <a:t>Make sure user sign in test data is available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6417">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SN 01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1:OPEN URL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4029">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2:provide valid user name and password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Username : alice</a:t>
                      </a:r>
                      <a:endParaRPr lang="en-US" sz="1200">
                        <a:latin typeface="Times New Roman"/>
                        <a:ea typeface="Times New Roman"/>
                      </a:endParaRPr>
                    </a:p>
                    <a:p>
                      <a:pPr marL="0" marR="0">
                        <a:spcBef>
                          <a:spcPts val="0"/>
                        </a:spcBef>
                        <a:spcAft>
                          <a:spcPts val="0"/>
                        </a:spcAft>
                      </a:pPr>
                      <a:r>
                        <a:rPr lang="en-US" sz="1100">
                          <a:latin typeface="Bell MT"/>
                          <a:ea typeface="Times New Roman"/>
                        </a:rPr>
                        <a:t>Password : 123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612">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3:click sign 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Successfully sign 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6417">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SN 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1:OPEN URL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4029">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2:provide invalid user name and password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Username : alice</a:t>
                      </a:r>
                      <a:endParaRPr lang="en-US" sz="1200">
                        <a:latin typeface="Times New Roman"/>
                        <a:ea typeface="Times New Roman"/>
                      </a:endParaRPr>
                    </a:p>
                    <a:p>
                      <a:pPr marL="0" marR="0">
                        <a:spcBef>
                          <a:spcPts val="0"/>
                        </a:spcBef>
                        <a:spcAft>
                          <a:spcPts val="0"/>
                        </a:spcAft>
                      </a:pPr>
                      <a:r>
                        <a:rPr lang="en-US" sz="1100">
                          <a:latin typeface="Bell MT"/>
                          <a:ea typeface="Times New Roman"/>
                        </a:rPr>
                        <a:t>Password : abc</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Wrong username or password </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612">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3:click sign 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Not signed 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5223">
                <a:tc>
                  <a:txBody>
                    <a:bodyPr/>
                    <a:lstStyle/>
                    <a:p>
                      <a:pPr marL="0" marR="0">
                        <a:spcBef>
                          <a:spcPts val="0"/>
                        </a:spcBef>
                        <a:spcAft>
                          <a:spcPts val="0"/>
                        </a:spcAft>
                      </a:pPr>
                      <a:endParaRPr lang="en-US" sz="1100" dirty="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Post-conditions: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latin typeface="Times New Roman"/>
                          <a:ea typeface="Times New Roman"/>
                        </a:rPr>
                        <a:t>User is validated with database and successfully login to account. The account session details are logged in database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p:nvPr>
        </p:nvSpPr>
        <p:spPr>
          <a:xfrm>
            <a:off x="0" y="1631591"/>
            <a:ext cx="3784209" cy="1507067"/>
          </a:xfrm>
        </p:spPr>
        <p:txBody>
          <a:bodyPr/>
          <a:lstStyle/>
          <a:p>
            <a:r>
              <a:rPr lang="en-US" dirty="0" smtClean="0"/>
              <a:t>Test cases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4483" y="239798"/>
          <a:ext cx="6232077" cy="6372015"/>
        </p:xfrm>
        <a:graphic>
          <a:graphicData uri="http://schemas.openxmlformats.org/drawingml/2006/table">
            <a:tbl>
              <a:tblPr/>
              <a:tblGrid>
                <a:gridCol w="1310418"/>
                <a:gridCol w="654646"/>
                <a:gridCol w="762067"/>
                <a:gridCol w="1752473"/>
                <a:gridCol w="1752473"/>
              </a:tblGrid>
              <a:tr h="315841">
                <a:tc>
                  <a:txBody>
                    <a:bodyPr/>
                    <a:lstStyle/>
                    <a:p>
                      <a:pPr marL="0" marR="0">
                        <a:spcBef>
                          <a:spcPts val="0"/>
                        </a:spcBef>
                        <a:spcAft>
                          <a:spcPts val="0"/>
                        </a:spcAft>
                      </a:pPr>
                      <a:r>
                        <a:rPr lang="en-US" sz="900" b="1">
                          <a:latin typeface="Bell MT"/>
                          <a:ea typeface="Times New Roman"/>
                        </a:rPr>
                        <a:t>Test Scenario</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Test case ID</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Test steps</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Test data</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Expected result</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881">
                <a:tc rowSpan="2">
                  <a:txBody>
                    <a:bodyPr/>
                    <a:lstStyle/>
                    <a:p>
                      <a:pPr marL="0" marR="0">
                        <a:spcBef>
                          <a:spcPts val="0"/>
                        </a:spcBef>
                        <a:spcAft>
                          <a:spcPts val="0"/>
                        </a:spcAft>
                      </a:pPr>
                      <a:r>
                        <a:rPr lang="en-US" sz="900">
                          <a:latin typeface="Bell MT"/>
                          <a:ea typeface="Times New Roman"/>
                        </a:rPr>
                        <a:t>User sign-up</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900">
                          <a:latin typeface="Bell MT"/>
                          <a:ea typeface="Times New Roman"/>
                        </a:rPr>
                        <a:t>Pre-conditions:</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900">
                          <a:latin typeface="Bell MT"/>
                          <a:ea typeface="Calibri"/>
                          <a:cs typeface="Times New Roman"/>
                        </a:rPr>
                        <a:t>Make sure that site under test is available and testable</a:t>
                      </a:r>
                      <a:endParaRPr lang="en-US" sz="900">
                        <a:latin typeface="Calibri"/>
                        <a:ea typeface="Calibri"/>
                        <a:cs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9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900">
                          <a:latin typeface="Bell MT"/>
                          <a:ea typeface="Calibri"/>
                          <a:cs typeface="Times New Roman"/>
                        </a:rPr>
                        <a:t>Make sure user sign up test data is available</a:t>
                      </a:r>
                      <a:endParaRPr lang="en-US" sz="900">
                        <a:latin typeface="Calibri"/>
                        <a:ea typeface="Calibri"/>
                        <a:cs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761">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SU 01</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1:OPEN URL</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9204">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2:provide valid email , name, country, birthdate, mobile ,insurance and password</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u="sng">
                          <a:solidFill>
                            <a:srgbClr val="0000FF"/>
                          </a:solidFill>
                          <a:latin typeface="Bell MT"/>
                          <a:ea typeface="Times New Roman"/>
                          <a:hlinkClick r:id="rId2"/>
                        </a:rPr>
                        <a:t>alice@gmail.com</a:t>
                      </a:r>
                      <a:endParaRPr lang="en-US" sz="1000">
                        <a:latin typeface="Times New Roman"/>
                        <a:ea typeface="Times New Roman"/>
                      </a:endParaRPr>
                    </a:p>
                    <a:p>
                      <a:pPr marL="0" marR="0">
                        <a:spcBef>
                          <a:spcPts val="0"/>
                        </a:spcBef>
                        <a:spcAft>
                          <a:spcPts val="0"/>
                        </a:spcAft>
                      </a:pPr>
                      <a:r>
                        <a:rPr lang="en-US" sz="900">
                          <a:latin typeface="Bell MT"/>
                          <a:ea typeface="Times New Roman"/>
                        </a:rPr>
                        <a:t>Alice</a:t>
                      </a:r>
                      <a:endParaRPr lang="en-US" sz="1000">
                        <a:latin typeface="Times New Roman"/>
                        <a:ea typeface="Times New Roman"/>
                      </a:endParaRPr>
                    </a:p>
                    <a:p>
                      <a:pPr marL="0" marR="0">
                        <a:spcBef>
                          <a:spcPts val="0"/>
                        </a:spcBef>
                        <a:spcAft>
                          <a:spcPts val="0"/>
                        </a:spcAft>
                      </a:pPr>
                      <a:r>
                        <a:rPr lang="en-US" sz="900">
                          <a:latin typeface="Bell MT"/>
                          <a:ea typeface="Times New Roman"/>
                        </a:rPr>
                        <a:t>Rahman</a:t>
                      </a:r>
                      <a:endParaRPr lang="en-US" sz="1000">
                        <a:latin typeface="Times New Roman"/>
                        <a:ea typeface="Times New Roman"/>
                      </a:endParaRPr>
                    </a:p>
                    <a:p>
                      <a:pPr marL="0" marR="0">
                        <a:spcBef>
                          <a:spcPts val="0"/>
                        </a:spcBef>
                        <a:spcAft>
                          <a:spcPts val="0"/>
                        </a:spcAft>
                      </a:pPr>
                      <a:r>
                        <a:rPr lang="en-US" sz="900">
                          <a:latin typeface="Bell MT"/>
                          <a:ea typeface="Times New Roman"/>
                        </a:rPr>
                        <a:t>2-2-1971</a:t>
                      </a:r>
                      <a:endParaRPr lang="en-US" sz="1000">
                        <a:latin typeface="Times New Roman"/>
                        <a:ea typeface="Times New Roman"/>
                      </a:endParaRPr>
                    </a:p>
                    <a:p>
                      <a:pPr marL="0" marR="0">
                        <a:spcBef>
                          <a:spcPts val="0"/>
                        </a:spcBef>
                        <a:spcAft>
                          <a:spcPts val="0"/>
                        </a:spcAft>
                      </a:pPr>
                      <a:r>
                        <a:rPr lang="en-US" sz="900">
                          <a:latin typeface="Bell MT"/>
                          <a:ea typeface="Times New Roman"/>
                        </a:rPr>
                        <a:t>Bangladesh</a:t>
                      </a:r>
                      <a:endParaRPr lang="en-US" sz="1000">
                        <a:latin typeface="Times New Roman"/>
                        <a:ea typeface="Times New Roman"/>
                      </a:endParaRPr>
                    </a:p>
                    <a:p>
                      <a:pPr marL="0" marR="0">
                        <a:spcBef>
                          <a:spcPts val="0"/>
                        </a:spcBef>
                        <a:spcAft>
                          <a:spcPts val="0"/>
                        </a:spcAft>
                      </a:pPr>
                      <a:r>
                        <a:rPr lang="en-US" sz="900">
                          <a:latin typeface="Bell MT"/>
                          <a:ea typeface="Times New Roman"/>
                        </a:rPr>
                        <a:t>01755765872</a:t>
                      </a:r>
                      <a:endParaRPr lang="en-US" sz="1000">
                        <a:latin typeface="Times New Roman"/>
                        <a:ea typeface="Times New Roman"/>
                      </a:endParaRPr>
                    </a:p>
                    <a:p>
                      <a:pPr marL="0" marR="0">
                        <a:spcBef>
                          <a:spcPts val="0"/>
                        </a:spcBef>
                        <a:spcAft>
                          <a:spcPts val="0"/>
                        </a:spcAft>
                      </a:pPr>
                      <a:r>
                        <a:rPr lang="en-US" sz="900">
                          <a:latin typeface="Bell MT"/>
                          <a:ea typeface="Times New Roman"/>
                        </a:rPr>
                        <a:t>Yes</a:t>
                      </a:r>
                      <a:endParaRPr lang="en-US" sz="1000">
                        <a:latin typeface="Times New Roman"/>
                        <a:ea typeface="Times New Roman"/>
                      </a:endParaRPr>
                    </a:p>
                    <a:p>
                      <a:pPr marL="0" marR="0">
                        <a:spcBef>
                          <a:spcPts val="0"/>
                        </a:spcBef>
                        <a:spcAft>
                          <a:spcPts val="0"/>
                        </a:spcAft>
                      </a:pPr>
                      <a:r>
                        <a:rPr lang="en-US" sz="900">
                          <a:latin typeface="Bell MT"/>
                          <a:ea typeface="Times New Roman"/>
                        </a:rPr>
                        <a:t>123</a:t>
                      </a:r>
                      <a:endParaRPr lang="en-US" sz="1000">
                        <a:latin typeface="Times New Roman"/>
                        <a:ea typeface="Times New Roman"/>
                      </a:endParaRPr>
                    </a:p>
                    <a:p>
                      <a:pPr marL="0" marR="0">
                        <a:spcBef>
                          <a:spcPts val="0"/>
                        </a:spcBef>
                        <a:spcAft>
                          <a:spcPts val="0"/>
                        </a:spcAft>
                      </a:pPr>
                      <a:r>
                        <a:rPr lang="en-US" sz="900">
                          <a:latin typeface="Bell MT"/>
                          <a:ea typeface="Times New Roman"/>
                        </a:rPr>
                        <a:t>123</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841">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3:click sign up</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Successfully sign up</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761">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 SU 02</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1:OPEN URL</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9204">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2:provide valid email , name, country, birthdate, mobile, Insurance and password</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Username : Alice</a:t>
                      </a:r>
                      <a:endParaRPr lang="en-US" sz="1000">
                        <a:latin typeface="Times New Roman"/>
                        <a:ea typeface="Times New Roman"/>
                      </a:endParaRPr>
                    </a:p>
                    <a:p>
                      <a:pPr marL="0" marR="0">
                        <a:spcBef>
                          <a:spcPts val="0"/>
                        </a:spcBef>
                        <a:spcAft>
                          <a:spcPts val="0"/>
                        </a:spcAft>
                      </a:pPr>
                      <a:r>
                        <a:rPr lang="en-US" sz="900">
                          <a:latin typeface="Bell MT"/>
                          <a:ea typeface="Times New Roman"/>
                        </a:rPr>
                        <a:t>Password : abc</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Invalid data</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841">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3:click sign up</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Not signed up</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761">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Post-conditions:</a:t>
                      </a:r>
                      <a:endParaRPr lang="en-US" sz="10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latin typeface="Times New Roman"/>
                          <a:ea typeface="Times New Roman"/>
                        </a:rPr>
                        <a:t>User should provide email and internet connection should be available </a:t>
                      </a:r>
                      <a:endParaRPr lang="en-US" sz="1000" dirty="0">
                        <a:latin typeface="Times New Roman"/>
                        <a:ea typeface="Times New Roman"/>
                      </a:endParaRPr>
                    </a:p>
                  </a:txBody>
                  <a:tcPr marL="54937" marR="54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66102" y="407314"/>
          <a:ext cx="7036435" cy="5895012"/>
        </p:xfrm>
        <a:graphic>
          <a:graphicData uri="http://schemas.openxmlformats.org/drawingml/2006/table">
            <a:tbl>
              <a:tblPr/>
              <a:tblGrid>
                <a:gridCol w="1479550"/>
                <a:gridCol w="739140"/>
                <a:gridCol w="860425"/>
                <a:gridCol w="1978660"/>
                <a:gridCol w="1978660"/>
              </a:tblGrid>
              <a:tr h="376073">
                <a:tc>
                  <a:txBody>
                    <a:bodyPr/>
                    <a:lstStyle/>
                    <a:p>
                      <a:pPr marL="0" marR="0">
                        <a:spcBef>
                          <a:spcPts val="0"/>
                        </a:spcBef>
                        <a:spcAft>
                          <a:spcPts val="0"/>
                        </a:spcAft>
                      </a:pPr>
                      <a:r>
                        <a:rPr lang="en-US" sz="1100" b="1" dirty="0">
                          <a:latin typeface="Bell MT"/>
                          <a:ea typeface="Times New Roman"/>
                        </a:rPr>
                        <a:t>Test Scenario</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case 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steps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data</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Expected result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640">
                <a:tc rowSpan="2">
                  <a:txBody>
                    <a:bodyPr/>
                    <a:lstStyle/>
                    <a:p>
                      <a:pPr marL="0" marR="0">
                        <a:spcBef>
                          <a:spcPts val="0"/>
                        </a:spcBef>
                        <a:spcAft>
                          <a:spcPts val="0"/>
                        </a:spcAft>
                      </a:pPr>
                      <a:r>
                        <a:rPr lang="en-US" sz="1100">
                          <a:latin typeface="Bell MT"/>
                          <a:ea typeface="Times New Roman"/>
                        </a:rPr>
                        <a:t>Primary treatment </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100">
                          <a:latin typeface="Bell MT"/>
                          <a:ea typeface="Times New Roman"/>
                        </a:rPr>
                        <a:t>Pre-conditions: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100">
                          <a:latin typeface="Bell MT"/>
                          <a:ea typeface="Calibri"/>
                          <a:cs typeface="Times New Roman"/>
                        </a:rPr>
                        <a:t>Make sure that site under test is available and testable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42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100">
                          <a:latin typeface="Bell MT"/>
                          <a:ea typeface="Calibri"/>
                          <a:cs typeface="Times New Roman"/>
                        </a:rPr>
                        <a:t>Make sure all field’s test data is available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109">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PT  01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1:OPEN URL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8218">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2:provide valid answer to all question field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Age : 46</a:t>
                      </a:r>
                      <a:endParaRPr lang="en-US" sz="1200">
                        <a:latin typeface="Times New Roman"/>
                        <a:ea typeface="Times New Roman"/>
                      </a:endParaRPr>
                    </a:p>
                    <a:p>
                      <a:pPr marL="0" marR="0">
                        <a:spcBef>
                          <a:spcPts val="0"/>
                        </a:spcBef>
                        <a:spcAft>
                          <a:spcPts val="0"/>
                        </a:spcAft>
                      </a:pPr>
                      <a:r>
                        <a:rPr lang="en-US" sz="1100">
                          <a:latin typeface="Bell MT"/>
                          <a:ea typeface="Times New Roman"/>
                        </a:rPr>
                        <a:t>Yes</a:t>
                      </a:r>
                      <a:endParaRPr lang="en-US" sz="1200">
                        <a:latin typeface="Times New Roman"/>
                        <a:ea typeface="Times New Roman"/>
                      </a:endParaRPr>
                    </a:p>
                    <a:p>
                      <a:pPr marL="0" marR="0">
                        <a:spcBef>
                          <a:spcPts val="0"/>
                        </a:spcBef>
                        <a:spcAft>
                          <a:spcPts val="0"/>
                        </a:spcAft>
                      </a:pPr>
                      <a:r>
                        <a:rPr lang="en-US" sz="1100">
                          <a:latin typeface="Bell MT"/>
                          <a:ea typeface="Times New Roman"/>
                        </a:rPr>
                        <a:t>Fever, cough</a:t>
                      </a:r>
                      <a:endParaRPr lang="en-US" sz="1200">
                        <a:latin typeface="Times New Roman"/>
                        <a:ea typeface="Times New Roman"/>
                      </a:endParaRPr>
                    </a:p>
                    <a:p>
                      <a:pPr marL="0" marR="0">
                        <a:spcBef>
                          <a:spcPts val="0"/>
                        </a:spcBef>
                        <a:spcAft>
                          <a:spcPts val="0"/>
                        </a:spcAft>
                      </a:pPr>
                      <a:r>
                        <a:rPr lang="en-US" sz="1100">
                          <a:latin typeface="Bell MT"/>
                          <a:ea typeface="Times New Roman"/>
                        </a:rPr>
                        <a:t>Nothing</a:t>
                      </a:r>
                      <a:endParaRPr lang="en-US" sz="1200">
                        <a:latin typeface="Times New Roman"/>
                        <a:ea typeface="Times New Roman"/>
                      </a:endParaRPr>
                    </a:p>
                    <a:p>
                      <a:pPr marL="0" marR="0">
                        <a:spcBef>
                          <a:spcPts val="0"/>
                        </a:spcBef>
                        <a:spcAft>
                          <a:spcPts val="0"/>
                        </a:spcAft>
                      </a:pPr>
                      <a:r>
                        <a:rPr lang="en-US" sz="1100">
                          <a:latin typeface="Bell MT"/>
                          <a:ea typeface="Times New Roman"/>
                        </a:rPr>
                        <a:t>Last day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73">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3:click next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Show some prescription and refer   some doctor’s name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109">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PT 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1:OPEN URL</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8218">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2:provide valid answer to  all question field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Age : 46</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All fields are empty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73">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3:click next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All question must be answered to get a valid prescription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73">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Post-conditions: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latin typeface="Times New Roman"/>
                          <a:ea typeface="Times New Roman"/>
                        </a:rPr>
                        <a:t>User should provide all answer correctly  </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95663" y="393832"/>
          <a:ext cx="7030531" cy="6161712"/>
        </p:xfrm>
        <a:graphic>
          <a:graphicData uri="http://schemas.openxmlformats.org/drawingml/2006/table">
            <a:tbl>
              <a:tblPr/>
              <a:tblGrid>
                <a:gridCol w="1478308"/>
                <a:gridCol w="738520"/>
                <a:gridCol w="859703"/>
                <a:gridCol w="1977000"/>
                <a:gridCol w="1977000"/>
              </a:tblGrid>
              <a:tr h="380936">
                <a:tc>
                  <a:txBody>
                    <a:bodyPr/>
                    <a:lstStyle/>
                    <a:p>
                      <a:pPr marL="0" marR="0">
                        <a:spcBef>
                          <a:spcPts val="0"/>
                        </a:spcBef>
                        <a:spcAft>
                          <a:spcPts val="0"/>
                        </a:spcAft>
                      </a:pPr>
                      <a:r>
                        <a:rPr lang="en-US" sz="1100" b="1">
                          <a:latin typeface="Bell MT"/>
                          <a:ea typeface="Times New Roman"/>
                        </a:rPr>
                        <a:t>Test Scenario</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case ID</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steps</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Test data</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Bell MT"/>
                          <a:ea typeface="Times New Roman"/>
                        </a:rPr>
                        <a:t>Expected result</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446">
                <a:tc rowSpan="2">
                  <a:txBody>
                    <a:bodyPr/>
                    <a:lstStyle/>
                    <a:p>
                      <a:pPr marL="0" marR="0">
                        <a:spcBef>
                          <a:spcPts val="0"/>
                        </a:spcBef>
                        <a:spcAft>
                          <a:spcPts val="0"/>
                        </a:spcAft>
                      </a:pPr>
                      <a:r>
                        <a:rPr lang="en-US" sz="1100">
                          <a:latin typeface="Bell MT"/>
                          <a:ea typeface="Times New Roman"/>
                        </a:rPr>
                        <a:t>Medical history  </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100">
                          <a:latin typeface="Bell MT"/>
                          <a:ea typeface="Times New Roman"/>
                        </a:rPr>
                        <a:t>Pre-conditions:</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100">
                          <a:latin typeface="Bell MT"/>
                          <a:ea typeface="Calibri"/>
                          <a:cs typeface="Times New Roman"/>
                        </a:rPr>
                        <a:t>Make sure that site under test is available and testable</a:t>
                      </a:r>
                      <a:endParaRPr lang="en-US" sz="1100">
                        <a:latin typeface="Calibri"/>
                        <a:ea typeface="Calibri"/>
                        <a:cs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63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100">
                          <a:latin typeface="Bell MT"/>
                          <a:ea typeface="Calibri"/>
                          <a:cs typeface="Times New Roman"/>
                        </a:rPr>
                        <a:t>Make sure all field’s test data is available</a:t>
                      </a:r>
                      <a:endParaRPr lang="en-US" sz="1100">
                        <a:latin typeface="Calibri"/>
                        <a:ea typeface="Calibri"/>
                        <a:cs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404">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MH  01</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1:OPEN URL</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2808">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2:provide valid answer to  all question field</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Age : 46</a:t>
                      </a:r>
                      <a:endParaRPr lang="en-US" sz="1200">
                        <a:latin typeface="Times New Roman"/>
                        <a:ea typeface="Times New Roman"/>
                      </a:endParaRPr>
                    </a:p>
                    <a:p>
                      <a:pPr marL="0" marR="0">
                        <a:spcBef>
                          <a:spcPts val="0"/>
                        </a:spcBef>
                        <a:spcAft>
                          <a:spcPts val="0"/>
                        </a:spcAft>
                      </a:pPr>
                      <a:r>
                        <a:rPr lang="en-US" sz="1100">
                          <a:latin typeface="Bell MT"/>
                          <a:ea typeface="Times New Roman"/>
                        </a:rPr>
                        <a:t>cancer</a:t>
                      </a:r>
                      <a:endParaRPr lang="en-US" sz="1200">
                        <a:latin typeface="Times New Roman"/>
                        <a:ea typeface="Times New Roman"/>
                      </a:endParaRPr>
                    </a:p>
                    <a:p>
                      <a:pPr marL="0" marR="0">
                        <a:spcBef>
                          <a:spcPts val="0"/>
                        </a:spcBef>
                        <a:spcAft>
                          <a:spcPts val="0"/>
                        </a:spcAft>
                      </a:pPr>
                      <a:r>
                        <a:rPr lang="en-US" sz="1100">
                          <a:latin typeface="Bell MT"/>
                          <a:ea typeface="Times New Roman"/>
                        </a:rPr>
                        <a:t>therapy </a:t>
                      </a:r>
                      <a:endParaRPr lang="en-US" sz="1200">
                        <a:latin typeface="Times New Roman"/>
                        <a:ea typeface="Times New Roman"/>
                      </a:endParaRPr>
                    </a:p>
                    <a:p>
                      <a:pPr marL="0" marR="0">
                        <a:spcBef>
                          <a:spcPts val="0"/>
                        </a:spcBef>
                        <a:spcAft>
                          <a:spcPts val="0"/>
                        </a:spcAft>
                      </a:pPr>
                      <a:r>
                        <a:rPr lang="en-US" sz="1100">
                          <a:latin typeface="Bell MT"/>
                          <a:ea typeface="Times New Roman"/>
                        </a:rPr>
                        <a:t>Dr. bob</a:t>
                      </a:r>
                      <a:endParaRPr lang="en-US" sz="1200">
                        <a:latin typeface="Times New Roman"/>
                        <a:ea typeface="Times New Roman"/>
                      </a:endParaRPr>
                    </a:p>
                    <a:p>
                      <a:pPr marL="0" marR="0">
                        <a:spcBef>
                          <a:spcPts val="0"/>
                        </a:spcBef>
                        <a:spcAft>
                          <a:spcPts val="0"/>
                        </a:spcAft>
                      </a:pPr>
                      <a:r>
                        <a:rPr lang="en-US" sz="1100">
                          <a:latin typeface="Bell MT"/>
                          <a:ea typeface="Times New Roman"/>
                        </a:rPr>
                        <a:t>Dr. Catherin</a:t>
                      </a:r>
                      <a:endParaRPr lang="en-US" sz="1200">
                        <a:latin typeface="Times New Roman"/>
                        <a:ea typeface="Times New Roman"/>
                      </a:endParaRPr>
                    </a:p>
                    <a:p>
                      <a:pPr marL="0" marR="0">
                        <a:spcBef>
                          <a:spcPts val="0"/>
                        </a:spcBef>
                        <a:spcAft>
                          <a:spcPts val="0"/>
                        </a:spcAft>
                      </a:pPr>
                      <a:r>
                        <a:rPr lang="en-US" sz="1100">
                          <a:latin typeface="Bell MT"/>
                          <a:ea typeface="Times New Roman"/>
                        </a:rPr>
                        <a:t>Dr. Nahar </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36">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3:click save</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Save all information</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404">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MH 02</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1:OPEN URL</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2808">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2:provide valid answer to  all question field</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Age : 46</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All fields are empty</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36">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Step 3:click save</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All question must be answered to save previous medical history</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404">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Bell MT"/>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Bell MT"/>
                          <a:ea typeface="Times New Roman"/>
                        </a:rPr>
                        <a:t>Post-conditions:</a:t>
                      </a:r>
                      <a:endParaRPr lang="en-US" sz="12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latin typeface="Times New Roman"/>
                          <a:ea typeface="Times New Roman"/>
                        </a:rPr>
                        <a:t>User should provide all answer correctly  to save his previous record correctly </a:t>
                      </a:r>
                      <a:endParaRPr lang="en-US" sz="1200" dirty="0">
                        <a:latin typeface="Times New Roman"/>
                        <a:ea typeface="Times New Roman"/>
                      </a:endParaRPr>
                    </a:p>
                  </a:txBody>
                  <a:tcPr marL="68522" marR="685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25129" y="311704"/>
          <a:ext cx="7012101" cy="6173502"/>
        </p:xfrm>
        <a:graphic>
          <a:graphicData uri="http://schemas.openxmlformats.org/drawingml/2006/table">
            <a:tbl>
              <a:tblPr/>
              <a:tblGrid>
                <a:gridCol w="1474433"/>
                <a:gridCol w="736584"/>
                <a:gridCol w="857450"/>
                <a:gridCol w="1971817"/>
                <a:gridCol w="1971817"/>
              </a:tblGrid>
              <a:tr h="321952">
                <a:tc>
                  <a:txBody>
                    <a:bodyPr/>
                    <a:lstStyle/>
                    <a:p>
                      <a:pPr marL="0" marR="0">
                        <a:spcBef>
                          <a:spcPts val="0"/>
                        </a:spcBef>
                        <a:spcAft>
                          <a:spcPts val="0"/>
                        </a:spcAft>
                      </a:pPr>
                      <a:r>
                        <a:rPr lang="en-US" sz="900" b="1">
                          <a:latin typeface="Bell MT"/>
                          <a:ea typeface="Times New Roman"/>
                        </a:rPr>
                        <a:t>Test Scenario</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Test case ID</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Test steps</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Test data</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b="1">
                          <a:latin typeface="Bell MT"/>
                          <a:ea typeface="Times New Roman"/>
                        </a:rPr>
                        <a:t>Expected result</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771">
                <a:tc rowSpan="2">
                  <a:txBody>
                    <a:bodyPr/>
                    <a:lstStyle/>
                    <a:p>
                      <a:pPr marL="0" marR="0">
                        <a:spcBef>
                          <a:spcPts val="0"/>
                        </a:spcBef>
                        <a:spcAft>
                          <a:spcPts val="0"/>
                        </a:spcAft>
                      </a:pPr>
                      <a:r>
                        <a:rPr lang="en-US" sz="900">
                          <a:latin typeface="Bell MT"/>
                          <a:ea typeface="Times New Roman"/>
                        </a:rPr>
                        <a:t>Prescription </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900">
                          <a:latin typeface="Bell MT"/>
                          <a:ea typeface="Times New Roman"/>
                        </a:rPr>
                        <a:t>Pre-conditions:</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900">
                          <a:latin typeface="Bell MT"/>
                          <a:ea typeface="Calibri"/>
                          <a:cs typeface="Times New Roman"/>
                        </a:rPr>
                        <a:t>Make sure that site under test is available and testable</a:t>
                      </a:r>
                      <a:endParaRPr lang="en-US" sz="900">
                        <a:latin typeface="Calibri"/>
                        <a:ea typeface="Calibri"/>
                        <a:cs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1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900">
                          <a:latin typeface="Bell MT"/>
                          <a:ea typeface="Calibri"/>
                          <a:cs typeface="Times New Roman"/>
                        </a:rPr>
                        <a:t>Make sure all field’s test data is available</a:t>
                      </a:r>
                      <a:endParaRPr lang="en-US" sz="900">
                        <a:latin typeface="Calibri"/>
                        <a:ea typeface="Calibri"/>
                        <a:cs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929">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PR  01</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1:OPEN URL</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7810">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2:provide valid name, email, consulted doctor name, patient id </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Alice</a:t>
                      </a:r>
                      <a:endParaRPr lang="en-US" sz="1000">
                        <a:latin typeface="Times New Roman"/>
                        <a:ea typeface="Times New Roman"/>
                      </a:endParaRPr>
                    </a:p>
                    <a:p>
                      <a:pPr marL="0" marR="0">
                        <a:spcBef>
                          <a:spcPts val="0"/>
                        </a:spcBef>
                        <a:spcAft>
                          <a:spcPts val="0"/>
                        </a:spcAft>
                      </a:pPr>
                      <a:r>
                        <a:rPr lang="en-US" sz="900" u="sng">
                          <a:solidFill>
                            <a:srgbClr val="0000FF"/>
                          </a:solidFill>
                          <a:latin typeface="Bell MT"/>
                          <a:ea typeface="Times New Roman"/>
                          <a:hlinkClick r:id="rId2"/>
                        </a:rPr>
                        <a:t>alice@gmail.com</a:t>
                      </a:r>
                      <a:endParaRPr lang="en-US" sz="1000">
                        <a:latin typeface="Times New Roman"/>
                        <a:ea typeface="Times New Roman"/>
                      </a:endParaRPr>
                    </a:p>
                    <a:p>
                      <a:pPr marL="0" marR="0">
                        <a:spcBef>
                          <a:spcPts val="0"/>
                        </a:spcBef>
                        <a:spcAft>
                          <a:spcPts val="0"/>
                        </a:spcAft>
                      </a:pPr>
                      <a:r>
                        <a:rPr lang="en-US" sz="900">
                          <a:latin typeface="Bell MT"/>
                          <a:ea typeface="Times New Roman"/>
                        </a:rPr>
                        <a:t>Dr. Nahar</a:t>
                      </a:r>
                      <a:endParaRPr lang="en-US" sz="1000">
                        <a:latin typeface="Times New Roman"/>
                        <a:ea typeface="Times New Roman"/>
                      </a:endParaRPr>
                    </a:p>
                    <a:p>
                      <a:pPr marL="0" marR="0">
                        <a:spcBef>
                          <a:spcPts val="0"/>
                        </a:spcBef>
                        <a:spcAft>
                          <a:spcPts val="0"/>
                        </a:spcAft>
                      </a:pPr>
                      <a:r>
                        <a:rPr lang="en-US" sz="900">
                          <a:latin typeface="Bell MT"/>
                          <a:ea typeface="Times New Roman"/>
                        </a:rPr>
                        <a:t>p-10</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929">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3:click view prescription </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Show previously consulted doctor’s prescription </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929">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PR 02</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1:OPEN URL</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7810">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2: :provide valid name, email, consulted doctor name, patient id</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Alice</a:t>
                      </a:r>
                      <a:endParaRPr lang="en-US" sz="1000">
                        <a:latin typeface="Times New Roman"/>
                        <a:ea typeface="Times New Roman"/>
                      </a:endParaRPr>
                    </a:p>
                    <a:p>
                      <a:pPr marL="0" marR="0">
                        <a:spcBef>
                          <a:spcPts val="0"/>
                        </a:spcBef>
                        <a:spcAft>
                          <a:spcPts val="0"/>
                        </a:spcAft>
                      </a:pPr>
                      <a:r>
                        <a:rPr lang="en-US" sz="900" u="sng">
                          <a:solidFill>
                            <a:srgbClr val="0000FF"/>
                          </a:solidFill>
                          <a:latin typeface="Bell MT"/>
                          <a:ea typeface="Times New Roman"/>
                          <a:hlinkClick r:id="rId2"/>
                        </a:rPr>
                        <a:t>alice@gmail.com</a:t>
                      </a:r>
                      <a:endParaRPr lang="en-US" sz="1000">
                        <a:latin typeface="Times New Roman"/>
                        <a:ea typeface="Times New Roman"/>
                      </a:endParaRPr>
                    </a:p>
                    <a:p>
                      <a:pPr marL="0" marR="0">
                        <a:spcBef>
                          <a:spcPts val="0"/>
                        </a:spcBef>
                        <a:spcAft>
                          <a:spcPts val="0"/>
                        </a:spcAft>
                      </a:pPr>
                      <a:r>
                        <a:rPr lang="en-US" sz="900">
                          <a:latin typeface="Bell MT"/>
                          <a:ea typeface="Times New Roman"/>
                        </a:rPr>
                        <a:t>p-6</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Invalid doctor name</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929">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Step 3:click view prescription </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Invalid doctor name and could not load prescription</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929">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Bell MT"/>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a:latin typeface="Bell MT"/>
                          <a:ea typeface="Times New Roman"/>
                        </a:rPr>
                        <a:t>Post-conditions:</a:t>
                      </a:r>
                      <a:endParaRPr lang="en-US" sz="10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latin typeface="Times New Roman"/>
                          <a:ea typeface="Times New Roman"/>
                        </a:rPr>
                        <a:t>User should provide all data correctly to get previous prescription </a:t>
                      </a:r>
                      <a:endParaRPr lang="en-US" sz="1000" dirty="0">
                        <a:latin typeface="Times New Roman"/>
                        <a:ea typeface="Times New Roman"/>
                      </a:endParaRPr>
                    </a:p>
                  </a:txBody>
                  <a:tcPr marL="57802" marR="578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3536" y="371915"/>
          <a:ext cx="7907417" cy="6486085"/>
        </p:xfrm>
        <a:graphic>
          <a:graphicData uri="http://schemas.openxmlformats.org/drawingml/2006/table">
            <a:tbl>
              <a:tblPr/>
              <a:tblGrid>
                <a:gridCol w="1662691"/>
                <a:gridCol w="830632"/>
                <a:gridCol w="966930"/>
                <a:gridCol w="2223582"/>
                <a:gridCol w="2223582"/>
              </a:tblGrid>
              <a:tr h="344453">
                <a:tc>
                  <a:txBody>
                    <a:bodyPr/>
                    <a:lstStyle/>
                    <a:p>
                      <a:pPr marL="0" marR="0">
                        <a:spcBef>
                          <a:spcPts val="0"/>
                        </a:spcBef>
                        <a:spcAft>
                          <a:spcPts val="0"/>
                        </a:spcAft>
                      </a:pPr>
                      <a:r>
                        <a:rPr lang="en-US" sz="1000" b="1">
                          <a:latin typeface="Bell MT"/>
                          <a:ea typeface="Times New Roman"/>
                        </a:rPr>
                        <a:t>Test Scenario</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latin typeface="Bell MT"/>
                          <a:ea typeface="Times New Roman"/>
                        </a:rPr>
                        <a:t>Test case ID</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latin typeface="Bell MT"/>
                          <a:ea typeface="Times New Roman"/>
                        </a:rPr>
                        <a:t>Test steps</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latin typeface="Bell MT"/>
                          <a:ea typeface="Times New Roman"/>
                        </a:rPr>
                        <a:t>Test data</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latin typeface="Bell MT"/>
                          <a:ea typeface="Times New Roman"/>
                        </a:rPr>
                        <a:t>Expected result</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887">
                <a:tc rowSpan="2">
                  <a:txBody>
                    <a:bodyPr/>
                    <a:lstStyle/>
                    <a:p>
                      <a:pPr marL="0" marR="0">
                        <a:spcBef>
                          <a:spcPts val="0"/>
                        </a:spcBef>
                        <a:spcAft>
                          <a:spcPts val="0"/>
                        </a:spcAft>
                      </a:pPr>
                      <a:r>
                        <a:rPr lang="en-US" sz="1000">
                          <a:latin typeface="Bell MT"/>
                          <a:ea typeface="Times New Roman"/>
                        </a:rPr>
                        <a:t>Schedule appointment  </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000">
                          <a:latin typeface="Bell MT"/>
                          <a:ea typeface="Times New Roman"/>
                        </a:rPr>
                        <a:t>Pre-conditions:</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000">
                          <a:latin typeface="Bell MT"/>
                          <a:ea typeface="Calibri"/>
                          <a:cs typeface="Times New Roman"/>
                        </a:rPr>
                        <a:t>Make sure that site under test is available and testable</a:t>
                      </a:r>
                      <a:endParaRPr lang="en-US" sz="1000">
                        <a:latin typeface="Calibri"/>
                        <a:ea typeface="Calibri"/>
                        <a:cs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17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mj-lt"/>
                        <a:buAutoNum type="arabicParenR"/>
                      </a:pPr>
                      <a:r>
                        <a:rPr lang="en-US" sz="1000">
                          <a:latin typeface="Bell MT"/>
                          <a:ea typeface="Calibri"/>
                          <a:cs typeface="Times New Roman"/>
                        </a:rPr>
                        <a:t>Make sure all field’s test data is available</a:t>
                      </a:r>
                      <a:endParaRPr lang="en-US" sz="1000">
                        <a:latin typeface="Calibri"/>
                        <a:ea typeface="Calibri"/>
                        <a:cs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680">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SA 01</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Step 1:OPEN URL</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040">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Step 2:provide valid doctor name, disease  type, date,  time, address, contact </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Dr. Rich</a:t>
                      </a:r>
                      <a:endParaRPr lang="en-US" sz="1000">
                        <a:latin typeface="Times New Roman"/>
                        <a:ea typeface="Times New Roman"/>
                      </a:endParaRPr>
                    </a:p>
                    <a:p>
                      <a:pPr marL="0" marR="0">
                        <a:spcBef>
                          <a:spcPts val="0"/>
                        </a:spcBef>
                        <a:spcAft>
                          <a:spcPts val="0"/>
                        </a:spcAft>
                      </a:pPr>
                      <a:r>
                        <a:rPr lang="en-US" sz="1000">
                          <a:latin typeface="Times New Roman"/>
                          <a:ea typeface="Times New Roman"/>
                        </a:rPr>
                        <a:t>fever</a:t>
                      </a:r>
                    </a:p>
                    <a:p>
                      <a:pPr marL="0" marR="0">
                        <a:spcBef>
                          <a:spcPts val="0"/>
                        </a:spcBef>
                        <a:spcAft>
                          <a:spcPts val="0"/>
                        </a:spcAft>
                      </a:pPr>
                      <a:r>
                        <a:rPr lang="en-US" sz="1000">
                          <a:latin typeface="Bell MT"/>
                          <a:ea typeface="Times New Roman"/>
                        </a:rPr>
                        <a:t>01-11-2017</a:t>
                      </a:r>
                      <a:endParaRPr lang="en-US" sz="1000">
                        <a:latin typeface="Times New Roman"/>
                        <a:ea typeface="Times New Roman"/>
                      </a:endParaRPr>
                    </a:p>
                    <a:p>
                      <a:pPr marL="0" marR="0">
                        <a:spcBef>
                          <a:spcPts val="0"/>
                        </a:spcBef>
                        <a:spcAft>
                          <a:spcPts val="0"/>
                        </a:spcAft>
                      </a:pPr>
                      <a:r>
                        <a:rPr lang="en-US" sz="1000">
                          <a:latin typeface="Bell MT"/>
                          <a:ea typeface="Times New Roman"/>
                        </a:rPr>
                        <a:t>7.00pm</a:t>
                      </a:r>
                      <a:endParaRPr lang="en-US" sz="1000">
                        <a:latin typeface="Times New Roman"/>
                        <a:ea typeface="Times New Roman"/>
                      </a:endParaRPr>
                    </a:p>
                    <a:p>
                      <a:pPr marL="0" marR="0">
                        <a:spcBef>
                          <a:spcPts val="0"/>
                        </a:spcBef>
                        <a:spcAft>
                          <a:spcPts val="0"/>
                        </a:spcAft>
                      </a:pPr>
                      <a:r>
                        <a:rPr lang="en-US" sz="1000">
                          <a:latin typeface="Bell MT"/>
                          <a:ea typeface="Times New Roman"/>
                        </a:rPr>
                        <a:t>51/2 , malibagh , Dhaka-1217</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41">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Step 3:click next </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Fixed a schedule to required doctor </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680">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SA 02</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Step 1:OPEN URL</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813">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Step 2: :provide valid name, email, consulted doctor name, patient id</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Dr. Rich</a:t>
                      </a:r>
                      <a:endParaRPr lang="en-US" sz="1000">
                        <a:latin typeface="Times New Roman"/>
                        <a:ea typeface="Times New Roman"/>
                      </a:endParaRPr>
                    </a:p>
                    <a:p>
                      <a:pPr marL="0" marR="0">
                        <a:spcBef>
                          <a:spcPts val="0"/>
                        </a:spcBef>
                        <a:spcAft>
                          <a:spcPts val="0"/>
                        </a:spcAft>
                      </a:pPr>
                      <a:r>
                        <a:rPr lang="en-US" sz="1000">
                          <a:latin typeface="Times New Roman"/>
                          <a:ea typeface="Times New Roman"/>
                        </a:rPr>
                        <a:t>fever</a:t>
                      </a:r>
                    </a:p>
                    <a:p>
                      <a:pPr marL="0" marR="0">
                        <a:spcBef>
                          <a:spcPts val="0"/>
                        </a:spcBef>
                        <a:spcAft>
                          <a:spcPts val="0"/>
                        </a:spcAft>
                      </a:pPr>
                      <a:r>
                        <a:rPr lang="en-US" sz="1000">
                          <a:latin typeface="Bell MT"/>
                          <a:ea typeface="Times New Roman"/>
                        </a:rPr>
                        <a:t>let field empty</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Required field data</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41">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Step 3:click next </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Invalid data . all field should be fulfill </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680">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Bell MT"/>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Bell MT"/>
                          <a:ea typeface="Times New Roman"/>
                        </a:rPr>
                        <a:t>Post-conditions:</a:t>
                      </a: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Times New Roman"/>
                      </a:endParaRP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latin typeface="Times New Roman"/>
                          <a:ea typeface="Times New Roman"/>
                        </a:rPr>
                        <a:t>User should provide all data correctly to get previous prescription </a:t>
                      </a:r>
                    </a:p>
                  </a:txBody>
                  <a:tcPr marL="59350" marR="59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1130300" y="0"/>
            <a:ext cx="9994900" cy="863600"/>
          </a:xfrm>
          <a:effectLst>
            <a:reflection blurRad="6350" stA="50000" endA="300" endPos="90000" dir="5400000" sy="-100000" algn="bl" rotWithShape="0"/>
          </a:effectLst>
        </p:spPr>
        <p:txBody>
          <a:bodyPr>
            <a:normAutofit/>
          </a:bodyPr>
          <a:lstStyle/>
          <a:p>
            <a:r>
              <a:rPr lang="en-US" sz="4400" b="1" dirty="0" smtClean="0"/>
              <a:t>Project   traceability  matrix </a:t>
            </a:r>
            <a:endParaRPr lang="en-MY" sz="4400" b="1" dirty="0"/>
          </a:p>
        </p:txBody>
      </p:sp>
      <p:graphicFrame>
        <p:nvGraphicFramePr>
          <p:cNvPr id="4" name="Table 3"/>
          <p:cNvGraphicFramePr>
            <a:graphicFrameLocks noGrp="1"/>
          </p:cNvGraphicFramePr>
          <p:nvPr>
            <p:extLst>
              <p:ext uri="{D42A27DB-BD31-4B8C-83A1-F6EECF244321}">
                <p14:modId xmlns:p14="http://schemas.microsoft.com/office/powerpoint/2010/main" xmlns="" val="1045809622"/>
              </p:ext>
            </p:extLst>
          </p:nvPr>
        </p:nvGraphicFramePr>
        <p:xfrm>
          <a:off x="260348" y="1573106"/>
          <a:ext cx="11404603" cy="4943264"/>
        </p:xfrm>
        <a:graphic>
          <a:graphicData uri="http://schemas.openxmlformats.org/drawingml/2006/table">
            <a:tbl>
              <a:tblPr firstRow="1" bandRow="1">
                <a:tableStyleId>{BC89EF96-8CEA-46FF-86C4-4CE0E7609802}</a:tableStyleId>
              </a:tblPr>
              <a:tblGrid>
                <a:gridCol w="1261084"/>
                <a:gridCol w="726327"/>
                <a:gridCol w="866447"/>
                <a:gridCol w="931430"/>
                <a:gridCol w="931430"/>
                <a:gridCol w="855615"/>
                <a:gridCol w="888108"/>
                <a:gridCol w="844785"/>
                <a:gridCol w="888108"/>
                <a:gridCol w="888108"/>
                <a:gridCol w="774387"/>
                <a:gridCol w="774387"/>
                <a:gridCol w="774387"/>
              </a:tblGrid>
              <a:tr h="597112">
                <a:tc>
                  <a:txBody>
                    <a:bodyPr/>
                    <a:lstStyle/>
                    <a:p>
                      <a:r>
                        <a:rPr lang="en-US" dirty="0" smtClean="0"/>
                        <a:t>Test case requirement </a:t>
                      </a:r>
                      <a:endParaRPr lang="en-MY" dirty="0"/>
                    </a:p>
                  </a:txBody>
                  <a:tcPr>
                    <a:solidFill>
                      <a:schemeClr val="tx2">
                        <a:lumMod val="50000"/>
                      </a:schemeClr>
                    </a:solidFill>
                  </a:tcPr>
                </a:tc>
                <a:tc>
                  <a:txBody>
                    <a:bodyPr/>
                    <a:lstStyle/>
                    <a:p>
                      <a:r>
                        <a:rPr lang="en-US" dirty="0" smtClean="0"/>
                        <a:t>SN1</a:t>
                      </a:r>
                      <a:endParaRPr lang="en-MY" dirty="0"/>
                    </a:p>
                  </a:txBody>
                  <a:tcPr/>
                </a:tc>
                <a:tc>
                  <a:txBody>
                    <a:bodyPr/>
                    <a:lstStyle/>
                    <a:p>
                      <a:r>
                        <a:rPr lang="en-US" dirty="0" smtClean="0"/>
                        <a:t>SN2</a:t>
                      </a:r>
                      <a:endParaRPr lang="en-MY" dirty="0"/>
                    </a:p>
                  </a:txBody>
                  <a:tcPr/>
                </a:tc>
                <a:tc>
                  <a:txBody>
                    <a:bodyPr/>
                    <a:lstStyle/>
                    <a:p>
                      <a:r>
                        <a:rPr lang="en-US" dirty="0" smtClean="0"/>
                        <a:t>SU1</a:t>
                      </a:r>
                      <a:endParaRPr lang="en-MY" dirty="0"/>
                    </a:p>
                  </a:txBody>
                  <a:tcPr/>
                </a:tc>
                <a:tc>
                  <a:txBody>
                    <a:bodyPr/>
                    <a:lstStyle/>
                    <a:p>
                      <a:r>
                        <a:rPr lang="en-US" dirty="0" smtClean="0"/>
                        <a:t>SU2</a:t>
                      </a:r>
                      <a:endParaRPr lang="en-MY" dirty="0"/>
                    </a:p>
                  </a:txBody>
                  <a:tcPr/>
                </a:tc>
                <a:tc>
                  <a:txBody>
                    <a:bodyPr/>
                    <a:lstStyle/>
                    <a:p>
                      <a:r>
                        <a:rPr lang="en-US" dirty="0" smtClean="0"/>
                        <a:t>PT1</a:t>
                      </a:r>
                      <a:endParaRPr lang="en-MY" dirty="0"/>
                    </a:p>
                  </a:txBody>
                  <a:tcPr/>
                </a:tc>
                <a:tc>
                  <a:txBody>
                    <a:bodyPr/>
                    <a:lstStyle/>
                    <a:p>
                      <a:r>
                        <a:rPr lang="en-US" dirty="0" smtClean="0"/>
                        <a:t>PT2</a:t>
                      </a:r>
                      <a:endParaRPr lang="en-MY" dirty="0"/>
                    </a:p>
                  </a:txBody>
                  <a:tcPr/>
                </a:tc>
                <a:tc>
                  <a:txBody>
                    <a:bodyPr/>
                    <a:lstStyle/>
                    <a:p>
                      <a:r>
                        <a:rPr lang="en-US" dirty="0" smtClean="0"/>
                        <a:t>MH1</a:t>
                      </a:r>
                      <a:endParaRPr lang="en-MY"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MH2</a:t>
                      </a:r>
                      <a:endParaRPr lang="en-MY" dirty="0" smtClean="0"/>
                    </a:p>
                    <a:p>
                      <a:endParaRPr lang="en-MY"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PR1</a:t>
                      </a:r>
                      <a:endParaRPr lang="en-MY" dirty="0" smtClean="0"/>
                    </a:p>
                    <a:p>
                      <a:endParaRPr lang="en-MY" dirty="0"/>
                    </a:p>
                  </a:txBody>
                  <a:tcPr/>
                </a:tc>
                <a:tc>
                  <a:txBody>
                    <a:bodyPr/>
                    <a:lstStyle/>
                    <a:p>
                      <a:r>
                        <a:rPr lang="en-US" dirty="0" smtClean="0"/>
                        <a:t>PR2</a:t>
                      </a:r>
                      <a:endParaRPr lang="en-MY" dirty="0"/>
                    </a:p>
                  </a:txBody>
                  <a:tcPr/>
                </a:tc>
                <a:tc>
                  <a:txBody>
                    <a:bodyPr/>
                    <a:lstStyle/>
                    <a:p>
                      <a:r>
                        <a:rPr lang="en-US" dirty="0" smtClean="0"/>
                        <a:t>SA 1</a:t>
                      </a:r>
                      <a:endParaRPr lang="en-MY" dirty="0"/>
                    </a:p>
                  </a:txBody>
                  <a:tcPr/>
                </a:tc>
                <a:tc>
                  <a:txBody>
                    <a:bodyPr/>
                    <a:lstStyle/>
                    <a:p>
                      <a:r>
                        <a:rPr lang="en-US" dirty="0" smtClean="0"/>
                        <a:t>SA2</a:t>
                      </a:r>
                      <a:endParaRPr lang="en-MY" dirty="0"/>
                    </a:p>
                  </a:txBody>
                  <a:tcPr/>
                </a:tc>
              </a:tr>
              <a:tr h="597112">
                <a:tc>
                  <a:txBody>
                    <a:bodyPr/>
                    <a:lstStyle/>
                    <a:p>
                      <a:r>
                        <a:rPr lang="en-US" dirty="0" smtClean="0"/>
                        <a:t>Sign in </a:t>
                      </a:r>
                      <a:endParaRPr lang="en-MY" dirty="0"/>
                    </a:p>
                  </a:txBody>
                  <a:tcPr>
                    <a:solidFill>
                      <a:schemeClr val="tx2">
                        <a:lumMod val="50000"/>
                      </a:schemeClr>
                    </a:solidFill>
                  </a:tcPr>
                </a:tc>
                <a:tc>
                  <a:txBody>
                    <a:bodyPr/>
                    <a:lstStyle/>
                    <a:p>
                      <a:pPr marL="285750" indent="-285750">
                        <a:buFont typeface="Wingdings" panose="05000000000000000000" pitchFamily="2" charset="2"/>
                        <a:buChar char="ü"/>
                      </a:pPr>
                      <a:r>
                        <a:rPr lang="en-US" dirty="0" smtClean="0"/>
                        <a:t> </a:t>
                      </a:r>
                      <a:endParaRPr lang="en-MY" dirty="0">
                        <a:solidFill>
                          <a:schemeClr val="tx1"/>
                        </a:solidFill>
                      </a:endParaRPr>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endParaRPr lang="en-MY" dirty="0"/>
                    </a:p>
                  </a:txBody>
                  <a:tcPr/>
                </a:tc>
                <a:tc>
                  <a:txBody>
                    <a:bodyPr/>
                    <a:lstStyle/>
                    <a:p>
                      <a:endParaRPr lang="en-MY"/>
                    </a:p>
                  </a:txBody>
                  <a:tcPr/>
                </a:tc>
                <a:tc>
                  <a:txBody>
                    <a:bodyPr/>
                    <a:lstStyle/>
                    <a:p>
                      <a:endParaRPr lang="en-MY" dirty="0"/>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r>
              <a:tr h="597112">
                <a:tc>
                  <a:txBody>
                    <a:bodyPr/>
                    <a:lstStyle/>
                    <a:p>
                      <a:r>
                        <a:rPr lang="en-US" dirty="0" smtClean="0"/>
                        <a:t>Sign up </a:t>
                      </a:r>
                      <a:endParaRPr lang="en-MY" dirty="0"/>
                    </a:p>
                  </a:txBody>
                  <a:tcPr>
                    <a:solidFill>
                      <a:schemeClr val="tx2">
                        <a:lumMod val="50000"/>
                      </a:schemeClr>
                    </a:solidFill>
                  </a:tcPr>
                </a:tc>
                <a:tc>
                  <a:txBody>
                    <a:bodyPr/>
                    <a:lstStyle/>
                    <a:p>
                      <a:endParaRPr lang="en-MY"/>
                    </a:p>
                  </a:txBody>
                  <a:tcPr/>
                </a:tc>
                <a:tc>
                  <a:txBody>
                    <a:bodyPr/>
                    <a:lstStyle/>
                    <a:p>
                      <a:endParaRPr lang="en-MY"/>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r>
              <a:tr h="597112">
                <a:tc>
                  <a:txBody>
                    <a:bodyPr/>
                    <a:lstStyle/>
                    <a:p>
                      <a:r>
                        <a:rPr lang="en-US" dirty="0" smtClean="0"/>
                        <a:t>Primary treatment </a:t>
                      </a:r>
                      <a:endParaRPr lang="en-MY" dirty="0"/>
                    </a:p>
                  </a:txBody>
                  <a:tcPr>
                    <a:solidFill>
                      <a:schemeClr val="tx2">
                        <a:lumMod val="50000"/>
                      </a:schemeClr>
                    </a:solidFill>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r>
              <a:tr h="597112">
                <a:tc>
                  <a:txBody>
                    <a:bodyPr/>
                    <a:lstStyle/>
                    <a:p>
                      <a:r>
                        <a:rPr lang="en-US" dirty="0" smtClean="0"/>
                        <a:t>Medical history </a:t>
                      </a:r>
                      <a:endParaRPr lang="en-MY" dirty="0"/>
                    </a:p>
                  </a:txBody>
                  <a:tcPr>
                    <a:solidFill>
                      <a:schemeClr val="tx2">
                        <a:lumMod val="50000"/>
                      </a:schemeClr>
                    </a:solidFill>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r>
              <a:tr h="597112">
                <a:tc>
                  <a:txBody>
                    <a:bodyPr/>
                    <a:lstStyle/>
                    <a:p>
                      <a:r>
                        <a:rPr lang="en-US" dirty="0" smtClean="0"/>
                        <a:t>Prescription </a:t>
                      </a:r>
                      <a:endParaRPr lang="en-MY" dirty="0"/>
                    </a:p>
                  </a:txBody>
                  <a:tcPr>
                    <a:solidFill>
                      <a:schemeClr val="tx2">
                        <a:lumMod val="50000"/>
                      </a:schemeClr>
                    </a:solidFill>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endParaRPr lang="en-MY"/>
                    </a:p>
                  </a:txBody>
                  <a:tcPr/>
                </a:tc>
                <a:tc>
                  <a:txBody>
                    <a:bodyPr/>
                    <a:lstStyle/>
                    <a:p>
                      <a:endParaRPr lang="en-MY"/>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endParaRPr lang="en-MY"/>
                    </a:p>
                  </a:txBody>
                  <a:tcPr/>
                </a:tc>
                <a:tc>
                  <a:txBody>
                    <a:bodyPr/>
                    <a:lstStyle/>
                    <a:p>
                      <a:endParaRPr lang="en-MY"/>
                    </a:p>
                  </a:txBody>
                  <a:tcPr/>
                </a:tc>
              </a:tr>
              <a:tr h="597112">
                <a:tc>
                  <a:txBody>
                    <a:bodyPr/>
                    <a:lstStyle/>
                    <a:p>
                      <a:r>
                        <a:rPr lang="en-US" sz="1800" kern="1200" dirty="0" smtClean="0">
                          <a:effectLst/>
                        </a:rPr>
                        <a:t>Schedule</a:t>
                      </a:r>
                    </a:p>
                    <a:p>
                      <a:r>
                        <a:rPr lang="en-US" sz="1800" kern="1200" dirty="0" smtClean="0">
                          <a:effectLst/>
                        </a:rPr>
                        <a:t>appointment </a:t>
                      </a:r>
                      <a:endParaRPr lang="en-MY" dirty="0"/>
                    </a:p>
                  </a:txBody>
                  <a:tcPr>
                    <a:solidFill>
                      <a:schemeClr val="tx2">
                        <a:lumMod val="50000"/>
                      </a:schemeClr>
                    </a:solidFill>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endParaRPr lang="en-MY"/>
                    </a:p>
                  </a:txBody>
                  <a:tcPr/>
                </a:tc>
                <a:tc>
                  <a:txBody>
                    <a:bodyPr/>
                    <a:lstStyle/>
                    <a:p>
                      <a:pPr marL="285750" indent="-285750">
                        <a:buFont typeface="Wingdings" panose="05000000000000000000" pitchFamily="2" charset="2"/>
                        <a:buChar char="ü"/>
                      </a:pPr>
                      <a:r>
                        <a:rPr lang="en-US" dirty="0" smtClean="0"/>
                        <a:t> </a:t>
                      </a:r>
                      <a:endParaRPr lang="en-MY" dirty="0"/>
                    </a:p>
                  </a:txBody>
                  <a:tcPr/>
                </a:tc>
                <a:tc>
                  <a:txBody>
                    <a:bodyPr/>
                    <a:lstStyle/>
                    <a:p>
                      <a:pPr marL="285750" indent="-285750">
                        <a:buFont typeface="Wingdings" panose="05000000000000000000" pitchFamily="2" charset="2"/>
                        <a:buChar char="ü"/>
                      </a:pPr>
                      <a:r>
                        <a:rPr lang="en-US" dirty="0" smtClean="0"/>
                        <a:t> </a:t>
                      </a:r>
                      <a:endParaRPr lang="en-MY"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7" y="3085253"/>
            <a:ext cx="8534400" cy="1507067"/>
          </a:xfrm>
        </p:spPr>
        <p:txBody>
          <a:bodyPr>
            <a:normAutofit fontScale="90000"/>
          </a:bodyPr>
          <a:lstStyle/>
          <a:p>
            <a:r>
              <a:rPr lang="en-US" sz="4900" dirty="0" smtClean="0"/>
              <a:t>Presented by :</a:t>
            </a:r>
            <a:r>
              <a:rPr lang="en-US" dirty="0" smtClean="0"/>
              <a:t/>
            </a:r>
            <a:br>
              <a:rPr lang="en-US" dirty="0" smtClean="0"/>
            </a:br>
            <a:r>
              <a:rPr lang="en-US" dirty="0"/>
              <a:t/>
            </a:r>
            <a:br>
              <a:rPr lang="en-US" dirty="0"/>
            </a:br>
            <a:r>
              <a:rPr lang="en-US" dirty="0" err="1" smtClean="0"/>
              <a:t>nazia</a:t>
            </a:r>
            <a:r>
              <a:rPr lang="en-US" dirty="0" smtClean="0"/>
              <a:t> </a:t>
            </a:r>
            <a:r>
              <a:rPr lang="en-US" dirty="0" err="1" smtClean="0"/>
              <a:t>zerin</a:t>
            </a:r>
            <a:r>
              <a:rPr lang="en-US" dirty="0"/>
              <a:t>	</a:t>
            </a:r>
            <a:r>
              <a:rPr lang="en-US" dirty="0" smtClean="0"/>
              <a:t>				2013-2-60-059</a:t>
            </a:r>
            <a:br>
              <a:rPr lang="en-US" dirty="0" smtClean="0"/>
            </a:br>
            <a:r>
              <a:rPr lang="en-US" dirty="0" smtClean="0"/>
              <a:t>nazmoon nahar 		2013-2-60-043</a:t>
            </a:r>
            <a:br>
              <a:rPr lang="en-US" dirty="0" smtClean="0"/>
            </a:br>
            <a:endParaRPr lang="en-US" dirty="0"/>
          </a:p>
        </p:txBody>
      </p:sp>
      <p:sp>
        <p:nvSpPr>
          <p:cNvPr id="3" name="Content Placeholder 2"/>
          <p:cNvSpPr>
            <a:spLocks noGrp="1"/>
          </p:cNvSpPr>
          <p:nvPr>
            <p:ph idx="1"/>
          </p:nvPr>
        </p:nvSpPr>
        <p:spPr>
          <a:xfrm>
            <a:off x="296091" y="182880"/>
            <a:ext cx="4568235" cy="913433"/>
          </a:xfrm>
        </p:spPr>
        <p:txBody>
          <a:bodyPr>
            <a:noAutofit/>
          </a:bodyPr>
          <a:lstStyle/>
          <a:p>
            <a:pPr marL="0" indent="0">
              <a:buNone/>
            </a:pPr>
            <a:r>
              <a:rPr lang="en-US" sz="6000" dirty="0" smtClean="0">
                <a:ln w="0">
                  <a:solidFill>
                    <a:schemeClr val="tx1">
                      <a:lumMod val="95000"/>
                    </a:schemeClr>
                  </a:solidFill>
                </a:ln>
                <a:solidFill>
                  <a:schemeClr val="tx1"/>
                </a:solidFill>
                <a:effectLst>
                  <a:reflection blurRad="6350" stA="60000" endA="900" endPos="58000" dir="5400000" sy="-100000" algn="bl" rotWithShape="0"/>
                </a:effectLst>
                <a:latin typeface="+mj-lt"/>
              </a:rPr>
              <a:t>Welcome</a:t>
            </a:r>
            <a:endParaRPr lang="en-US" sz="6000" dirty="0">
              <a:ln w="0">
                <a:solidFill>
                  <a:schemeClr val="tx1">
                    <a:lumMod val="95000"/>
                  </a:schemeClr>
                </a:solidFill>
              </a:ln>
              <a:solidFill>
                <a:schemeClr val="tx1"/>
              </a:solidFill>
              <a:effectLst>
                <a:reflection blurRad="6350" stA="60000" endA="900" endPos="58000" dir="5400000" sy="-100000" algn="bl" rotWithShape="0"/>
              </a:effectLst>
              <a:latin typeface="+mj-lt"/>
            </a:endParaRPr>
          </a:p>
        </p:txBody>
      </p:sp>
    </p:spTree>
    <p:extLst>
      <p:ext uri="{BB962C8B-B14F-4D97-AF65-F5344CB8AC3E}">
        <p14:creationId xmlns:p14="http://schemas.microsoft.com/office/powerpoint/2010/main" xmlns="" val="14827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21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2897" y="201118"/>
            <a:ext cx="3740541" cy="394681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88850" y="1318432"/>
            <a:ext cx="7638106" cy="4300489"/>
          </a:xfrm>
          <a:prstGeom prst="rect">
            <a:avLst/>
          </a:prstGeom>
        </p:spPr>
      </p:pic>
    </p:spTree>
    <p:extLst>
      <p:ext uri="{BB962C8B-B14F-4D97-AF65-F5344CB8AC3E}">
        <p14:creationId xmlns:p14="http://schemas.microsoft.com/office/powerpoint/2010/main" xmlns="" val="5626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2" y="1614608"/>
            <a:ext cx="8534400" cy="3615267"/>
          </a:xfrm>
        </p:spPr>
        <p:txBody>
          <a:bodyPr>
            <a:normAutofit lnSpcReduction="10000"/>
          </a:bodyPr>
          <a:lstStyle/>
          <a:p>
            <a:pPr marL="0" indent="0">
              <a:buNone/>
            </a:pPr>
            <a:r>
              <a:rPr lang="en-US" sz="3600" dirty="0" smtClean="0">
                <a:solidFill>
                  <a:schemeClr val="tx1"/>
                </a:solidFill>
              </a:rPr>
              <a:t>What is doctor on demand ??</a:t>
            </a:r>
          </a:p>
          <a:p>
            <a:pPr marL="0" indent="0">
              <a:buNone/>
            </a:pPr>
            <a:r>
              <a:rPr lang="en-US" sz="3600" dirty="0" smtClean="0">
                <a:solidFill>
                  <a:schemeClr val="tx1"/>
                </a:solidFill>
              </a:rPr>
              <a:t>To whom this app is useful??</a:t>
            </a:r>
          </a:p>
          <a:p>
            <a:pPr marL="0" indent="0">
              <a:buNone/>
            </a:pPr>
            <a:r>
              <a:rPr lang="en-US" sz="3600" dirty="0" smtClean="0">
                <a:solidFill>
                  <a:schemeClr val="tx1"/>
                </a:solidFill>
              </a:rPr>
              <a:t>What is the requirement of this app??</a:t>
            </a:r>
          </a:p>
          <a:p>
            <a:pPr marL="0" indent="0">
              <a:buNone/>
            </a:pPr>
            <a:r>
              <a:rPr lang="en-US" sz="3600" dirty="0" smtClean="0">
                <a:solidFill>
                  <a:schemeClr val="tx1"/>
                </a:solidFill>
              </a:rPr>
              <a:t>How it works ??</a:t>
            </a:r>
          </a:p>
          <a:p>
            <a:pPr marL="0" indent="0">
              <a:buNone/>
            </a:pPr>
            <a:r>
              <a:rPr lang="en-US" sz="3600" dirty="0" smtClean="0">
                <a:solidFill>
                  <a:schemeClr val="tx1"/>
                </a:solidFill>
              </a:rPr>
              <a:t>Necessity of this app ??</a:t>
            </a:r>
          </a:p>
          <a:p>
            <a:pPr marL="0" indent="0">
              <a:buNone/>
            </a:pPr>
            <a:endParaRPr lang="en-US" sz="3600" dirty="0" smtClean="0">
              <a:solidFill>
                <a:schemeClr val="tx1"/>
              </a:solidFill>
            </a:endParaRPr>
          </a:p>
          <a:p>
            <a:pPr marL="0" indent="0">
              <a:buNone/>
            </a:pPr>
            <a:endParaRPr lang="en-US" sz="36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6693" y="1373139"/>
            <a:ext cx="3121152" cy="2993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4591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51106" y="0"/>
            <a:ext cx="3242486" cy="2717800"/>
          </a:xfrm>
        </p:spPr>
      </p:pic>
      <p:graphicFrame>
        <p:nvGraphicFramePr>
          <p:cNvPr id="6" name="Diagram 5"/>
          <p:cNvGraphicFramePr/>
          <p:nvPr>
            <p:extLst>
              <p:ext uri="{D42A27DB-BD31-4B8C-83A1-F6EECF244321}">
                <p14:modId xmlns:p14="http://schemas.microsoft.com/office/powerpoint/2010/main" xmlns="" val="4082313303"/>
              </p:ext>
            </p:extLst>
          </p:nvPr>
        </p:nvGraphicFramePr>
        <p:xfrm>
          <a:off x="3048000" y="0"/>
          <a:ext cx="9893300"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251106" y="2903364"/>
            <a:ext cx="2796894" cy="1823575"/>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441424" y="4846319"/>
            <a:ext cx="2416258" cy="184621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652593" y="4726939"/>
            <a:ext cx="1940235" cy="1540620"/>
          </a:xfrm>
          <a:prstGeom prst="rect">
            <a:avLst/>
          </a:prstGeom>
        </p:spPr>
      </p:pic>
    </p:spTree>
    <p:extLst>
      <p:ext uri="{BB962C8B-B14F-4D97-AF65-F5344CB8AC3E}">
        <p14:creationId xmlns:p14="http://schemas.microsoft.com/office/powerpoint/2010/main" xmlns="" val="180098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42"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
                                            <p:graphicEl>
                                              <a:dgm id="{11B10C50-5366-45AC-ABFE-C60EF009A522}"/>
                                            </p:graphicEl>
                                          </p:spTgt>
                                        </p:tgtEl>
                                        <p:attrNameLst>
                                          <p:attrName>style.visibility</p:attrName>
                                        </p:attrNameLst>
                                      </p:cBhvr>
                                      <p:to>
                                        <p:strVal val="visible"/>
                                      </p:to>
                                    </p:set>
                                    <p:animEffect transition="in" filter="fade">
                                      <p:cBhvr>
                                        <p:cTn id="19" dur="1000"/>
                                        <p:tgtEl>
                                          <p:spTgt spid="6">
                                            <p:graphicEl>
                                              <a:dgm id="{11B10C50-5366-45AC-ABFE-C60EF009A522}"/>
                                            </p:graphicEl>
                                          </p:spTgt>
                                        </p:tgtEl>
                                      </p:cBhvr>
                                    </p:animEffect>
                                    <p:anim calcmode="lin" valueType="num">
                                      <p:cBhvr>
                                        <p:cTn id="20" dur="1000" fill="hold"/>
                                        <p:tgtEl>
                                          <p:spTgt spid="6">
                                            <p:graphicEl>
                                              <a:dgm id="{11B10C50-5366-45AC-ABFE-C60EF009A522}"/>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11B10C50-5366-45AC-ABFE-C60EF009A522}"/>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6">
                                            <p:graphicEl>
                                              <a:dgm id="{C9395285-E4A5-459B-BEF9-C34BA9136A48}"/>
                                            </p:graphicEl>
                                          </p:spTgt>
                                        </p:tgtEl>
                                        <p:attrNameLst>
                                          <p:attrName>style.visibility</p:attrName>
                                        </p:attrNameLst>
                                      </p:cBhvr>
                                      <p:to>
                                        <p:strVal val="visible"/>
                                      </p:to>
                                    </p:set>
                                    <p:animEffect transition="in" filter="fade">
                                      <p:cBhvr>
                                        <p:cTn id="25" dur="1000"/>
                                        <p:tgtEl>
                                          <p:spTgt spid="6">
                                            <p:graphicEl>
                                              <a:dgm id="{C9395285-E4A5-459B-BEF9-C34BA9136A48}"/>
                                            </p:graphicEl>
                                          </p:spTgt>
                                        </p:tgtEl>
                                      </p:cBhvr>
                                    </p:animEffect>
                                    <p:anim calcmode="lin" valueType="num">
                                      <p:cBhvr>
                                        <p:cTn id="26" dur="1000" fill="hold"/>
                                        <p:tgtEl>
                                          <p:spTgt spid="6">
                                            <p:graphicEl>
                                              <a:dgm id="{C9395285-E4A5-459B-BEF9-C34BA9136A48}"/>
                                            </p:graphicEl>
                                          </p:spTgt>
                                        </p:tgtEl>
                                        <p:attrNameLst>
                                          <p:attrName>ppt_x</p:attrName>
                                        </p:attrNameLst>
                                      </p:cBhvr>
                                      <p:tavLst>
                                        <p:tav tm="0">
                                          <p:val>
                                            <p:strVal val="#ppt_x"/>
                                          </p:val>
                                        </p:tav>
                                        <p:tav tm="100000">
                                          <p:val>
                                            <p:strVal val="#ppt_x"/>
                                          </p:val>
                                        </p:tav>
                                      </p:tavLst>
                                    </p:anim>
                                    <p:anim calcmode="lin" valueType="num">
                                      <p:cBhvr>
                                        <p:cTn id="27" dur="1000" fill="hold"/>
                                        <p:tgtEl>
                                          <p:spTgt spid="6">
                                            <p:graphicEl>
                                              <a:dgm id="{C9395285-E4A5-459B-BEF9-C34BA9136A48}"/>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6">
                                            <p:graphicEl>
                                              <a:dgm id="{1776517B-8978-4105-87BF-F4ED5BEBEC03}"/>
                                            </p:graphicEl>
                                          </p:spTgt>
                                        </p:tgtEl>
                                        <p:attrNameLst>
                                          <p:attrName>style.visibility</p:attrName>
                                        </p:attrNameLst>
                                      </p:cBhvr>
                                      <p:to>
                                        <p:strVal val="visible"/>
                                      </p:to>
                                    </p:set>
                                    <p:animEffect transition="in" filter="fade">
                                      <p:cBhvr>
                                        <p:cTn id="31" dur="1000"/>
                                        <p:tgtEl>
                                          <p:spTgt spid="6">
                                            <p:graphicEl>
                                              <a:dgm id="{1776517B-8978-4105-87BF-F4ED5BEBEC03}"/>
                                            </p:graphicEl>
                                          </p:spTgt>
                                        </p:tgtEl>
                                      </p:cBhvr>
                                    </p:animEffect>
                                    <p:anim calcmode="lin" valueType="num">
                                      <p:cBhvr>
                                        <p:cTn id="32" dur="1000" fill="hold"/>
                                        <p:tgtEl>
                                          <p:spTgt spid="6">
                                            <p:graphicEl>
                                              <a:dgm id="{1776517B-8978-4105-87BF-F4ED5BEBEC03}"/>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1776517B-8978-4105-87BF-F4ED5BEBEC03}"/>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73411" y="407458"/>
            <a:ext cx="5868989" cy="1507067"/>
          </a:xfrm>
        </p:spPr>
        <p:txBody>
          <a:bodyPr>
            <a:normAutofit/>
          </a:bodyPr>
          <a:lstStyle/>
          <a:p>
            <a:r>
              <a:rPr lang="en-US" sz="4000" b="1" dirty="0" smtClean="0"/>
              <a:t>Project schedule </a:t>
            </a:r>
            <a:endParaRPr lang="en-MY" sz="4000" b="1" dirty="0"/>
          </a:p>
        </p:txBody>
      </p:sp>
      <p:pic>
        <p:nvPicPr>
          <p:cNvPr id="8" name="Content Placeholder 3"/>
          <p:cNvPicPr>
            <a:picLocks/>
          </p:cNvPicPr>
          <p:nvPr/>
        </p:nvPicPr>
        <p:blipFill>
          <a:blip r:embed="rId2">
            <a:extLst>
              <a:ext uri="{28A0092B-C50C-407E-A947-70E740481C1C}">
                <a14:useLocalDpi xmlns:a14="http://schemas.microsoft.com/office/drawing/2010/main" xmlns="" val="0"/>
              </a:ext>
            </a:extLst>
          </a:blip>
          <a:srcRect/>
          <a:stretch>
            <a:fillRect/>
          </a:stretch>
        </p:blipFill>
        <p:spPr bwMode="auto">
          <a:xfrm>
            <a:off x="2085326" y="1914525"/>
            <a:ext cx="7637171" cy="4351338"/>
          </a:xfrm>
          <a:prstGeom prst="rect">
            <a:avLst/>
          </a:prstGeom>
          <a:noFill/>
          <a:ln>
            <a:noFill/>
          </a:ln>
        </p:spPr>
      </p:pic>
    </p:spTree>
    <p:extLst>
      <p:ext uri="{BB962C8B-B14F-4D97-AF65-F5344CB8AC3E}">
        <p14:creationId xmlns:p14="http://schemas.microsoft.com/office/powerpoint/2010/main" xmlns="" val="175407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16905" y="244154"/>
            <a:ext cx="5547732" cy="6422616"/>
          </a:xfrm>
          <a:prstGeom prst="rect">
            <a:avLst/>
          </a:prstGeom>
          <a:blipFill rotWithShape="1">
            <a:blip r:embed="rId2"/>
            <a:stretch>
              <a:fillRect/>
            </a:stretch>
          </a:blip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Title 6"/>
          <p:cNvSpPr txBox="1">
            <a:spLocks/>
          </p:cNvSpPr>
          <p:nvPr/>
        </p:nvSpPr>
        <p:spPr>
          <a:xfrm>
            <a:off x="6280196" y="1445426"/>
            <a:ext cx="5645104" cy="3545674"/>
          </a:xfrm>
          <a:prstGeom prst="rect">
            <a:avLst/>
          </a:prstGeom>
          <a:effectLst/>
        </p:spPr>
        <p:txBody>
          <a:bodyPr vert="horz" lIns="91440" tIns="45720" rIns="91440" bIns="45720" rtlCol="0" anchor="ctr">
            <a:normAutofit fontScale="7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
            </a:r>
            <a:br>
              <a:rPr lang="en-US" sz="6600" dirty="0"/>
            </a:br>
            <a:r>
              <a:rPr lang="en-US" sz="6400" dirty="0" smtClean="0"/>
              <a:t/>
            </a:r>
            <a:br>
              <a:rPr lang="en-US" sz="6400" dirty="0" smtClean="0"/>
            </a:br>
            <a:r>
              <a:rPr lang="en-US" sz="9600" dirty="0" smtClean="0"/>
              <a:t/>
            </a:r>
            <a:br>
              <a:rPr lang="en-US" sz="9600" dirty="0" smtClean="0"/>
            </a:br>
            <a:r>
              <a:rPr lang="en-US" sz="9600" dirty="0" smtClean="0"/>
              <a:t/>
            </a:r>
            <a:br>
              <a:rPr lang="en-US" sz="96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5" name="Title 6"/>
          <p:cNvSpPr txBox="1">
            <a:spLocks/>
          </p:cNvSpPr>
          <p:nvPr/>
        </p:nvSpPr>
        <p:spPr>
          <a:xfrm>
            <a:off x="461819" y="1445426"/>
            <a:ext cx="4684522" cy="776371"/>
          </a:xfrm>
          <a:prstGeom prst="rect">
            <a:avLst/>
          </a:prstGeom>
          <a:effectLst>
            <a:glow rad="63500">
              <a:schemeClr val="accent1">
                <a:satMod val="175000"/>
                <a:alpha val="40000"/>
              </a:schemeClr>
            </a:glow>
            <a:outerShdw blurRad="50800" dist="38100" dir="16200000" rotWithShape="0">
              <a:prstClr val="black">
                <a:alpha val="40000"/>
              </a:prstClr>
            </a:outerShdw>
            <a:reflection blurRad="6350" stA="50000" endA="300" endPos="38500" dist="50800" dir="5400000" sy="-100000" algn="bl" rotWithShape="0"/>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
            </a:r>
            <a:br>
              <a:rPr lang="en-US" sz="6600" dirty="0"/>
            </a:br>
            <a:r>
              <a:rPr lang="en-US" sz="6400" dirty="0" smtClean="0"/>
              <a:t/>
            </a:r>
            <a:br>
              <a:rPr lang="en-US" sz="6400" dirty="0" smtClean="0"/>
            </a:br>
            <a:r>
              <a:rPr lang="en-US" sz="9600" dirty="0" smtClean="0"/>
              <a:t/>
            </a:r>
            <a:br>
              <a:rPr lang="en-US" sz="9600" dirty="0" smtClean="0"/>
            </a:br>
            <a:r>
              <a:rPr lang="en-US" sz="9600" dirty="0" smtClean="0"/>
              <a:t/>
            </a:r>
            <a:br>
              <a:rPr lang="en-US" sz="9600" dirty="0" smtClean="0"/>
            </a:br>
            <a:r>
              <a:rPr lang="en-US" sz="2400" dirty="0" smtClean="0"/>
              <a:t/>
            </a:r>
            <a:br>
              <a:rPr lang="en-US" sz="2400" dirty="0" smtClean="0"/>
            </a:br>
            <a:r>
              <a:rPr lang="en-US" sz="13500" dirty="0" smtClean="0"/>
              <a:t/>
            </a:r>
            <a:br>
              <a:rPr lang="en-US" sz="13500" dirty="0" smtClean="0"/>
            </a:br>
            <a:r>
              <a:rPr lang="en-US" sz="17600" dirty="0" err="1" smtClean="0"/>
              <a:t>ui</a:t>
            </a:r>
            <a:r>
              <a:rPr lang="en-US" sz="17600" dirty="0" smtClean="0"/>
              <a:t> design of the app </a:t>
            </a:r>
            <a:endParaRPr lang="en-US" sz="17600" dirty="0"/>
          </a:p>
        </p:txBody>
      </p:sp>
    </p:spTree>
    <p:extLst>
      <p:ext uri="{BB962C8B-B14F-4D97-AF65-F5344CB8AC3E}">
        <p14:creationId xmlns:p14="http://schemas.microsoft.com/office/powerpoint/2010/main" xmlns="" val="211095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6509" y="1712926"/>
            <a:ext cx="5024846" cy="2488233"/>
          </a:xfrm>
        </p:spPr>
        <p:txBody>
          <a:bodyPr>
            <a:normAutofit/>
          </a:bodyPr>
          <a:lstStyle/>
          <a:p>
            <a:r>
              <a:rPr lang="en-US" sz="2400" dirty="0" smtClean="0"/>
              <a:t/>
            </a:r>
            <a:br>
              <a:rPr lang="en-US" sz="2400" dirty="0" smtClean="0"/>
            </a:br>
            <a:r>
              <a:rPr lang="en-US" sz="2400" dirty="0"/>
              <a:t/>
            </a:r>
            <a:br>
              <a:rPr lang="en-US" sz="2400" dirty="0"/>
            </a:br>
            <a:r>
              <a:rPr lang="en-US" sz="2400" dirty="0" smtClean="0"/>
              <a:t>  </a:t>
            </a:r>
            <a:endParaRPr lang="en-US" sz="2400" dirty="0"/>
          </a:p>
        </p:txBody>
      </p:sp>
      <p:sp>
        <p:nvSpPr>
          <p:cNvPr id="5" name="Rectangle 4"/>
          <p:cNvSpPr/>
          <p:nvPr/>
        </p:nvSpPr>
        <p:spPr>
          <a:xfrm>
            <a:off x="119684" y="143181"/>
            <a:ext cx="5508412" cy="6630729"/>
          </a:xfrm>
          <a:prstGeom prst="rect">
            <a:avLst/>
          </a:prstGeom>
          <a:blipFill rotWithShape="1">
            <a:blip r:embed="rId2"/>
            <a:stretch>
              <a:fillRect/>
            </a:stretch>
          </a:blip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3" name="Picture 2"/>
          <p:cNvPicPr>
            <a:picLocks noChangeAspect="1"/>
          </p:cNvPicPr>
          <p:nvPr/>
        </p:nvPicPr>
        <p:blipFill>
          <a:blip r:embed="rId3"/>
          <a:stretch>
            <a:fillRect/>
          </a:stretch>
        </p:blipFill>
        <p:spPr>
          <a:xfrm>
            <a:off x="5930900" y="197218"/>
            <a:ext cx="6029834" cy="6522656"/>
          </a:xfrm>
          <a:prstGeom prst="rect">
            <a:avLst/>
          </a:prstGeom>
        </p:spPr>
      </p:pic>
    </p:spTree>
    <p:extLst>
      <p:ext uri="{BB962C8B-B14F-4D97-AF65-F5344CB8AC3E}">
        <p14:creationId xmlns:p14="http://schemas.microsoft.com/office/powerpoint/2010/main" xmlns="" val="367470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xmlns="" val="0"/>
              </a:ext>
            </a:extLst>
          </a:blip>
          <a:srcRect l="18241" r="12786"/>
          <a:stretch/>
        </p:blipFill>
        <p:spPr>
          <a:xfrm>
            <a:off x="165099" y="177800"/>
            <a:ext cx="5689601" cy="6604000"/>
          </a:xfrm>
          <a:prstGeom prst="rect">
            <a:avLst/>
          </a:prstGeom>
        </p:spPr>
      </p:pic>
      <p:pic>
        <p:nvPicPr>
          <p:cNvPr id="6" name="Picture 5"/>
          <p:cNvPicPr>
            <a:picLocks noChangeAspect="1"/>
          </p:cNvPicPr>
          <p:nvPr/>
        </p:nvPicPr>
        <p:blipFill rotWithShape="1">
          <a:blip r:embed="rId3"/>
          <a:srcRect l="6181" t="8405" r="7911"/>
          <a:stretch/>
        </p:blipFill>
        <p:spPr>
          <a:xfrm>
            <a:off x="6134100" y="177800"/>
            <a:ext cx="5778500" cy="6604000"/>
          </a:xfrm>
          <a:prstGeom prst="rect">
            <a:avLst/>
          </a:prstGeom>
        </p:spPr>
      </p:pic>
    </p:spTree>
    <p:extLst>
      <p:ext uri="{BB962C8B-B14F-4D97-AF65-F5344CB8AC3E}">
        <p14:creationId xmlns:p14="http://schemas.microsoft.com/office/powerpoint/2010/main" xmlns="" val="10709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14006" r="17836"/>
          <a:stretch/>
        </p:blipFill>
        <p:spPr>
          <a:xfrm>
            <a:off x="0" y="0"/>
            <a:ext cx="6108700" cy="6705600"/>
          </a:xfrm>
          <a:prstGeom prst="rect">
            <a:avLst/>
          </a:prstGeom>
        </p:spPr>
      </p:pic>
      <p:pic>
        <p:nvPicPr>
          <p:cNvPr id="5" name="Picture 4"/>
          <p:cNvPicPr>
            <a:picLocks noChangeAspect="1"/>
          </p:cNvPicPr>
          <p:nvPr/>
        </p:nvPicPr>
        <p:blipFill>
          <a:blip r:embed="rId3"/>
          <a:stretch>
            <a:fillRect/>
          </a:stretch>
        </p:blipFill>
        <p:spPr>
          <a:xfrm>
            <a:off x="6261100" y="0"/>
            <a:ext cx="5724640" cy="6781799"/>
          </a:xfrm>
          <a:prstGeom prst="rect">
            <a:avLst/>
          </a:prstGeom>
        </p:spPr>
      </p:pic>
    </p:spTree>
    <p:extLst>
      <p:ext uri="{BB962C8B-B14F-4D97-AF65-F5344CB8AC3E}">
        <p14:creationId xmlns:p14="http://schemas.microsoft.com/office/powerpoint/2010/main" xmlns="" val="257140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Constantia-Franklin Gothic Book">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267</TotalTime>
  <Words>941</Words>
  <Application>Microsoft Office PowerPoint</Application>
  <PresentationFormat>Custom</PresentationFormat>
  <Paragraphs>239</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Slice</vt:lpstr>
      <vt:lpstr>Doctor  on  demand A medical apps for better health  </vt:lpstr>
      <vt:lpstr>Presented by :  nazia zerin     2013-2-60-059 nazmoon nahar   2013-2-60-043 </vt:lpstr>
      <vt:lpstr>Slide 3</vt:lpstr>
      <vt:lpstr>Slide 4</vt:lpstr>
      <vt:lpstr>Project schedule </vt:lpstr>
      <vt:lpstr>Slide 6</vt:lpstr>
      <vt:lpstr>    </vt:lpstr>
      <vt:lpstr>Slide 8</vt:lpstr>
      <vt:lpstr>Slide 9</vt:lpstr>
      <vt:lpstr>Slide 10</vt:lpstr>
      <vt:lpstr>Slide 11</vt:lpstr>
      <vt:lpstr>Slide 12</vt:lpstr>
      <vt:lpstr>Test cases</vt:lpstr>
      <vt:lpstr>Slide 14</vt:lpstr>
      <vt:lpstr>Slide 15</vt:lpstr>
      <vt:lpstr>Slide 16</vt:lpstr>
      <vt:lpstr>Slide 17</vt:lpstr>
      <vt:lpstr>Slide 18</vt:lpstr>
      <vt:lpstr>Project   traceability  matrix </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on  demand</dc:title>
  <dc:creator>nazmoon nahar</dc:creator>
  <cp:lastModifiedBy>User</cp:lastModifiedBy>
  <cp:revision>41</cp:revision>
  <dcterms:created xsi:type="dcterms:W3CDTF">2017-08-01T04:53:21Z</dcterms:created>
  <dcterms:modified xsi:type="dcterms:W3CDTF">2017-08-07T10:12:31Z</dcterms:modified>
</cp:coreProperties>
</file>