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8" r:id="rId4"/>
    <p:sldId id="259" r:id="rId5"/>
    <p:sldId id="260" r:id="rId6"/>
    <p:sldId id="261" r:id="rId7"/>
    <p:sldId id="266" r:id="rId8"/>
    <p:sldId id="262" r:id="rId9"/>
    <p:sldId id="264" r:id="rId10"/>
    <p:sldId id="265" r:id="rId11"/>
    <p:sldId id="26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794"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27D03-A641-4D3E-92CB-200452853F90}" type="datetimeFigureOut">
              <a:rPr lang="en-US" smtClean="0"/>
              <a:t>6/8/2017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8A84A1-C338-4A8F-82B2-7088D55E640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8A84A1-C338-4A8F-82B2-7088D55E640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1267731"/>
            <a:ext cx="126873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3"/>
            <a:ext cx="6803136"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89070" y="1341256"/>
            <a:ext cx="1165860" cy="527213"/>
          </a:xfrm>
        </p:spPr>
        <p:txBody>
          <a:bodyPr/>
          <a:lstStyle>
            <a:lvl1pPr algn="ctr">
              <a:defRPr sz="1300" spc="0" baseline="0">
                <a:solidFill>
                  <a:schemeClr val="tx1"/>
                </a:solidFill>
                <a:latin typeface="+mn-lt"/>
              </a:defRPr>
            </a:lvl1pPr>
          </a:lstStyle>
          <a:p>
            <a:fld id="{793EC07B-884B-4DBA-B6AB-CFF94411D1D0}" type="datetimeFigureOut">
              <a:rPr lang="en-US" smtClean="0"/>
              <a:pPr/>
              <a:t>6/8/2017</a:t>
            </a:fld>
            <a:endParaRPr lang="en-US"/>
          </a:p>
        </p:txBody>
      </p:sp>
      <p:sp>
        <p:nvSpPr>
          <p:cNvPr id="21" name="Footer Placeholder 20"/>
          <p:cNvSpPr>
            <a:spLocks noGrp="1"/>
          </p:cNvSpPr>
          <p:nvPr>
            <p:ph type="ftr" sz="quarter" idx="11"/>
          </p:nvPr>
        </p:nvSpPr>
        <p:spPr>
          <a:xfrm>
            <a:off x="1090422" y="5211060"/>
            <a:ext cx="4429125"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3F354C50-44CD-4C35-B7B1-EE84D7CD4C3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3EC07B-884B-4DBA-B6AB-CFF94411D1D0}"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54C50-44CD-4C35-B7B1-EE84D7CD4C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3EC07B-884B-4DBA-B6AB-CFF94411D1D0}"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54C50-44CD-4C35-B7B1-EE84D7CD4C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3EC07B-884B-4DBA-B6AB-CFF94411D1D0}" type="datetimeFigureOut">
              <a:rPr lang="en-US" smtClean="0"/>
              <a:pPr/>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54C50-44CD-4C35-B7B1-EE84D7CD4C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30"/>
          <p:cNvGrpSpPr/>
          <p:nvPr/>
        </p:nvGrpSpPr>
        <p:grpSpPr>
          <a:xfrm>
            <a:off x="3937635" y="1267731"/>
            <a:ext cx="126873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991356" y="1344502"/>
            <a:ext cx="1165860" cy="530352"/>
          </a:xfrm>
        </p:spPr>
        <p:txBody>
          <a:bodyPr/>
          <a:lstStyle>
            <a:lvl1pPr algn="ctr">
              <a:defRPr lang="en-US" sz="1300" kern="1200" spc="0" baseline="0">
                <a:solidFill>
                  <a:schemeClr val="tx1"/>
                </a:solidFill>
                <a:latin typeface="+mn-lt"/>
                <a:ea typeface="+mn-ea"/>
                <a:cs typeface="+mn-cs"/>
              </a:defRPr>
            </a:lvl1pPr>
          </a:lstStyle>
          <a:p>
            <a:fld id="{793EC07B-884B-4DBA-B6AB-CFF94411D1D0}" type="datetimeFigureOut">
              <a:rPr lang="en-US" smtClean="0"/>
              <a:pPr/>
              <a:t>6/8/2017</a:t>
            </a:fld>
            <a:endParaRPr lang="en-US"/>
          </a:p>
        </p:txBody>
      </p:sp>
      <p:sp>
        <p:nvSpPr>
          <p:cNvPr id="5" name="Footer Placeholder 4"/>
          <p:cNvSpPr>
            <a:spLocks noGrp="1"/>
          </p:cNvSpPr>
          <p:nvPr>
            <p:ph type="ftr" sz="quarter" idx="11"/>
          </p:nvPr>
        </p:nvSpPr>
        <p:spPr>
          <a:xfrm>
            <a:off x="1090165"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3F354C50-44CD-4C35-B7B1-EE84D7CD4C3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0100" y="2103120"/>
            <a:ext cx="356616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77740" y="2103120"/>
            <a:ext cx="356616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3EC07B-884B-4DBA-B6AB-CFF94411D1D0}"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54C50-44CD-4C35-B7B1-EE84D7CD4C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02386" y="2074334"/>
            <a:ext cx="356616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2386" y="2755898"/>
            <a:ext cx="356616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0026" y="2074334"/>
            <a:ext cx="356616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0026" y="2756581"/>
            <a:ext cx="356616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3EC07B-884B-4DBA-B6AB-CFF94411D1D0}" type="datetimeFigureOut">
              <a:rPr lang="en-US" smtClean="0"/>
              <a:pPr/>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54C50-44CD-4C35-B7B1-EE84D7CD4C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3EC07B-884B-4DBA-B6AB-CFF94411D1D0}" type="datetimeFigureOut">
              <a:rPr lang="en-US" smtClean="0"/>
              <a:pPr/>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54C50-44CD-4C35-B7B1-EE84D7CD4C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EC07B-884B-4DBA-B6AB-CFF94411D1D0}" type="datetimeFigureOut">
              <a:rPr lang="en-US" smtClean="0"/>
              <a:pPr/>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54C50-44CD-4C35-B7B1-EE84D7CD4C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237744"/>
            <a:ext cx="6398514"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237744"/>
            <a:ext cx="219456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514350" y="609600"/>
            <a:ext cx="58293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93EC07B-884B-4DBA-B6AB-CFF94411D1D0}" type="datetimeFigureOut">
              <a:rPr lang="en-US" smtClean="0"/>
              <a:pPr/>
              <a:t>6/8/2017</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223002"/>
            <a:ext cx="1097280" cy="274320"/>
          </a:xfrm>
        </p:spPr>
        <p:txBody>
          <a:bodyPr/>
          <a:lstStyle>
            <a:lvl1pPr>
              <a:defRPr>
                <a:solidFill>
                  <a:srgbClr val="FFFFFF"/>
                </a:solidFill>
              </a:defRPr>
            </a:lvl1pPr>
          </a:lstStyle>
          <a:p>
            <a:fld id="{3F354C50-44CD-4C35-B7B1-EE84D7CD4C3D}" type="slidenum">
              <a:rPr lang="en-US" smtClean="0"/>
              <a:pPr/>
              <a:t>‹#›</a:t>
            </a:fld>
            <a:endParaRPr lang="en-US"/>
          </a:p>
        </p:txBody>
      </p:sp>
      <p:sp>
        <p:nvSpPr>
          <p:cNvPr id="12" name="Rectangle 11"/>
          <p:cNvSpPr/>
          <p:nvPr/>
        </p:nvSpPr>
        <p:spPr>
          <a:xfrm>
            <a:off x="6868160" y="374904"/>
            <a:ext cx="198882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237744"/>
            <a:ext cx="219456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237744"/>
            <a:ext cx="6398514"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93EC07B-884B-4DBA-B6AB-CFF94411D1D0}" type="datetimeFigureOut">
              <a:rPr lang="en-US" smtClean="0"/>
              <a:pPr/>
              <a:t>6/8/2017</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227064"/>
            <a:ext cx="1097280" cy="274320"/>
          </a:xfrm>
        </p:spPr>
        <p:txBody>
          <a:bodyPr/>
          <a:lstStyle>
            <a:lvl1pPr>
              <a:defRPr>
                <a:solidFill>
                  <a:srgbClr val="FFFFFF"/>
                </a:solidFill>
              </a:defRPr>
            </a:lvl1pPr>
          </a:lstStyle>
          <a:p>
            <a:fld id="{3F354C50-44CD-4C35-B7B1-EE84D7CD4C3D}" type="slidenum">
              <a:rPr lang="en-US" smtClean="0"/>
              <a:pPr/>
              <a:t>‹#›</a:t>
            </a:fld>
            <a:endParaRPr lang="en-US"/>
          </a:p>
        </p:txBody>
      </p:sp>
      <p:sp>
        <p:nvSpPr>
          <p:cNvPr id="10" name="Rectangle 9"/>
          <p:cNvSpPr/>
          <p:nvPr/>
        </p:nvSpPr>
        <p:spPr>
          <a:xfrm>
            <a:off x="6868160" y="374904"/>
            <a:ext cx="198882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93EC07B-884B-4DBA-B6AB-CFF94411D1D0}" type="datetimeFigureOut">
              <a:rPr lang="en-US" smtClean="0"/>
              <a:pPr/>
              <a:t>6/8/2017</a:t>
            </a:fld>
            <a:endParaRPr lang="en-US"/>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F354C50-44CD-4C35-B7B1-EE84D7CD4C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r"/>
            <a:r>
              <a:rPr lang="en-US" sz="6700" i="1" dirty="0" smtClean="0">
                <a:solidFill>
                  <a:schemeClr val="tx2">
                    <a:lumMod val="75000"/>
                  </a:schemeClr>
                </a:solidFill>
                <a:latin typeface="Agency FB" pitchFamily="34" charset="0"/>
                <a:cs typeface="Times New Roman" pitchFamily="18" charset="0"/>
              </a:rPr>
              <a:t>Presentation on</a:t>
            </a:r>
            <a:br>
              <a:rPr lang="en-US" sz="6700" i="1" dirty="0" smtClean="0">
                <a:solidFill>
                  <a:schemeClr val="tx2">
                    <a:lumMod val="75000"/>
                  </a:schemeClr>
                </a:solidFill>
                <a:latin typeface="Agency FB" pitchFamily="34" charset="0"/>
                <a:cs typeface="Times New Roman" pitchFamily="18" charset="0"/>
              </a:rPr>
            </a:br>
            <a:r>
              <a:rPr sz="6700" i="1" smtClean="0">
                <a:solidFill>
                  <a:schemeClr val="tx2">
                    <a:lumMod val="75000"/>
                  </a:schemeClr>
                </a:solidFill>
                <a:latin typeface="Agency FB" pitchFamily="34" charset="0"/>
                <a:cs typeface="Times New Roman" pitchFamily="18" charset="0"/>
              </a:rPr>
              <a:t>Plasma Display Panel </a:t>
            </a:r>
            <a:r>
              <a:rPr lang="en-US" sz="6700" i="1" dirty="0" smtClean="0">
                <a:solidFill>
                  <a:schemeClr val="tx2">
                    <a:lumMod val="75000"/>
                  </a:schemeClr>
                </a:solidFill>
                <a:latin typeface="Agency FB" pitchFamily="34" charset="0"/>
                <a:cs typeface="Times New Roman" pitchFamily="18" charset="0"/>
              </a:rPr>
              <a:t/>
            </a:r>
            <a:br>
              <a:rPr lang="en-US" sz="6700" i="1" dirty="0" smtClean="0">
                <a:solidFill>
                  <a:schemeClr val="tx2">
                    <a:lumMod val="75000"/>
                  </a:schemeClr>
                </a:solidFill>
                <a:latin typeface="Agency FB" pitchFamily="34" charset="0"/>
                <a:cs typeface="Times New Roman" pitchFamily="18" charset="0"/>
              </a:rPr>
            </a:br>
            <a:r>
              <a:rPr lang="en-US" sz="6700" i="1" dirty="0" smtClean="0">
                <a:solidFill>
                  <a:schemeClr val="tx2">
                    <a:lumMod val="75000"/>
                  </a:schemeClr>
                </a:solidFill>
                <a:latin typeface="Agency FB" pitchFamily="34" charset="0"/>
                <a:cs typeface="Times New Roman" pitchFamily="18" charset="0"/>
              </a:rPr>
              <a:t>(PDP)</a:t>
            </a:r>
            <a:endParaRPr lang="en-US" sz="4900" i="1" dirty="0">
              <a:solidFill>
                <a:schemeClr val="tx2">
                  <a:lumMod val="75000"/>
                </a:schemeClr>
              </a:solidFill>
              <a:latin typeface="Agency FB" pitchFamily="34" charset="0"/>
              <a:cs typeface="Times New Roman" pitchFamily="18" charset="0"/>
            </a:endParaRPr>
          </a:p>
        </p:txBody>
      </p:sp>
      <p:sp>
        <p:nvSpPr>
          <p:cNvPr id="3" name="Subtitle 2"/>
          <p:cNvSpPr>
            <a:spLocks noGrp="1"/>
          </p:cNvSpPr>
          <p:nvPr>
            <p:ph type="subTitle" idx="1"/>
          </p:nvPr>
        </p:nvSpPr>
        <p:spPr>
          <a:xfrm flipH="1">
            <a:off x="762000" y="5105400"/>
            <a:ext cx="609600" cy="533400"/>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52600"/>
            <a:ext cx="8763000" cy="4876800"/>
          </a:xfrm>
        </p:spPr>
        <p:txBody>
          <a:bodyPr>
            <a:noAutofit/>
          </a:bodyPr>
          <a:lstStyle/>
          <a:p>
            <a:pPr lvl="0" algn="l"/>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36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Use more electrical power, on average, than an LCD TV.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Does not work well at high altitudes above 2 km due to pressure     differential between the gases inside the screen and the air pressure at altitude.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It may cause a buzzing noise. For those who wish to listen to AM radio, or are amateur radio operators (hams) or shortwave listeners (SWL), the radio frequency interference (RFI) from these devices can be irritating or disabling.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t/>
            </a:r>
            <a:br>
              <a:rPr lang="en-US" sz="2800" dirty="0" smtClean="0"/>
            </a:br>
            <a:r>
              <a:rPr lang="en-US" sz="2800" dirty="0" smtClean="0"/>
              <a:t/>
            </a:r>
            <a:br>
              <a:rPr lang="en-US" sz="2800" dirty="0" smtClean="0"/>
            </a:br>
            <a:endParaRPr lang="en-US" sz="2800" dirty="0"/>
          </a:p>
        </p:txBody>
      </p:sp>
      <p:sp>
        <p:nvSpPr>
          <p:cNvPr id="3" name="TextBox 2"/>
          <p:cNvSpPr txBox="1"/>
          <p:nvPr/>
        </p:nvSpPr>
        <p:spPr>
          <a:xfrm>
            <a:off x="0" y="152400"/>
            <a:ext cx="7239000" cy="1569660"/>
          </a:xfrm>
          <a:prstGeom prst="rect">
            <a:avLst/>
          </a:prstGeom>
          <a:noFill/>
        </p:spPr>
        <p:txBody>
          <a:bodyPr wrap="square" rtlCol="0">
            <a:spAutoFit/>
          </a:bodyPr>
          <a:lstStyle/>
          <a:p>
            <a:endParaRPr lang="en-US" sz="4800" b="1" u="sng" dirty="0" smtClean="0"/>
          </a:p>
          <a:p>
            <a:r>
              <a:rPr lang="en-US" sz="4800" dirty="0" smtClean="0">
                <a:latin typeface="Times New Roman" pitchFamily="18" charset="0"/>
                <a:cs typeface="Times New Roman" pitchFamily="18" charset="0"/>
              </a:rPr>
              <a:t>  </a:t>
            </a:r>
            <a:r>
              <a:rPr lang="en-US" sz="4800" i="1" u="sng" dirty="0" smtClean="0">
                <a:latin typeface="Times New Roman" pitchFamily="18" charset="0"/>
                <a:cs typeface="Times New Roman" pitchFamily="18" charset="0"/>
              </a:rPr>
              <a:t>DISADVANTAGES</a:t>
            </a:r>
            <a:endParaRPr lang="en-US" sz="4800" i="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0"/>
            <a:ext cx="7543800" cy="1371600"/>
          </a:xfrm>
        </p:spPr>
        <p:txBody>
          <a:bodyPr/>
          <a:lstStyle/>
          <a:p>
            <a:r>
              <a:rPr lang="en-US" altLang="zh-TW" i="1" u="sng" dirty="0">
                <a:latin typeface="Times New Roman" pitchFamily="18" charset="0"/>
                <a:cs typeface="Times New Roman" pitchFamily="18" charset="0"/>
              </a:rPr>
              <a:t>PDP vs. </a:t>
            </a:r>
            <a:r>
              <a:rPr lang="en-US" altLang="zh-TW" i="1" u="sng" dirty="0" smtClean="0">
                <a:latin typeface="Times New Roman" pitchFamily="18" charset="0"/>
                <a:cs typeface="Times New Roman" pitchFamily="18" charset="0"/>
              </a:rPr>
              <a:t>LCD vs. CRT</a:t>
            </a:r>
            <a:endParaRPr lang="en-US" altLang="zh-TW" i="1" u="sng" dirty="0">
              <a:latin typeface="Times New Roman" pitchFamily="18" charset="0"/>
              <a:cs typeface="Times New Roman" pitchFamily="18" charset="0"/>
            </a:endParaRPr>
          </a:p>
        </p:txBody>
      </p:sp>
      <p:graphicFrame>
        <p:nvGraphicFramePr>
          <p:cNvPr id="18516" name="Group 84"/>
          <p:cNvGraphicFramePr>
            <a:graphicFrameLocks noGrp="1"/>
          </p:cNvGraphicFramePr>
          <p:nvPr/>
        </p:nvGraphicFramePr>
        <p:xfrm>
          <a:off x="539750" y="1268413"/>
          <a:ext cx="8208963" cy="5500372"/>
        </p:xfrm>
        <a:graphic>
          <a:graphicData uri="http://schemas.openxmlformats.org/drawingml/2006/table">
            <a:tbl>
              <a:tblPr/>
              <a:tblGrid>
                <a:gridCol w="2016125"/>
                <a:gridCol w="2089150"/>
                <a:gridCol w="2051050"/>
                <a:gridCol w="2052638"/>
              </a:tblGrid>
              <a:tr h="728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0000FF"/>
                          </a:solidFill>
                          <a:effectLst/>
                          <a:latin typeface="Arial" charset="0"/>
                          <a:ea typeface="新細明體" pitchFamily="18" charset="-120"/>
                        </a:rPr>
                        <a:t>PDP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rgbClr val="0000FF"/>
                          </a:solidFill>
                          <a:effectLst/>
                          <a:latin typeface="Arial" charset="0"/>
                          <a:ea typeface="新細明體" pitchFamily="18" charset="-120"/>
                        </a:rPr>
                        <a:t>LCD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rgbClr val="0000FF"/>
                          </a:solidFill>
                          <a:effectLst/>
                          <a:latin typeface="Arial" charset="0"/>
                          <a:ea typeface="新細明體" pitchFamily="18" charset="-120"/>
                        </a:rPr>
                        <a:t>CRT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32”-63”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10”-37”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&lt;= 36” Distortion near edge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Peak brightness 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Very 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Best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Contrast ratio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Very 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Best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Color fidelity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Excellent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Limited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Best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Dynamic Performance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Excellent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Poor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Best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Viewing angle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160 degrees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40-70 degrees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160 degrees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7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Lifetime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rPr>
                        <a:t>Excellent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rPr>
                        <a:t>(30,000 hrs)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charset="0"/>
                          <a:ea typeface="新細明體" pitchFamily="18" charset="-120"/>
                        </a:rPr>
                        <a:t>Individual pixels can fail over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rPr>
                        <a:t>Excellent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6360803493185263241013372644_Thank-You-Free-PNG-Image.png"/>
          <p:cNvPicPr>
            <a:picLocks noChangeAspect="1"/>
          </p:cNvPicPr>
          <p:nvPr/>
        </p:nvPicPr>
        <p:blipFill>
          <a:blip r:embed="rId2"/>
          <a:stretch>
            <a:fillRect/>
          </a:stretch>
        </p:blipFill>
        <p:spPr>
          <a:xfrm>
            <a:off x="304800" y="1524000"/>
            <a:ext cx="8610600" cy="4953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i="1" u="sng" dirty="0" smtClean="0">
                <a:latin typeface="Times New Roman" pitchFamily="18" charset="0"/>
                <a:cs typeface="Times New Roman" pitchFamily="18" charset="0"/>
              </a:rPr>
              <a:t>Contents</a:t>
            </a:r>
            <a:endParaRPr lang="en-US" sz="5400" i="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Introduction		</a:t>
            </a:r>
          </a:p>
          <a:p>
            <a:pPr>
              <a:buFont typeface="Wingdings" pitchFamily="2" charset="2"/>
              <a:buChar char="v"/>
            </a:pPr>
            <a:r>
              <a:rPr lang="en-US" sz="2800" dirty="0" smtClean="0">
                <a:latin typeface="Times New Roman" pitchFamily="18" charset="0"/>
                <a:cs typeface="Times New Roman" pitchFamily="18" charset="0"/>
              </a:rPr>
              <a:t> Short description of PDP</a:t>
            </a:r>
          </a:p>
          <a:p>
            <a:pPr>
              <a:buFont typeface="Wingdings" pitchFamily="2" charset="2"/>
              <a:buChar char="v"/>
            </a:pPr>
            <a:r>
              <a:rPr lang="en-US" sz="2800" dirty="0" smtClean="0">
                <a:latin typeface="Times New Roman" pitchFamily="18" charset="0"/>
                <a:cs typeface="Times New Roman" pitchFamily="18" charset="0"/>
              </a:rPr>
              <a:t> What is PDP</a:t>
            </a:r>
          </a:p>
          <a:p>
            <a:pPr>
              <a:buFont typeface="Wingdings" pitchFamily="2" charset="2"/>
              <a:buChar char="v"/>
            </a:pPr>
            <a:r>
              <a:rPr lang="en-US" sz="2800" dirty="0" smtClean="0">
                <a:latin typeface="Times New Roman" pitchFamily="18" charset="0"/>
                <a:cs typeface="Times New Roman" pitchFamily="18" charset="0"/>
              </a:rPr>
              <a:t>How it works</a:t>
            </a:r>
          </a:p>
          <a:p>
            <a:pPr>
              <a:buFont typeface="Wingdings" pitchFamily="2" charset="2"/>
              <a:buChar char="v"/>
            </a:pPr>
            <a:r>
              <a:rPr lang="en-US" sz="2800" dirty="0" smtClean="0">
                <a:latin typeface="Times New Roman" pitchFamily="18" charset="0"/>
                <a:cs typeface="Times New Roman" pitchFamily="18" charset="0"/>
              </a:rPr>
              <a:t>Circuit View</a:t>
            </a:r>
          </a:p>
          <a:p>
            <a:pPr>
              <a:buFont typeface="Wingdings" pitchFamily="2" charset="2"/>
              <a:buChar char="v"/>
            </a:pPr>
            <a:r>
              <a:rPr lang="en-US" sz="2800" dirty="0" smtClean="0">
                <a:latin typeface="Times New Roman" pitchFamily="18" charset="0"/>
                <a:cs typeface="Times New Roman" pitchFamily="18" charset="0"/>
              </a:rPr>
              <a:t>Application of PDP</a:t>
            </a:r>
          </a:p>
          <a:p>
            <a:pPr>
              <a:buFont typeface="Wingdings" pitchFamily="2" charset="2"/>
              <a:buChar char="v"/>
            </a:pPr>
            <a:r>
              <a:rPr lang="en-US" sz="2800" dirty="0" smtClean="0">
                <a:latin typeface="Times New Roman" pitchFamily="18" charset="0"/>
                <a:cs typeface="Times New Roman" pitchFamily="18" charset="0"/>
              </a:rPr>
              <a:t>General Charactertics</a:t>
            </a:r>
          </a:p>
          <a:p>
            <a:pPr>
              <a:buFont typeface="Wingdings" pitchFamily="2" charset="2"/>
              <a:buChar char="v"/>
            </a:pPr>
            <a:r>
              <a:rPr lang="en-US" sz="2800" dirty="0" smtClean="0">
                <a:latin typeface="Times New Roman" pitchFamily="18" charset="0"/>
                <a:cs typeface="Times New Roman" pitchFamily="18" charset="0"/>
              </a:rPr>
              <a:t>Advantages &amp; Disadvantages</a:t>
            </a:r>
          </a:p>
          <a:p>
            <a:pPr>
              <a:buFont typeface="Wingdings" pitchFamily="2" charset="2"/>
              <a:buChar char="v"/>
            </a:pPr>
            <a:r>
              <a:rPr lang="en-US" altLang="zh-TW" sz="2800" dirty="0" smtClean="0">
                <a:latin typeface="Times New Roman" pitchFamily="18" charset="0"/>
                <a:cs typeface="Times New Roman" pitchFamily="18" charset="0"/>
              </a:rPr>
              <a:t>PDP vs. LCD vs. CRT</a:t>
            </a:r>
            <a:endParaRPr lang="en-US" sz="2800" dirty="0" smtClean="0">
              <a:latin typeface="Times New Roman" pitchFamily="18" charset="0"/>
              <a:cs typeface="Times New Roman" pitchFamily="18" charset="0"/>
            </a:endParaRPr>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i="1" u="sng" dirty="0" smtClean="0">
                <a:latin typeface="Times New Roman" pitchFamily="18" charset="0"/>
                <a:cs typeface="Times New Roman" pitchFamily="18" charset="0"/>
              </a:rPr>
              <a:t>Introduction</a:t>
            </a:r>
            <a:endParaRPr lang="en-US" i="1" u="sng" dirty="0">
              <a:latin typeface="Times New Roman" pitchFamily="18" charset="0"/>
              <a:cs typeface="Times New Roman" pitchFamily="18" charset="0"/>
            </a:endParaRPr>
          </a:p>
        </p:txBody>
      </p:sp>
      <p:sp>
        <p:nvSpPr>
          <p:cNvPr id="3" name="Content Placeholder 2"/>
          <p:cNvSpPr>
            <a:spLocks noGrp="1"/>
          </p:cNvSpPr>
          <p:nvPr>
            <p:ph idx="1"/>
          </p:nvPr>
        </p:nvSpPr>
        <p:spPr>
          <a:xfrm>
            <a:off x="0" y="914400"/>
            <a:ext cx="8229600" cy="4525963"/>
          </a:xfrm>
        </p:spPr>
        <p:txBody>
          <a:bodyPr>
            <a:normAutofit/>
          </a:bodyPr>
          <a:lstStyle/>
          <a:p>
            <a:pPr algn="just"/>
            <a:r>
              <a:rPr lang="en-US" sz="2400" dirty="0">
                <a:latin typeface="Times New Roman" pitchFamily="18" charset="0"/>
                <a:cs typeface="Times New Roman" pitchFamily="18" charset="0"/>
              </a:rPr>
              <a:t>A plasma display is a computer video display in which each </a:t>
            </a:r>
            <a:r>
              <a:rPr lang="en-US" sz="2400" dirty="0" smtClean="0">
                <a:latin typeface="Times New Roman" pitchFamily="18" charset="0"/>
                <a:cs typeface="Times New Roman" pitchFamily="18" charset="0"/>
              </a:rPr>
              <a:t>pixel</a:t>
            </a:r>
            <a:r>
              <a:rPr lang="en-US" sz="2400" dirty="0">
                <a:latin typeface="Times New Roman" pitchFamily="18" charset="0"/>
                <a:cs typeface="Times New Roman" pitchFamily="18" charset="0"/>
              </a:rPr>
              <a:t> on the screen is illuminated by a tiny bit of plasma or charged gas, </a:t>
            </a:r>
            <a:r>
              <a:rPr lang="en-US" sz="2400" dirty="0" smtClean="0">
                <a:latin typeface="Times New Roman" pitchFamily="18" charset="0"/>
                <a:cs typeface="Times New Roman" pitchFamily="18" charset="0"/>
              </a:rPr>
              <a:t>like </a:t>
            </a:r>
            <a:r>
              <a:rPr lang="en-US" sz="2400" dirty="0">
                <a:latin typeface="Times New Roman" pitchFamily="18" charset="0"/>
                <a:cs typeface="Times New Roman" pitchFamily="18" charset="0"/>
              </a:rPr>
              <a:t>a tiny neon light</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Plasma displays are thinner than  CRT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displays and brighter than  </a:t>
            </a:r>
            <a:r>
              <a:rPr lang="en-US" sz="2400" dirty="0" smtClean="0">
                <a:latin typeface="Times New Roman" pitchFamily="18" charset="0"/>
                <a:cs typeface="Times New Roman" pitchFamily="18" charset="0"/>
              </a:rPr>
              <a:t>LCD. </a:t>
            </a:r>
            <a:r>
              <a:rPr lang="en-US" sz="2400" dirty="0">
                <a:latin typeface="Times New Roman" pitchFamily="18" charset="0"/>
                <a:cs typeface="Times New Roman" pitchFamily="18" charset="0"/>
              </a:rPr>
              <a:t>Plasma displays are sometimes </a:t>
            </a:r>
            <a:r>
              <a:rPr lang="en-US" sz="2400" dirty="0" smtClean="0">
                <a:latin typeface="Times New Roman" pitchFamily="18" charset="0"/>
                <a:cs typeface="Times New Roman" pitchFamily="18" charset="0"/>
              </a:rPr>
              <a:t>called </a:t>
            </a:r>
            <a:r>
              <a:rPr lang="en-US" sz="2400" dirty="0">
                <a:latin typeface="Times New Roman" pitchFamily="18" charset="0"/>
                <a:cs typeface="Times New Roman" pitchFamily="18" charset="0"/>
              </a:rPr>
              <a:t>as </a:t>
            </a:r>
            <a:r>
              <a:rPr lang="en-US" sz="2400" dirty="0" smtClean="0">
                <a:latin typeface="Times New Roman" pitchFamily="18" charset="0"/>
                <a:cs typeface="Times New Roman" pitchFamily="18" charset="0"/>
              </a:rPr>
              <a:t>“thin-panel.”</a:t>
            </a:r>
          </a:p>
          <a:p>
            <a:pPr algn="just"/>
            <a:r>
              <a:rPr lang="en-US" sz="2400" dirty="0">
                <a:latin typeface="Times New Roman" pitchFamily="18" charset="0"/>
                <a:cs typeface="Times New Roman" pitchFamily="18" charset="0"/>
              </a:rPr>
              <a:t>IBM built a </a:t>
            </a:r>
            <a:r>
              <a:rPr lang="en-US" sz="2400" dirty="0" smtClean="0">
                <a:latin typeface="Times New Roman" pitchFamily="18" charset="0"/>
                <a:cs typeface="Times New Roman" pitchFamily="18" charset="0"/>
              </a:rPr>
              <a:t>plasma </a:t>
            </a:r>
            <a:r>
              <a:rPr lang="en-US" sz="2400" dirty="0">
                <a:latin typeface="Times New Roman" pitchFamily="18" charset="0"/>
                <a:cs typeface="Times New Roman" pitchFamily="18" charset="0"/>
              </a:rPr>
              <a:t>display in the 1980s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 name="Picture 3" descr="Plasma-display-panel20150923-19009-18sewe6.jpg"/>
          <p:cNvPicPr>
            <a:picLocks noChangeAspect="1"/>
          </p:cNvPicPr>
          <p:nvPr/>
        </p:nvPicPr>
        <p:blipFill>
          <a:blip r:embed="rId2"/>
          <a:stretch>
            <a:fillRect/>
          </a:stretch>
        </p:blipFill>
        <p:spPr>
          <a:xfrm>
            <a:off x="2286000" y="3352800"/>
            <a:ext cx="6858000" cy="3276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i="1" u="sng" dirty="0" smtClean="0">
                <a:solidFill>
                  <a:schemeClr val="tx1">
                    <a:lumMod val="95000"/>
                    <a:lumOff val="5000"/>
                  </a:schemeClr>
                </a:solidFill>
                <a:latin typeface="Times New Roman" pitchFamily="18" charset="0"/>
                <a:cs typeface="Times New Roman" pitchFamily="18" charset="0"/>
              </a:rPr>
              <a:t>Plasma Display Panel (PDP)</a:t>
            </a:r>
            <a:endParaRPr lang="en-US" i="1" u="sng"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0" y="1143001"/>
            <a:ext cx="9144000" cy="2971800"/>
          </a:xfrm>
        </p:spPr>
        <p:txBody>
          <a:bodyPr/>
          <a:lstStyle/>
          <a:p>
            <a:r>
              <a:rPr lang="en-US" sz="2800" dirty="0" smtClean="0">
                <a:latin typeface="Times New Roman" pitchFamily="18" charset="0"/>
                <a:cs typeface="Times New Roman" pitchFamily="18" charset="0"/>
              </a:rPr>
              <a:t>A </a:t>
            </a:r>
            <a:r>
              <a:rPr lang="en-US" sz="2800" b="1" dirty="0" smtClean="0">
                <a:latin typeface="Times New Roman" pitchFamily="18" charset="0"/>
                <a:cs typeface="Times New Roman" pitchFamily="18" charset="0"/>
              </a:rPr>
              <a:t>plasma display</a:t>
            </a:r>
            <a:r>
              <a:rPr lang="en-US" sz="2800" dirty="0" smtClean="0">
                <a:latin typeface="Times New Roman" pitchFamily="18" charset="0"/>
                <a:cs typeface="Times New Roman" pitchFamily="18" charset="0"/>
              </a:rPr>
              <a:t> panel (PDP) is a type of flat panel display common to large TV displays 30 inches (76 cm) or larger. </a:t>
            </a:r>
          </a:p>
          <a:p>
            <a:r>
              <a:rPr lang="en-US" sz="2800" dirty="0" smtClean="0">
                <a:latin typeface="Times New Roman" pitchFamily="18" charset="0"/>
                <a:cs typeface="Times New Roman" pitchFamily="18" charset="0"/>
              </a:rPr>
              <a:t>Plasma display screens are made from glass, which reflects more light than the an LCD screen.</a:t>
            </a:r>
          </a:p>
          <a:p>
            <a:endParaRPr lang="en-US" dirty="0"/>
          </a:p>
        </p:txBody>
      </p:sp>
      <p:pic>
        <p:nvPicPr>
          <p:cNvPr id="4" name="Picture 2"/>
          <p:cNvPicPr>
            <a:picLocks noChangeAspect="1" noChangeArrowheads="1"/>
          </p:cNvPicPr>
          <p:nvPr/>
        </p:nvPicPr>
        <p:blipFill>
          <a:blip r:embed="rId2"/>
          <a:stretch>
            <a:fillRect/>
          </a:stretch>
        </p:blipFill>
        <p:spPr bwMode="auto">
          <a:xfrm>
            <a:off x="0" y="3657600"/>
            <a:ext cx="91440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u="sng" dirty="0" smtClean="0">
                <a:latin typeface="Times New Roman" pitchFamily="18" charset="0"/>
                <a:cs typeface="Times New Roman" pitchFamily="18" charset="0"/>
              </a:rPr>
              <a:t>How PDP works</a:t>
            </a:r>
            <a:endParaRPr lang="en-US" i="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Millions of tiny cells in between in between two panels of glass</a:t>
            </a:r>
          </a:p>
          <a:p>
            <a:r>
              <a:rPr lang="en-US" dirty="0" smtClean="0"/>
              <a:t>Noble gases &amp; a minuscule amount of mercury gas or plasma.</a:t>
            </a:r>
          </a:p>
          <a:p>
            <a:endParaRPr lang="en-US" dirty="0"/>
          </a:p>
        </p:txBody>
      </p:sp>
      <p:pic>
        <p:nvPicPr>
          <p:cNvPr id="4" name="Picture 3" descr="plasma-display-side.jpg"/>
          <p:cNvPicPr>
            <a:picLocks noChangeAspect="1"/>
          </p:cNvPicPr>
          <p:nvPr/>
        </p:nvPicPr>
        <p:blipFill>
          <a:blip r:embed="rId2"/>
          <a:stretch>
            <a:fillRect/>
          </a:stretch>
        </p:blipFill>
        <p:spPr>
          <a:xfrm>
            <a:off x="1524000" y="3429000"/>
            <a:ext cx="6400800" cy="3124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TW" i="1" u="sng" dirty="0" smtClean="0">
                <a:latin typeface="Times New Roman" pitchFamily="18" charset="0"/>
                <a:cs typeface="Times New Roman" pitchFamily="18" charset="0"/>
              </a:rPr>
              <a:t>Circuit View</a:t>
            </a:r>
            <a:endParaRPr lang="en-US" i="1" u="sng" dirty="0">
              <a:latin typeface="Times New Roman" pitchFamily="18" charset="0"/>
              <a:cs typeface="Times New Roman" pitchFamily="18" charset="0"/>
            </a:endParaRPr>
          </a:p>
        </p:txBody>
      </p:sp>
      <p:pic>
        <p:nvPicPr>
          <p:cNvPr id="4" name="Picture 5" descr="PDP module"/>
          <p:cNvPicPr>
            <a:picLocks noGrp="1" noChangeAspect="1" noChangeArrowheads="1"/>
          </p:cNvPicPr>
          <p:nvPr>
            <p:ph idx="1"/>
          </p:nvPr>
        </p:nvPicPr>
        <p:blipFill>
          <a:blip r:embed="rId2"/>
          <a:srcRect/>
          <a:stretch>
            <a:fillRect/>
          </a:stretch>
        </p:blipFill>
        <p:spPr>
          <a:xfrm>
            <a:off x="457200" y="1639094"/>
            <a:ext cx="8077200" cy="4685506"/>
          </a:xfr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724400"/>
            <a:ext cx="2209800" cy="1219200"/>
          </a:xfrm>
        </p:spPr>
        <p:txBody>
          <a:bodyPr/>
          <a:lstStyle/>
          <a:p>
            <a:endParaRPr lang="en-US" dirty="0"/>
          </a:p>
        </p:txBody>
      </p:sp>
      <p:sp>
        <p:nvSpPr>
          <p:cNvPr id="3" name="TextBox 2"/>
          <p:cNvSpPr txBox="1"/>
          <p:nvPr/>
        </p:nvSpPr>
        <p:spPr>
          <a:xfrm>
            <a:off x="228600" y="381000"/>
            <a:ext cx="6477000" cy="523220"/>
          </a:xfrm>
          <a:prstGeom prst="rect">
            <a:avLst/>
          </a:prstGeom>
          <a:noFill/>
        </p:spPr>
        <p:txBody>
          <a:bodyPr wrap="square" rtlCol="0">
            <a:spAutoFit/>
          </a:bodyPr>
          <a:lstStyle/>
          <a:p>
            <a:r>
              <a:rPr lang="en-US" sz="2800" i="1" u="sng" dirty="0" smtClean="0">
                <a:latin typeface="Times New Roman" pitchFamily="18" charset="0"/>
                <a:cs typeface="Times New Roman" pitchFamily="18" charset="0"/>
              </a:rPr>
              <a:t>Applications of plasma display panels:</a:t>
            </a:r>
            <a:endParaRPr lang="en-US" sz="2800" i="1" u="sng" dirty="0">
              <a:latin typeface="Times New Roman" pitchFamily="18" charset="0"/>
              <a:cs typeface="Times New Roman" pitchFamily="18" charset="0"/>
            </a:endParaRPr>
          </a:p>
        </p:txBody>
      </p:sp>
      <p:pic>
        <p:nvPicPr>
          <p:cNvPr id="4" name="Picture 3" descr="shinoda-125-plasma-flexible-display.jpg"/>
          <p:cNvPicPr>
            <a:picLocks noChangeAspect="1"/>
          </p:cNvPicPr>
          <p:nvPr/>
        </p:nvPicPr>
        <p:blipFill>
          <a:blip r:embed="rId2"/>
          <a:stretch>
            <a:fillRect/>
          </a:stretch>
        </p:blipFill>
        <p:spPr>
          <a:xfrm>
            <a:off x="457200" y="990600"/>
            <a:ext cx="3191818" cy="3048000"/>
          </a:xfrm>
          <a:prstGeom prst="rect">
            <a:avLst/>
          </a:prstGeom>
        </p:spPr>
      </p:pic>
      <p:pic>
        <p:nvPicPr>
          <p:cNvPr id="5" name="Picture 4" descr="panasonic-plasma-display-cell-phone.jpg"/>
          <p:cNvPicPr>
            <a:picLocks noChangeAspect="1"/>
          </p:cNvPicPr>
          <p:nvPr/>
        </p:nvPicPr>
        <p:blipFill>
          <a:blip r:embed="rId3"/>
          <a:stretch>
            <a:fillRect/>
          </a:stretch>
        </p:blipFill>
        <p:spPr>
          <a:xfrm>
            <a:off x="5181600" y="838200"/>
            <a:ext cx="3048000" cy="3124200"/>
          </a:xfrm>
          <a:prstGeom prst="rect">
            <a:avLst/>
          </a:prstGeom>
        </p:spPr>
      </p:pic>
      <p:pic>
        <p:nvPicPr>
          <p:cNvPr id="6" name="Picture 5" descr="acuflex.jpg"/>
          <p:cNvPicPr>
            <a:picLocks noChangeAspect="1"/>
          </p:cNvPicPr>
          <p:nvPr/>
        </p:nvPicPr>
        <p:blipFill>
          <a:blip r:embed="rId4"/>
          <a:stretch>
            <a:fillRect/>
          </a:stretch>
        </p:blipFill>
        <p:spPr>
          <a:xfrm>
            <a:off x="304800" y="4229100"/>
            <a:ext cx="3810000" cy="2628900"/>
          </a:xfrm>
          <a:prstGeom prst="rect">
            <a:avLst/>
          </a:prstGeom>
        </p:spPr>
      </p:pic>
      <p:pic>
        <p:nvPicPr>
          <p:cNvPr id="7" name="Picture 6" descr="blackmagic-cinema-camera-rewo-cage.jpg"/>
          <p:cNvPicPr>
            <a:picLocks noChangeAspect="1"/>
          </p:cNvPicPr>
          <p:nvPr/>
        </p:nvPicPr>
        <p:blipFill>
          <a:blip r:embed="rId5"/>
          <a:stretch>
            <a:fillRect/>
          </a:stretch>
        </p:blipFill>
        <p:spPr>
          <a:xfrm>
            <a:off x="5562600" y="4038600"/>
            <a:ext cx="3352800" cy="2590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u="sng" dirty="0" smtClean="0">
                <a:latin typeface="Times New Roman" pitchFamily="18" charset="0"/>
                <a:cs typeface="Times New Roman" pitchFamily="18" charset="0"/>
              </a:rPr>
              <a:t>GENERAL CHARACTERISTICS</a:t>
            </a:r>
            <a:endParaRPr lang="en-US" sz="4000" i="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sz="3000" dirty="0" smtClean="0">
                <a:latin typeface="Times New Roman" pitchFamily="18" charset="0"/>
                <a:cs typeface="Times New Roman" pitchFamily="18" charset="0"/>
              </a:rPr>
              <a:t>Plasma displays are bright (1,000 </a:t>
            </a:r>
            <a:r>
              <a:rPr lang="en-US" sz="3000" dirty="0" err="1" smtClean="0">
                <a:latin typeface="Times New Roman" pitchFamily="18" charset="0"/>
                <a:cs typeface="Times New Roman" pitchFamily="18" charset="0"/>
              </a:rPr>
              <a:t>lux</a:t>
            </a:r>
            <a:r>
              <a:rPr lang="en-US" sz="3000" dirty="0" smtClean="0">
                <a:latin typeface="Times New Roman" pitchFamily="18" charset="0"/>
                <a:cs typeface="Times New Roman" pitchFamily="18" charset="0"/>
              </a:rPr>
              <a:t> or higher for the module).</a:t>
            </a:r>
          </a:p>
          <a:p>
            <a:r>
              <a:rPr lang="en-US" sz="3000" dirty="0" smtClean="0">
                <a:latin typeface="Times New Roman" pitchFamily="18" charset="0"/>
                <a:cs typeface="Times New Roman" pitchFamily="18" charset="0"/>
              </a:rPr>
              <a:t>They have a wide color  range.</a:t>
            </a:r>
          </a:p>
          <a:p>
            <a:r>
              <a:rPr lang="en-US" sz="3000" dirty="0">
                <a:latin typeface="Times New Roman" pitchFamily="18" charset="0"/>
                <a:cs typeface="Times New Roman" pitchFamily="18" charset="0"/>
              </a:rPr>
              <a:t>The plasma display panel has a thickness of about 2.5 inches, which makes the total thickness not more than 4 inches.</a:t>
            </a:r>
          </a:p>
          <a:p>
            <a:r>
              <a:rPr lang="en-US" sz="3000" dirty="0">
                <a:latin typeface="Times New Roman" pitchFamily="18" charset="0"/>
                <a:cs typeface="Times New Roman" pitchFamily="18" charset="0"/>
              </a:rPr>
              <a:t>For a 50 inch display, the power consumption increases from (50-400) watts in accordance with images having darker </a:t>
            </a:r>
            <a:r>
              <a:rPr lang="en-US" sz="3000" dirty="0" err="1">
                <a:latin typeface="Times New Roman" pitchFamily="18" charset="0"/>
                <a:cs typeface="Times New Roman" pitchFamily="18" charset="0"/>
              </a:rPr>
              <a:t>colours</a:t>
            </a:r>
            <a:r>
              <a:rPr lang="en-US" sz="3000" dirty="0" smtClean="0">
                <a:latin typeface="Times New Roman" pitchFamily="18" charset="0"/>
                <a:cs typeface="Times New Roman" pitchFamily="18" charset="0"/>
              </a:rPr>
              <a:t>.</a:t>
            </a:r>
          </a:p>
          <a:p>
            <a:r>
              <a:rPr lang="en-US" sz="3000" dirty="0">
                <a:latin typeface="Times New Roman" pitchFamily="18" charset="0"/>
                <a:cs typeface="Times New Roman" pitchFamily="18" charset="0"/>
              </a:rPr>
              <a:t>Very low-luminance “dark-room” black level.</a:t>
            </a:r>
          </a:p>
          <a:p>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9144000" cy="5715000"/>
          </a:xfrm>
        </p:spPr>
        <p:txBody>
          <a:bodyPr>
            <a:noAutofit/>
          </a:bodyPr>
          <a:lstStyle/>
          <a:p>
            <a:pPr marL="609600" indent="-609600" algn="l">
              <a:lnSpc>
                <a:spcPct val="90000"/>
              </a:lnSpc>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Plasma TVs offer many advantages over other television technologies: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u="sng" dirty="0" smtClean="0">
                <a:latin typeface="Times New Roman" pitchFamily="18" charset="0"/>
                <a:cs typeface="Times New Roman" pitchFamily="18" charset="0"/>
              </a:rPr>
              <a:t>Exceptional Color</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Plasma TVs display up to 16.77 million colors.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u="sng" dirty="0" smtClean="0">
                <a:latin typeface="Times New Roman" pitchFamily="18" charset="0"/>
                <a:cs typeface="Times New Roman" pitchFamily="18" charset="0"/>
              </a:rPr>
              <a:t>High Resolution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Plasma TVs are able to display a high resolution, and are capable of displaying HDTV signals.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u="sng" dirty="0" smtClean="0">
                <a:latin typeface="Times New Roman" pitchFamily="18" charset="0"/>
                <a:cs typeface="Times New Roman" pitchFamily="18" charset="0"/>
              </a:rPr>
              <a:t>Widescreen Aspect Ratio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Plasma TVs offer a dramatic widescreen 16:9 ratio display.</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u="sng" dirty="0" smtClean="0">
                <a:latin typeface="Times New Roman" pitchFamily="18" charset="0"/>
                <a:cs typeface="Times New Roman" pitchFamily="18" charset="0"/>
              </a:rPr>
              <a:t>Flat Screens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Plasma TVs offer perfectly flat screens, cutting down on image distortion and glare.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TextBox 3"/>
          <p:cNvSpPr txBox="1"/>
          <p:nvPr/>
        </p:nvSpPr>
        <p:spPr>
          <a:xfrm>
            <a:off x="0" y="304800"/>
            <a:ext cx="5410200" cy="1046440"/>
          </a:xfrm>
          <a:prstGeom prst="rect">
            <a:avLst/>
          </a:prstGeom>
          <a:noFill/>
        </p:spPr>
        <p:txBody>
          <a:bodyPr wrap="square" rtlCol="0">
            <a:spAutoFit/>
          </a:bodyPr>
          <a:lstStyle/>
          <a:p>
            <a:r>
              <a:rPr lang="en-US" sz="4400" dirty="0">
                <a:latin typeface="Times New Roman" pitchFamily="18" charset="0"/>
                <a:cs typeface="Times New Roman" pitchFamily="18" charset="0"/>
              </a:rPr>
              <a:t> </a:t>
            </a:r>
            <a:r>
              <a:rPr lang="en-US" sz="4400" dirty="0" smtClean="0">
                <a:latin typeface="Times New Roman" pitchFamily="18" charset="0"/>
                <a:cs typeface="Times New Roman" pitchFamily="18" charset="0"/>
              </a:rPr>
              <a:t> </a:t>
            </a:r>
            <a:r>
              <a:rPr lang="en-US" sz="4400" i="1" u="sng" dirty="0" smtClean="0">
                <a:latin typeface="Times New Roman" pitchFamily="18" charset="0"/>
                <a:cs typeface="Times New Roman" pitchFamily="18" charset="0"/>
              </a:rPr>
              <a:t>ADVANTAGES</a:t>
            </a:r>
            <a:r>
              <a:rPr lang="en-US" i="1" u="sng" dirty="0" smtClean="0">
                <a:latin typeface="Times New Roman" pitchFamily="18" charset="0"/>
                <a:cs typeface="Times New Roman" pitchFamily="18" charset="0"/>
              </a:rPr>
              <a:t/>
            </a:r>
            <a:br>
              <a:rPr lang="en-US" i="1" u="sng" dirty="0" smtClean="0">
                <a:latin typeface="Times New Roman" pitchFamily="18" charset="0"/>
                <a:cs typeface="Times New Roman" pitchFamily="18" charset="0"/>
              </a:rPr>
            </a:br>
            <a:endParaRPr lang="en-US" i="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tf00001232</Template>
  <TotalTime>117</TotalTime>
  <Words>164</Words>
  <Application>Microsoft Office PowerPoint</Application>
  <PresentationFormat>On-screen Show (4:3)</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Savon</vt:lpstr>
      <vt:lpstr>Presentation on Plasma Display Panel  (PDP)</vt:lpstr>
      <vt:lpstr>Contents</vt:lpstr>
      <vt:lpstr>Introduction</vt:lpstr>
      <vt:lpstr>Plasma Display Panel (PDP)</vt:lpstr>
      <vt:lpstr>How PDP works</vt:lpstr>
      <vt:lpstr>Circuit View</vt:lpstr>
      <vt:lpstr>Slide 7</vt:lpstr>
      <vt:lpstr>GENERAL CHARACTERISTICS</vt:lpstr>
      <vt:lpstr>  Plasma TVs offer many advantages over other television technologies:  Exceptional Color: Plasma TVs display up to 16.77 million colors.  High Resolution: Plasma TVs are able to display a high resolution, and are capable of displaying HDTV signals.   Widescreen Aspect Ratio: Plasma TVs offer a dramatic widescreen 16:9 ratio display.  Flat Screens: Plasma TVs offer perfectly flat screens, cutting down on image distortion and glare.     </vt:lpstr>
      <vt:lpstr>  *  Use more electrical power, on average, than an LCD TV.   *   Does not work well at high altitudes above 2 km due to pressure     differential between the gases inside the screen and the air pressure at altitude.   *   It may cause a buzzing noise. For those who wish to listen to AM radio, or are amateur radio operators (hams) or shortwave listeners (SWL), the radio frequency interference (RFI) from these devices can be irritating or disabling.    </vt:lpstr>
      <vt:lpstr>PDP vs. LCD vs. CRT</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PANEL DISPLAY</dc:title>
  <dc:creator>Hridoy</dc:creator>
  <cp:lastModifiedBy>Hridoy</cp:lastModifiedBy>
  <cp:revision>19</cp:revision>
  <dcterms:created xsi:type="dcterms:W3CDTF">2017-06-07T13:29:19Z</dcterms:created>
  <dcterms:modified xsi:type="dcterms:W3CDTF">2017-06-08T04:32:30Z</dcterms:modified>
</cp:coreProperties>
</file>