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4"/>
  </p:notesMasterIdLst>
  <p:sldIdLst>
    <p:sldId id="256" r:id="rId2"/>
    <p:sldId id="258" r:id="rId3"/>
    <p:sldId id="259" r:id="rId4"/>
    <p:sldId id="257" r:id="rId5"/>
    <p:sldId id="262" r:id="rId6"/>
    <p:sldId id="260" r:id="rId7"/>
    <p:sldId id="278" r:id="rId8"/>
    <p:sldId id="263" r:id="rId9"/>
    <p:sldId id="265" r:id="rId10"/>
    <p:sldId id="264" r:id="rId11"/>
    <p:sldId id="266" r:id="rId12"/>
    <p:sldId id="267" r:id="rId13"/>
    <p:sldId id="269" r:id="rId14"/>
    <p:sldId id="270" r:id="rId15"/>
    <p:sldId id="274" r:id="rId16"/>
    <p:sldId id="275" r:id="rId17"/>
    <p:sldId id="276" r:id="rId18"/>
    <p:sldId id="272" r:id="rId19"/>
    <p:sldId id="268" r:id="rId20"/>
    <p:sldId id="271" r:id="rId21"/>
    <p:sldId id="273"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2DC887-EBC5-41E1-9E81-853685238013}" type="datetimeFigureOut">
              <a:rPr lang="en-US" smtClean="0"/>
              <a:pPr/>
              <a:t>8/10/2016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EF49FB-3F45-4D28-B44C-583F6CE133C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78B1806-6318-4099-9F90-3166101BFDAC}" type="datetime1">
              <a:rPr lang="en-US" smtClean="0"/>
              <a:pPr/>
              <a:t>8/10/2016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89A9C95-9E8A-4745-9041-B0C879D9B89B}" type="datetime1">
              <a:rPr lang="en-US" smtClean="0"/>
              <a:pPr/>
              <a:t>8/10/2016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4DF3395-D7B4-40F6-BDD3-52BA103989A1}" type="datetime1">
              <a:rPr lang="en-US" smtClean="0"/>
              <a:pPr/>
              <a:t>8/10/2016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5A29A2B-CFEC-45C2-98A6-CED4CF656078}" type="datetime1">
              <a:rPr lang="en-US" smtClean="0"/>
              <a:pPr/>
              <a:t>8/10/2016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37E3646-F53E-4876-8F20-7803B2CA644B}" type="datetime1">
              <a:rPr lang="en-US" smtClean="0"/>
              <a:pPr/>
              <a:t>8/10/2016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9A9BECA-526A-4FC0-A598-6006454ED9FC}" type="datetime1">
              <a:rPr lang="en-US" smtClean="0"/>
              <a:pPr/>
              <a:t>8/10/2016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DF0F0F2-8053-48B8-BC7D-7CB5B691105E}" type="datetime1">
              <a:rPr lang="en-US" smtClean="0"/>
              <a:pPr/>
              <a:t>8/10/2016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C0591D2A-2E26-47E3-BAE2-2C2A5E67F02A}" type="datetime1">
              <a:rPr lang="en-US" smtClean="0"/>
              <a:pPr/>
              <a:t>8/10/2016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42D8639-2A8D-4C1A-9430-26AB5428FE2A}" type="datetime1">
              <a:rPr lang="en-US" smtClean="0"/>
              <a:pPr/>
              <a:t>8/10/2016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3E1B6BEC-6D49-4247-9A92-F77ECDCE64ED}" type="datetime1">
              <a:rPr lang="en-US" smtClean="0"/>
              <a:pPr/>
              <a:t>8/10/2016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FD84750C-3748-4E17-AEC0-CD58471CFF1B}" type="datetime1">
              <a:rPr lang="en-US" smtClean="0"/>
              <a:pPr/>
              <a:t>8/10/2016</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AF97229-B61E-4987-BE94-06A22DB7B3EF}" type="datetime1">
              <a:rPr lang="en-US" smtClean="0"/>
              <a:pPr/>
              <a:t>8/10/2016</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Computer graphics </a:t>
            </a:r>
            <a:br>
              <a:rPr lang="en-US" dirty="0" smtClean="0"/>
            </a:br>
            <a:r>
              <a:rPr lang="en-US" dirty="0" smtClean="0">
                <a:solidFill>
                  <a:schemeClr val="accent3">
                    <a:lumMod val="75000"/>
                  </a:schemeClr>
                </a:solidFill>
              </a:rPr>
              <a:t>Color Model</a:t>
            </a:r>
            <a:endParaRPr lang="en-US" dirty="0">
              <a:solidFill>
                <a:schemeClr val="accent3">
                  <a:lumMod val="75000"/>
                </a:schemeClr>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Additive color model.</a:t>
            </a:r>
          </a:p>
          <a:p>
            <a:r>
              <a:rPr lang="en-US" dirty="0" smtClean="0"/>
              <a:t>For computer display.</a:t>
            </a:r>
          </a:p>
          <a:p>
            <a:r>
              <a:rPr lang="en-US" dirty="0" smtClean="0"/>
              <a:t>Uses light to display color.</a:t>
            </a:r>
          </a:p>
          <a:p>
            <a:r>
              <a:rPr lang="en-US" dirty="0" smtClean="0"/>
              <a:t>Colors result from transmitted light.</a:t>
            </a:r>
          </a:p>
          <a:p>
            <a:r>
              <a:rPr lang="en-US" dirty="0" smtClean="0"/>
              <a:t>Red + Green + Blue = White.</a:t>
            </a:r>
            <a:endParaRPr lang="en-US" dirty="0"/>
          </a:p>
        </p:txBody>
      </p:sp>
      <p:sp>
        <p:nvSpPr>
          <p:cNvPr id="3" name="Title 2"/>
          <p:cNvSpPr>
            <a:spLocks noGrp="1"/>
          </p:cNvSpPr>
          <p:nvPr>
            <p:ph type="title"/>
          </p:nvPr>
        </p:nvSpPr>
        <p:spPr/>
        <p:txBody>
          <a:bodyPr/>
          <a:lstStyle/>
          <a:p>
            <a:r>
              <a:rPr lang="en-US" dirty="0" smtClean="0">
                <a:solidFill>
                  <a:schemeClr val="accent3">
                    <a:lumMod val="75000"/>
                  </a:schemeClr>
                </a:solidFill>
              </a:rPr>
              <a:t>RGB color system</a:t>
            </a:r>
            <a:endParaRPr lang="en-US" dirty="0">
              <a:solidFill>
                <a:schemeClr val="accent3">
                  <a:lumMod val="75000"/>
                </a:scheme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lumMod val="75000"/>
                  </a:schemeClr>
                </a:solidFill>
              </a:rPr>
              <a:t>RGB color system</a:t>
            </a:r>
            <a:endParaRPr lang="en-US" dirty="0">
              <a:solidFill>
                <a:schemeClr val="accent3">
                  <a:lumMod val="75000"/>
                </a:schemeClr>
              </a:solidFill>
            </a:endParaRPr>
          </a:p>
        </p:txBody>
      </p:sp>
      <p:sp>
        <p:nvSpPr>
          <p:cNvPr id="5" name="Content Placeholder 4"/>
          <p:cNvSpPr>
            <a:spLocks noGrp="1"/>
          </p:cNvSpPr>
          <p:nvPr>
            <p:ph sz="quarter" idx="2"/>
          </p:nvPr>
        </p:nvSpPr>
        <p:spPr>
          <a:xfrm>
            <a:off x="457200" y="1444294"/>
            <a:ext cx="4648200" cy="4651706"/>
          </a:xfrm>
        </p:spPr>
        <p:txBody>
          <a:bodyPr>
            <a:normAutofit lnSpcReduction="10000"/>
          </a:bodyPr>
          <a:lstStyle/>
          <a:p>
            <a:r>
              <a:rPr lang="en-US" dirty="0" smtClean="0"/>
              <a:t>This model is </a:t>
            </a:r>
            <a:r>
              <a:rPr lang="en-US" dirty="0" smtClean="0"/>
              <a:t>called </a:t>
            </a:r>
            <a:r>
              <a:rPr lang="en-US" dirty="0" smtClean="0"/>
              <a:t>additive, and the colors are called primary colors.</a:t>
            </a:r>
          </a:p>
          <a:p>
            <a:pPr>
              <a:buNone/>
            </a:pPr>
            <a:endParaRPr lang="en-US" dirty="0" smtClean="0"/>
          </a:p>
          <a:p>
            <a:r>
              <a:rPr lang="en-US" dirty="0" smtClean="0"/>
              <a:t>The primary colors can be added to produce the secondary colors of light- Magenta(Red + Blue), Cyan(Green + Blue), and Yellow(Red + Green). The combination of Red, Green and Blue at full intensities </a:t>
            </a:r>
            <a:r>
              <a:rPr lang="en-US" dirty="0" smtClean="0"/>
              <a:t>makes </a:t>
            </a:r>
            <a:r>
              <a:rPr lang="en-US" dirty="0" smtClean="0"/>
              <a:t>white.</a:t>
            </a:r>
            <a:endParaRPr lang="en-US" dirty="0"/>
          </a:p>
        </p:txBody>
      </p:sp>
      <p:pic>
        <p:nvPicPr>
          <p:cNvPr id="3074" name="Picture 2" descr="E:\study\11th semister\graphics design\presentation\class lecture color\rgb color system1.PNG"/>
          <p:cNvPicPr>
            <a:picLocks noGrp="1" noChangeAspect="1" noChangeArrowheads="1"/>
          </p:cNvPicPr>
          <p:nvPr>
            <p:ph sz="quarter" idx="4"/>
          </p:nvPr>
        </p:nvPicPr>
        <p:blipFill>
          <a:blip r:embed="rId2"/>
          <a:srcRect/>
          <a:stretch>
            <a:fillRect/>
          </a:stretch>
        </p:blipFill>
        <p:spPr bwMode="auto">
          <a:xfrm>
            <a:off x="5257800" y="914400"/>
            <a:ext cx="3886199" cy="3886200"/>
          </a:xfrm>
          <a:prstGeom prst="rect">
            <a:avLst/>
          </a:prstGeom>
          <a:noFill/>
        </p:spPr>
      </p:pic>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lumMod val="75000"/>
                  </a:schemeClr>
                </a:solidFill>
              </a:rPr>
              <a:t>RGB color system</a:t>
            </a:r>
            <a:endParaRPr lang="en-US" dirty="0">
              <a:solidFill>
                <a:schemeClr val="accent3">
                  <a:lumMod val="75000"/>
                </a:schemeClr>
              </a:solidFill>
            </a:endParaRPr>
          </a:p>
        </p:txBody>
      </p:sp>
      <p:sp>
        <p:nvSpPr>
          <p:cNvPr id="5" name="Content Placeholder 4"/>
          <p:cNvSpPr>
            <a:spLocks noGrp="1"/>
          </p:cNvSpPr>
          <p:nvPr>
            <p:ph sz="quarter" idx="2"/>
          </p:nvPr>
        </p:nvSpPr>
        <p:spPr>
          <a:xfrm>
            <a:off x="457200" y="1444294"/>
            <a:ext cx="4648200" cy="4575506"/>
          </a:xfrm>
        </p:spPr>
        <p:txBody>
          <a:bodyPr>
            <a:normAutofit/>
          </a:bodyPr>
          <a:lstStyle/>
          <a:p>
            <a:r>
              <a:rPr lang="en-US" dirty="0" smtClean="0"/>
              <a:t>The combination of Red, Green and Blue in full intensity makes white.</a:t>
            </a:r>
          </a:p>
          <a:p>
            <a:endParaRPr lang="en-US" dirty="0" smtClean="0"/>
          </a:p>
          <a:p>
            <a:r>
              <a:rPr lang="en-US" dirty="0" smtClean="0"/>
              <a:t>White light is created when all color of the EM spectrum (electromagnetic spectrum) converge in full intensity.</a:t>
            </a:r>
            <a:endParaRPr lang="en-US" dirty="0"/>
          </a:p>
        </p:txBody>
      </p:sp>
      <p:pic>
        <p:nvPicPr>
          <p:cNvPr id="7" name="Picture 2" descr="E:\study\11th semister\graphics design\presentation\class lecture color\rgb color system1.PNG"/>
          <p:cNvPicPr>
            <a:picLocks noGrp="1" noChangeAspect="1" noChangeArrowheads="1"/>
          </p:cNvPicPr>
          <p:nvPr>
            <p:ph sz="quarter" idx="4"/>
          </p:nvPr>
        </p:nvPicPr>
        <p:blipFill>
          <a:blip r:embed="rId2"/>
          <a:srcRect/>
          <a:stretch>
            <a:fillRect/>
          </a:stretch>
        </p:blipFill>
        <p:spPr bwMode="auto">
          <a:xfrm>
            <a:off x="5105400" y="1676400"/>
            <a:ext cx="3657600" cy="3657600"/>
          </a:xfrm>
          <a:prstGeom prst="rect">
            <a:avLst/>
          </a:prstGeom>
          <a:noFill/>
        </p:spPr>
      </p:pic>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color model RGB is used in hardware applications like PC monitors, cameras and scanners.</a:t>
            </a:r>
          </a:p>
          <a:p>
            <a:r>
              <a:rPr lang="en-US" dirty="0" smtClean="0"/>
              <a:t>It is used for Web graphics, but it cannot be used for print production.</a:t>
            </a:r>
          </a:p>
          <a:p>
            <a:r>
              <a:rPr lang="en-US" dirty="0" smtClean="0"/>
              <a:t>It </a:t>
            </a:r>
            <a:r>
              <a:rPr lang="en-US" dirty="0" smtClean="0"/>
              <a:t> </a:t>
            </a:r>
            <a:r>
              <a:rPr lang="en-US" dirty="0" smtClean="0"/>
              <a:t>directly reflects the physical properties of “True-color” displays.</a:t>
            </a:r>
          </a:p>
          <a:p>
            <a:endParaRPr lang="en-US" dirty="0"/>
          </a:p>
        </p:txBody>
      </p:sp>
      <p:sp>
        <p:nvSpPr>
          <p:cNvPr id="3" name="Title 2"/>
          <p:cNvSpPr>
            <a:spLocks noGrp="1"/>
          </p:cNvSpPr>
          <p:nvPr>
            <p:ph type="title"/>
          </p:nvPr>
        </p:nvSpPr>
        <p:spPr/>
        <p:txBody>
          <a:bodyPr/>
          <a:lstStyle/>
          <a:p>
            <a:r>
              <a:rPr lang="en-US" dirty="0" smtClean="0">
                <a:solidFill>
                  <a:schemeClr val="accent3">
                    <a:lumMod val="75000"/>
                  </a:schemeClr>
                </a:solidFill>
              </a:rPr>
              <a:t>Importance of RGB color model</a:t>
            </a:r>
            <a:endParaRPr lang="en-US" dirty="0">
              <a:solidFill>
                <a:schemeClr val="accent3">
                  <a:lumMod val="75000"/>
                </a:scheme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It is used—</a:t>
            </a:r>
          </a:p>
          <a:p>
            <a:r>
              <a:rPr lang="en-US" dirty="0" smtClean="0"/>
              <a:t>For sensory representation.</a:t>
            </a:r>
          </a:p>
          <a:p>
            <a:r>
              <a:rPr lang="en-US" dirty="0" smtClean="0"/>
              <a:t>Display of text images in electronic system, For example- computer, TV, camera.</a:t>
            </a:r>
          </a:p>
          <a:p>
            <a:endParaRPr lang="en-US" dirty="0"/>
          </a:p>
        </p:txBody>
      </p:sp>
      <p:sp>
        <p:nvSpPr>
          <p:cNvPr id="3" name="Title 2"/>
          <p:cNvSpPr>
            <a:spLocks noGrp="1"/>
          </p:cNvSpPr>
          <p:nvPr>
            <p:ph type="title"/>
          </p:nvPr>
        </p:nvSpPr>
        <p:spPr/>
        <p:txBody>
          <a:bodyPr/>
          <a:lstStyle/>
          <a:p>
            <a:r>
              <a:rPr lang="en-US" dirty="0" smtClean="0">
                <a:solidFill>
                  <a:schemeClr val="accent3">
                    <a:lumMod val="75000"/>
                  </a:schemeClr>
                </a:solidFill>
              </a:rPr>
              <a:t>Importance of RGB color model</a:t>
            </a:r>
            <a:endParaRPr lang="en-US" dirty="0">
              <a:solidFill>
                <a:schemeClr val="accent3">
                  <a:lumMod val="75000"/>
                </a:scheme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 spite of this bias, however, RGB is really a better way to go for many reasons. Conversion from one color space to another can sometimes be problematic for companies that have a limited knowledge of color management. But in this time of automated color-managed workflows, the resistance to RGB makes little sense from a production point of view. And the pros of RGB generally are stronger than the cons.</a:t>
            </a:r>
            <a:endParaRPr lang="en-US" dirty="0"/>
          </a:p>
        </p:txBody>
      </p:sp>
      <p:sp>
        <p:nvSpPr>
          <p:cNvPr id="3" name="Title 2"/>
          <p:cNvSpPr>
            <a:spLocks noGrp="1"/>
          </p:cNvSpPr>
          <p:nvPr>
            <p:ph type="title"/>
          </p:nvPr>
        </p:nvSpPr>
        <p:spPr/>
        <p:txBody>
          <a:bodyPr/>
          <a:lstStyle/>
          <a:p>
            <a:r>
              <a:rPr lang="en-US" dirty="0" smtClean="0">
                <a:solidFill>
                  <a:schemeClr val="accent3">
                    <a:lumMod val="75000"/>
                  </a:schemeClr>
                </a:solidFill>
              </a:rPr>
              <a:t>Why RGB is better </a:t>
            </a:r>
            <a:endParaRPr lang="en-US" dirty="0">
              <a:solidFill>
                <a:schemeClr val="accent3">
                  <a:lumMod val="75000"/>
                </a:scheme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The most compelling reason to adopt an RGB workflow is to increase the print provider’s ability to "match the original"-the RGB color space simply allows for a wider range of colors. While it’s true that no output device can match the color range of a transparency or digital camera, modern wide-format devices offer a much wider color gamut than traditional offset presses. In many cases, it makes perfect sense for each print job to try to get the maximum color space your device is capable of reproducing. Clearly, the more data you input to the device, the more you can output.</a:t>
            </a:r>
            <a:endParaRPr lang="en-US" dirty="0"/>
          </a:p>
        </p:txBody>
      </p:sp>
      <p:sp>
        <p:nvSpPr>
          <p:cNvPr id="3" name="Title 2"/>
          <p:cNvSpPr>
            <a:spLocks noGrp="1"/>
          </p:cNvSpPr>
          <p:nvPr>
            <p:ph type="title"/>
          </p:nvPr>
        </p:nvSpPr>
        <p:spPr/>
        <p:txBody>
          <a:bodyPr/>
          <a:lstStyle/>
          <a:p>
            <a:r>
              <a:rPr lang="en-US" dirty="0" smtClean="0">
                <a:solidFill>
                  <a:schemeClr val="accent3">
                    <a:lumMod val="75000"/>
                  </a:schemeClr>
                </a:solidFill>
              </a:rPr>
              <a:t>Why RGB is better </a:t>
            </a:r>
            <a:endParaRPr lang="en-US" dirty="0">
              <a:solidFill>
                <a:schemeClr val="accent3">
                  <a:lumMod val="75000"/>
                </a:scheme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CMYK conversion, by definition, reduces the data contained in the original RGB image. And data that is thrown away can never be reclaimed-it’s gone for good. To retain as much data as possible, there is a growing trend toward performing color conversion only in the final </a:t>
            </a:r>
            <a:r>
              <a:rPr lang="en-US" dirty="0" err="1" smtClean="0"/>
              <a:t>rasterizetion</a:t>
            </a:r>
            <a:r>
              <a:rPr lang="en-US" dirty="0" smtClean="0"/>
              <a:t> </a:t>
            </a:r>
            <a:r>
              <a:rPr lang="en-US" dirty="0" smtClean="0"/>
              <a:t>process before printing. That way, all of the data in the image file is retained.</a:t>
            </a:r>
            <a:endParaRPr lang="en-US" dirty="0"/>
          </a:p>
        </p:txBody>
      </p:sp>
      <p:sp>
        <p:nvSpPr>
          <p:cNvPr id="3" name="Title 2"/>
          <p:cNvSpPr>
            <a:spLocks noGrp="1"/>
          </p:cNvSpPr>
          <p:nvPr>
            <p:ph type="title"/>
          </p:nvPr>
        </p:nvSpPr>
        <p:spPr/>
        <p:txBody>
          <a:bodyPr/>
          <a:lstStyle/>
          <a:p>
            <a:r>
              <a:rPr lang="en-US" dirty="0" smtClean="0">
                <a:solidFill>
                  <a:schemeClr val="accent3">
                    <a:lumMod val="75000"/>
                  </a:schemeClr>
                </a:solidFill>
              </a:rPr>
              <a:t>Why RGB is better </a:t>
            </a:r>
            <a:endParaRPr lang="en-US" dirty="0">
              <a:solidFill>
                <a:schemeClr val="accent3">
                  <a:lumMod val="75000"/>
                </a:scheme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3">
                    <a:lumMod val="75000"/>
                  </a:schemeClr>
                </a:solidFill>
              </a:rPr>
              <a:t>Cmyk</a:t>
            </a:r>
            <a:r>
              <a:rPr lang="en-US" dirty="0" smtClean="0">
                <a:solidFill>
                  <a:schemeClr val="accent3">
                    <a:lumMod val="75000"/>
                  </a:schemeClr>
                </a:solidFill>
              </a:rPr>
              <a:t> color model </a:t>
            </a:r>
            <a:endParaRPr lang="en-US" dirty="0">
              <a:solidFill>
                <a:schemeClr val="accent3">
                  <a:lumMod val="75000"/>
                </a:schemeClr>
              </a:solidFill>
            </a:endParaRPr>
          </a:p>
        </p:txBody>
      </p:sp>
      <p:sp>
        <p:nvSpPr>
          <p:cNvPr id="5" name="Content Placeholder 4"/>
          <p:cNvSpPr>
            <a:spLocks noGrp="1"/>
          </p:cNvSpPr>
          <p:nvPr>
            <p:ph sz="quarter" idx="2"/>
          </p:nvPr>
        </p:nvSpPr>
        <p:spPr>
          <a:xfrm>
            <a:off x="457200" y="1447800"/>
            <a:ext cx="8305800" cy="4495800"/>
          </a:xfrm>
        </p:spPr>
        <p:txBody>
          <a:bodyPr/>
          <a:lstStyle/>
          <a:p>
            <a:r>
              <a:rPr lang="en-US" dirty="0" smtClean="0"/>
              <a:t>CMYK (subtractive color model) is the standard color model used in offset printing for full-color documents. Because such printing uses inks of</a:t>
            </a:r>
          </a:p>
          <a:p>
            <a:pPr>
              <a:buNone/>
            </a:pPr>
            <a:r>
              <a:rPr lang="en-US" dirty="0" smtClean="0"/>
              <a:t>   these four basic colors, it is often called four-color printing.</a:t>
            </a:r>
          </a:p>
          <a:p>
            <a:pPr>
              <a:buNone/>
            </a:pPr>
            <a:r>
              <a:rPr lang="en-US" dirty="0" smtClean="0"/>
              <a:t> * A greenish blue called Cyan.</a:t>
            </a:r>
          </a:p>
          <a:p>
            <a:pPr>
              <a:buFont typeface="Arial" charset="0"/>
              <a:buChar char="•"/>
            </a:pPr>
            <a:r>
              <a:rPr lang="en-US" dirty="0" smtClean="0"/>
              <a:t>A blushed red called Magenta.</a:t>
            </a:r>
          </a:p>
          <a:p>
            <a:pPr>
              <a:buFont typeface="Arial" charset="0"/>
              <a:buChar char="•"/>
            </a:pPr>
            <a:r>
              <a:rPr lang="en-US" dirty="0" smtClean="0"/>
              <a:t>A bright Yellow.</a:t>
            </a:r>
          </a:p>
          <a:p>
            <a:pPr>
              <a:buFont typeface="Arial" charset="0"/>
              <a:buChar char="•"/>
            </a:pPr>
            <a:r>
              <a:rPr lang="en-US" dirty="0" smtClean="0"/>
              <a:t>The key color Black</a:t>
            </a:r>
          </a:p>
          <a:p>
            <a:pPr>
              <a:buNone/>
            </a:pPr>
            <a:endParaRPr lang="en-US" dirty="0"/>
          </a:p>
        </p:txBody>
      </p:sp>
      <p:pic>
        <p:nvPicPr>
          <p:cNvPr id="4099" name="Picture 3"/>
          <p:cNvPicPr>
            <a:picLocks noChangeAspect="1" noChangeArrowheads="1"/>
          </p:cNvPicPr>
          <p:nvPr/>
        </p:nvPicPr>
        <p:blipFill>
          <a:blip r:embed="rId2"/>
          <a:srcRect/>
          <a:stretch>
            <a:fillRect/>
          </a:stretch>
        </p:blipFill>
        <p:spPr bwMode="auto">
          <a:xfrm>
            <a:off x="5486400" y="3276600"/>
            <a:ext cx="3200400" cy="27432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3">
                    <a:lumMod val="75000"/>
                  </a:schemeClr>
                </a:solidFill>
              </a:rPr>
              <a:t>Cmyk</a:t>
            </a:r>
            <a:r>
              <a:rPr lang="en-US" dirty="0" smtClean="0">
                <a:solidFill>
                  <a:schemeClr val="accent3">
                    <a:lumMod val="75000"/>
                  </a:schemeClr>
                </a:solidFill>
              </a:rPr>
              <a:t> </a:t>
            </a:r>
            <a:r>
              <a:rPr lang="en-US" dirty="0" smtClean="0">
                <a:solidFill>
                  <a:schemeClr val="accent3">
                    <a:lumMod val="75000"/>
                  </a:schemeClr>
                </a:solidFill>
              </a:rPr>
              <a:t>color model system</a:t>
            </a:r>
            <a:endParaRPr lang="en-US" dirty="0">
              <a:solidFill>
                <a:schemeClr val="accent3">
                  <a:lumMod val="75000"/>
                </a:schemeClr>
              </a:solidFill>
            </a:endParaRPr>
          </a:p>
        </p:txBody>
      </p:sp>
      <p:sp>
        <p:nvSpPr>
          <p:cNvPr id="5" name="Content Placeholder 4"/>
          <p:cNvSpPr>
            <a:spLocks noGrp="1"/>
          </p:cNvSpPr>
          <p:nvPr>
            <p:ph sz="quarter" idx="2"/>
          </p:nvPr>
        </p:nvSpPr>
        <p:spPr>
          <a:xfrm>
            <a:off x="457200" y="1444294"/>
            <a:ext cx="4040188" cy="4804106"/>
          </a:xfrm>
        </p:spPr>
        <p:txBody>
          <a:bodyPr/>
          <a:lstStyle/>
          <a:p>
            <a:r>
              <a:rPr lang="en-US" dirty="0" smtClean="0"/>
              <a:t>Subtractive color model.</a:t>
            </a:r>
          </a:p>
          <a:p>
            <a:r>
              <a:rPr lang="en-US" dirty="0" smtClean="0"/>
              <a:t>For printed material.</a:t>
            </a:r>
          </a:p>
          <a:p>
            <a:r>
              <a:rPr lang="en-US" dirty="0" smtClean="0"/>
              <a:t>Uses ink  to display color.</a:t>
            </a:r>
          </a:p>
          <a:p>
            <a:r>
              <a:rPr lang="en-US" dirty="0" smtClean="0"/>
              <a:t>Colors result from reflected light.</a:t>
            </a:r>
          </a:p>
          <a:p>
            <a:r>
              <a:rPr lang="en-US" dirty="0" smtClean="0"/>
              <a:t>Cyan + Magenta + Yellow = Black.</a:t>
            </a:r>
            <a:endParaRPr lang="en-US" dirty="0"/>
          </a:p>
        </p:txBody>
      </p:sp>
      <p:pic>
        <p:nvPicPr>
          <p:cNvPr id="7" name="Picture 2"/>
          <p:cNvPicPr>
            <a:picLocks noGrp="1" noChangeAspect="1" noChangeArrowheads="1"/>
          </p:cNvPicPr>
          <p:nvPr>
            <p:ph sz="quarter" idx="4"/>
          </p:nvPr>
        </p:nvPicPr>
        <p:blipFill>
          <a:blip r:embed="rId2"/>
          <a:srcRect/>
          <a:stretch>
            <a:fillRect/>
          </a:stretch>
        </p:blipFill>
        <p:spPr bwMode="auto">
          <a:xfrm>
            <a:off x="4267201" y="1524000"/>
            <a:ext cx="4419600" cy="3276600"/>
          </a:xfrm>
          <a:prstGeom prst="rect">
            <a:avLst/>
          </a:prstGeom>
          <a:noFill/>
          <a:ln w="9525">
            <a:noFill/>
            <a:round/>
            <a:headEnd/>
            <a:tailEnd/>
          </a:ln>
        </p:spPr>
      </p:pic>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71463" indent="-269875">
              <a:spcBef>
                <a:spcPts val="1250"/>
              </a:spcBef>
              <a:buClr>
                <a:srgbClr val="94B6D2"/>
              </a:buClr>
              <a:buSzPct val="85000"/>
              <a:buFont typeface="Wingdings 2" pitchFamily="16"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000" dirty="0" smtClean="0">
                <a:solidFill>
                  <a:srgbClr val="000000"/>
                </a:solidFill>
                <a:latin typeface="Verdana" pitchFamily="32" charset="0"/>
                <a:ea typeface="Verdana" pitchFamily="32" charset="0"/>
                <a:cs typeface="Verdana" pitchFamily="32" charset="0"/>
              </a:rPr>
              <a:t>It is an attribute of objects (like </a:t>
            </a:r>
            <a:r>
              <a:rPr lang="en-US" sz="2000" i="1" dirty="0" smtClean="0">
                <a:solidFill>
                  <a:srgbClr val="000000"/>
                </a:solidFill>
                <a:latin typeface="Verdana" pitchFamily="32" charset="0"/>
                <a:ea typeface="Verdana" pitchFamily="32" charset="0"/>
                <a:cs typeface="Verdana" pitchFamily="32" charset="0"/>
              </a:rPr>
              <a:t>texture, shape, smoothness, </a:t>
            </a:r>
            <a:r>
              <a:rPr lang="en-US" sz="2000" dirty="0" smtClean="0">
                <a:solidFill>
                  <a:srgbClr val="000000"/>
                </a:solidFill>
                <a:latin typeface="Verdana" pitchFamily="32" charset="0"/>
                <a:ea typeface="Verdana" pitchFamily="32" charset="0"/>
                <a:cs typeface="Verdana" pitchFamily="32" charset="0"/>
              </a:rPr>
              <a:t>etc.)</a:t>
            </a:r>
          </a:p>
          <a:p>
            <a:pPr marL="271463" indent="-269875">
              <a:spcBef>
                <a:spcPts val="1250"/>
              </a:spcBef>
              <a:buClr>
                <a:srgbClr val="94B6D2"/>
              </a:buClr>
              <a:buSzPct val="85000"/>
              <a:buFont typeface="Wingdings 2" pitchFamily="16"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000" dirty="0" smtClean="0">
                <a:solidFill>
                  <a:srgbClr val="000000"/>
                </a:solidFill>
                <a:latin typeface="Verdana" pitchFamily="32" charset="0"/>
                <a:ea typeface="Verdana" pitchFamily="32" charset="0"/>
                <a:cs typeface="Verdana" pitchFamily="32" charset="0"/>
              </a:rPr>
              <a:t>It depends on:</a:t>
            </a:r>
          </a:p>
          <a:p>
            <a:pPr marL="546100" lvl="1">
              <a:spcBef>
                <a:spcPts val="1250"/>
              </a:spcBef>
              <a:buClr>
                <a:srgbClr val="DD8047"/>
              </a:buClr>
              <a:buSzPct val="85000"/>
              <a:buFont typeface="Wingdings"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000" dirty="0" smtClean="0">
                <a:solidFill>
                  <a:srgbClr val="000000"/>
                </a:solidFill>
                <a:latin typeface="Verdana" pitchFamily="32" charset="0"/>
                <a:ea typeface="Verdana" pitchFamily="32" charset="0"/>
                <a:cs typeface="Verdana" pitchFamily="32" charset="0"/>
              </a:rPr>
              <a:t>1) spectral characteristics of the</a:t>
            </a:r>
            <a:r>
              <a:rPr lang="en-US" sz="2000" i="1" dirty="0" smtClean="0">
                <a:solidFill>
                  <a:srgbClr val="C0C0C0"/>
                </a:solidFill>
                <a:latin typeface="Verdana" pitchFamily="32" charset="0"/>
                <a:ea typeface="Verdana" pitchFamily="32" charset="0"/>
                <a:cs typeface="Verdana" pitchFamily="32" charset="0"/>
              </a:rPr>
              <a:t> </a:t>
            </a:r>
            <a:r>
              <a:rPr lang="en-US" sz="2000" i="1" dirty="0" smtClean="0">
                <a:solidFill>
                  <a:srgbClr val="3737CC"/>
                </a:solidFill>
                <a:latin typeface="Verdana" pitchFamily="32" charset="0"/>
                <a:ea typeface="Verdana" pitchFamily="32" charset="0"/>
                <a:cs typeface="Verdana" pitchFamily="32" charset="0"/>
              </a:rPr>
              <a:t>light source(s) </a:t>
            </a:r>
            <a:r>
              <a:rPr lang="en-US" sz="2000" dirty="0" smtClean="0">
                <a:solidFill>
                  <a:srgbClr val="000000"/>
                </a:solidFill>
                <a:latin typeface="Verdana" pitchFamily="32" charset="0"/>
                <a:ea typeface="Verdana" pitchFamily="32" charset="0"/>
                <a:cs typeface="Verdana" pitchFamily="32" charset="0"/>
              </a:rPr>
              <a:t>(e.g., sunlight)  illuminating the objects (relative spectral power distribution(s)</a:t>
            </a:r>
            <a:r>
              <a:rPr lang="en-US" sz="2000" dirty="0" smtClean="0">
                <a:solidFill>
                  <a:srgbClr val="C0C0C0"/>
                </a:solidFill>
                <a:latin typeface="Verdana" pitchFamily="32" charset="0"/>
                <a:ea typeface="Verdana" pitchFamily="32" charset="0"/>
                <a:cs typeface="Verdana" pitchFamily="32" charset="0"/>
              </a:rPr>
              <a:t> </a:t>
            </a:r>
            <a:r>
              <a:rPr lang="en-US" sz="2000" dirty="0" smtClean="0">
                <a:solidFill>
                  <a:srgbClr val="000000"/>
                </a:solidFill>
                <a:latin typeface="Verdana" pitchFamily="32" charset="0"/>
                <a:ea typeface="Verdana" pitchFamily="32" charset="0"/>
                <a:cs typeface="Verdana" pitchFamily="32" charset="0"/>
              </a:rPr>
              <a:t>SPD) </a:t>
            </a:r>
          </a:p>
          <a:p>
            <a:pPr marL="546100" lvl="1">
              <a:spcBef>
                <a:spcPts val="1250"/>
              </a:spcBef>
              <a:buClr>
                <a:srgbClr val="DD8047"/>
              </a:buClr>
              <a:buSzPct val="85000"/>
              <a:buFont typeface="Wingdings"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000" dirty="0" smtClean="0">
                <a:solidFill>
                  <a:srgbClr val="000000"/>
                </a:solidFill>
                <a:latin typeface="Verdana" pitchFamily="32" charset="0"/>
                <a:ea typeface="Verdana" pitchFamily="32" charset="0"/>
                <a:cs typeface="Verdana" pitchFamily="32" charset="0"/>
              </a:rPr>
              <a:t>2) spectral properties of</a:t>
            </a:r>
            <a:r>
              <a:rPr lang="en-US" sz="2000" i="1" dirty="0" smtClean="0">
                <a:solidFill>
                  <a:srgbClr val="C0C0C0"/>
                </a:solidFill>
                <a:latin typeface="Verdana" pitchFamily="32" charset="0"/>
                <a:ea typeface="Verdana" pitchFamily="32" charset="0"/>
                <a:cs typeface="Verdana" pitchFamily="32" charset="0"/>
              </a:rPr>
              <a:t> </a:t>
            </a:r>
            <a:r>
              <a:rPr lang="en-US" sz="2000" i="1" dirty="0" smtClean="0">
                <a:solidFill>
                  <a:srgbClr val="3737CC"/>
                </a:solidFill>
                <a:latin typeface="Verdana" pitchFamily="32" charset="0"/>
                <a:ea typeface="Verdana" pitchFamily="32" charset="0"/>
                <a:cs typeface="Verdana" pitchFamily="32" charset="0"/>
              </a:rPr>
              <a:t>objects </a:t>
            </a:r>
            <a:r>
              <a:rPr lang="en-US" sz="2000" dirty="0" smtClean="0">
                <a:solidFill>
                  <a:srgbClr val="000000"/>
                </a:solidFill>
                <a:latin typeface="Verdana" pitchFamily="32" charset="0"/>
                <a:ea typeface="Verdana" pitchFamily="32" charset="0"/>
                <a:cs typeface="Verdana" pitchFamily="32" charset="0"/>
              </a:rPr>
              <a:t>(</a:t>
            </a:r>
            <a:r>
              <a:rPr lang="en-US" sz="2000" i="1" dirty="0" smtClean="0">
                <a:solidFill>
                  <a:srgbClr val="0000FF"/>
                </a:solidFill>
                <a:latin typeface="Verdana" pitchFamily="32" charset="0"/>
                <a:ea typeface="Verdana" pitchFamily="32" charset="0"/>
                <a:cs typeface="Verdana" pitchFamily="32" charset="0"/>
              </a:rPr>
              <a:t>reflectance</a:t>
            </a:r>
            <a:r>
              <a:rPr lang="en-US" sz="2000" dirty="0" smtClean="0">
                <a:solidFill>
                  <a:srgbClr val="000000"/>
                </a:solidFill>
                <a:latin typeface="Verdana" pitchFamily="32" charset="0"/>
                <a:ea typeface="Verdana" pitchFamily="32" charset="0"/>
                <a:cs typeface="Verdana" pitchFamily="32" charset="0"/>
              </a:rPr>
              <a:t>)</a:t>
            </a:r>
          </a:p>
          <a:p>
            <a:pPr marL="546100" lvl="1">
              <a:spcBef>
                <a:spcPts val="1250"/>
              </a:spcBef>
              <a:buClr>
                <a:srgbClr val="DD8047"/>
              </a:buClr>
              <a:buSzPct val="85000"/>
              <a:buFont typeface="Wingdings"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000" dirty="0" smtClean="0">
                <a:solidFill>
                  <a:srgbClr val="000000"/>
                </a:solidFill>
                <a:latin typeface="Verdana" pitchFamily="32" charset="0"/>
                <a:ea typeface="Verdana" pitchFamily="32" charset="0"/>
                <a:cs typeface="Verdana" pitchFamily="32" charset="0"/>
              </a:rPr>
              <a:t>3) spectral characteristics of the</a:t>
            </a:r>
            <a:r>
              <a:rPr lang="en-US" sz="2000" i="1" dirty="0" smtClean="0">
                <a:solidFill>
                  <a:srgbClr val="C0C0C0"/>
                </a:solidFill>
                <a:latin typeface="Verdana" pitchFamily="32" charset="0"/>
                <a:ea typeface="Verdana" pitchFamily="32" charset="0"/>
                <a:cs typeface="Verdana" pitchFamily="32" charset="0"/>
              </a:rPr>
              <a:t> </a:t>
            </a:r>
            <a:r>
              <a:rPr lang="en-US" sz="2000" i="1" dirty="0" smtClean="0">
                <a:solidFill>
                  <a:srgbClr val="3737CC"/>
                </a:solidFill>
                <a:latin typeface="Verdana" pitchFamily="32" charset="0"/>
                <a:ea typeface="Verdana" pitchFamily="32" charset="0"/>
                <a:cs typeface="Verdana" pitchFamily="32" charset="0"/>
              </a:rPr>
              <a:t>sensors</a:t>
            </a:r>
            <a:r>
              <a:rPr lang="en-US" sz="2000" dirty="0" smtClean="0">
                <a:solidFill>
                  <a:srgbClr val="C0C0C0"/>
                </a:solidFill>
                <a:latin typeface="Verdana" pitchFamily="32" charset="0"/>
                <a:ea typeface="Verdana" pitchFamily="32" charset="0"/>
                <a:cs typeface="Verdana" pitchFamily="32" charset="0"/>
              </a:rPr>
              <a:t> </a:t>
            </a:r>
            <a:r>
              <a:rPr lang="en-US" sz="2000" dirty="0" smtClean="0">
                <a:solidFill>
                  <a:srgbClr val="000000"/>
                </a:solidFill>
                <a:latin typeface="Verdana" pitchFamily="32" charset="0"/>
                <a:ea typeface="Verdana" pitchFamily="32" charset="0"/>
                <a:cs typeface="Verdana" pitchFamily="32" charset="0"/>
              </a:rPr>
              <a:t>of the</a:t>
            </a:r>
            <a:r>
              <a:rPr lang="en-US" sz="2000" i="1" dirty="0" smtClean="0">
                <a:solidFill>
                  <a:srgbClr val="C0C0C0"/>
                </a:solidFill>
                <a:latin typeface="Verdana" pitchFamily="32" charset="0"/>
                <a:ea typeface="Verdana" pitchFamily="32" charset="0"/>
                <a:cs typeface="Verdana" pitchFamily="32" charset="0"/>
              </a:rPr>
              <a:t> </a:t>
            </a:r>
            <a:r>
              <a:rPr lang="en-US" sz="2000" i="1" dirty="0" smtClean="0">
                <a:solidFill>
                  <a:srgbClr val="3737CC"/>
                </a:solidFill>
                <a:latin typeface="Verdana" pitchFamily="32" charset="0"/>
                <a:ea typeface="Verdana" pitchFamily="32" charset="0"/>
                <a:cs typeface="Verdana" pitchFamily="32" charset="0"/>
              </a:rPr>
              <a:t>imaging device </a:t>
            </a:r>
            <a:r>
              <a:rPr lang="en-US" sz="2000" dirty="0" smtClean="0">
                <a:solidFill>
                  <a:srgbClr val="000000"/>
                </a:solidFill>
                <a:latin typeface="Verdana" pitchFamily="32" charset="0"/>
                <a:ea typeface="Verdana" pitchFamily="32" charset="0"/>
                <a:cs typeface="Verdana" pitchFamily="32" charset="0"/>
              </a:rPr>
              <a:t>(e.g., the human eye or a digital camera)</a:t>
            </a:r>
          </a:p>
          <a:p>
            <a:pPr lvl="4" algn="just">
              <a:lnSpc>
                <a:spcPct val="80000"/>
              </a:lnSpc>
              <a:spcBef>
                <a:spcPts val="375"/>
              </a:spcBef>
              <a:buClr>
                <a:srgbClr val="A5AB81"/>
              </a:buClr>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endParaRPr lang="en-US" sz="2000" dirty="0" smtClean="0">
              <a:solidFill>
                <a:srgbClr val="000000"/>
              </a:solidFill>
              <a:latin typeface="Verdana" pitchFamily="32" charset="0"/>
              <a:ea typeface="Verdana" pitchFamily="32" charset="0"/>
              <a:cs typeface="Verdana" pitchFamily="32" charset="0"/>
            </a:endParaRPr>
          </a:p>
          <a:p>
            <a:endParaRPr lang="en-US" dirty="0"/>
          </a:p>
        </p:txBody>
      </p:sp>
      <p:sp>
        <p:nvSpPr>
          <p:cNvPr id="3" name="Title 2"/>
          <p:cNvSpPr>
            <a:spLocks noGrp="1"/>
          </p:cNvSpPr>
          <p:nvPr>
            <p:ph type="title"/>
          </p:nvPr>
        </p:nvSpPr>
        <p:spPr/>
        <p:txBody>
          <a:bodyPr>
            <a:normAutofit fontScale="90000"/>
          </a:bodyPr>
          <a:lstStyle/>
          <a:p>
            <a:r>
              <a:rPr lang="en-US" sz="4400" dirty="0" smtClean="0">
                <a:solidFill>
                  <a:srgbClr val="DD8047"/>
                </a:solidFill>
                <a:latin typeface="Verdana" pitchFamily="32" charset="0"/>
              </a:rPr>
              <a:t>What is COLOR?</a:t>
            </a:r>
            <a:br>
              <a:rPr lang="en-US" sz="4400" dirty="0" smtClean="0">
                <a:solidFill>
                  <a:srgbClr val="DD8047"/>
                </a:solidFill>
                <a:latin typeface="Verdana" pitchFamily="32" charset="0"/>
              </a:rPr>
            </a:b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CMY color model is used in color printers.</a:t>
            </a:r>
          </a:p>
          <a:p>
            <a:r>
              <a:rPr lang="en-US" dirty="0" smtClean="0"/>
              <a:t>It is created by the subtractive mode</a:t>
            </a:r>
          </a:p>
          <a:p>
            <a:r>
              <a:rPr lang="en-US" dirty="0" smtClean="0"/>
              <a:t>Used in most commercial color printing (Books, Magazines etc.).</a:t>
            </a:r>
            <a:endParaRPr lang="en-US" dirty="0"/>
          </a:p>
        </p:txBody>
      </p:sp>
      <p:sp>
        <p:nvSpPr>
          <p:cNvPr id="3" name="Title 2"/>
          <p:cNvSpPr>
            <a:spLocks noGrp="1"/>
          </p:cNvSpPr>
          <p:nvPr>
            <p:ph type="title"/>
          </p:nvPr>
        </p:nvSpPr>
        <p:spPr/>
        <p:txBody>
          <a:bodyPr>
            <a:normAutofit fontScale="90000"/>
          </a:bodyPr>
          <a:lstStyle/>
          <a:p>
            <a:r>
              <a:rPr lang="en-US" dirty="0" smtClean="0">
                <a:solidFill>
                  <a:schemeClr val="accent3">
                    <a:lumMod val="75000"/>
                  </a:schemeClr>
                </a:solidFill>
              </a:rPr>
              <a:t>Importance of </a:t>
            </a:r>
            <a:r>
              <a:rPr lang="en-US" dirty="0" err="1" smtClean="0">
                <a:solidFill>
                  <a:schemeClr val="accent3">
                    <a:lumMod val="75000"/>
                  </a:schemeClr>
                </a:solidFill>
              </a:rPr>
              <a:t>cymk</a:t>
            </a:r>
            <a:r>
              <a:rPr lang="en-US" dirty="0" smtClean="0">
                <a:solidFill>
                  <a:schemeClr val="accent3">
                    <a:lumMod val="75000"/>
                  </a:schemeClr>
                </a:solidFill>
              </a:rPr>
              <a:t> color model</a:t>
            </a:r>
            <a:endParaRPr lang="en-US" dirty="0">
              <a:solidFill>
                <a:schemeClr val="accent3">
                  <a:lumMod val="75000"/>
                </a:scheme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71463" indent="-271463">
              <a:buClr>
                <a:srgbClr val="94B6D2"/>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p>
          <a:p>
            <a:pPr marL="271463" indent="-271463">
              <a:buClr>
                <a:srgbClr val="94B6D2"/>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1) Less color process / screen for print.</a:t>
            </a:r>
          </a:p>
          <a:p>
            <a:pPr marL="271463" indent="-271463">
              <a:buClr>
                <a:srgbClr val="94B6D2"/>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2) More productivity.</a:t>
            </a:r>
          </a:p>
          <a:p>
            <a:pPr marL="271463" indent="-271463">
              <a:buClr>
                <a:srgbClr val="94B6D2"/>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3) Cost minimizing.</a:t>
            </a:r>
          </a:p>
          <a:p>
            <a:pPr marL="271463" indent="-271463">
              <a:buClr>
                <a:srgbClr val="94B6D2"/>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4) Good hand feel because of using less color on ground.</a:t>
            </a:r>
          </a:p>
          <a:p>
            <a:pPr marL="271463" indent="-271463">
              <a:buClr>
                <a:srgbClr val="94B6D2"/>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5) CMYK color can be used for different item of print because of common color way.</a:t>
            </a:r>
          </a:p>
        </p:txBody>
      </p:sp>
      <p:sp>
        <p:nvSpPr>
          <p:cNvPr id="3" name="Title 2"/>
          <p:cNvSpPr>
            <a:spLocks noGrp="1"/>
          </p:cNvSpPr>
          <p:nvPr>
            <p:ph type="title"/>
          </p:nvPr>
        </p:nvSpPr>
        <p:spPr/>
        <p:txBody>
          <a:bodyPr>
            <a:normAutofit/>
          </a:bodyPr>
          <a:lstStyle/>
          <a:p>
            <a:r>
              <a:rPr lang="en-US" sz="4400" dirty="0" smtClean="0">
                <a:solidFill>
                  <a:schemeClr val="accent3">
                    <a:lumMod val="75000"/>
                  </a:schemeClr>
                </a:solidFill>
                <a:effectLst>
                  <a:outerShdw blurRad="38100" dist="38100" dir="2700000" algn="tl">
                    <a:srgbClr val="C0C0C0"/>
                  </a:outerShdw>
                </a:effectLst>
                <a:latin typeface="Perpetua" pitchFamily="16" charset="0"/>
              </a:rPr>
              <a:t>Advantages of CMYK technique</a:t>
            </a:r>
            <a:endParaRPr lang="en-US" dirty="0">
              <a:solidFill>
                <a:schemeClr val="accent3">
                  <a:lumMod val="75000"/>
                </a:scheme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accent3">
                    <a:lumMod val="75000"/>
                  </a:schemeClr>
                </a:solidFill>
              </a:rPr>
              <a:t>Thanks to all</a:t>
            </a:r>
            <a:endParaRPr lang="en-US" dirty="0">
              <a:solidFill>
                <a:schemeClr val="accent3">
                  <a:lumMod val="75000"/>
                </a:scheme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73050" indent="-271463">
              <a:lnSpc>
                <a:spcPct val="80000"/>
              </a:lnSpc>
              <a:spcBef>
                <a:spcPts val="575"/>
              </a:spcBef>
              <a:buClrTx/>
              <a:buSzPct val="85000"/>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endParaRPr lang="en-US" sz="2000" dirty="0" smtClean="0">
              <a:solidFill>
                <a:srgbClr val="000000"/>
              </a:solidFill>
              <a:latin typeface="Verdana" pitchFamily="32" charset="0"/>
              <a:ea typeface="Verdana" pitchFamily="32" charset="0"/>
              <a:cs typeface="Verdana" pitchFamily="32" charset="0"/>
            </a:endParaRPr>
          </a:p>
          <a:p>
            <a:pPr marL="271463" indent="-269875">
              <a:spcBef>
                <a:spcPts val="1250"/>
              </a:spcBef>
              <a:buClr>
                <a:srgbClr val="94B6D2"/>
              </a:buClr>
              <a:buSzPct val="85000"/>
              <a:buFont typeface="Wingdings 2" pitchFamily="16"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000" dirty="0" smtClean="0">
                <a:solidFill>
                  <a:srgbClr val="000000"/>
                </a:solidFill>
                <a:latin typeface="Verdana" pitchFamily="32" charset="0"/>
                <a:ea typeface="Verdana" pitchFamily="32" charset="0"/>
                <a:cs typeface="Verdana" pitchFamily="32" charset="0"/>
              </a:rPr>
              <a:t>Due to the different absorption curves of the cones, colors are seen as variable combinations of the so-called primary colors: </a:t>
            </a:r>
            <a:r>
              <a:rPr lang="en-US" sz="2000" i="1" dirty="0" smtClean="0">
                <a:solidFill>
                  <a:srgbClr val="FF0000"/>
                </a:solidFill>
                <a:latin typeface="Verdana" pitchFamily="32" charset="0"/>
                <a:ea typeface="Verdana" pitchFamily="32" charset="0"/>
                <a:cs typeface="Verdana" pitchFamily="32" charset="0"/>
              </a:rPr>
              <a:t>red</a:t>
            </a:r>
            <a:r>
              <a:rPr lang="en-US" sz="2000" dirty="0" smtClean="0">
                <a:solidFill>
                  <a:srgbClr val="000000"/>
                </a:solidFill>
                <a:latin typeface="Verdana" pitchFamily="32" charset="0"/>
                <a:ea typeface="Verdana" pitchFamily="32" charset="0"/>
                <a:cs typeface="Verdana" pitchFamily="32" charset="0"/>
              </a:rPr>
              <a:t>, </a:t>
            </a:r>
            <a:r>
              <a:rPr lang="en-US" sz="2000" i="1" dirty="0" smtClean="0">
                <a:solidFill>
                  <a:srgbClr val="01FF00"/>
                </a:solidFill>
                <a:latin typeface="Verdana" pitchFamily="32" charset="0"/>
                <a:ea typeface="Verdana" pitchFamily="32" charset="0"/>
                <a:cs typeface="Verdana" pitchFamily="32" charset="0"/>
              </a:rPr>
              <a:t>green</a:t>
            </a:r>
            <a:r>
              <a:rPr lang="en-US" sz="2000" dirty="0" smtClean="0">
                <a:solidFill>
                  <a:srgbClr val="000000"/>
                </a:solidFill>
                <a:latin typeface="Verdana" pitchFamily="32" charset="0"/>
                <a:ea typeface="Verdana" pitchFamily="32" charset="0"/>
                <a:cs typeface="Verdana" pitchFamily="32" charset="0"/>
              </a:rPr>
              <a:t>, and </a:t>
            </a:r>
            <a:r>
              <a:rPr lang="en-US" sz="2000" i="1" dirty="0" smtClean="0">
                <a:solidFill>
                  <a:srgbClr val="0000FF"/>
                </a:solidFill>
                <a:latin typeface="Verdana" pitchFamily="32" charset="0"/>
                <a:ea typeface="Verdana" pitchFamily="32" charset="0"/>
                <a:cs typeface="Verdana" pitchFamily="32" charset="0"/>
              </a:rPr>
              <a:t>blue</a:t>
            </a:r>
          </a:p>
          <a:p>
            <a:pPr marL="271463" indent="-269875">
              <a:spcBef>
                <a:spcPts val="1250"/>
              </a:spcBef>
              <a:buClr>
                <a:srgbClr val="94B6D2"/>
              </a:buClr>
              <a:buSzPct val="85000"/>
              <a:buFont typeface="Wingdings 2" pitchFamily="16"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000" dirty="0" smtClean="0">
                <a:solidFill>
                  <a:srgbClr val="000000"/>
                </a:solidFill>
                <a:latin typeface="Verdana" pitchFamily="32" charset="0"/>
                <a:ea typeface="Verdana" pitchFamily="32" charset="0"/>
                <a:cs typeface="Verdana" pitchFamily="32" charset="0"/>
              </a:rPr>
              <a:t>Their wavelengths were standardized by the CIE in 1931: </a:t>
            </a:r>
            <a:r>
              <a:rPr lang="en-US" sz="2000" i="1" dirty="0" smtClean="0">
                <a:solidFill>
                  <a:srgbClr val="FF0000"/>
                </a:solidFill>
                <a:latin typeface="Verdana" pitchFamily="32" charset="0"/>
                <a:ea typeface="Verdana" pitchFamily="32" charset="0"/>
                <a:cs typeface="Verdana" pitchFamily="32" charset="0"/>
              </a:rPr>
              <a:t>red</a:t>
            </a:r>
            <a:r>
              <a:rPr lang="en-US" sz="2000" dirty="0" smtClean="0">
                <a:solidFill>
                  <a:srgbClr val="FF0000"/>
                </a:solidFill>
                <a:latin typeface="Verdana" pitchFamily="32" charset="0"/>
                <a:ea typeface="Verdana" pitchFamily="32" charset="0"/>
                <a:cs typeface="Verdana" pitchFamily="32" charset="0"/>
              </a:rPr>
              <a:t>=700 nm</a:t>
            </a:r>
            <a:r>
              <a:rPr lang="en-US" sz="2000" dirty="0" smtClean="0">
                <a:solidFill>
                  <a:srgbClr val="000000"/>
                </a:solidFill>
                <a:latin typeface="Verdana" pitchFamily="32" charset="0"/>
                <a:ea typeface="Verdana" pitchFamily="32" charset="0"/>
                <a:cs typeface="Verdana" pitchFamily="32" charset="0"/>
              </a:rPr>
              <a:t>, </a:t>
            </a:r>
            <a:r>
              <a:rPr lang="en-US" sz="2000" i="1" dirty="0" smtClean="0">
                <a:solidFill>
                  <a:srgbClr val="01FF00"/>
                </a:solidFill>
                <a:latin typeface="Verdana" pitchFamily="32" charset="0"/>
                <a:ea typeface="Verdana" pitchFamily="32" charset="0"/>
                <a:cs typeface="Verdana" pitchFamily="32" charset="0"/>
              </a:rPr>
              <a:t>green</a:t>
            </a:r>
            <a:r>
              <a:rPr lang="en-US" sz="2000" dirty="0" smtClean="0">
                <a:solidFill>
                  <a:srgbClr val="01FF00"/>
                </a:solidFill>
                <a:latin typeface="Verdana" pitchFamily="32" charset="0"/>
                <a:ea typeface="Verdana" pitchFamily="32" charset="0"/>
                <a:cs typeface="Verdana" pitchFamily="32" charset="0"/>
              </a:rPr>
              <a:t>=546.1 nm</a:t>
            </a:r>
            <a:r>
              <a:rPr lang="en-US" sz="2000" dirty="0" smtClean="0">
                <a:solidFill>
                  <a:srgbClr val="000000"/>
                </a:solidFill>
                <a:latin typeface="Verdana" pitchFamily="32" charset="0"/>
                <a:ea typeface="Verdana" pitchFamily="32" charset="0"/>
                <a:cs typeface="Verdana" pitchFamily="32" charset="0"/>
              </a:rPr>
              <a:t>, and </a:t>
            </a:r>
            <a:r>
              <a:rPr lang="en-US" sz="2000" i="1" dirty="0" smtClean="0">
                <a:solidFill>
                  <a:srgbClr val="0000FF"/>
                </a:solidFill>
                <a:latin typeface="Verdana" pitchFamily="32" charset="0"/>
                <a:ea typeface="Verdana" pitchFamily="32" charset="0"/>
                <a:cs typeface="Verdana" pitchFamily="32" charset="0"/>
              </a:rPr>
              <a:t>blue</a:t>
            </a:r>
            <a:r>
              <a:rPr lang="en-US" sz="2000" dirty="0" smtClean="0">
                <a:solidFill>
                  <a:srgbClr val="0000FF"/>
                </a:solidFill>
                <a:latin typeface="Verdana" pitchFamily="32" charset="0"/>
                <a:ea typeface="Verdana" pitchFamily="32" charset="0"/>
                <a:cs typeface="Verdana" pitchFamily="32" charset="0"/>
              </a:rPr>
              <a:t>=435.8 nm</a:t>
            </a:r>
          </a:p>
          <a:p>
            <a:pPr marL="271463" indent="-269875">
              <a:spcBef>
                <a:spcPts val="1250"/>
              </a:spcBef>
              <a:buClr>
                <a:srgbClr val="94B6D2"/>
              </a:buClr>
              <a:buSzPct val="85000"/>
              <a:buFont typeface="Wingdings 2" pitchFamily="16"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000" dirty="0" smtClean="0">
                <a:solidFill>
                  <a:srgbClr val="000000"/>
                </a:solidFill>
                <a:latin typeface="Verdana" pitchFamily="32" charset="0"/>
                <a:ea typeface="Verdana" pitchFamily="32" charset="0"/>
                <a:cs typeface="Verdana" pitchFamily="32" charset="0"/>
              </a:rPr>
              <a:t>The primary colors can be added to produce the</a:t>
            </a:r>
            <a:r>
              <a:rPr lang="en-US" sz="2000" dirty="0" smtClean="0">
                <a:solidFill>
                  <a:srgbClr val="C0C0C0"/>
                </a:solidFill>
                <a:latin typeface="Verdana" pitchFamily="32" charset="0"/>
                <a:ea typeface="Verdana" pitchFamily="32" charset="0"/>
                <a:cs typeface="Verdana" pitchFamily="32" charset="0"/>
              </a:rPr>
              <a:t> </a:t>
            </a:r>
            <a:r>
              <a:rPr lang="en-US" sz="2000" dirty="0" smtClean="0">
                <a:solidFill>
                  <a:srgbClr val="000000"/>
                </a:solidFill>
                <a:latin typeface="Verdana" pitchFamily="32" charset="0"/>
                <a:ea typeface="Verdana" pitchFamily="32" charset="0"/>
                <a:cs typeface="Verdana" pitchFamily="32" charset="0"/>
              </a:rPr>
              <a:t>secondary colors of light,</a:t>
            </a:r>
            <a:r>
              <a:rPr lang="en-US" sz="2000" i="1" dirty="0" smtClean="0">
                <a:solidFill>
                  <a:srgbClr val="C0C0C0"/>
                </a:solidFill>
                <a:latin typeface="Verdana" pitchFamily="32" charset="0"/>
                <a:ea typeface="Verdana" pitchFamily="32" charset="0"/>
                <a:cs typeface="Verdana" pitchFamily="32" charset="0"/>
              </a:rPr>
              <a:t>  </a:t>
            </a:r>
            <a:r>
              <a:rPr lang="en-US" sz="2000" i="1" dirty="0" smtClean="0">
                <a:solidFill>
                  <a:srgbClr val="FF379A"/>
                </a:solidFill>
                <a:latin typeface="Verdana" pitchFamily="32" charset="0"/>
                <a:ea typeface="Verdana" pitchFamily="32" charset="0"/>
                <a:cs typeface="Verdana" pitchFamily="32" charset="0"/>
              </a:rPr>
              <a:t>magenta </a:t>
            </a:r>
            <a:r>
              <a:rPr lang="en-US" sz="2000" dirty="0" smtClean="0">
                <a:solidFill>
                  <a:srgbClr val="000000"/>
                </a:solidFill>
                <a:latin typeface="Verdana" pitchFamily="32" charset="0"/>
                <a:ea typeface="Verdana" pitchFamily="32" charset="0"/>
                <a:cs typeface="Verdana" pitchFamily="32" charset="0"/>
              </a:rPr>
              <a:t>(R+B),  </a:t>
            </a:r>
            <a:r>
              <a:rPr lang="en-US" sz="2000" i="1" dirty="0" smtClean="0">
                <a:solidFill>
                  <a:srgbClr val="01FFFF"/>
                </a:solidFill>
                <a:latin typeface="Verdana" pitchFamily="32" charset="0"/>
                <a:ea typeface="Verdana" pitchFamily="32" charset="0"/>
                <a:cs typeface="Verdana" pitchFamily="32" charset="0"/>
              </a:rPr>
              <a:t>cyan</a:t>
            </a:r>
            <a:r>
              <a:rPr lang="en-US" sz="2000" dirty="0" smtClean="0">
                <a:solidFill>
                  <a:srgbClr val="C0C0C0"/>
                </a:solidFill>
                <a:latin typeface="Verdana" pitchFamily="32" charset="0"/>
                <a:ea typeface="Verdana" pitchFamily="32" charset="0"/>
                <a:cs typeface="Verdana" pitchFamily="32" charset="0"/>
              </a:rPr>
              <a:t>  </a:t>
            </a:r>
            <a:r>
              <a:rPr lang="en-US" sz="2000" dirty="0" smtClean="0">
                <a:solidFill>
                  <a:srgbClr val="000000"/>
                </a:solidFill>
                <a:latin typeface="Verdana" pitchFamily="32" charset="0"/>
                <a:ea typeface="Verdana" pitchFamily="32" charset="0"/>
                <a:cs typeface="Verdana" pitchFamily="32" charset="0"/>
              </a:rPr>
              <a:t>(G+B), and</a:t>
            </a:r>
            <a:r>
              <a:rPr lang="en-US" sz="2000" i="1" dirty="0" smtClean="0">
                <a:solidFill>
                  <a:srgbClr val="C0C0C0"/>
                </a:solidFill>
                <a:latin typeface="Verdana" pitchFamily="32" charset="0"/>
                <a:ea typeface="Verdana" pitchFamily="32" charset="0"/>
                <a:cs typeface="Verdana" pitchFamily="32" charset="0"/>
              </a:rPr>
              <a:t> </a:t>
            </a:r>
            <a:r>
              <a:rPr lang="en-US" sz="2000" i="1" dirty="0" smtClean="0">
                <a:solidFill>
                  <a:srgbClr val="FFFF00"/>
                </a:solidFill>
                <a:latin typeface="Verdana" pitchFamily="32" charset="0"/>
                <a:ea typeface="Verdana" pitchFamily="32" charset="0"/>
                <a:cs typeface="Verdana" pitchFamily="32" charset="0"/>
              </a:rPr>
              <a:t>yellow </a:t>
            </a:r>
            <a:r>
              <a:rPr lang="en-US" sz="2000" dirty="0" smtClean="0">
                <a:solidFill>
                  <a:srgbClr val="000000"/>
                </a:solidFill>
                <a:latin typeface="Verdana" pitchFamily="32" charset="0"/>
                <a:ea typeface="Verdana" pitchFamily="32" charset="0"/>
                <a:cs typeface="Verdana" pitchFamily="32" charset="0"/>
              </a:rPr>
              <a:t>(R+G)</a:t>
            </a:r>
          </a:p>
          <a:p>
            <a:pPr lvl="4" indent="-227013" algn="just">
              <a:lnSpc>
                <a:spcPct val="80000"/>
              </a:lnSpc>
              <a:spcBef>
                <a:spcPts val="375"/>
              </a:spcBef>
              <a:buClr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endParaRPr lang="en-US" sz="1600" dirty="0" smtClean="0">
              <a:solidFill>
                <a:srgbClr val="000000"/>
              </a:solidFill>
              <a:latin typeface="Verdana" pitchFamily="32" charset="0"/>
              <a:ea typeface="Verdana" pitchFamily="32" charset="0"/>
              <a:cs typeface="Verdana" pitchFamily="32" charset="0"/>
            </a:endParaRPr>
          </a:p>
          <a:p>
            <a:endParaRPr lang="en-US" dirty="0"/>
          </a:p>
        </p:txBody>
      </p:sp>
      <p:sp>
        <p:nvSpPr>
          <p:cNvPr id="3" name="Title 2"/>
          <p:cNvSpPr>
            <a:spLocks noGrp="1"/>
          </p:cNvSpPr>
          <p:nvPr>
            <p:ph type="title"/>
          </p:nvPr>
        </p:nvSpPr>
        <p:spPr/>
        <p:txBody>
          <a:bodyPr>
            <a:normAutofit fontScale="90000"/>
          </a:bodyPr>
          <a:lstStyle/>
          <a:p>
            <a:r>
              <a:rPr lang="en-US" sz="4400" dirty="0" smtClean="0">
                <a:solidFill>
                  <a:srgbClr val="DD8047"/>
                </a:solidFill>
                <a:latin typeface="Verdana" pitchFamily="32" charset="0"/>
              </a:rPr>
              <a:t>Primary and Secondary Color</a:t>
            </a:r>
            <a:br>
              <a:rPr lang="en-US" sz="4400" dirty="0" smtClean="0">
                <a:solidFill>
                  <a:srgbClr val="DD8047"/>
                </a:solidFill>
                <a:latin typeface="Verdana" pitchFamily="32" charset="0"/>
              </a:rPr>
            </a:b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color model is an abstract mathematical model describing the way colors can be represented as </a:t>
            </a:r>
            <a:r>
              <a:rPr lang="en-US" dirty="0" err="1" smtClean="0"/>
              <a:t>tupples</a:t>
            </a:r>
            <a:r>
              <a:rPr lang="en-US" dirty="0" smtClean="0"/>
              <a:t> </a:t>
            </a:r>
            <a:r>
              <a:rPr lang="en-US" dirty="0" smtClean="0"/>
              <a:t>of numbers, typically as three or four values or color components.</a:t>
            </a:r>
          </a:p>
          <a:p>
            <a:endParaRPr lang="en-US" dirty="0" smtClean="0"/>
          </a:p>
          <a:p>
            <a:r>
              <a:rPr lang="en-US" dirty="0" smtClean="0"/>
              <a:t>Any method for explaining or behavior of color within some particular context is called a color model.</a:t>
            </a:r>
            <a:endParaRPr lang="en-US" dirty="0"/>
          </a:p>
        </p:txBody>
      </p:sp>
      <p:sp>
        <p:nvSpPr>
          <p:cNvPr id="3" name="Title 2"/>
          <p:cNvSpPr>
            <a:spLocks noGrp="1"/>
          </p:cNvSpPr>
          <p:nvPr>
            <p:ph type="title"/>
          </p:nvPr>
        </p:nvSpPr>
        <p:spPr/>
        <p:txBody>
          <a:bodyPr/>
          <a:lstStyle/>
          <a:p>
            <a:r>
              <a:rPr lang="en-US" dirty="0" smtClean="0">
                <a:solidFill>
                  <a:schemeClr val="accent3">
                    <a:lumMod val="75000"/>
                  </a:schemeClr>
                </a:solidFill>
              </a:rPr>
              <a:t>Color Model</a:t>
            </a:r>
            <a:endParaRPr lang="en-US" dirty="0">
              <a:solidFill>
                <a:schemeClr val="accent3">
                  <a:lumMod val="75000"/>
                </a:scheme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lumMod val="75000"/>
                  </a:schemeClr>
                </a:solidFill>
              </a:rPr>
              <a:t>Color Model</a:t>
            </a:r>
            <a:endParaRPr lang="en-US" dirty="0">
              <a:solidFill>
                <a:schemeClr val="accent3">
                  <a:lumMod val="75000"/>
                </a:schemeClr>
              </a:solidFill>
            </a:endParaRPr>
          </a:p>
        </p:txBody>
      </p:sp>
      <p:sp>
        <p:nvSpPr>
          <p:cNvPr id="5" name="Content Placeholder 4"/>
          <p:cNvSpPr>
            <a:spLocks noGrp="1"/>
          </p:cNvSpPr>
          <p:nvPr>
            <p:ph sz="quarter" idx="2"/>
          </p:nvPr>
        </p:nvSpPr>
        <p:spPr/>
        <p:txBody>
          <a:bodyPr>
            <a:normAutofit fontScale="77500" lnSpcReduction="20000"/>
          </a:bodyPr>
          <a:lstStyle/>
          <a:p>
            <a:pPr>
              <a:buNone/>
            </a:pPr>
            <a:r>
              <a:rPr lang="en-US" dirty="0" smtClean="0"/>
              <a:t>Shades, tints &amp; tones </a:t>
            </a:r>
          </a:p>
          <a:p>
            <a:pPr>
              <a:buNone/>
            </a:pPr>
            <a:r>
              <a:rPr lang="en-US" dirty="0" smtClean="0"/>
              <a:t> *A shade is produced by “dimming” a hue.[adding black].</a:t>
            </a:r>
          </a:p>
          <a:p>
            <a:pPr>
              <a:buNone/>
            </a:pPr>
            <a:r>
              <a:rPr lang="en-US" dirty="0" smtClean="0"/>
              <a:t>     - Dark blue = pure blue + black.</a:t>
            </a:r>
          </a:p>
          <a:p>
            <a:pPr>
              <a:buNone/>
            </a:pPr>
            <a:r>
              <a:rPr lang="en-US" dirty="0" smtClean="0"/>
              <a:t> *A tint is produced by “lightening” a hue. [adding white].</a:t>
            </a:r>
          </a:p>
          <a:p>
            <a:pPr>
              <a:buNone/>
            </a:pPr>
            <a:r>
              <a:rPr lang="en-US" dirty="0" smtClean="0"/>
              <a:t>     -Pastel red = pure red + white.</a:t>
            </a:r>
          </a:p>
          <a:p>
            <a:pPr>
              <a:buNone/>
            </a:pPr>
            <a:r>
              <a:rPr lang="en-US" dirty="0" smtClean="0"/>
              <a:t> *Tone refers to the effects or reducing the “colorfulness” of a hue. [adding gray] or [adding black &amp; white].</a:t>
            </a:r>
            <a:r>
              <a:rPr lang="en-US" b="1" u="sng" dirty="0" smtClean="0"/>
              <a:t>    </a:t>
            </a:r>
          </a:p>
          <a:p>
            <a:endParaRPr lang="en-US" dirty="0"/>
          </a:p>
        </p:txBody>
      </p:sp>
      <p:pic>
        <p:nvPicPr>
          <p:cNvPr id="2050" name="Picture 2" descr="E:\study\11th semister\graphics design\presentation\class lecture color\2.PNG"/>
          <p:cNvPicPr>
            <a:picLocks noGrp="1" noChangeAspect="1" noChangeArrowheads="1"/>
          </p:cNvPicPr>
          <p:nvPr>
            <p:ph sz="quarter" idx="4"/>
          </p:nvPr>
        </p:nvPicPr>
        <p:blipFill>
          <a:blip r:embed="rId2"/>
          <a:srcRect/>
          <a:stretch>
            <a:fillRect/>
          </a:stretch>
        </p:blipFill>
        <p:spPr bwMode="auto">
          <a:xfrm>
            <a:off x="4343400" y="2209800"/>
            <a:ext cx="4571999" cy="2286000"/>
          </a:xfrm>
          <a:prstGeom prst="rect">
            <a:avLst/>
          </a:prstGeom>
          <a:noFill/>
        </p:spPr>
      </p:pic>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lnSpc>
                <a:spcPct val="80000"/>
              </a:lnSpc>
              <a:spcBef>
                <a:spcPts val="575"/>
              </a:spcBef>
              <a:buClrTx/>
              <a:buSzPct val="85000"/>
              <a:buNone/>
              <a:tabLst>
                <a:tab pos="639763" algn="l"/>
                <a:tab pos="1554163" algn="l"/>
                <a:tab pos="2468563" algn="l"/>
                <a:tab pos="3382963" algn="l"/>
                <a:tab pos="4297363" algn="l"/>
                <a:tab pos="5211763" algn="l"/>
                <a:tab pos="6126163" algn="l"/>
                <a:tab pos="7040563" algn="l"/>
                <a:tab pos="7954963" algn="l"/>
                <a:tab pos="8869363" algn="l"/>
                <a:tab pos="9783763" algn="l"/>
              </a:tabLst>
              <a:defRPr/>
            </a:pPr>
            <a:endParaRPr lang="en-US" dirty="0" smtClean="0">
              <a:solidFill>
                <a:srgbClr val="000000"/>
              </a:solidFill>
              <a:latin typeface="Verdana" pitchFamily="32" charset="0"/>
            </a:endParaRPr>
          </a:p>
          <a:p>
            <a:pPr algn="just">
              <a:lnSpc>
                <a:spcPct val="80000"/>
              </a:lnSpc>
              <a:spcBef>
                <a:spcPts val="575"/>
              </a:spcBef>
              <a:buClr>
                <a:srgbClr val="94B6D2"/>
              </a:buClr>
              <a:buSzPct val="85000"/>
              <a:buFont typeface="Wingdings 2" pitchFamily="16" charset="2"/>
              <a:buChar char=""/>
              <a:tabLst>
                <a:tab pos="639763" algn="l"/>
                <a:tab pos="1554163" algn="l"/>
                <a:tab pos="2468563" algn="l"/>
                <a:tab pos="3382963" algn="l"/>
                <a:tab pos="4297363" algn="l"/>
                <a:tab pos="5211763" algn="l"/>
                <a:tab pos="6126163" algn="l"/>
                <a:tab pos="7040563" algn="l"/>
                <a:tab pos="7954963" algn="l"/>
                <a:tab pos="8869363" algn="l"/>
                <a:tab pos="9783763" algn="l"/>
              </a:tabLst>
              <a:defRPr/>
            </a:pPr>
            <a:r>
              <a:rPr lang="en-US" sz="2000" b="1" dirty="0" smtClean="0">
                <a:solidFill>
                  <a:srgbClr val="000000"/>
                </a:solidFill>
                <a:latin typeface="Verdana" pitchFamily="32" charset="0"/>
              </a:rPr>
              <a:t>Color Models</a:t>
            </a:r>
          </a:p>
          <a:p>
            <a:pPr algn="just">
              <a:lnSpc>
                <a:spcPct val="80000"/>
              </a:lnSpc>
              <a:spcBef>
                <a:spcPts val="575"/>
              </a:spcBef>
              <a:buClr>
                <a:srgbClr val="94B6D2"/>
              </a:buClr>
              <a:buSzPct val="85000"/>
              <a:buNone/>
              <a:tabLst>
                <a:tab pos="639763" algn="l"/>
                <a:tab pos="1554163" algn="l"/>
                <a:tab pos="2468563" algn="l"/>
                <a:tab pos="3382963" algn="l"/>
                <a:tab pos="4297363" algn="l"/>
                <a:tab pos="5211763" algn="l"/>
                <a:tab pos="6126163" algn="l"/>
                <a:tab pos="7040563" algn="l"/>
                <a:tab pos="7954963" algn="l"/>
                <a:tab pos="8869363" algn="l"/>
                <a:tab pos="9783763" algn="l"/>
              </a:tabLst>
              <a:defRPr/>
            </a:pPr>
            <a:endParaRPr lang="en-US" sz="2000" b="1" dirty="0" smtClean="0">
              <a:solidFill>
                <a:srgbClr val="000000"/>
              </a:solidFill>
              <a:latin typeface="Verdana" pitchFamily="32" charset="0"/>
            </a:endParaRPr>
          </a:p>
          <a:p>
            <a:pPr lvl="4" algn="just">
              <a:lnSpc>
                <a:spcPct val="80000"/>
              </a:lnSpc>
              <a:spcBef>
                <a:spcPts val="375"/>
              </a:spcBef>
              <a:buClr>
                <a:srgbClr val="A5AB81"/>
              </a:buClr>
              <a:buFont typeface="Verdana" pitchFamily="32" charset="0"/>
              <a:buChar char="o"/>
              <a:tabLst>
                <a:tab pos="639763" algn="l"/>
                <a:tab pos="1554163" algn="l"/>
                <a:tab pos="2468563" algn="l"/>
                <a:tab pos="3382963" algn="l"/>
                <a:tab pos="4297363" algn="l"/>
                <a:tab pos="5211763" algn="l"/>
                <a:tab pos="6126163" algn="l"/>
                <a:tab pos="7040563" algn="l"/>
                <a:tab pos="7954963" algn="l"/>
                <a:tab pos="8869363" algn="l"/>
                <a:tab pos="9783763" algn="l"/>
              </a:tabLst>
              <a:defRPr/>
            </a:pPr>
            <a:r>
              <a:rPr lang="en-US" b="1" dirty="0" smtClean="0">
                <a:solidFill>
                  <a:srgbClr val="FF0000"/>
                </a:solidFill>
                <a:latin typeface="Verdana" pitchFamily="32" charset="0"/>
              </a:rPr>
              <a:t>RGB (Red, Green, Blue)</a:t>
            </a:r>
          </a:p>
          <a:p>
            <a:pPr lvl="4" algn="just">
              <a:lnSpc>
                <a:spcPct val="80000"/>
              </a:lnSpc>
              <a:spcBef>
                <a:spcPts val="375"/>
              </a:spcBef>
              <a:buClr>
                <a:srgbClr val="A5AB81"/>
              </a:buClr>
              <a:buFont typeface="Verdana" pitchFamily="32" charset="0"/>
              <a:buChar char="o"/>
              <a:tabLst>
                <a:tab pos="639763" algn="l"/>
                <a:tab pos="1554163" algn="l"/>
                <a:tab pos="2468563" algn="l"/>
                <a:tab pos="3382963" algn="l"/>
                <a:tab pos="4297363" algn="l"/>
                <a:tab pos="5211763" algn="l"/>
                <a:tab pos="6126163" algn="l"/>
                <a:tab pos="7040563" algn="l"/>
                <a:tab pos="7954963" algn="l"/>
                <a:tab pos="8869363" algn="l"/>
                <a:tab pos="9783763" algn="l"/>
              </a:tabLst>
              <a:defRPr/>
            </a:pPr>
            <a:r>
              <a:rPr lang="en-US" b="1" dirty="0" smtClean="0">
                <a:solidFill>
                  <a:srgbClr val="FF0000"/>
                </a:solidFill>
                <a:latin typeface="Verdana" pitchFamily="32" charset="0"/>
              </a:rPr>
              <a:t>CMY (Cyan, Magenta, Yellow)</a:t>
            </a:r>
          </a:p>
          <a:p>
            <a:pPr lvl="4" algn="just">
              <a:lnSpc>
                <a:spcPct val="80000"/>
              </a:lnSpc>
              <a:spcBef>
                <a:spcPts val="375"/>
              </a:spcBef>
              <a:buClr>
                <a:srgbClr val="A5AB81"/>
              </a:buClr>
              <a:buFont typeface="Verdana" pitchFamily="32" charset="0"/>
              <a:buChar char="o"/>
              <a:tabLst>
                <a:tab pos="639763" algn="l"/>
                <a:tab pos="1554163" algn="l"/>
                <a:tab pos="2468563" algn="l"/>
                <a:tab pos="3382963" algn="l"/>
                <a:tab pos="4297363" algn="l"/>
                <a:tab pos="5211763" algn="l"/>
                <a:tab pos="6126163" algn="l"/>
                <a:tab pos="7040563" algn="l"/>
                <a:tab pos="7954963" algn="l"/>
                <a:tab pos="8869363" algn="l"/>
                <a:tab pos="9783763" algn="l"/>
              </a:tabLst>
              <a:defRPr/>
            </a:pPr>
            <a:r>
              <a:rPr lang="en-US" b="1" dirty="0" smtClean="0">
                <a:solidFill>
                  <a:srgbClr val="000000"/>
                </a:solidFill>
                <a:latin typeface="Verdana" pitchFamily="32" charset="0"/>
              </a:rPr>
              <a:t>HSI (Hue, Saturation, Intensity)</a:t>
            </a:r>
          </a:p>
          <a:p>
            <a:pPr lvl="4" algn="just">
              <a:lnSpc>
                <a:spcPct val="80000"/>
              </a:lnSpc>
              <a:spcBef>
                <a:spcPts val="375"/>
              </a:spcBef>
              <a:buClr>
                <a:srgbClr val="A5AB81"/>
              </a:buClr>
              <a:buFont typeface="Verdana" pitchFamily="32" charset="0"/>
              <a:buChar char="o"/>
              <a:tabLst>
                <a:tab pos="639763" algn="l"/>
                <a:tab pos="1554163" algn="l"/>
                <a:tab pos="2468563" algn="l"/>
                <a:tab pos="3382963" algn="l"/>
                <a:tab pos="4297363" algn="l"/>
                <a:tab pos="5211763" algn="l"/>
                <a:tab pos="6126163" algn="l"/>
                <a:tab pos="7040563" algn="l"/>
                <a:tab pos="7954963" algn="l"/>
                <a:tab pos="8869363" algn="l"/>
                <a:tab pos="9783763" algn="l"/>
              </a:tabLst>
              <a:defRPr/>
            </a:pPr>
            <a:r>
              <a:rPr lang="en-US" b="1" dirty="0" smtClean="0">
                <a:solidFill>
                  <a:srgbClr val="000000"/>
                </a:solidFill>
                <a:latin typeface="Verdana" pitchFamily="32" charset="0"/>
              </a:rPr>
              <a:t>YIQ (Luminance, In phase, </a:t>
            </a:r>
            <a:r>
              <a:rPr lang="en-US" b="1" dirty="0" err="1" smtClean="0">
                <a:solidFill>
                  <a:srgbClr val="000000"/>
                </a:solidFill>
                <a:latin typeface="Verdana" pitchFamily="32" charset="0"/>
              </a:rPr>
              <a:t>Quadrature</a:t>
            </a:r>
            <a:r>
              <a:rPr lang="en-US" b="1" dirty="0" smtClean="0">
                <a:solidFill>
                  <a:srgbClr val="000000"/>
                </a:solidFill>
                <a:latin typeface="Verdana" pitchFamily="32" charset="0"/>
              </a:rPr>
              <a:t>)</a:t>
            </a:r>
          </a:p>
          <a:p>
            <a:pPr lvl="4" algn="just">
              <a:lnSpc>
                <a:spcPct val="80000"/>
              </a:lnSpc>
              <a:spcBef>
                <a:spcPts val="375"/>
              </a:spcBef>
              <a:buClr>
                <a:srgbClr val="A5AB81"/>
              </a:buClr>
              <a:buFont typeface="Verdana" pitchFamily="32" charset="0"/>
              <a:buChar char="o"/>
              <a:tabLst>
                <a:tab pos="639763" algn="l"/>
                <a:tab pos="1554163" algn="l"/>
                <a:tab pos="2468563" algn="l"/>
                <a:tab pos="3382963" algn="l"/>
                <a:tab pos="4297363" algn="l"/>
                <a:tab pos="5211763" algn="l"/>
                <a:tab pos="6126163" algn="l"/>
                <a:tab pos="7040563" algn="l"/>
                <a:tab pos="7954963" algn="l"/>
                <a:tab pos="8869363" algn="l"/>
                <a:tab pos="9783763" algn="l"/>
              </a:tabLst>
              <a:defRPr/>
            </a:pPr>
            <a:r>
              <a:rPr lang="en-US" b="1" dirty="0" smtClean="0">
                <a:solidFill>
                  <a:srgbClr val="000000"/>
                </a:solidFill>
                <a:latin typeface="Verdana" pitchFamily="32" charset="0"/>
              </a:rPr>
              <a:t>YUV (</a:t>
            </a:r>
            <a:r>
              <a:rPr lang="en-US" sz="1400" b="1" dirty="0" smtClean="0">
                <a:solidFill>
                  <a:srgbClr val="000000"/>
                </a:solidFill>
                <a:latin typeface="Verdana" pitchFamily="32" charset="0"/>
              </a:rPr>
              <a:t>Y' stands for the </a:t>
            </a:r>
            <a:r>
              <a:rPr lang="en-US" sz="1400" b="1" dirty="0" err="1" smtClean="0">
                <a:solidFill>
                  <a:srgbClr val="000000"/>
                </a:solidFill>
                <a:latin typeface="Verdana" pitchFamily="32" charset="0"/>
              </a:rPr>
              <a:t>luma</a:t>
            </a:r>
            <a:r>
              <a:rPr lang="en-US" sz="1400" b="1" dirty="0" smtClean="0">
                <a:solidFill>
                  <a:srgbClr val="000000"/>
                </a:solidFill>
                <a:latin typeface="Verdana" pitchFamily="32" charset="0"/>
              </a:rPr>
              <a:t> component (the brightness) and U and V are the chrominance (color) components </a:t>
            </a:r>
            <a:r>
              <a:rPr lang="en-US" b="1" dirty="0" smtClean="0">
                <a:solidFill>
                  <a:srgbClr val="000000"/>
                </a:solidFill>
                <a:latin typeface="Verdana" pitchFamily="32" charset="0"/>
              </a:rPr>
              <a:t>)</a:t>
            </a:r>
          </a:p>
          <a:p>
            <a:pPr lvl="4" indent="-227013" algn="just">
              <a:lnSpc>
                <a:spcPct val="80000"/>
              </a:lnSpc>
              <a:spcBef>
                <a:spcPts val="375"/>
              </a:spcBef>
              <a:buClrTx/>
              <a:buNone/>
              <a:tabLst>
                <a:tab pos="639763" algn="l"/>
                <a:tab pos="1554163" algn="l"/>
                <a:tab pos="2468563" algn="l"/>
                <a:tab pos="3382963" algn="l"/>
                <a:tab pos="4297363" algn="l"/>
                <a:tab pos="5211763" algn="l"/>
                <a:tab pos="6126163" algn="l"/>
                <a:tab pos="7040563" algn="l"/>
                <a:tab pos="7954963" algn="l"/>
                <a:tab pos="8869363" algn="l"/>
                <a:tab pos="9783763" algn="l"/>
              </a:tabLst>
              <a:defRPr/>
            </a:pPr>
            <a:endParaRPr lang="en-US" b="1" dirty="0" smtClean="0">
              <a:solidFill>
                <a:srgbClr val="000000"/>
              </a:solidFill>
              <a:latin typeface="Verdana" pitchFamily="32" charset="0"/>
            </a:endParaRPr>
          </a:p>
          <a:p>
            <a:endParaRPr lang="en-US" dirty="0"/>
          </a:p>
        </p:txBody>
      </p:sp>
      <p:sp>
        <p:nvSpPr>
          <p:cNvPr id="3" name="Title 2"/>
          <p:cNvSpPr>
            <a:spLocks noGrp="1"/>
          </p:cNvSpPr>
          <p:nvPr>
            <p:ph type="title"/>
          </p:nvPr>
        </p:nvSpPr>
        <p:spPr/>
        <p:txBody>
          <a:bodyPr>
            <a:normAutofit fontScale="90000"/>
          </a:bodyPr>
          <a:lstStyle/>
          <a:p>
            <a:r>
              <a:rPr lang="en-US" sz="4400" dirty="0" smtClean="0">
                <a:solidFill>
                  <a:srgbClr val="DD8047"/>
                </a:solidFill>
                <a:latin typeface="Verdana" pitchFamily="32" charset="0"/>
              </a:rPr>
              <a:t>Different Color Models</a:t>
            </a:r>
            <a:br>
              <a:rPr lang="en-US" sz="4400" dirty="0" smtClean="0">
                <a:solidFill>
                  <a:srgbClr val="DD8047"/>
                </a:solidFill>
                <a:latin typeface="Verdana" pitchFamily="32" charset="0"/>
              </a:rPr>
            </a:b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lumMod val="75000"/>
                  </a:schemeClr>
                </a:solidFill>
              </a:rPr>
              <a:t>Properties of light</a:t>
            </a:r>
            <a:endParaRPr lang="en-US" dirty="0">
              <a:solidFill>
                <a:schemeClr val="accent3">
                  <a:lumMod val="75000"/>
                </a:schemeClr>
              </a:solidFill>
            </a:endParaRPr>
          </a:p>
        </p:txBody>
      </p:sp>
      <p:sp>
        <p:nvSpPr>
          <p:cNvPr id="5" name="Content Placeholder 4"/>
          <p:cNvSpPr>
            <a:spLocks noGrp="1"/>
          </p:cNvSpPr>
          <p:nvPr>
            <p:ph sz="quarter" idx="2"/>
          </p:nvPr>
        </p:nvSpPr>
        <p:spPr>
          <a:xfrm>
            <a:off x="457200" y="1444294"/>
            <a:ext cx="8077200" cy="3941763"/>
          </a:xfrm>
        </p:spPr>
        <p:txBody>
          <a:bodyPr/>
          <a:lstStyle/>
          <a:p>
            <a:r>
              <a:rPr lang="en-US" dirty="0" smtClean="0"/>
              <a:t>When white light is incident on an opaque object, some frequencies are reflected and some are absorbed.</a:t>
            </a:r>
          </a:p>
          <a:p>
            <a:r>
              <a:rPr lang="en-US" dirty="0" smtClean="0"/>
              <a:t>The combination of frequencies present in the reflected light determines the color of the object that we see.</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a:p>
        </p:txBody>
      </p:sp>
      <p:pic>
        <p:nvPicPr>
          <p:cNvPr id="1026" name="Picture 2" descr="E:\study\11th semister\graphics design\presentation\class lecture color\light.PNG"/>
          <p:cNvPicPr>
            <a:picLocks noChangeAspect="1" noChangeArrowheads="1"/>
          </p:cNvPicPr>
          <p:nvPr/>
        </p:nvPicPr>
        <p:blipFill>
          <a:blip r:embed="rId2"/>
          <a:srcRect/>
          <a:stretch>
            <a:fillRect/>
          </a:stretch>
        </p:blipFill>
        <p:spPr bwMode="auto">
          <a:xfrm>
            <a:off x="1600200" y="3733800"/>
            <a:ext cx="6019800" cy="25908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271463" indent="-271463" algn="just">
              <a:spcBef>
                <a:spcPts val="575"/>
              </a:spcBef>
              <a:buClr>
                <a:srgbClr val="94B6D2"/>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smtClean="0">
                <a:solidFill>
                  <a:srgbClr val="000000"/>
                </a:solidFill>
                <a:latin typeface="Verdana" pitchFamily="32" charset="0"/>
              </a:rPr>
              <a:t>In this model, the primary colors are red, green, and blue. It is an additive model, in which colors are produced by adding components, with white having all colors present and black being the absence of any color. </a:t>
            </a:r>
          </a:p>
          <a:p>
            <a:pPr marL="271463" indent="-271463" algn="just">
              <a:spcBef>
                <a:spcPts val="575"/>
              </a:spcBef>
              <a:buClr>
                <a:srgbClr val="94B6D2"/>
              </a:buClr>
              <a:buSzPct val="8500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800" dirty="0" smtClean="0">
              <a:solidFill>
                <a:srgbClr val="000000"/>
              </a:solidFill>
              <a:latin typeface="Verdana" pitchFamily="32" charset="0"/>
            </a:endParaRPr>
          </a:p>
          <a:p>
            <a:pPr marL="271463" indent="-271463" algn="just">
              <a:spcBef>
                <a:spcPts val="575"/>
              </a:spcBef>
              <a:buClr>
                <a:srgbClr val="94B6D2"/>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smtClean="0">
                <a:solidFill>
                  <a:srgbClr val="000000"/>
                </a:solidFill>
                <a:latin typeface="Verdana" pitchFamily="32" charset="0"/>
              </a:rPr>
              <a:t>This is the model used for active displays such as television and computer screens. </a:t>
            </a:r>
          </a:p>
          <a:p>
            <a:pPr marL="271463" indent="-271463" algn="just">
              <a:spcBef>
                <a:spcPts val="575"/>
              </a:spcBef>
              <a:buClr>
                <a:srgbClr val="94B6D2"/>
              </a:buClr>
              <a:buSzPct val="8500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800" dirty="0" smtClean="0">
              <a:solidFill>
                <a:srgbClr val="000000"/>
              </a:solidFill>
              <a:latin typeface="Verdana" pitchFamily="32" charset="0"/>
            </a:endParaRPr>
          </a:p>
          <a:p>
            <a:pPr marL="271463" indent="-271463" algn="just">
              <a:spcBef>
                <a:spcPts val="575"/>
              </a:spcBef>
              <a:buClr>
                <a:srgbClr val="94B6D2"/>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smtClean="0">
                <a:solidFill>
                  <a:srgbClr val="000000"/>
                </a:solidFill>
                <a:latin typeface="Verdana" pitchFamily="32" charset="0"/>
              </a:rPr>
              <a:t>The RGB model is usually represented by a unit cube with one corner located at the origin of a three-dimensional color coordinate system, the axes being labeled R, G, B, and having a range of values [0, 1]. The origin (0, 0, 0) is considered black and the diagonally opposite corner (1, 1, 1) is called white. The line joining black to white represents a gray scale and has equal components of R, G, B.</a:t>
            </a:r>
          </a:p>
          <a:p>
            <a:endParaRPr lang="en-US" dirty="0"/>
          </a:p>
        </p:txBody>
      </p:sp>
      <p:sp>
        <p:nvSpPr>
          <p:cNvPr id="3" name="Title 2"/>
          <p:cNvSpPr>
            <a:spLocks noGrp="1"/>
          </p:cNvSpPr>
          <p:nvPr>
            <p:ph type="title"/>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dirty="0" smtClean="0">
                <a:solidFill>
                  <a:srgbClr val="DD8047"/>
                </a:solidFill>
                <a:latin typeface="Verdana" pitchFamily="32" charset="0"/>
              </a:rPr>
              <a:t>RGB Model</a:t>
            </a:r>
            <a:endParaRPr lang="en-US" sz="4400" dirty="0">
              <a:solidFill>
                <a:srgbClr val="DD8047"/>
              </a:solidFill>
              <a:latin typeface="Verdana" pitchFamily="32"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solidFill>
                  <a:srgbClr val="DD8047"/>
                </a:solidFill>
                <a:latin typeface="Verdana" pitchFamily="32" charset="0"/>
              </a:rPr>
              <a:t>RGB Model</a:t>
            </a:r>
            <a:br>
              <a:rPr lang="en-US" sz="4400" dirty="0" smtClean="0">
                <a:solidFill>
                  <a:srgbClr val="DD8047"/>
                </a:solidFill>
                <a:latin typeface="Verdana" pitchFamily="32" charset="0"/>
              </a:rPr>
            </a:br>
            <a:endParaRPr lang="en-US" dirty="0"/>
          </a:p>
        </p:txBody>
      </p:sp>
      <p:sp>
        <p:nvSpPr>
          <p:cNvPr id="5" name="Content Placeholder 4"/>
          <p:cNvSpPr>
            <a:spLocks noGrp="1"/>
          </p:cNvSpPr>
          <p:nvPr>
            <p:ph sz="quarter" idx="2"/>
          </p:nvPr>
        </p:nvSpPr>
        <p:spPr/>
        <p:txBody>
          <a:bodyPr/>
          <a:lstStyle/>
          <a:p>
            <a:pPr marL="271463" indent="-271463" algn="just">
              <a:spcBef>
                <a:spcPts val="575"/>
              </a:spcBef>
              <a:buClr>
                <a:srgbClr val="94B6D2"/>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000000"/>
                </a:solidFill>
                <a:latin typeface="Verdana" pitchFamily="32" charset="0"/>
              </a:rPr>
              <a:t>Each color is represented in its primary color components </a:t>
            </a:r>
            <a:r>
              <a:rPr lang="en-US" dirty="0" smtClean="0">
                <a:solidFill>
                  <a:srgbClr val="FF0000"/>
                </a:solidFill>
                <a:latin typeface="Verdana" pitchFamily="32" charset="0"/>
              </a:rPr>
              <a:t>Red</a:t>
            </a:r>
            <a:r>
              <a:rPr lang="en-US" dirty="0" smtClean="0">
                <a:solidFill>
                  <a:srgbClr val="000000"/>
                </a:solidFill>
                <a:latin typeface="Verdana" pitchFamily="32" charset="0"/>
              </a:rPr>
              <a:t>, </a:t>
            </a:r>
            <a:r>
              <a:rPr lang="en-US" dirty="0" smtClean="0">
                <a:solidFill>
                  <a:srgbClr val="33CC33"/>
                </a:solidFill>
                <a:latin typeface="Verdana" pitchFamily="32" charset="0"/>
              </a:rPr>
              <a:t>Green</a:t>
            </a:r>
            <a:r>
              <a:rPr lang="en-US" dirty="0" smtClean="0">
                <a:solidFill>
                  <a:srgbClr val="000000"/>
                </a:solidFill>
                <a:latin typeface="Verdana" pitchFamily="32" charset="0"/>
              </a:rPr>
              <a:t> and </a:t>
            </a:r>
            <a:r>
              <a:rPr lang="en-US" dirty="0" smtClean="0">
                <a:solidFill>
                  <a:srgbClr val="3333CC"/>
                </a:solidFill>
                <a:latin typeface="Verdana" pitchFamily="32" charset="0"/>
              </a:rPr>
              <a:t>Blue</a:t>
            </a:r>
          </a:p>
          <a:p>
            <a:pPr marL="273050" indent="-271463" algn="just">
              <a:spcBef>
                <a:spcPts val="575"/>
              </a:spcBef>
              <a:buClrTx/>
              <a:buSzPct val="8500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dirty="0" smtClean="0">
              <a:solidFill>
                <a:srgbClr val="3333CC"/>
              </a:solidFill>
              <a:latin typeface="Verdana" pitchFamily="32" charset="0"/>
            </a:endParaRPr>
          </a:p>
          <a:p>
            <a:pPr marL="271463" indent="-271463" algn="just">
              <a:spcBef>
                <a:spcPts val="575"/>
              </a:spcBef>
              <a:buClr>
                <a:srgbClr val="94B6D2"/>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000000"/>
                </a:solidFill>
                <a:latin typeface="Verdana" pitchFamily="32" charset="0"/>
              </a:rPr>
              <a:t>This model is based on </a:t>
            </a:r>
            <a:r>
              <a:rPr lang="en-US" dirty="0" smtClean="0">
                <a:solidFill>
                  <a:srgbClr val="3333CC"/>
                </a:solidFill>
                <a:latin typeface="Verdana" pitchFamily="32" charset="0"/>
              </a:rPr>
              <a:t>Cartesian Coordinate System</a:t>
            </a:r>
          </a:p>
          <a:p>
            <a:endParaRPr lang="en-US" dirty="0"/>
          </a:p>
        </p:txBody>
      </p:sp>
      <p:pic>
        <p:nvPicPr>
          <p:cNvPr id="15" name="Picture 3"/>
          <p:cNvPicPr>
            <a:picLocks noGrp="1" noChangeAspect="1" noChangeArrowheads="1"/>
          </p:cNvPicPr>
          <p:nvPr>
            <p:ph sz="quarter" idx="4"/>
          </p:nvPr>
        </p:nvPicPr>
        <p:blipFill>
          <a:blip r:embed="rId2"/>
          <a:srcRect/>
          <a:stretch>
            <a:fillRect/>
          </a:stretch>
        </p:blipFill>
        <p:spPr bwMode="auto">
          <a:xfrm>
            <a:off x="4579286" y="1752600"/>
            <a:ext cx="3955114" cy="3124200"/>
          </a:xfrm>
          <a:prstGeom prst="rect">
            <a:avLst/>
          </a:prstGeom>
          <a:noFill/>
          <a:ln w="9525">
            <a:noFill/>
            <a:round/>
            <a:headEnd/>
            <a:tailEnd/>
          </a:ln>
        </p:spPr>
      </p:pic>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166</TotalTime>
  <Words>1266</Words>
  <Application>Microsoft Office PowerPoint</Application>
  <PresentationFormat>On-screen Show (4:3)</PresentationFormat>
  <Paragraphs>120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Concourse</vt:lpstr>
      <vt:lpstr>Computer graphics  Color Model</vt:lpstr>
      <vt:lpstr>What is COLOR? </vt:lpstr>
      <vt:lpstr>Primary and Secondary Color </vt:lpstr>
      <vt:lpstr>Color Model</vt:lpstr>
      <vt:lpstr>Color Model</vt:lpstr>
      <vt:lpstr>Different Color Models </vt:lpstr>
      <vt:lpstr>Properties of light</vt:lpstr>
      <vt:lpstr>RGB Model</vt:lpstr>
      <vt:lpstr>RGB Model </vt:lpstr>
      <vt:lpstr>RGB color system</vt:lpstr>
      <vt:lpstr>RGB color system</vt:lpstr>
      <vt:lpstr>RGB color system</vt:lpstr>
      <vt:lpstr>Importance of RGB color model</vt:lpstr>
      <vt:lpstr>Importance of RGB color model</vt:lpstr>
      <vt:lpstr>Why RGB is better </vt:lpstr>
      <vt:lpstr>Why RGB is better </vt:lpstr>
      <vt:lpstr>Why RGB is better </vt:lpstr>
      <vt:lpstr>Cmyk color model </vt:lpstr>
      <vt:lpstr>Cmyk color model system</vt:lpstr>
      <vt:lpstr>Importance of cymk color model</vt:lpstr>
      <vt:lpstr>Advantages of CMYK technique</vt:lpstr>
      <vt:lpstr>Thanks to all</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graphics  color model</dc:title>
  <dc:creator>Mirza</dc:creator>
  <cp:lastModifiedBy>Mirza</cp:lastModifiedBy>
  <cp:revision>30</cp:revision>
  <dcterms:created xsi:type="dcterms:W3CDTF">2006-08-16T00:00:00Z</dcterms:created>
  <dcterms:modified xsi:type="dcterms:W3CDTF">2016-08-10T18:01:01Z</dcterms:modified>
</cp:coreProperties>
</file>