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66" r:id="rId3"/>
    <p:sldId id="286" r:id="rId4"/>
    <p:sldId id="285" r:id="rId5"/>
    <p:sldId id="302" r:id="rId6"/>
    <p:sldId id="303" r:id="rId7"/>
    <p:sldId id="304" r:id="rId8"/>
    <p:sldId id="287" r:id="rId9"/>
    <p:sldId id="292" r:id="rId10"/>
    <p:sldId id="291" r:id="rId11"/>
    <p:sldId id="290" r:id="rId12"/>
    <p:sldId id="289" r:id="rId13"/>
    <p:sldId id="293" r:id="rId14"/>
    <p:sldId id="298" r:id="rId15"/>
    <p:sldId id="297" r:id="rId16"/>
    <p:sldId id="296" r:id="rId17"/>
    <p:sldId id="295" r:id="rId18"/>
    <p:sldId id="294" r:id="rId19"/>
    <p:sldId id="301" r:id="rId20"/>
    <p:sldId id="29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A3A8C-9CB5-466F-9281-E64626B13E4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133B6-BE23-430E-870B-4B8E7DE1C62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57F9-8010-4246-BFCD-7A611951C7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7331-C504-4302-8802-0710164CB1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57F9-8010-4246-BFCD-7A611951C7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7331-C504-4302-8802-0710164CB1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57F9-8010-4246-BFCD-7A611951C7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7331-C504-4302-8802-0710164CB1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57F9-8010-4246-BFCD-7A611951C7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7331-C504-4302-8802-0710164CB1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57F9-8010-4246-BFCD-7A611951C7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7331-C504-4302-8802-0710164CB1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57F9-8010-4246-BFCD-7A611951C7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7331-C504-4302-8802-0710164CB1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57F9-8010-4246-BFCD-7A611951C7E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7331-C504-4302-8802-0710164CB1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57F9-8010-4246-BFCD-7A611951C7E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7331-C504-4302-8802-0710164CB1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57F9-8010-4246-BFCD-7A611951C7E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7331-C504-4302-8802-0710164CB1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57F9-8010-4246-BFCD-7A611951C7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7331-C504-4302-8802-0710164CB1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57F9-8010-4246-BFCD-7A611951C7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7331-C504-4302-8802-0710164CB1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757F9-8010-4246-BFCD-7A611951C7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87331-C504-4302-8802-0710164CB18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Bezier Curves</a:t>
            </a:r>
            <a:endParaRPr lang="en-GB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229600" cy="4525963"/>
          </a:xfrm>
        </p:spPr>
        <p:txBody>
          <a:bodyPr>
            <a:normAutofit lnSpcReduction="10000"/>
          </a:bodyPr>
          <a:lstStyle/>
          <a:p>
            <a:pPr lvl="2" algn="just">
              <a:spcAft>
                <a:spcPts val="1400"/>
              </a:spcAft>
            </a:pPr>
            <a:endParaRPr lang="en-GB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spcAft>
                <a:spcPts val="1400"/>
              </a:spcAft>
            </a:pP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Invented and named after French engineer, Pierre Bezier in 1970s</a:t>
            </a:r>
            <a:endParaRPr lang="en-GB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spcAft>
                <a:spcPts val="1400"/>
              </a:spcAft>
            </a:pP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his firm’s computers to describe the shape of car 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bodies</a:t>
            </a:r>
            <a:endParaRPr lang="en-GB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spcAft>
                <a:spcPts val="1400"/>
              </a:spcAft>
            </a:pP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 study started in 1959 by a mathematician named Paul De </a:t>
            </a:r>
            <a:r>
              <a:rPr lang="en-GB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Casteljau</a:t>
            </a:r>
            <a:endParaRPr lang="en-GB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spcAft>
                <a:spcPts val="1400"/>
              </a:spcAft>
            </a:pP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Invented a stable mathematical model known as De </a:t>
            </a:r>
            <a:r>
              <a:rPr lang="en-GB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Casteljau’s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en-GB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of a data set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interpolation on a set of data points (x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(x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...,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defined as the concatenation of linear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interpolants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each pair of data points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8609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05000" y="2667000"/>
            <a:ext cx="5181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curves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linear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curve is simply a straight line between those two points such as </a:t>
            </a:r>
            <a:r>
              <a:rPr lang="en-US" sz="2400" b="1" dirty="0" smtClean="0"/>
              <a:t>P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and </a:t>
            </a:r>
            <a:r>
              <a:rPr lang="en-US" sz="2400" b="1" dirty="0" smtClean="0"/>
              <a:t>P</a:t>
            </a:r>
            <a:r>
              <a:rPr lang="en-US" sz="2400" baseline="-25000" dirty="0" smtClean="0"/>
              <a:t>1</a:t>
            </a:r>
            <a:endParaRPr lang="en-US" sz="2400" baseline="-25000" dirty="0" smtClean="0"/>
          </a:p>
          <a:p>
            <a:endParaRPr lang="en-US" sz="2400" baseline="-25000" dirty="0" smtClean="0"/>
          </a:p>
          <a:p>
            <a:endParaRPr lang="en-US" sz="2400" baseline="-25000" dirty="0" smtClean="0"/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24000" y="2209800"/>
            <a:ext cx="5486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81000" y="3276600"/>
            <a:ext cx="845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function for a linear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curve can be thought of as how far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from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example when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t=0.25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one quarter of the way from point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varies from 0 to 1,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describes a straight line from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curves</a:t>
            </a:r>
            <a:endParaRPr lang="en-US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2000" y="1295400"/>
            <a:ext cx="3886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219200"/>
            <a:ext cx="4191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962400"/>
            <a:ext cx="3886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9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3886200"/>
            <a:ext cx="38100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</a:t>
            </a:r>
            <a:r>
              <a:rPr lang="en-US" sz="4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curves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38862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quadratic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curve is the path traced by the function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given points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can be interpreted as the linear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corresponding points on the linear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curves from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from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respectively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concluded that the tangents to the curve at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intersect at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As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increases from 0 to 1, the curve departs from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direction 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then bends to arrive at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direction from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24000" y="5486400"/>
            <a:ext cx="5562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763000" cy="3276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quadratic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curves one can construct intermediate points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as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varies from 0 to 1: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varies from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describes a linear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curve.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varies from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describes a linear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curve.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varies from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describes a quadratic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curve.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62200" y="3886200"/>
            <a:ext cx="4267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curves</a:t>
            </a:r>
            <a:endParaRPr lang="en-US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1143000"/>
            <a:ext cx="4495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219200"/>
            <a:ext cx="4343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962400"/>
            <a:ext cx="46958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04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3886200"/>
            <a:ext cx="4419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Cubic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curve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cubic curves one can construct intermediate points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describe linear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curves, and points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describe quadratic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curves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57400" y="3200400"/>
            <a:ext cx="5410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Cubic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curve</a:t>
            </a:r>
            <a:endParaRPr lang="en-US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8600" y="1219200"/>
            <a:ext cx="4343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295400"/>
            <a:ext cx="4572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3810000"/>
            <a:ext cx="4800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Higher-order curves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fourth-order curves one can construct intermediate points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describe linear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curves, points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describe quadratic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curves, and points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describe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cubicBézier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curves: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76400" y="3657600"/>
            <a:ext cx="6172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Higher-order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fifth-order curves, one can construct similar intermediate points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57400" y="3124200"/>
            <a:ext cx="51816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endParaRPr kumimoji="1" lang="en-US" sz="2400" dirty="0" smtClean="0">
              <a:latin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curve begins at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ends at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this is the so-called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endpoint interpolation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sz="2400" dirty="0" smtClean="0">
                <a:latin typeface="Times New Roman" panose="02020603050405020304" pitchFamily="18" charset="0"/>
              </a:rPr>
              <a:t>The Bezier curve only </a:t>
            </a:r>
            <a:r>
              <a:rPr kumimoji="1" lang="en-US" sz="2400" b="1" i="1" dirty="0" smtClean="0">
                <a:latin typeface="Times New Roman" panose="02020603050405020304" pitchFamily="18" charset="0"/>
              </a:rPr>
              <a:t>approximates</a:t>
            </a:r>
            <a:r>
              <a:rPr kumimoji="1" lang="en-US" sz="2400" dirty="0" smtClean="0">
                <a:latin typeface="Times New Roman" panose="02020603050405020304" pitchFamily="18" charset="0"/>
              </a:rPr>
              <a:t> the control points</a:t>
            </a:r>
            <a:endParaRPr kumimoji="1" lang="en-US" sz="2400" dirty="0" smtClean="0">
              <a:latin typeface="Times New Roman" panose="02020603050405020304" pitchFamily="18" charset="0"/>
            </a:endParaRPr>
          </a:p>
          <a:p>
            <a:endParaRPr kumimoji="1" lang="en-US" sz="2400" dirty="0" smtClean="0">
              <a:latin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points connects to each other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sz="2400" dirty="0" smtClean="0">
                <a:latin typeface="Times New Roman" panose="02020603050405020304" pitchFamily="18" charset="0"/>
              </a:rPr>
              <a:t>Doesn’t actually pass through all of them</a:t>
            </a:r>
            <a:endParaRPr kumimoji="1" lang="en-US" sz="2400" dirty="0" smtClean="0">
              <a:latin typeface="Times New Roman" panose="02020603050405020304" pitchFamily="18" charset="0"/>
            </a:endParaRPr>
          </a:p>
          <a:p>
            <a:endParaRPr kumimoji="1" lang="en-US" sz="2400" dirty="0" smtClean="0">
              <a:latin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curve is a straight line if and only if all the control points are collinear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>Properties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curve can be split at any point into two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subcurves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or into arbitrarily many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subcurves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each of which is also 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curve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curves that seem simple, such as the circle, cannot be described exactly by 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piecewise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curve; though a four-piece cubic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curve can approximate a circle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quadratic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curve is also a cubic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curve, and more generally, every degree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curve is also a degree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curve for any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Technique using Bezier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r>
              <a:rPr lang="en-US" dirty="0" smtClean="0"/>
              <a:t>A closed Bezier curve can be generated by specifying the first and last control points at the same location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86000" y="3429000"/>
            <a:ext cx="4267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Technique using Bezier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en-US" dirty="0" smtClean="0"/>
              <a:t>A Bezier curve can be made to pass closer to a given coordinate position by assigning multiple control points to that position.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62200" y="3733800"/>
            <a:ext cx="4038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Technique using Bezier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r>
              <a:rPr lang="en-US" dirty="0" smtClean="0"/>
              <a:t>Bezier curve can be form by piecing of several Bezier section with lower degree.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62200" y="3124200"/>
            <a:ext cx="4724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Bezier curves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Bezier Curve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Bezier Curve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Cubic Bezier Curve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Order Bezier Curve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430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Constructing Linear Bezier Curve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31242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33600" y="31242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(x0,y0) and (x1,y1) the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35052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straight line between these points. For a value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interval (x0,x1)</a:t>
            </a:r>
            <a:r>
              <a:rPr lang="en-US" sz="2400" dirty="0" smtClean="0"/>
              <a:t> 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along the straight line is given from the equation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66566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352800" y="4267200"/>
            <a:ext cx="213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334000"/>
            <a:ext cx="7239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Constructing Linear Bezier Curve</a:t>
            </a:r>
            <a:endParaRPr lang="en-US" dirty="0"/>
          </a:p>
        </p:txBody>
      </p:sp>
      <p:pic>
        <p:nvPicPr>
          <p:cNvPr id="6758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905000" y="1828800"/>
            <a:ext cx="484346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3787</Words>
  <Application>WPS Presentation</Application>
  <PresentationFormat>On-screen Show (4:3)</PresentationFormat>
  <Paragraphs>117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SimSun</vt:lpstr>
      <vt:lpstr>Wingdings</vt:lpstr>
      <vt:lpstr>Times New Roman</vt:lpstr>
      <vt:lpstr>Microsoft YaHei</vt:lpstr>
      <vt:lpstr>Calibri</vt:lpstr>
      <vt:lpstr>Office Theme</vt:lpstr>
      <vt:lpstr>Bezier Curves</vt:lpstr>
      <vt:lpstr>Properties</vt:lpstr>
      <vt:lpstr>Properties </vt:lpstr>
      <vt:lpstr>Design Technique using Bezier Curves</vt:lpstr>
      <vt:lpstr>Design Technique using Bezier Curves</vt:lpstr>
      <vt:lpstr>Design Technique using Bezier Curves</vt:lpstr>
      <vt:lpstr>Types of Bezier curves</vt:lpstr>
      <vt:lpstr>Constructing Linear Bezier Curve</vt:lpstr>
      <vt:lpstr>Constructing Linear Bezier Curve</vt:lpstr>
      <vt:lpstr>Interpolation of a data set </vt:lpstr>
      <vt:lpstr>Linear curves </vt:lpstr>
      <vt:lpstr>Linear curves</vt:lpstr>
      <vt:lpstr>Quadratic Bézier curves </vt:lpstr>
      <vt:lpstr>Quadratic Bézier curves</vt:lpstr>
      <vt:lpstr>Quadratic Bézier curves</vt:lpstr>
      <vt:lpstr>Cubic Bézier curve</vt:lpstr>
      <vt:lpstr>Cubic Bézier curve</vt:lpstr>
      <vt:lpstr>Higher-order curves </vt:lpstr>
      <vt:lpstr>Higher-order curves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Bezier curves</dc:title>
  <dc:creator>Munna</dc:creator>
  <cp:lastModifiedBy>ASUS</cp:lastModifiedBy>
  <cp:revision>68</cp:revision>
  <dcterms:created xsi:type="dcterms:W3CDTF">2012-12-01T01:11:00Z</dcterms:created>
  <dcterms:modified xsi:type="dcterms:W3CDTF">2017-07-26T02:20:21Z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