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85" r:id="rId6"/>
    <p:sldId id="286" r:id="rId7"/>
    <p:sldId id="288" r:id="rId8"/>
    <p:sldId id="287" r:id="rId9"/>
    <p:sldId id="298" r:id="rId10"/>
    <p:sldId id="289" r:id="rId11"/>
    <p:sldId id="290" r:id="rId12"/>
    <p:sldId id="291" r:id="rId13"/>
    <p:sldId id="299" r:id="rId14"/>
    <p:sldId id="292" r:id="rId15"/>
    <p:sldId id="293" r:id="rId16"/>
    <p:sldId id="294" r:id="rId17"/>
    <p:sldId id="295" r:id="rId18"/>
    <p:sldId id="296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0A227-3528-4AE2-BA69-9DB7ECDF9751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MIJ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9A3ED-70E2-48E6-AF5D-A8C1981F5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61241-BBEF-4F40-B353-7BECF8576E30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MIJ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A6117-79A9-4DD3-A464-C392FE48E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52F4-AEE3-4B55-BE0F-56D082B918AF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1EA1-BAA8-41DB-9995-84B46F2AAD23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A090-ABD9-4C6A-A398-3B1F684C98E8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2FAE-76A8-4C68-A29A-FA92684044EA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98BD-B62B-4EBA-AF00-71FB26107006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7DB6-5DD5-4B87-9699-8D0D2F5D7549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7219-BBBA-4228-8DAE-7E6DBC75D989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5D17-1A44-472D-A1AD-ACCBD6D20326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C7E2-B03F-4661-B35E-2D178C3AEDD8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271C-0C2D-492C-9349-70752A2C5172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9D24-AB9C-4BC9-AAAA-0AD7DC1D162A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B40A3D-3B1A-429A-8C88-E3F8B7700FDE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prepared by : MIJ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6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752" y="2438400"/>
            <a:ext cx="7851648" cy="1828800"/>
          </a:xfrm>
        </p:spPr>
        <p:txBody>
          <a:bodyPr/>
          <a:lstStyle/>
          <a:p>
            <a:r>
              <a:rPr lang="en-US" dirty="0" smtClean="0"/>
              <a:t>BASIC SQL COMMANDS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7854696" cy="12954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+mj-lt"/>
              </a:rPr>
              <a:t>Mohshi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Masnad</a:t>
            </a:r>
            <a:r>
              <a:rPr lang="en-US" sz="3600" smtClean="0">
                <a:latin typeface="+mj-lt"/>
              </a:rPr>
              <a:t/>
            </a:r>
            <a:br>
              <a:rPr lang="en-US" sz="3600" smtClean="0">
                <a:latin typeface="+mj-lt"/>
              </a:rPr>
            </a:br>
            <a:r>
              <a:rPr lang="en-US" sz="3600" smtClean="0">
                <a:latin typeface="+mj-lt"/>
              </a:rPr>
              <a:t>Lecturer</a:t>
            </a:r>
            <a:endParaRPr lang="en-US" sz="3600" dirty="0" smtClean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E:\AUST\Academic\FALL-2012\Advanced_Database\slides\materials\orac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38200"/>
            <a:ext cx="3060701" cy="22955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819400" y="2209800"/>
            <a:ext cx="57150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AUST\Academic\FALL-2012\Advanced_Database\slides\materials\logo_sq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2209800" cy="124466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2400" y="1447800"/>
            <a:ext cx="1295400" cy="1664732"/>
            <a:chOff x="1905000" y="990600"/>
            <a:chExt cx="1524000" cy="1893332"/>
          </a:xfrm>
        </p:grpSpPr>
        <p:pic>
          <p:nvPicPr>
            <p:cNvPr id="1029" name="Picture 5" descr="E:\AUST\Academic\FALL-2012\Advanced_Database\slides\materials\male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990600"/>
              <a:ext cx="1524000" cy="144780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981200" y="2514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User 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093" y="4419600"/>
            <a:ext cx="1219707" cy="1588532"/>
            <a:chOff x="609600" y="3886200"/>
            <a:chExt cx="1372107" cy="1893332"/>
          </a:xfrm>
        </p:grpSpPr>
        <p:pic>
          <p:nvPicPr>
            <p:cNvPr id="1028" name="Picture 4" descr="E:\AUST\Academic\FALL-2012\Advanced_Database\slides\materials\FemaleIco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886200"/>
              <a:ext cx="1372107" cy="137439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09600" y="5410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User 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505200" y="2895600"/>
          <a:ext cx="35052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300"/>
                <a:gridCol w="876300"/>
                <a:gridCol w="1091241"/>
                <a:gridCol w="66135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71600" y="2084297"/>
            <a:ext cx="3886200" cy="2259103"/>
            <a:chOff x="1600200" y="2084297"/>
            <a:chExt cx="3886200" cy="2259103"/>
          </a:xfrm>
        </p:grpSpPr>
        <p:sp>
          <p:nvSpPr>
            <p:cNvPr id="21" name="Rectangle 20"/>
            <p:cNvSpPr/>
            <p:nvPr/>
          </p:nvSpPr>
          <p:spPr>
            <a:xfrm>
              <a:off x="3733800" y="2895600"/>
              <a:ext cx="1752600" cy="1447800"/>
            </a:xfrm>
            <a:prstGeom prst="rect">
              <a:avLst/>
            </a:prstGeom>
            <a:solidFill>
              <a:schemeClr val="accent2">
                <a:lumMod val="75000"/>
                <a:alpha val="3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hape 22"/>
            <p:cNvCxnSpPr>
              <a:stCxn id="1029" idx="3"/>
              <a:endCxn id="21" idx="1"/>
            </p:cNvCxnSpPr>
            <p:nvPr/>
          </p:nvCxnSpPr>
          <p:spPr>
            <a:xfrm>
              <a:off x="1600200" y="2084297"/>
              <a:ext cx="2133600" cy="153520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0" y="2743200"/>
            <a:ext cx="5562600" cy="2438400"/>
            <a:chOff x="1752600" y="2743200"/>
            <a:chExt cx="5562600" cy="2438400"/>
          </a:xfrm>
        </p:grpSpPr>
        <p:sp>
          <p:nvSpPr>
            <p:cNvPr id="25" name="Rectangle 24"/>
            <p:cNvSpPr/>
            <p:nvPr/>
          </p:nvSpPr>
          <p:spPr>
            <a:xfrm>
              <a:off x="4495800" y="2743200"/>
              <a:ext cx="2819400" cy="1752600"/>
            </a:xfrm>
            <a:prstGeom prst="rect">
              <a:avLst/>
            </a:prstGeom>
            <a:solidFill>
              <a:srgbClr val="92D050">
                <a:alpha val="35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hape 25"/>
            <p:cNvCxnSpPr>
              <a:endCxn id="25" idx="2"/>
            </p:cNvCxnSpPr>
            <p:nvPr/>
          </p:nvCxnSpPr>
          <p:spPr>
            <a:xfrm flipV="1">
              <a:off x="1752600" y="4495800"/>
              <a:ext cx="4152900" cy="6858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371600" y="1676400"/>
            <a:ext cx="376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ID , Name from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Orginal_Table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1200" y="5334000"/>
            <a:ext cx="469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Name, Address, Age from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Orginal_Table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 descr="E:\AUST\Academic\FALL-2012\Advanced_Database\slides\materials\QuestionMarks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1981200"/>
            <a:ext cx="996950" cy="996950"/>
          </a:xfrm>
          <a:prstGeom prst="rect">
            <a:avLst/>
          </a:prstGeom>
          <a:noFill/>
        </p:spPr>
      </p:pic>
      <p:grpSp>
        <p:nvGrpSpPr>
          <p:cNvPr id="42" name="Group 39"/>
          <p:cNvGrpSpPr/>
          <p:nvPr/>
        </p:nvGrpSpPr>
        <p:grpSpPr>
          <a:xfrm>
            <a:off x="7696200" y="2971797"/>
            <a:ext cx="1371600" cy="1491583"/>
            <a:chOff x="7391400" y="2971800"/>
            <a:chExt cx="1510926" cy="1643212"/>
          </a:xfrm>
        </p:grpSpPr>
        <p:pic>
          <p:nvPicPr>
            <p:cNvPr id="43" name="Picture 6" descr="E:\AUST\Academic\FALL-2012\Advanced_Database\slides\materials\administrato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0" y="2971800"/>
              <a:ext cx="1093788" cy="1093788"/>
            </a:xfrm>
            <a:prstGeom prst="rect">
              <a:avLst/>
            </a:prstGeom>
            <a:noFill/>
          </p:spPr>
        </p:pic>
        <p:sp>
          <p:nvSpPr>
            <p:cNvPr id="44" name="Rectangle 43"/>
            <p:cNvSpPr/>
            <p:nvPr/>
          </p:nvSpPr>
          <p:spPr>
            <a:xfrm>
              <a:off x="7391400" y="4038603"/>
              <a:ext cx="1510926" cy="576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Boss of</a:t>
              </a:r>
            </a:p>
            <a:p>
              <a:pPr algn="ctr"/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Orginal_Table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191000" y="152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Scenario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152400" y="1447800"/>
            <a:ext cx="1295400" cy="1664732"/>
            <a:chOff x="1905000" y="990600"/>
            <a:chExt cx="1524000" cy="1893332"/>
          </a:xfrm>
        </p:grpSpPr>
        <p:pic>
          <p:nvPicPr>
            <p:cNvPr id="1029" name="Picture 5" descr="E:\AUST\Academic\FALL-2012\Advanced_Database\slides\materials\male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990600"/>
              <a:ext cx="1524000" cy="144780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981200" y="2514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User 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228093" y="4419600"/>
            <a:ext cx="1219707" cy="1588532"/>
            <a:chOff x="609600" y="3886200"/>
            <a:chExt cx="1372107" cy="1893332"/>
          </a:xfrm>
        </p:grpSpPr>
        <p:pic>
          <p:nvPicPr>
            <p:cNvPr id="1028" name="Picture 4" descr="E:\AUST\Academic\FALL-2012\Advanced_Database\slides\materials\FemaleIco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886200"/>
              <a:ext cx="1372107" cy="137439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09600" y="5410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User 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505200" y="2895600"/>
          <a:ext cx="35052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300"/>
                <a:gridCol w="876300"/>
                <a:gridCol w="1091241"/>
                <a:gridCol w="66135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05200" y="2895600"/>
            <a:ext cx="1752600" cy="1447800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hape 22"/>
          <p:cNvCxnSpPr>
            <a:stCxn id="21" idx="1"/>
            <a:endCxn id="1029" idx="3"/>
          </p:cNvCxnSpPr>
          <p:nvPr/>
        </p:nvCxnSpPr>
        <p:spPr>
          <a:xfrm rot="10800000">
            <a:off x="1447800" y="2084298"/>
            <a:ext cx="2057400" cy="1535203"/>
          </a:xfrm>
          <a:prstGeom prst="bentConnector3">
            <a:avLst>
              <a:gd name="adj1" fmla="val 2845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7200" y="2743200"/>
            <a:ext cx="2819400" cy="1752600"/>
          </a:xfrm>
          <a:prstGeom prst="rect">
            <a:avLst/>
          </a:prstGeom>
          <a:solidFill>
            <a:srgbClr val="92D050">
              <a:alpha val="3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hape 25"/>
          <p:cNvCxnSpPr>
            <a:stCxn id="25" idx="2"/>
            <a:endCxn id="1028" idx="3"/>
          </p:cNvCxnSpPr>
          <p:nvPr/>
        </p:nvCxnSpPr>
        <p:spPr>
          <a:xfrm rot="5400000">
            <a:off x="3312166" y="2631434"/>
            <a:ext cx="500368" cy="42291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39"/>
          <p:cNvGrpSpPr/>
          <p:nvPr/>
        </p:nvGrpSpPr>
        <p:grpSpPr>
          <a:xfrm>
            <a:off x="7696200" y="2971797"/>
            <a:ext cx="1371600" cy="1491583"/>
            <a:chOff x="7391400" y="2971800"/>
            <a:chExt cx="1510926" cy="1643212"/>
          </a:xfrm>
        </p:grpSpPr>
        <p:pic>
          <p:nvPicPr>
            <p:cNvPr id="1030" name="Picture 6" descr="E:\AUST\Academic\FALL-2012\Advanced_Database\slides\materials\administrator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20000" y="2971800"/>
              <a:ext cx="1093788" cy="1093788"/>
            </a:xfrm>
            <a:prstGeom prst="rect">
              <a:avLst/>
            </a:prstGeom>
            <a:noFill/>
          </p:spPr>
        </p:pic>
        <p:sp>
          <p:nvSpPr>
            <p:cNvPr id="39" name="Rectangle 38"/>
            <p:cNvSpPr/>
            <p:nvPr/>
          </p:nvSpPr>
          <p:spPr>
            <a:xfrm>
              <a:off x="7391400" y="4038603"/>
              <a:ext cx="1510926" cy="576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Boss of</a:t>
              </a:r>
            </a:p>
            <a:p>
              <a:pPr algn="ctr"/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Orginal_Table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flipH="1">
            <a:off x="7315200" y="3505200"/>
            <a:ext cx="457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098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the Desired portion of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Original_Table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76400" y="1371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the Desired portion of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Original_Table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838200"/>
          <a:ext cx="30480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0" y="1371600"/>
          <a:ext cx="160020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3400"/>
                <a:gridCol w="533400"/>
                <a:gridCol w="5334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19200" y="4724400"/>
          <a:ext cx="152400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524000" y="685800"/>
            <a:ext cx="2209800" cy="1828800"/>
          </a:xfrm>
          <a:prstGeom prst="rect">
            <a:avLst/>
          </a:prstGeom>
          <a:solidFill>
            <a:srgbClr val="92D050">
              <a:alpha val="3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91200" y="1219200"/>
            <a:ext cx="1295400" cy="1752600"/>
          </a:xfrm>
          <a:prstGeom prst="rect">
            <a:avLst/>
          </a:prstGeom>
          <a:solidFill>
            <a:srgbClr val="92D050">
              <a:alpha val="3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8800" y="4572000"/>
            <a:ext cx="1066800" cy="1828800"/>
          </a:xfrm>
          <a:prstGeom prst="rect">
            <a:avLst/>
          </a:prstGeom>
          <a:solidFill>
            <a:srgbClr val="92D050">
              <a:alpha val="3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191000" y="152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Scenario 2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E:\AUST\Academic\FALL-2012\Advanced_Database\slides\materials\QuestionMarks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4290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838200"/>
          <a:ext cx="30480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0" y="1371600"/>
          <a:ext cx="160020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3400"/>
                <a:gridCol w="533400"/>
                <a:gridCol w="5334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19200" y="4724400"/>
          <a:ext cx="152400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524000" y="685800"/>
            <a:ext cx="2209800" cy="1828800"/>
          </a:xfrm>
          <a:prstGeom prst="rect">
            <a:avLst/>
          </a:prstGeom>
          <a:solidFill>
            <a:srgbClr val="92D050">
              <a:alpha val="3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91200" y="1219200"/>
            <a:ext cx="1295400" cy="1752600"/>
          </a:xfrm>
          <a:prstGeom prst="rect">
            <a:avLst/>
          </a:prstGeom>
          <a:solidFill>
            <a:srgbClr val="92D050">
              <a:alpha val="3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8800" y="4572000"/>
            <a:ext cx="1066800" cy="1828800"/>
          </a:xfrm>
          <a:prstGeom prst="rect">
            <a:avLst/>
          </a:prstGeom>
          <a:solidFill>
            <a:srgbClr val="92D050">
              <a:alpha val="3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48200" y="4038600"/>
            <a:ext cx="16002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Table</a:t>
            </a:r>
          </a:p>
          <a:p>
            <a:pPr algn="ctr"/>
            <a:r>
              <a:rPr lang="en-US" sz="2400" b="1" dirty="0" smtClean="0"/>
              <a:t>(VIEW)</a:t>
            </a:r>
            <a:endParaRPr lang="en-US" sz="2400" b="1" dirty="0"/>
          </a:p>
        </p:txBody>
      </p:sp>
      <p:grpSp>
        <p:nvGrpSpPr>
          <p:cNvPr id="2" name="Group 47"/>
          <p:cNvGrpSpPr/>
          <p:nvPr/>
        </p:nvGrpSpPr>
        <p:grpSpPr>
          <a:xfrm>
            <a:off x="2628900" y="2438400"/>
            <a:ext cx="3810000" cy="1524000"/>
            <a:chOff x="2628900" y="2743200"/>
            <a:chExt cx="3810000" cy="1524000"/>
          </a:xfrm>
        </p:grpSpPr>
        <p:cxnSp>
          <p:nvCxnSpPr>
            <p:cNvPr id="40" name="Elbow Connector 39"/>
            <p:cNvCxnSpPr>
              <a:stCxn id="29" idx="2"/>
              <a:endCxn id="35" idx="0"/>
            </p:cNvCxnSpPr>
            <p:nvPr/>
          </p:nvCxnSpPr>
          <p:spPr>
            <a:xfrm rot="16200000" flipH="1">
              <a:off x="3276600" y="2095500"/>
              <a:ext cx="1524000" cy="2819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/>
            <p:nvPr/>
          </p:nvCxnSpPr>
          <p:spPr>
            <a:xfrm flipV="1">
              <a:off x="5410200" y="3276600"/>
              <a:ext cx="1028700" cy="228600"/>
            </a:xfrm>
            <a:prstGeom prst="bentConnector2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5181600" y="5867400"/>
            <a:ext cx="4572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5" idx="2"/>
            <a:endCxn id="50" idx="0"/>
          </p:cNvCxnSpPr>
          <p:nvPr/>
        </p:nvCxnSpPr>
        <p:spPr>
          <a:xfrm rot="5400000">
            <a:off x="5124450" y="55435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2"/>
          </p:cNvCxnSpPr>
          <p:nvPr/>
        </p:nvCxnSpPr>
        <p:spPr>
          <a:xfrm>
            <a:off x="2933700" y="5486400"/>
            <a:ext cx="22479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57"/>
          <p:cNvGrpSpPr/>
          <p:nvPr/>
        </p:nvGrpSpPr>
        <p:grpSpPr>
          <a:xfrm>
            <a:off x="5638800" y="5867400"/>
            <a:ext cx="1841371" cy="369332"/>
            <a:chOff x="5638800" y="5867400"/>
            <a:chExt cx="1841371" cy="369332"/>
          </a:xfrm>
        </p:grpSpPr>
        <p:cxnSp>
          <p:nvCxnSpPr>
            <p:cNvPr id="56" name="Straight Arrow Connector 55"/>
            <p:cNvCxnSpPr>
              <a:stCxn id="50" idx="6"/>
            </p:cNvCxnSpPr>
            <p:nvPr/>
          </p:nvCxnSpPr>
          <p:spPr>
            <a:xfrm flipV="1">
              <a:off x="5638800" y="6019800"/>
              <a:ext cx="10668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705600" y="58674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Result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191000" y="152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Scenario 2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5029200" y="18889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VIEW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295400"/>
            <a:ext cx="2172899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05000"/>
            <a:ext cx="378583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4800600"/>
            <a:ext cx="6019800" cy="1427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3962400"/>
            <a:ext cx="29718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5029200" y="18889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VIEW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472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743200"/>
            <a:ext cx="7096125" cy="513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038600"/>
            <a:ext cx="769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5029200" y="18889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VIEW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693095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399" y="3132667"/>
            <a:ext cx="3447641" cy="2125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945582"/>
            <a:ext cx="1371600" cy="1607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5029200" y="18889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VIEW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1"/>
            <a:ext cx="435106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447800"/>
            <a:ext cx="1371600" cy="1939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886200"/>
            <a:ext cx="5029199" cy="2122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3886200"/>
            <a:ext cx="2228850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334000" y="1371600"/>
            <a:ext cx="1524000" cy="3810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8400" y="3733800"/>
            <a:ext cx="2514600" cy="609600"/>
          </a:xfrm>
          <a:prstGeom prst="rect">
            <a:avLst/>
          </a:prstGeom>
          <a:solidFill>
            <a:schemeClr val="bg2">
              <a:lumMod val="25000"/>
              <a:alpha val="4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5029200" y="18889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VIEW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295400" cy="2275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219200"/>
            <a:ext cx="5467350" cy="320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543425"/>
            <a:ext cx="4726840" cy="208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188893"/>
            <a:ext cx="388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CONSTRAINT</a:t>
            </a:r>
          </a:p>
          <a:p>
            <a:pPr algn="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On a single relation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6400" y="2209800"/>
            <a:ext cx="3048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 NULL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UNIQUE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CHECK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AUST\Academic\FALL-2012\Advanced_Database\slides\materials\database-design-develop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743200"/>
            <a:ext cx="4876800" cy="3657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718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E:\AUST\Academic\FALL-2012\Advanced_Database\slides\materials\68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151888" y="1905000"/>
            <a:ext cx="6992112" cy="4724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0600" y="9906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What we have done so far……..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48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LOGICAL TESTS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AGGREGATE FUNCTIONS (BASIC)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JOINING OPERATIONS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SIMPLE SUB QUERY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SET OPERATIONS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 BY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HAVING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188893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CHECK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5944308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105400"/>
            <a:ext cx="79629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2672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188893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PRIMARY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491522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800600"/>
            <a:ext cx="7400499" cy="68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6325" y="5562600"/>
            <a:ext cx="13620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3528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188893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PRIMARY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953000"/>
            <a:ext cx="7134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492154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5562600"/>
            <a:ext cx="12573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3528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188893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PRIMARY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47720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876800"/>
            <a:ext cx="6096000" cy="172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3528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188893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PRIMARY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05200"/>
            <a:ext cx="55245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905000"/>
            <a:ext cx="5105400" cy="911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3528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Referential Integrity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FOREIGN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2133600"/>
          <a:ext cx="29717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551"/>
                <a:gridCol w="881449"/>
                <a:gridCol w="1447799"/>
              </a:tblGrid>
              <a:tr h="38100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62600" y="2590800"/>
          <a:ext cx="2209800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838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r>
                        <a:rPr lang="en-US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505200" y="27432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52800" y="30480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9000" y="34290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2800" y="3810000"/>
            <a:ext cx="2667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40386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205477">
            <a:off x="4056997" y="411581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713289">
            <a:off x="4065103" y="2575386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5400" y="175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Table_1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(CHILD)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1200" y="2133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Table_2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(PARENT)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057400" y="4496594"/>
            <a:ext cx="1905000" cy="1206738"/>
            <a:chOff x="2057400" y="4496594"/>
            <a:chExt cx="1905000" cy="1206738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2515394" y="4876800"/>
              <a:ext cx="7612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574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FOREIGN KEY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860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Referential Integrity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FOREIGN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4791075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86000"/>
            <a:ext cx="60198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499539"/>
            <a:ext cx="5105400" cy="2139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4495800"/>
            <a:ext cx="5715000" cy="1100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52853" y="5791200"/>
            <a:ext cx="5857547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2860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Referential Integrity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FOREIGN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057400"/>
            <a:ext cx="6870874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876800"/>
            <a:ext cx="77343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Referential Integrity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FOREIGN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" name="Group 10"/>
          <p:cNvGrpSpPr/>
          <p:nvPr/>
        </p:nvGrpSpPr>
        <p:grpSpPr>
          <a:xfrm>
            <a:off x="457200" y="1905000"/>
            <a:ext cx="5867400" cy="2133600"/>
            <a:chOff x="457200" y="1393785"/>
            <a:chExt cx="5638800" cy="188281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1393785"/>
              <a:ext cx="4419600" cy="93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2384385"/>
              <a:ext cx="5638800" cy="892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1524000"/>
            <a:ext cx="1752600" cy="30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4495800"/>
            <a:ext cx="4495800" cy="378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5334000"/>
            <a:ext cx="7518812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2860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Referential Integrity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FOREIGN KEY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58293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105400"/>
            <a:ext cx="57150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2743200"/>
            <a:ext cx="2152650" cy="256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2860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AUST\Academic\FALL-2012\Advanced_Database\slides\materials\database-sea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733800"/>
            <a:ext cx="3976969" cy="283160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8382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we are going to learn.…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ALIASES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SET COMPARISONS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CHECKING EMPTY RELATION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VIEW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INTEGRITY CONSTRAINTS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CHECK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Primary Key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Foreign Key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 descr="E:\AUST\Academic\FALL-2012\Advanced_Database\slides\materials\websync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914399"/>
            <a:ext cx="2895600" cy="275184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NAMING CONSTRAINTS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7391400" cy="1324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10000"/>
            <a:ext cx="7564582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1242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DROPPING A TABLE with constraints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6838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876800"/>
            <a:ext cx="83058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2860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09800"/>
            <a:ext cx="6677025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352800" y="1888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DROPPING A TABLE with constraints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88893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ALTER : </a:t>
            </a:r>
          </a:p>
          <a:p>
            <a:pPr algn="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changing the table structure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5638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819400"/>
            <a:ext cx="692374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88893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ALTER : </a:t>
            </a:r>
          </a:p>
          <a:p>
            <a:pPr algn="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changing the table structure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52600"/>
            <a:ext cx="6781800" cy="120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124200"/>
            <a:ext cx="7467600" cy="238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4953000"/>
            <a:ext cx="3386356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6764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88893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ALTER : </a:t>
            </a:r>
          </a:p>
          <a:p>
            <a:pPr algn="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changing the table structure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3733800"/>
            <a:ext cx="8791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267200"/>
            <a:ext cx="7372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295400"/>
            <a:ext cx="5403851" cy="2236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029200"/>
            <a:ext cx="8524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743200" y="5562600"/>
            <a:ext cx="44196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The clause </a:t>
            </a:r>
            <a:r>
              <a:rPr lang="en-US" sz="2400" b="1" dirty="0" smtClean="0"/>
              <a:t>cascade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automatically disables foreign key constraints that depend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(disabled) primary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35004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48600" y="76200"/>
            <a:ext cx="1143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CLASS TASK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28600" y="1631007"/>
            <a:ext cx="86106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buFont typeface="Calibri" pitchFamily="34" charset="0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Create a view showing the students’ ID and their corresponding number of phone no. entries.</a:t>
            </a:r>
          </a:p>
          <a:p>
            <a:pPr marL="236538" indent="-236538">
              <a:buFont typeface="Calibri" pitchFamily="34" charset="0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Write any SQL example using </a:t>
            </a:r>
            <a:r>
              <a:rPr 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NOT EXIST.</a:t>
            </a:r>
          </a:p>
          <a:p>
            <a:pPr marL="236538" indent="-236538">
              <a:buFont typeface="Calibri" pitchFamily="34" charset="0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Find out the ID of the students whose semesters are above all the semesters of the students who have informed their blood group and contact information.</a:t>
            </a:r>
          </a:p>
          <a:p>
            <a:pPr marL="236538" indent="-236538">
              <a:buFont typeface="Calibri" pitchFamily="34" charset="0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From (3), If at least 1 result is found, then show their CGPA’s .</a:t>
            </a:r>
          </a:p>
          <a:p>
            <a:pPr marL="236538" indent="-236538" algn="just">
              <a:buFont typeface="+mj-lt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tables according to given schema and design with appropriate constraints (unique, not null, check and primary key)</a:t>
            </a:r>
          </a:p>
          <a:p>
            <a:pPr marL="236538" indent="-236538" algn="just">
              <a:buFont typeface="+mj-lt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Now put referential integrity where necessary.</a:t>
            </a:r>
          </a:p>
          <a:p>
            <a:pPr marL="236538" indent="-236538" algn="just">
              <a:buFont typeface="+mj-lt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Add a new column EMP_AGE in </a:t>
            </a:r>
            <a:r>
              <a:rPr 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table.</a:t>
            </a:r>
            <a:endParaRPr 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marL="236538" indent="-236538" algn="just">
              <a:buFont typeface="+mj-lt"/>
              <a:buAutoNum type="arabicPeriod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Impose ON DELETE CASCADE and check deletion.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76200"/>
            <a:ext cx="57150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(ID, NAME, SEMESTER, DATE_OF_BIRTH)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_RESULT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(ID, CGPA)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_CONTACT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(ID, PHONE_NO)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_BLOOD_GROUP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(ID, B_GROUP)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(DEPT_ID, DEPT_NAME)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(EMP_ID, EMP_NAME, EMP_DEPT)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6959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Our Tables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267200" y="76200"/>
            <a:ext cx="6858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E:\AUST\Academic\FALL-2012\Advanced_Database\slides\materials\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34960"/>
            <a:ext cx="4648200" cy="3295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35" name="Picture 11" descr="E:\AUST\Academic\FALL-2012\Advanced_Database\slides\materials\ST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752600"/>
            <a:ext cx="2460396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2" descr="E:\AUST\Academic\FALL-2012\Advanced_Database\slides\materials\3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372015">
            <a:off x="5849287" y="3801046"/>
            <a:ext cx="2799199" cy="263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902615">
            <a:off x="928461" y="4201720"/>
            <a:ext cx="2128080" cy="21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304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ALIASES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8100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8619218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76600"/>
            <a:ext cx="7086600" cy="1486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4267200"/>
            <a:ext cx="2571750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188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SET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comparisons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7338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29000"/>
            <a:ext cx="5715000" cy="274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E:\AUST\Academic\FALL-2012\Advanced_Database\slides\materials\S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0"/>
            <a:ext cx="3654529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6172200"/>
            <a:ext cx="6800850" cy="51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6019799" y="2057400"/>
            <a:ext cx="2956089" cy="3295868"/>
            <a:chOff x="6019799" y="2057400"/>
            <a:chExt cx="2956089" cy="3295868"/>
          </a:xfrm>
        </p:grpSpPr>
        <p:pic>
          <p:nvPicPr>
            <p:cNvPr id="11" name="Picture 11" descr="E:\AUST\Academic\FALL-2012\Advanced_Database\slides\materials\STR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19799" y="2057400"/>
              <a:ext cx="2956089" cy="32958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6324600" y="4876800"/>
              <a:ext cx="19050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3276600"/>
              <a:ext cx="19050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188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SET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comparisons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7338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605299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5181600"/>
            <a:ext cx="1371600" cy="94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9" name="Group 18"/>
          <p:cNvGrpSpPr/>
          <p:nvPr/>
        </p:nvGrpSpPr>
        <p:grpSpPr>
          <a:xfrm>
            <a:off x="4648200" y="3960222"/>
            <a:ext cx="4114608" cy="2745378"/>
            <a:chOff x="4648200" y="3960222"/>
            <a:chExt cx="4114608" cy="2745378"/>
          </a:xfrm>
        </p:grpSpPr>
        <p:pic>
          <p:nvPicPr>
            <p:cNvPr id="10" name="Picture 9" descr="E:\AUST\Academic\FALL-2012\Advanced_Database\slides\materials\ST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8200" y="3960222"/>
              <a:ext cx="4114608" cy="27453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4953000" y="4953000"/>
              <a:ext cx="24384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6324600"/>
              <a:ext cx="2590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9145" y="1371600"/>
            <a:ext cx="2293855" cy="2557516"/>
            <a:chOff x="6469145" y="1371600"/>
            <a:chExt cx="2293855" cy="2557516"/>
          </a:xfrm>
        </p:grpSpPr>
        <p:pic>
          <p:nvPicPr>
            <p:cNvPr id="11" name="Picture 11" descr="E:\AUST\Academic\FALL-2012\Advanced_Database\slides\materials\STR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69145" y="1371600"/>
              <a:ext cx="2293855" cy="25575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7620000" y="2286000"/>
              <a:ext cx="5334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0" y="3581400"/>
              <a:ext cx="5334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188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SET</a:t>
            </a:r>
          </a:p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comparisons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7338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67" y="1295400"/>
            <a:ext cx="605023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4800792" y="3960222"/>
            <a:ext cx="4114608" cy="2745378"/>
            <a:chOff x="4648200" y="3960222"/>
            <a:chExt cx="4114608" cy="2745378"/>
          </a:xfrm>
        </p:grpSpPr>
        <p:pic>
          <p:nvPicPr>
            <p:cNvPr id="18" name="Picture 17" descr="E:\AUST\Academic\FALL-2012\Advanced_Database\slides\materials\ST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8200" y="3960222"/>
              <a:ext cx="4114608" cy="27453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/>
            <p:cNvSpPr/>
            <p:nvPr/>
          </p:nvSpPr>
          <p:spPr>
            <a:xfrm>
              <a:off x="4953000" y="4953000"/>
              <a:ext cx="24384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6800" y="6324600"/>
              <a:ext cx="2590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45345" y="1371600"/>
            <a:ext cx="2293855" cy="2557516"/>
            <a:chOff x="6469145" y="1371600"/>
            <a:chExt cx="2293855" cy="2557516"/>
          </a:xfrm>
        </p:grpSpPr>
        <p:pic>
          <p:nvPicPr>
            <p:cNvPr id="22" name="Picture 11" descr="E:\AUST\Academic\FALL-2012\Advanced_Database\slides\materials\STR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69145" y="1371600"/>
              <a:ext cx="2293855" cy="25575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Rectangle 22"/>
            <p:cNvSpPr/>
            <p:nvPr/>
          </p:nvSpPr>
          <p:spPr>
            <a:xfrm>
              <a:off x="7620000" y="2286000"/>
              <a:ext cx="5334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0" y="3581400"/>
              <a:ext cx="5334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4724400"/>
            <a:ext cx="381000" cy="178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188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check </a:t>
            </a:r>
            <a:r>
              <a:rPr lang="en-US" sz="2800" b="1" smtClean="0">
                <a:latin typeface="Arial" pitchFamily="34" charset="0"/>
                <a:cs typeface="Arial" pitchFamily="34" charset="0"/>
              </a:rPr>
              <a:t>for  EMPTY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E:\AUST\Academic\FALL-2012\Advanced_Database\slides\materials\computer-operation_422_3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428" y="0"/>
            <a:ext cx="1850571" cy="129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733800" y="76200"/>
            <a:ext cx="11430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US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5410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676400"/>
            <a:ext cx="1959429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429000"/>
            <a:ext cx="541020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2590800"/>
            <a:ext cx="1771650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ounded Rectangle 20"/>
          <p:cNvSpPr/>
          <p:nvPr/>
        </p:nvSpPr>
        <p:spPr>
          <a:xfrm>
            <a:off x="1447800" y="5410200"/>
            <a:ext cx="35052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Similarly </a:t>
            </a:r>
            <a:r>
              <a:rPr lang="en-US" b="1" dirty="0" smtClean="0"/>
              <a:t>NOT  EXISTS </a:t>
            </a:r>
            <a:r>
              <a:rPr lang="en-US" dirty="0" smtClean="0"/>
              <a:t>can be used if necessary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1500</TotalTime>
  <Words>524</Words>
  <Application>Microsoft Office PowerPoint</Application>
  <PresentationFormat>On-screen Show (4:3)</PresentationFormat>
  <Paragraphs>201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BASIC SQL COMMANDS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COMMANDS</dc:title>
  <dc:creator>ASUS</dc:creator>
  <cp:lastModifiedBy>User</cp:lastModifiedBy>
  <cp:revision>299</cp:revision>
  <dcterms:created xsi:type="dcterms:W3CDTF">2006-08-16T00:00:00Z</dcterms:created>
  <dcterms:modified xsi:type="dcterms:W3CDTF">2016-03-29T16:10:16Z</dcterms:modified>
</cp:coreProperties>
</file>