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64" r:id="rId5"/>
    <p:sldId id="265" r:id="rId6"/>
    <p:sldId id="270" r:id="rId7"/>
    <p:sldId id="266" r:id="rId8"/>
    <p:sldId id="268" r:id="rId9"/>
    <p:sldId id="269" r:id="rId10"/>
    <p:sldId id="267" r:id="rId11"/>
    <p:sldId id="263" r:id="rId12"/>
    <p:sldId id="258" r:id="rId13"/>
    <p:sldId id="259" r:id="rId14"/>
    <p:sldId id="260" r:id="rId15"/>
    <p:sldId id="261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366FC-34EE-F149-8A25-22785B9FC0E2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83C9-E682-9542-BC99-367E0BB48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983C9-E682-9542-BC99-367E0BB488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5FC5-1DD8-DA48-BF33-10560D0DF080}" type="datetimeFigureOut">
              <a:rPr lang="en-US" smtClean="0"/>
              <a:pPr/>
              <a:t>10/25/09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127A-B414-7D4A-9BBD-8D5059970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mma.sourceforge.net/intro.html" TargetMode="External"/><Relationship Id="rId4" Type="http://schemas.openxmlformats.org/officeDocument/2006/relationships/hyperlink" Target="http://sourceforge.net/projects/emma/files/" TargetMode="External"/><Relationship Id="rId5" Type="http://schemas.openxmlformats.org/officeDocument/2006/relationships/hyperlink" Target="http://emma.sourceforge.net/samples.html" TargetMode="External"/><Relationship Id="rId6" Type="http://schemas.openxmlformats.org/officeDocument/2006/relationships/hyperlink" Target="http://emma.sourceforge.net/faq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mma.sourceforge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/projects/emma/file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algrind.org/" TargetMode="External"/><Relationship Id="rId4" Type="http://schemas.openxmlformats.org/officeDocument/2006/relationships/hyperlink" Target="http://freshmeat.net/projects/jconsole/" TargetMode="External"/><Relationship Id="rId5" Type="http://schemas.openxmlformats.org/officeDocument/2006/relationships/hyperlink" Target="http://trac.edgewall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eck.sourceforge.net/doc/check.htm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" TargetMode="External"/><Relationship Id="rId4" Type="http://schemas.openxmlformats.org/officeDocument/2006/relationships/hyperlink" Target="http://junit.org/junit/javadoc/4.5/" TargetMode="External"/><Relationship Id="rId5" Type="http://schemas.openxmlformats.org/officeDocument/2006/relationships/hyperlink" Target="http://sourceforge.net/projects/junit/files/junit/4.7/junit-4.7.jar/download" TargetMode="External"/><Relationship Id="rId6" Type="http://schemas.openxmlformats.org/officeDocument/2006/relationships/hyperlink" Target="http://junit.sourceforge.net/doc/faq/faq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Testing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Composite Test Suites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952" y="1302644"/>
            <a:ext cx="7427597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junit.samples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junit.framework.Test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junit.framework.TestSuite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/* </a:t>
            </a:r>
            <a:r>
              <a:rPr lang="en-US" dirty="0" err="1" smtClean="0"/>
              <a:t>TestSuite</a:t>
            </a:r>
            <a:r>
              <a:rPr lang="en-US" dirty="0" smtClean="0"/>
              <a:t> that runs all the sample tests</a:t>
            </a:r>
          </a:p>
          <a:p>
            <a:r>
              <a:rPr lang="en-US" dirty="0" smtClean="0"/>
              <a:t> */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AllTests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junit.textui.TestRunner.run</a:t>
            </a:r>
            <a:r>
              <a:rPr lang="en-US" dirty="0" smtClean="0"/>
              <a:t> (suite());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public static Test suite ( 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TestSuite</a:t>
            </a:r>
            <a:r>
              <a:rPr lang="en-US" dirty="0" smtClean="0"/>
              <a:t> suite= new </a:t>
            </a:r>
            <a:r>
              <a:rPr lang="en-US" dirty="0" err="1" smtClean="0"/>
              <a:t>TestSuite("All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Tests");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suite.addTest(ListTest.suite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suite.addTest(new</a:t>
            </a:r>
            <a:r>
              <a:rPr lang="en-US" dirty="0" smtClean="0"/>
              <a:t> </a:t>
            </a:r>
            <a:r>
              <a:rPr lang="en-US" dirty="0" err="1" smtClean="0"/>
              <a:t>TestSuite(junit.samples.money.MoneyTest.class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suite.addTest(junit.tests.AllTests.suite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return suite;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Emma 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Home page:</a:t>
            </a:r>
          </a:p>
          <a:p>
            <a:pPr lvl="1"/>
            <a:r>
              <a:rPr lang="en-US" dirty="0" smtClean="0">
                <a:hlinkClick r:id="rId2"/>
              </a:rPr>
              <a:t>http://emma.sourceforge.net/</a:t>
            </a:r>
            <a:endParaRPr lang="en-US" dirty="0" smtClean="0"/>
          </a:p>
          <a:p>
            <a:r>
              <a:rPr lang="en-US" dirty="0" smtClean="0"/>
              <a:t>Quick start introduction page:</a:t>
            </a:r>
          </a:p>
          <a:p>
            <a:pPr lvl="1"/>
            <a:r>
              <a:rPr lang="en-US" dirty="0" smtClean="0">
                <a:hlinkClick r:id="rId3"/>
              </a:rPr>
              <a:t>http://emma.sourceforge.net/intro.html</a:t>
            </a:r>
            <a:endParaRPr lang="en-US" dirty="0" smtClean="0"/>
          </a:p>
          <a:p>
            <a:r>
              <a:rPr lang="en-US" dirty="0" smtClean="0"/>
              <a:t>Download page:</a:t>
            </a:r>
          </a:p>
          <a:p>
            <a:pPr lvl="1"/>
            <a:r>
              <a:rPr lang="en-US" dirty="0" smtClean="0">
                <a:hlinkClick r:id="rId4"/>
              </a:rPr>
              <a:t>http://sourceforge.net/projects/emma/files/</a:t>
            </a:r>
            <a:endParaRPr lang="en-US" dirty="0" smtClean="0"/>
          </a:p>
          <a:p>
            <a:r>
              <a:rPr lang="en-US" dirty="0" smtClean="0"/>
              <a:t>Emma sample reports page:</a:t>
            </a:r>
          </a:p>
          <a:p>
            <a:pPr lvl="1"/>
            <a:r>
              <a:rPr lang="en-US" dirty="0" smtClean="0">
                <a:hlinkClick r:id="rId5"/>
              </a:rPr>
              <a:t>http://emma.sourceforge.net/samples.html</a:t>
            </a:r>
            <a:endParaRPr lang="en-US" dirty="0" smtClean="0"/>
          </a:p>
          <a:p>
            <a:r>
              <a:rPr lang="en-US" dirty="0" smtClean="0"/>
              <a:t>Emma FAQ page:</a:t>
            </a:r>
          </a:p>
          <a:p>
            <a:pPr lvl="1"/>
            <a:r>
              <a:rPr lang="en-US" dirty="0" smtClean="0">
                <a:hlinkClick r:id="rId6"/>
              </a:rPr>
              <a:t>http://emma.sourceforge.net/faq.html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and Installing 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094"/>
            <a:ext cx="8229600" cy="51346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the download page:</a:t>
            </a:r>
          </a:p>
          <a:p>
            <a:pPr marL="971550" lvl="1" indent="-514350"/>
            <a:r>
              <a:rPr lang="en-US" dirty="0" smtClean="0">
                <a:hlinkClick r:id="rId2"/>
              </a:rPr>
              <a:t>http://sourceforge.net/projects/emma/files/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file </a:t>
            </a:r>
            <a:r>
              <a:rPr lang="en-US" b="1" dirty="0" smtClean="0"/>
              <a:t>emma-2.0.5312-lib.zip </a:t>
            </a:r>
            <a:r>
              <a:rPr lang="en-US" dirty="0" smtClean="0"/>
              <a:t>in the </a:t>
            </a:r>
            <a:r>
              <a:rPr lang="en-US" b="1" dirty="0" err="1" smtClean="0"/>
              <a:t>emma</a:t>
            </a:r>
            <a:r>
              <a:rPr lang="en-US" b="1" dirty="0" smtClean="0"/>
              <a:t>-release </a:t>
            </a:r>
            <a:r>
              <a:rPr lang="en-US" dirty="0" smtClean="0"/>
              <a:t>directory.</a:t>
            </a:r>
          </a:p>
          <a:p>
            <a:pPr marL="971550" lvl="1" indent="-514350"/>
            <a:r>
              <a:rPr lang="en-US" dirty="0" smtClean="0"/>
              <a:t>The download starts automatically after a short sourceforge advertisement.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Unzip the </a:t>
            </a:r>
            <a:r>
              <a:rPr lang="en-US" b="1" dirty="0" smtClean="0"/>
              <a:t>emma-2.0.5312-lib.zip </a:t>
            </a:r>
            <a:r>
              <a:rPr lang="en-US" dirty="0" smtClean="0"/>
              <a:t>file and put the file </a:t>
            </a:r>
            <a:r>
              <a:rPr lang="en-US" b="1" dirty="0" err="1" smtClean="0"/>
              <a:t>emma.jar</a:t>
            </a:r>
            <a:r>
              <a:rPr lang="en-US" dirty="0" smtClean="0"/>
              <a:t> in the directory with the code.</a:t>
            </a:r>
          </a:p>
          <a:p>
            <a:pPr marL="971550" lvl="1" indent="-514350"/>
            <a:r>
              <a:rPr lang="en-US" dirty="0" smtClean="0"/>
              <a:t>You can put the file elsewhere as long as you include the directory in the java class path using the “–cp” option.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instrument Java byte code  using 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600200"/>
            <a:ext cx="8914755" cy="50651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Assume that </a:t>
            </a:r>
            <a:r>
              <a:rPr lang="en-US" b="1" dirty="0" err="1" smtClean="0"/>
              <a:t>emma.jar</a:t>
            </a:r>
            <a:r>
              <a:rPr lang="en-US" dirty="0" smtClean="0"/>
              <a:t> and </a:t>
            </a:r>
            <a:r>
              <a:rPr lang="en-US" b="1" dirty="0" smtClean="0"/>
              <a:t>junit-4.7.jar </a:t>
            </a:r>
            <a:r>
              <a:rPr lang="en-US" dirty="0" smtClean="0"/>
              <a:t>are both in the same directory that contains the STS byte code (.class files).</a:t>
            </a:r>
          </a:p>
          <a:p>
            <a:r>
              <a:rPr lang="en-US" dirty="0" smtClean="0"/>
              <a:t>Assume your CLASSPATH contains:</a:t>
            </a:r>
          </a:p>
          <a:p>
            <a:pPr lvl="1"/>
            <a:r>
              <a:rPr lang="en-US" dirty="0" err="1" smtClean="0"/>
              <a:t>emma.jar</a:t>
            </a:r>
            <a:endParaRPr lang="en-US" dirty="0"/>
          </a:p>
          <a:p>
            <a:pPr lvl="1"/>
            <a:r>
              <a:rPr lang="en-US" dirty="0" smtClean="0"/>
              <a:t>junit-4.7.jar</a:t>
            </a:r>
          </a:p>
          <a:p>
            <a:r>
              <a:rPr lang="en-US" dirty="0" smtClean="0"/>
              <a:t>To instrument the byte code run:</a:t>
            </a:r>
          </a:p>
          <a:p>
            <a:pPr lvl="1"/>
            <a:r>
              <a:rPr lang="en-US" sz="2400" dirty="0" smtClean="0"/>
              <a:t>java –ea </a:t>
            </a:r>
            <a:r>
              <a:rPr lang="en-US" sz="2400" dirty="0" err="1" smtClean="0"/>
              <a:t>emma</a:t>
            </a:r>
            <a:r>
              <a:rPr lang="en-US" sz="2400" dirty="0" smtClean="0"/>
              <a:t> </a:t>
            </a:r>
            <a:r>
              <a:rPr lang="en-US" sz="2400" dirty="0" err="1" smtClean="0"/>
              <a:t>instr</a:t>
            </a:r>
            <a:r>
              <a:rPr lang="en-US" sz="2400" dirty="0" smtClean="0"/>
              <a:t> –</a:t>
            </a:r>
            <a:r>
              <a:rPr lang="en-US" sz="2400" dirty="0" err="1" smtClean="0"/>
              <a:t>m</a:t>
            </a:r>
            <a:r>
              <a:rPr lang="en-US" sz="2400" dirty="0" smtClean="0"/>
              <a:t> overwrite -cp . STS java -ea -cp . STS </a:t>
            </a:r>
            <a:r>
              <a:rPr lang="en-US" sz="2400" dirty="0" err="1" smtClean="0"/>
              <a:t>attributes.txt</a:t>
            </a:r>
            <a:r>
              <a:rPr lang="en-US" sz="2400" dirty="0" smtClean="0"/>
              <a:t> </a:t>
            </a:r>
            <a:r>
              <a:rPr lang="en-US" sz="2400" dirty="0" err="1" smtClean="0"/>
              <a:t>st</a:t>
            </a:r>
            <a:endParaRPr lang="en-US" sz="2400" dirty="0" smtClean="0"/>
          </a:p>
          <a:p>
            <a:r>
              <a:rPr lang="en-US" dirty="0" smtClean="0"/>
              <a:t>To execute the instrumented byte code run:</a:t>
            </a:r>
          </a:p>
          <a:p>
            <a:pPr lvl="1"/>
            <a:r>
              <a:rPr lang="en-US" sz="2400" dirty="0" smtClean="0"/>
              <a:t>java –ea STS </a:t>
            </a:r>
            <a:r>
              <a:rPr lang="en-US" sz="2400" dirty="0" err="1"/>
              <a:t>a</a:t>
            </a:r>
            <a:r>
              <a:rPr lang="en-US" sz="2400" dirty="0" err="1" smtClean="0"/>
              <a:t>ttributes.txt</a:t>
            </a:r>
            <a:r>
              <a:rPr lang="en-US" sz="2400" dirty="0" smtClean="0"/>
              <a:t> </a:t>
            </a:r>
            <a:r>
              <a:rPr lang="en-US" sz="2400" dirty="0" err="1" smtClean="0"/>
              <a:t>st</a:t>
            </a:r>
            <a:endParaRPr lang="en-US" sz="2400" dirty="0" smtClean="0"/>
          </a:p>
          <a:p>
            <a:r>
              <a:rPr lang="en-US" dirty="0" smtClean="0"/>
              <a:t>Files </a:t>
            </a:r>
            <a:r>
              <a:rPr lang="en-US" b="1" dirty="0" err="1" smtClean="0"/>
              <a:t>coverage.em</a:t>
            </a:r>
            <a:r>
              <a:rPr lang="en-US" dirty="0" smtClean="0"/>
              <a:t> and </a:t>
            </a:r>
            <a:r>
              <a:rPr lang="en-US" b="1" dirty="0" err="1" smtClean="0"/>
              <a:t>coverage.ec</a:t>
            </a:r>
            <a:r>
              <a:rPr lang="en-US" dirty="0" smtClean="0"/>
              <a:t> store code coverage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generate an HTML code coverage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generate an HTML code coverage report run:</a:t>
            </a:r>
          </a:p>
          <a:p>
            <a:pPr lvl="1"/>
            <a:r>
              <a:rPr lang="en-US" dirty="0" smtClean="0"/>
              <a:t>Java report -</a:t>
            </a:r>
            <a:r>
              <a:rPr lang="en-US" dirty="0" err="1" smtClean="0"/>
              <a:t>r</a:t>
            </a:r>
            <a:r>
              <a:rPr lang="en-US" dirty="0" smtClean="0"/>
              <a:t> html -sp . –in </a:t>
            </a:r>
            <a:r>
              <a:rPr lang="en-US" dirty="0" err="1" smtClean="0"/>
              <a:t>coverage.em,coverage.ec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-sp </a:t>
            </a:r>
            <a:r>
              <a:rPr lang="en-US" dirty="0" smtClean="0"/>
              <a:t>option is used to specify the source code directory.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-sp . </a:t>
            </a:r>
            <a:r>
              <a:rPr lang="en-US" dirty="0"/>
              <a:t>i</a:t>
            </a:r>
            <a:r>
              <a:rPr lang="en-US" dirty="0" smtClean="0"/>
              <a:t>f the source code is in the same directory as the byte code.</a:t>
            </a:r>
          </a:p>
          <a:p>
            <a:pPr lvl="1"/>
            <a:r>
              <a:rPr lang="en-US" dirty="0" smtClean="0"/>
              <a:t>Relative paths may be used.</a:t>
            </a:r>
          </a:p>
          <a:p>
            <a:pPr lvl="1"/>
            <a:r>
              <a:rPr lang="en-US" dirty="0" smtClean="0"/>
              <a:t>Without the </a:t>
            </a:r>
            <a:r>
              <a:rPr lang="en-US" b="1" dirty="0" smtClean="0"/>
              <a:t>-sp </a:t>
            </a:r>
            <a:r>
              <a:rPr lang="en-US" dirty="0" smtClean="0"/>
              <a:t>option, the report will not show the source code view.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code without 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are done running instrumented code you must re-compile the java source into plain (non-instrumented) byte code.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avac</a:t>
            </a:r>
            <a:r>
              <a:rPr lang="en-US" dirty="0" smtClean="0"/>
              <a:t> *.java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68"/>
            <a:ext cx="8229600" cy="4921196"/>
          </a:xfrm>
        </p:spPr>
        <p:txBody>
          <a:bodyPr>
            <a:normAutofit/>
          </a:bodyPr>
          <a:lstStyle/>
          <a:p>
            <a:r>
              <a:rPr lang="en-US" dirty="0" smtClean="0"/>
              <a:t>CHECK is a tool for unit testing of C code</a:t>
            </a:r>
          </a:p>
          <a:p>
            <a:pPr lvl="1"/>
            <a:r>
              <a:rPr lang="en-US" sz="2400" u="sng" dirty="0" smtClean="0">
                <a:latin typeface="Gill Sans" charset="0"/>
                <a:ea typeface="Gill Sans" charset="0"/>
                <a:cs typeface="Gill Sans" charset="0"/>
                <a:sym typeface="Gill Sans" charset="0"/>
                <a:hlinkClick r:id="rId2"/>
              </a:rPr>
              <a:t>http://check.sourceforge.net/doc/check.html/index.html</a:t>
            </a:r>
            <a:endParaRPr lang="en-US" sz="2400" u="sng" dirty="0" smtClean="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r>
              <a:rPr lang="en-US" sz="2800" dirty="0" err="1" smtClean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GCC’s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 GCOV can be used for C code coverage</a:t>
            </a:r>
          </a:p>
          <a:p>
            <a:r>
              <a:rPr lang="en-US" sz="2800" dirty="0" err="1" smtClean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Valgrind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 can be used for memory analysis for C code</a:t>
            </a:r>
          </a:p>
          <a:p>
            <a:pPr lvl="1"/>
            <a:r>
              <a:rPr lang="en-US" sz="2400" dirty="0" smtClean="0">
                <a:latin typeface="Gill Sans" charset="0"/>
                <a:ea typeface="Gill Sans" charset="0"/>
                <a:cs typeface="Gill Sans" charset="0"/>
                <a:sym typeface="Gill Sans" charset="0"/>
                <a:hlinkClick r:id="rId3"/>
              </a:rPr>
              <a:t>http://valgrind.org/</a:t>
            </a:r>
            <a:endParaRPr lang="en-US" sz="2400" dirty="0" smtClean="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r>
              <a:rPr lang="en-US" sz="2800" dirty="0" err="1" smtClean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Jconsole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 can be used for memory analysis of Java code</a:t>
            </a:r>
          </a:p>
          <a:p>
            <a:pPr lvl="1"/>
            <a:r>
              <a:rPr lang="en-US" sz="2400" dirty="0" smtClean="0">
                <a:latin typeface="Gill Sans" charset="0"/>
                <a:ea typeface="Gill Sans" charset="0"/>
                <a:cs typeface="Gill Sans" charset="0"/>
                <a:sym typeface="Gill Sans" charset="0"/>
                <a:hlinkClick r:id="rId4"/>
              </a:rPr>
              <a:t>http://freshmeat.net/projects/jconsole/</a:t>
            </a:r>
            <a:endParaRPr lang="en-US" sz="2400" dirty="0" smtClean="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r>
              <a:rPr lang="en-US" sz="2800" dirty="0" smtClean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For bug tracking you might want to use </a:t>
            </a:r>
            <a:r>
              <a:rPr lang="en-US" sz="2800" dirty="0" err="1" smtClean="0"/>
              <a:t>Trac</a:t>
            </a:r>
            <a:endParaRPr lang="en-US" sz="2800" dirty="0"/>
          </a:p>
          <a:p>
            <a:pPr lvl="1"/>
            <a:r>
              <a:rPr lang="en-US" sz="2400" u="sng" dirty="0" smtClean="0">
                <a:hlinkClick r:id="rId5"/>
              </a:rPr>
              <a:t>http://trac.edgewall.org</a:t>
            </a:r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is a testing harness for unit testing.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mma</a:t>
            </a:r>
            <a:r>
              <a:rPr lang="en-US" dirty="0" smtClean="0"/>
              <a:t> is a code coverage tool.</a:t>
            </a:r>
          </a:p>
          <a:p>
            <a:r>
              <a:rPr lang="en-US" dirty="0" smtClean="0"/>
              <a:t>The tools can be used in concert to provide statement and branch coverage reports during the</a:t>
            </a:r>
            <a:r>
              <a:rPr lang="en-US" dirty="0" smtClean="0"/>
              <a:t> unit testing </a:t>
            </a:r>
            <a:r>
              <a:rPr lang="en-US" dirty="0" smtClean="0"/>
              <a:t>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junit</a:t>
            </a:r>
            <a:r>
              <a:rPr lang="en-US" dirty="0" smtClean="0"/>
              <a:t> Unit Testing Tool for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page:</a:t>
            </a:r>
          </a:p>
          <a:p>
            <a:pPr lvl="1"/>
            <a:r>
              <a:rPr lang="en-US" dirty="0" smtClean="0">
                <a:hlinkClick r:id="rId3"/>
              </a:rPr>
              <a:t>http://www.junit.org</a:t>
            </a:r>
            <a:endParaRPr lang="en-US" dirty="0" smtClean="0"/>
          </a:p>
          <a:p>
            <a:r>
              <a:rPr lang="en-US" dirty="0" smtClean="0"/>
              <a:t>Documentation and tutorial:</a:t>
            </a:r>
          </a:p>
          <a:p>
            <a:pPr lvl="1"/>
            <a:r>
              <a:rPr lang="en-US" dirty="0" smtClean="0">
                <a:hlinkClick r:id="rId4"/>
              </a:rPr>
              <a:t>http://junit.org/junit/javadoc/4.5/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smtClean="0"/>
              <a:t>page for version 4.7:</a:t>
            </a:r>
          </a:p>
          <a:p>
            <a:pPr lvl="1"/>
            <a:r>
              <a:rPr lang="en-US" dirty="0" smtClean="0">
                <a:hlinkClick r:id="rId5"/>
              </a:rPr>
              <a:t>http://sourceforge.net/projects/junit/files/junit/4.7/junit-4.7.jar/download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FAQ page (has answers to most user questions):</a:t>
            </a:r>
          </a:p>
          <a:p>
            <a:pPr lvl="1"/>
            <a:r>
              <a:rPr lang="en-US" dirty="0" smtClean="0">
                <a:hlinkClick r:id="rId6"/>
              </a:rPr>
              <a:t>http://junit.sourceforge.net/doc/faq/faq.htm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junit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22" dirty="0" smtClean="0"/>
              <a:t>(from the </a:t>
            </a:r>
            <a:r>
              <a:rPr lang="en-US" sz="2222" dirty="0" err="1" smtClean="0"/>
              <a:t>www.junit.org</a:t>
            </a:r>
            <a:r>
              <a:rPr lang="en-US" sz="2222" dirty="0" smtClean="0"/>
              <a:t> website)</a:t>
            </a:r>
            <a:endParaRPr lang="en-US" sz="2222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ownload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i="1" dirty="0" smtClean="0"/>
              <a:t>i.e.,</a:t>
            </a:r>
            <a:r>
              <a:rPr lang="en-US" dirty="0" smtClean="0"/>
              <a:t> a file called </a:t>
            </a:r>
            <a:r>
              <a:rPr lang="en-US" b="1" dirty="0" err="1" smtClean="0"/>
              <a:t>junit.zip</a:t>
            </a:r>
            <a:endParaRPr lang="en-US" dirty="0" smtClean="0"/>
          </a:p>
          <a:p>
            <a:r>
              <a:rPr lang="en-US" dirty="0"/>
              <a:t>Unzip the </a:t>
            </a:r>
            <a:r>
              <a:rPr lang="en-US" b="1" dirty="0" err="1"/>
              <a:t>junit.zip</a:t>
            </a:r>
            <a:r>
              <a:rPr lang="en-US" dirty="0" smtClean="0"/>
              <a:t> to </a:t>
            </a:r>
            <a:r>
              <a:rPr lang="en-US" dirty="0"/>
              <a:t>a directory</a:t>
            </a:r>
            <a:r>
              <a:rPr lang="en-US" dirty="0" smtClean="0"/>
              <a:t> (</a:t>
            </a:r>
            <a:r>
              <a:rPr lang="en-US" dirty="0" err="1" smtClean="0"/>
              <a:t>junit</a:t>
            </a:r>
            <a:r>
              <a:rPr lang="en-US" dirty="0" smtClean="0"/>
              <a:t> home):</a:t>
            </a:r>
          </a:p>
          <a:p>
            <a:pPr lvl="1"/>
            <a:r>
              <a:rPr lang="en-US" dirty="0" smtClean="0"/>
              <a:t>Windows users:</a:t>
            </a:r>
          </a:p>
          <a:p>
            <a:pPr lvl="2"/>
            <a:r>
              <a:rPr lang="en-US" dirty="0" smtClean="0"/>
              <a:t>%</a:t>
            </a:r>
            <a:r>
              <a:rPr lang="en-US" dirty="0"/>
              <a:t>JUNIT_HOME</a:t>
            </a:r>
            <a:r>
              <a:rPr lang="en-US" dirty="0" smtClean="0"/>
              <a:t>%</a:t>
            </a:r>
          </a:p>
          <a:p>
            <a:pPr lvl="2"/>
            <a:r>
              <a:rPr lang="en-US" dirty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class path:</a:t>
            </a:r>
          </a:p>
          <a:p>
            <a:pPr lvl="3"/>
            <a:r>
              <a:rPr lang="en-US" dirty="0" smtClean="0"/>
              <a:t>set </a:t>
            </a:r>
            <a:r>
              <a:rPr lang="en-US" dirty="0"/>
              <a:t>CLASSPATH=%CLASSPATH%;%JUNIT_HOME%\</a:t>
            </a:r>
            <a:r>
              <a:rPr lang="en-US" dirty="0" smtClean="0"/>
              <a:t>junit-4.7.jar</a:t>
            </a:r>
          </a:p>
          <a:p>
            <a:pPr lvl="1"/>
            <a:r>
              <a:rPr lang="en-US" dirty="0" smtClean="0"/>
              <a:t>Unix users (bash shell):</a:t>
            </a:r>
          </a:p>
          <a:p>
            <a:pPr lvl="2"/>
            <a:r>
              <a:rPr lang="en-US" dirty="0" smtClean="0"/>
              <a:t>$</a:t>
            </a:r>
            <a:r>
              <a:rPr lang="en-US" dirty="0"/>
              <a:t>JUNIT_HOME.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class path</a:t>
            </a:r>
            <a:r>
              <a:rPr lang="en-US" dirty="0"/>
              <a:t>:</a:t>
            </a:r>
            <a:r>
              <a:rPr lang="en-US" dirty="0" smtClean="0"/>
              <a:t> </a:t>
            </a:r>
            <a:endParaRPr lang="en-US" dirty="0"/>
          </a:p>
          <a:p>
            <a:pPr lvl="3"/>
            <a:r>
              <a:rPr lang="en-US" dirty="0" smtClean="0"/>
              <a:t>export </a:t>
            </a:r>
            <a:r>
              <a:rPr lang="en-US" dirty="0"/>
              <a:t>CLASSPATH=$CLASSPATH:$JUNIT_HOME/</a:t>
            </a:r>
            <a:r>
              <a:rPr lang="en-US" dirty="0" smtClean="0"/>
              <a:t>junit-4.7.</a:t>
            </a:r>
            <a:r>
              <a:rPr lang="en-US" dirty="0"/>
              <a:t>jar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the </a:t>
            </a:r>
            <a:r>
              <a:rPr lang="en-US" dirty="0" err="1" smtClean="0"/>
              <a:t>junit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Test the installation by running the sample tests distributed with</a:t>
            </a:r>
            <a:r>
              <a:rPr lang="en-US" dirty="0" smtClean="0"/>
              <a:t> </a:t>
            </a:r>
            <a:r>
              <a:rPr lang="en-US" dirty="0" err="1" smtClean="0"/>
              <a:t>ju</a:t>
            </a:r>
            <a:r>
              <a:rPr lang="en-US" dirty="0" err="1" smtClean="0"/>
              <a:t>nit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sample </a:t>
            </a:r>
            <a:r>
              <a:rPr lang="en-US" dirty="0"/>
              <a:t>tests are located in the installation </a:t>
            </a:r>
            <a:r>
              <a:rPr lang="en-US" dirty="0" smtClean="0"/>
              <a:t>directory, </a:t>
            </a:r>
            <a:r>
              <a:rPr lang="en-US" dirty="0"/>
              <a:t>not the </a:t>
            </a:r>
            <a:r>
              <a:rPr lang="en-US" b="1" dirty="0" err="1"/>
              <a:t>junit.jar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type:</a:t>
            </a:r>
          </a:p>
          <a:p>
            <a:pPr lvl="1"/>
            <a:r>
              <a:rPr lang="en-US" sz="2595" dirty="0" smtClean="0"/>
              <a:t>java </a:t>
            </a:r>
            <a:r>
              <a:rPr lang="en-US" sz="2595" dirty="0" err="1"/>
              <a:t>org.junit.runner.JUnitCore</a:t>
            </a:r>
            <a:r>
              <a:rPr lang="en-US" sz="2595" dirty="0"/>
              <a:t> </a:t>
            </a:r>
            <a:r>
              <a:rPr lang="en-US" sz="2595" dirty="0" err="1"/>
              <a:t>org.junit.tests.AllTestsAll</a:t>
            </a:r>
            <a:r>
              <a:rPr lang="en-US" sz="2595" dirty="0" smtClean="0"/>
              <a:t>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tests should pass with an "OK" message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tests don't pass, verify that </a:t>
            </a:r>
            <a:r>
              <a:rPr lang="en-US" dirty="0" smtClean="0"/>
              <a:t>junit-4.7.</a:t>
            </a:r>
            <a:r>
              <a:rPr lang="en-US" dirty="0"/>
              <a:t>jar is in the CLASSPATH.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your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distibution</a:t>
            </a:r>
            <a:r>
              <a:rPr lang="en-US" dirty="0" smtClean="0"/>
              <a:t> go to: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unit-4.7/junit/samples</a:t>
            </a:r>
          </a:p>
          <a:p>
            <a:r>
              <a:rPr lang="en-US" dirty="0" smtClean="0"/>
              <a:t>Examine the code of:</a:t>
            </a:r>
          </a:p>
          <a:p>
            <a:pPr lvl="1"/>
            <a:r>
              <a:rPr lang="en-US" dirty="0" err="1" smtClean="0"/>
              <a:t>SimpleTest.java</a:t>
            </a:r>
            <a:endParaRPr lang="en-US" dirty="0" smtClean="0"/>
          </a:p>
          <a:p>
            <a:pPr lvl="1"/>
            <a:r>
              <a:rPr lang="en-US" dirty="0" err="1" smtClean="0"/>
              <a:t>ListTest.java</a:t>
            </a:r>
            <a:endParaRPr lang="en-US" dirty="0" smtClean="0"/>
          </a:p>
          <a:p>
            <a:pPr lvl="1"/>
            <a:r>
              <a:rPr lang="en-US" dirty="0" err="1" smtClean="0"/>
              <a:t>AllTests.java</a:t>
            </a:r>
            <a:endParaRPr lang="en-US" dirty="0" smtClean="0"/>
          </a:p>
          <a:p>
            <a:pPr lvl="1"/>
            <a:r>
              <a:rPr lang="en-US" dirty="0" smtClean="0"/>
              <a:t>money/</a:t>
            </a:r>
            <a:r>
              <a:rPr lang="en-US" dirty="0" err="1" smtClean="0"/>
              <a:t>MoneyTest.java</a:t>
            </a:r>
            <a:endParaRPr lang="en-US" dirty="0" smtClean="0"/>
          </a:p>
          <a:p>
            <a:r>
              <a:rPr lang="en-US" dirty="0" smtClean="0"/>
              <a:t>Run the tests and use them as a </a:t>
            </a:r>
            <a:r>
              <a:rPr lang="en-US" dirty="0" smtClean="0"/>
              <a:t>template for your own test cases.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286"/>
            <a:ext cx="8229600" cy="1143000"/>
          </a:xfrm>
        </p:spPr>
        <p:txBody>
          <a:bodyPr/>
          <a:lstStyle/>
          <a:p>
            <a:r>
              <a:rPr lang="en-US" dirty="0" smtClean="0"/>
              <a:t>Simple Test Suite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83" y="946164"/>
            <a:ext cx="4663356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junit.samples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junit.framework.Test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junit.framework.TestCase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junit.framework.TestSuite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/* Some simple tests.</a:t>
            </a:r>
            <a:r>
              <a:rPr lang="en-US" dirty="0"/>
              <a:t>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SimpleTest</a:t>
            </a:r>
            <a:r>
              <a:rPr lang="en-US" dirty="0" smtClean="0"/>
              <a:t> extends </a:t>
            </a:r>
            <a:r>
              <a:rPr lang="en-US" dirty="0" err="1" smtClean="0"/>
              <a:t>TestCase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protected </a:t>
            </a:r>
            <a:r>
              <a:rPr lang="en-US" dirty="0" err="1" smtClean="0"/>
              <a:t>int</a:t>
            </a:r>
            <a:r>
              <a:rPr lang="en-US" dirty="0" smtClean="0"/>
              <a:t> fValue1;</a:t>
            </a:r>
          </a:p>
          <a:p>
            <a:r>
              <a:rPr lang="en-US" dirty="0" smtClean="0"/>
              <a:t>        protected </a:t>
            </a:r>
            <a:r>
              <a:rPr lang="en-US" dirty="0" err="1" smtClean="0"/>
              <a:t>int</a:t>
            </a:r>
            <a:r>
              <a:rPr lang="en-US" dirty="0" smtClean="0"/>
              <a:t> fValue2;</a:t>
            </a:r>
          </a:p>
          <a:p>
            <a:endParaRPr lang="en-US" dirty="0" smtClean="0"/>
          </a:p>
          <a:p>
            <a:r>
              <a:rPr lang="en-US" dirty="0" smtClean="0"/>
              <a:t>        @Override</a:t>
            </a:r>
          </a:p>
          <a:p>
            <a:r>
              <a:rPr lang="en-US" dirty="0" smtClean="0"/>
              <a:t>        protected void </a:t>
            </a:r>
            <a:r>
              <a:rPr lang="en-US" dirty="0" err="1" smtClean="0"/>
              <a:t>setUp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fValue1= 2;</a:t>
            </a:r>
          </a:p>
          <a:p>
            <a:r>
              <a:rPr lang="en-US" dirty="0" smtClean="0"/>
              <a:t>                fValue2= 3;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public static Test suite() {</a:t>
            </a:r>
          </a:p>
          <a:p>
            <a:r>
              <a:rPr lang="en-US" dirty="0" smtClean="0"/>
              <a:t>		/* the dynamic way */</a:t>
            </a:r>
          </a:p>
          <a:p>
            <a:r>
              <a:rPr lang="en-US" dirty="0" smtClean="0"/>
              <a:t>                return new </a:t>
            </a:r>
            <a:r>
              <a:rPr lang="en-US" dirty="0" err="1" smtClean="0"/>
              <a:t>TestSuite(SimpleTest.class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81969" y="935308"/>
            <a:ext cx="5050406" cy="646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public void </a:t>
            </a:r>
            <a:r>
              <a:rPr lang="en-US" dirty="0" err="1" smtClean="0"/>
              <a:t>testAdd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double result= fValue1 + fValue2;</a:t>
            </a:r>
          </a:p>
          <a:p>
            <a:r>
              <a:rPr lang="en-US" dirty="0" smtClean="0"/>
              <a:t>                // forced failure result == 5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assertTrue(result</a:t>
            </a:r>
            <a:r>
              <a:rPr lang="en-US" dirty="0" smtClean="0"/>
              <a:t> == 6);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testDivideByZero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zero= 0;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result= 8/zero;</a:t>
            </a:r>
          </a:p>
          <a:p>
            <a:r>
              <a:rPr lang="en-US" dirty="0" smtClean="0"/>
              <a:t>                result++;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testEquals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assertEquals(12, 12);</a:t>
            </a:r>
          </a:p>
          <a:p>
            <a:r>
              <a:rPr lang="en-US" dirty="0" smtClean="0"/>
              <a:t>                assertEquals(12L, 12L);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assertEquals(new</a:t>
            </a:r>
            <a:r>
              <a:rPr lang="en-US" dirty="0" smtClean="0"/>
              <a:t> Long(12), new Long(12));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assertEquals("Size</a:t>
            </a:r>
            <a:r>
              <a:rPr lang="en-US" dirty="0" smtClean="0"/>
              <a:t>", 12, 13);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assertEquals("Capacity</a:t>
            </a:r>
            <a:r>
              <a:rPr lang="en-US" dirty="0" smtClean="0"/>
              <a:t>", 12.0, 11.99, 0.0);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junit.textui.TestRunner.run(suite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286"/>
            <a:ext cx="8229600" cy="1143000"/>
          </a:xfrm>
        </p:spPr>
        <p:txBody>
          <a:bodyPr/>
          <a:lstStyle/>
          <a:p>
            <a:r>
              <a:rPr lang="en-US" dirty="0" smtClean="0"/>
              <a:t>List Test Suite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35308"/>
            <a:ext cx="4663356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junit.framework.Test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junit.framework.TestCase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junit.framework.TestSuite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ListTest</a:t>
            </a:r>
            <a:r>
              <a:rPr lang="en-US" dirty="0" smtClean="0"/>
              <a:t> extends </a:t>
            </a:r>
            <a:r>
              <a:rPr lang="en-US" dirty="0" err="1" smtClean="0"/>
              <a:t>TestCase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protected List&lt;Integer&gt; </a:t>
            </a:r>
            <a:r>
              <a:rPr lang="en-US" dirty="0" err="1" smtClean="0"/>
              <a:t>fEmpty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protected List&lt;Integer&gt; </a:t>
            </a:r>
            <a:r>
              <a:rPr lang="en-US" dirty="0" err="1" smtClean="0"/>
              <a:t>fFull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    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junit.textui.TestRunner.run</a:t>
            </a:r>
            <a:r>
              <a:rPr lang="en-US" dirty="0" smtClean="0"/>
              <a:t> (suite());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@Override</a:t>
            </a:r>
          </a:p>
          <a:p>
            <a:r>
              <a:rPr lang="en-US" dirty="0" smtClean="0"/>
              <a:t>        protected void </a:t>
            </a:r>
            <a:r>
              <a:rPr lang="en-US" dirty="0" err="1" smtClean="0"/>
              <a:t>setUp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fEmpty</a:t>
            </a:r>
            <a:r>
              <a:rPr lang="en-US" dirty="0" smtClean="0"/>
              <a:t>= new </a:t>
            </a:r>
            <a:r>
              <a:rPr lang="en-US" dirty="0" err="1" smtClean="0"/>
              <a:t>ArrayList</a:t>
            </a:r>
            <a:r>
              <a:rPr lang="en-US" dirty="0" smtClean="0"/>
              <a:t>&lt;Integer&gt;();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fFull</a:t>
            </a:r>
            <a:r>
              <a:rPr lang="en-US" dirty="0" smtClean="0"/>
              <a:t>= new </a:t>
            </a:r>
            <a:r>
              <a:rPr lang="en-US" dirty="0" err="1" smtClean="0"/>
              <a:t>ArrayList</a:t>
            </a:r>
            <a:r>
              <a:rPr lang="en-US" dirty="0" smtClean="0"/>
              <a:t>&lt;Integer&gt;();</a:t>
            </a:r>
          </a:p>
          <a:p>
            <a:r>
              <a:rPr lang="en-US" dirty="0" smtClean="0"/>
              <a:t>                fFull.add(1);</a:t>
            </a:r>
          </a:p>
          <a:p>
            <a:r>
              <a:rPr lang="en-US" dirty="0" smtClean="0"/>
              <a:t>                fFull.add(2);</a:t>
            </a:r>
          </a:p>
          <a:p>
            <a:r>
              <a:rPr lang="en-US" dirty="0" smtClean="0"/>
              <a:t>                fFull.add(3);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7878" y="935308"/>
            <a:ext cx="434584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	public static Test suite() {</a:t>
            </a:r>
          </a:p>
          <a:p>
            <a:r>
              <a:rPr lang="en-US" dirty="0" smtClean="0"/>
              <a:t>                return new </a:t>
            </a:r>
            <a:r>
              <a:rPr lang="en-US" dirty="0" err="1" smtClean="0"/>
              <a:t>TestSuite(ListTest.class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	}</a:t>
            </a:r>
          </a:p>
          <a:p>
            <a:r>
              <a:rPr lang="en-US" dirty="0" smtClean="0"/>
              <a:t>        	public void </a:t>
            </a:r>
            <a:r>
              <a:rPr lang="en-US" dirty="0" err="1" smtClean="0"/>
              <a:t>testCapacity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size= </a:t>
            </a:r>
            <a:r>
              <a:rPr lang="en-US" dirty="0" err="1" smtClean="0"/>
              <a:t>fFull.size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 0;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fFull.add(new</a:t>
            </a:r>
            <a:r>
              <a:rPr lang="en-US" dirty="0" smtClean="0"/>
              <a:t> </a:t>
            </a:r>
            <a:r>
              <a:rPr lang="en-US" dirty="0" err="1" smtClean="0"/>
              <a:t>Integer(i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assertTrue(fFull.size</a:t>
            </a:r>
            <a:r>
              <a:rPr lang="en-US" dirty="0" smtClean="0"/>
              <a:t>() == 100+size);</a:t>
            </a:r>
          </a:p>
          <a:p>
            <a:r>
              <a:rPr lang="en-US" dirty="0" smtClean="0"/>
              <a:t>        	}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testContains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assertTrue(fFull.contains(1));</a:t>
            </a:r>
          </a:p>
          <a:p>
            <a:r>
              <a:rPr lang="en-US" dirty="0" smtClean="0"/>
              <a:t>                assertTrue(!fEmpty.contains(1));</a:t>
            </a:r>
          </a:p>
          <a:p>
            <a:r>
              <a:rPr lang="en-US" dirty="0" smtClean="0"/>
              <a:t>        	}</a:t>
            </a:r>
          </a:p>
          <a:p>
            <a:r>
              <a:rPr lang="en-US" dirty="0" smtClean="0"/>
              <a:t>        	</a:t>
            </a:r>
          </a:p>
          <a:p>
            <a:r>
              <a:rPr lang="en-US" dirty="0" smtClean="0"/>
              <a:t>	// continued on next slide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286"/>
            <a:ext cx="8229600" cy="1143000"/>
          </a:xfrm>
        </p:spPr>
        <p:txBody>
          <a:bodyPr/>
          <a:lstStyle/>
          <a:p>
            <a:r>
              <a:rPr lang="en-US" dirty="0" smtClean="0"/>
              <a:t>List Test Suite (Cont’d)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728" y="757069"/>
            <a:ext cx="7687311" cy="701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	public void </a:t>
            </a:r>
            <a:r>
              <a:rPr lang="en-US" dirty="0" err="1" smtClean="0"/>
              <a:t>testElementAt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 fFull.get(0);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assertTrue(i</a:t>
            </a:r>
            <a:r>
              <a:rPr lang="en-US" dirty="0" smtClean="0"/>
              <a:t> == 1);</a:t>
            </a:r>
          </a:p>
          <a:p>
            <a:endParaRPr lang="en-US" dirty="0" smtClean="0"/>
          </a:p>
          <a:p>
            <a:r>
              <a:rPr lang="en-US" dirty="0" smtClean="0"/>
              <a:t>                try {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fFull.get(fFull.size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} catch (</a:t>
            </a:r>
            <a:r>
              <a:rPr lang="en-US" dirty="0" err="1" smtClean="0"/>
              <a:t>IndexOutOfBoundsException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            return;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fail("Should</a:t>
            </a:r>
            <a:r>
              <a:rPr lang="en-US" dirty="0" smtClean="0"/>
              <a:t> raise an 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testRemoveAll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fFull.removeAll(fFull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fEmpty.removeAll(fEmpty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assertTrue(fFull.isEmpty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assertTrue(fEmpty.isEmpty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testRemoveElement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fFull.remove(new</a:t>
            </a:r>
            <a:r>
              <a:rPr lang="en-US" dirty="0" smtClean="0"/>
              <a:t> Integer(3));</a:t>
            </a:r>
          </a:p>
          <a:p>
            <a:r>
              <a:rPr lang="en-US" dirty="0" smtClean="0"/>
              <a:t>                assertTrue(!fFull.contains(3) 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1497</Words>
  <Application>Microsoft Macintosh PowerPoint</Application>
  <PresentationFormat>On-screen Show (4:3)</PresentationFormat>
  <Paragraphs>217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 Testing Tools</vt:lpstr>
      <vt:lpstr>Java Testing Tools</vt:lpstr>
      <vt:lpstr>The junit Unit Testing Tool for Java</vt:lpstr>
      <vt:lpstr>How to install junit (from the www.junit.org website)</vt:lpstr>
      <vt:lpstr>How to test the junit installation</vt:lpstr>
      <vt:lpstr>junit Examples</vt:lpstr>
      <vt:lpstr>Simple Test Suite</vt:lpstr>
      <vt:lpstr>List Test Suite</vt:lpstr>
      <vt:lpstr>List Test Suite (Cont’d) </vt:lpstr>
      <vt:lpstr>Setting up Composite Test Suites</vt:lpstr>
      <vt:lpstr>The Emma Code Coverage Tool</vt:lpstr>
      <vt:lpstr>Downloading and Installing Emma</vt:lpstr>
      <vt:lpstr>How to instrument Java byte code  using Emma</vt:lpstr>
      <vt:lpstr>How to generate an HTML code coverage report</vt:lpstr>
      <vt:lpstr>Running code without Emma</vt:lpstr>
      <vt:lpstr>Other tools</vt:lpstr>
    </vt:vector>
  </TitlesOfParts>
  <Company>Drexel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Testing Tools</dc:title>
  <dc:creator>Spiros Mancoridis</dc:creator>
  <cp:lastModifiedBy>Spiros Mancoridis</cp:lastModifiedBy>
  <cp:revision>34</cp:revision>
  <dcterms:created xsi:type="dcterms:W3CDTF">2009-10-26T02:40:35Z</dcterms:created>
  <dcterms:modified xsi:type="dcterms:W3CDTF">2009-10-26T02:44:03Z</dcterms:modified>
</cp:coreProperties>
</file>