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3460750" cx="4610100"/>
  <p:notesSz cx="4610100" cy="3460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550"/>
            <a:ext cx="3073550" cy="12977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3850"/>
            <a:ext cx="3688075" cy="15573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804e4397_1_6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54804e4397_1_6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b795743df_6_8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0b795743df_6_8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b795743df_6_3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0b795743df_6_3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b795743df_6_95: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0b795743df_6_95: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b795743df_6_104: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0b795743df_6_104: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b795743df_6_120: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0b795743df_6_120: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b795743df_6_132: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0b795743df_6_132: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a8cb6e75_0_28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4da8cb6e75_0_28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47220a096_3_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647220a096_3_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bd4693550_1_68: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5bd4693550_1_68: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acff1730_2_4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01acff1730_2_4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b795743df_6_4: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0b795743df_6_4: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795743df_6_15: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0b795743df_6_15: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b795743df_6_22: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b795743df_6_22: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b795743df_6_4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0b795743df_6_4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795743df_6_53: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0b795743df_6_53: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b795743df_6_61:notes"/>
          <p:cNvSpPr txBox="1"/>
          <p:nvPr>
            <p:ph idx="1" type="body"/>
          </p:nvPr>
        </p:nvSpPr>
        <p:spPr>
          <a:xfrm>
            <a:off x="461000" y="1643850"/>
            <a:ext cx="3688200" cy="15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0b795743df_6_61:notes"/>
          <p:cNvSpPr/>
          <p:nvPr>
            <p:ph idx="2" type="sldImg"/>
          </p:nvPr>
        </p:nvSpPr>
        <p:spPr>
          <a:xfrm>
            <a:off x="768500" y="259550"/>
            <a:ext cx="3073500" cy="129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2"/>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2"/>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 name="Google Shape;18;p2"/>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2"/>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2"/>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2"/>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2"/>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 name="Google Shape;23;p2"/>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 name="Google Shape;24;p2"/>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 name="Google Shape;25;p2"/>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2"/>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2"/>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2"/>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2"/>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2"/>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2"/>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2"/>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2"/>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2"/>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2"/>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2"/>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2"/>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2"/>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2"/>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2"/>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 name="Google Shape;41;p2"/>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2"/>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2"/>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2"/>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2"/>
          <p:cNvSpPr/>
          <p:nvPr/>
        </p:nvSpPr>
        <p:spPr>
          <a:xfrm>
            <a:off x="1038" y="3346704"/>
            <a:ext cx="1536065" cy="118917"/>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46" name="Google Shape;46;p2"/>
          <p:cNvSpPr/>
          <p:nvPr/>
        </p:nvSpPr>
        <p:spPr>
          <a:xfrm>
            <a:off x="1537013" y="3346704"/>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Software Verification and Validation</a:t>
            </a:r>
            <a:endParaRPr sz="600">
              <a:solidFill>
                <a:srgbClr val="FFFFFF"/>
              </a:solidFill>
            </a:endParaRPr>
          </a:p>
        </p:txBody>
      </p:sp>
      <p:sp>
        <p:nvSpPr>
          <p:cNvPr id="47" name="Google Shape;47;p2"/>
          <p:cNvSpPr/>
          <p:nvPr/>
        </p:nvSpPr>
        <p:spPr>
          <a:xfrm>
            <a:off x="3073001" y="3346706"/>
            <a:ext cx="1536064" cy="118917"/>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91425" wrap="square" tIns="0">
            <a:noAutofit/>
          </a:bodyPr>
          <a:lstStyle/>
          <a:p>
            <a:pPr indent="0" lvl="0" marL="0" marR="0" rtl="0" algn="r">
              <a:spcBef>
                <a:spcPts val="0"/>
              </a:spcBef>
              <a:spcAft>
                <a:spcPts val="0"/>
              </a:spcAft>
              <a:buNone/>
            </a:pPr>
            <a:r>
              <a:rPr lang="en-US" sz="600">
                <a:solidFill>
                  <a:srgbClr val="FFFFFF"/>
                </a:solidFill>
              </a:rPr>
              <a:t>January 04, 2022</a:t>
            </a:r>
            <a:r>
              <a:rPr lang="en-US" sz="600">
                <a:solidFill>
                  <a:srgbClr val="FFFFFF"/>
                </a:solidFill>
              </a:rPr>
              <a:t>          </a:t>
            </a:r>
            <a:r>
              <a:rPr lang="en-US" sz="600">
                <a:solidFill>
                  <a:srgbClr val="FFFFFF"/>
                </a:solidFill>
              </a:rPr>
              <a:t>  </a:t>
            </a:r>
            <a:fld id="{00000000-1234-1234-1234-123412341234}" type="slidenum">
              <a:rPr lang="en-US" sz="600">
                <a:solidFill>
                  <a:srgbClr val="FFFFFF"/>
                </a:solidFill>
              </a:rPr>
              <a:t>‹#›</a:t>
            </a:fld>
            <a:r>
              <a:rPr lang="en-US" sz="600">
                <a:solidFill>
                  <a:srgbClr val="FFFFFF"/>
                </a:solidFill>
              </a:rPr>
              <a:t> </a:t>
            </a:r>
            <a:endParaRPr sz="600">
              <a:solidFill>
                <a:srgbClr val="FFFFFF"/>
              </a:solidFill>
            </a:endParaRPr>
          </a:p>
        </p:txBody>
      </p:sp>
      <p:pic>
        <p:nvPicPr>
          <p:cNvPr id="48" name="Google Shape;48;p2"/>
          <p:cNvPicPr preferRelativeResize="0"/>
          <p:nvPr/>
        </p:nvPicPr>
        <p:blipFill>
          <a:blip r:embed="rId2">
            <a:alphaModFix/>
          </a:blip>
          <a:stretch>
            <a:fillRect/>
          </a:stretch>
        </p:blipFill>
        <p:spPr>
          <a:xfrm>
            <a:off x="4328550" y="182125"/>
            <a:ext cx="265275" cy="387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3"/>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3"/>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3"/>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53" name="Shape 53"/>
        <p:cNvGrpSpPr/>
        <p:nvPr/>
      </p:nvGrpSpPr>
      <p:grpSpPr>
        <a:xfrm>
          <a:off x="0" y="0"/>
          <a:ext cx="0" cy="0"/>
          <a:chOff x="0" y="0"/>
          <a:chExt cx="0" cy="0"/>
        </a:xfrm>
      </p:grpSpPr>
      <p:sp>
        <p:nvSpPr>
          <p:cNvPr id="54" name="Google Shape;54;p4"/>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4"/>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4"/>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4"/>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4"/>
          <p:cNvSpPr/>
          <p:nvPr/>
        </p:nvSpPr>
        <p:spPr>
          <a:xfrm>
            <a:off x="3316186" y="3261423"/>
            <a:ext cx="43179" cy="30479"/>
          </a:xfrm>
          <a:custGeom>
            <a:rect b="b" l="l" r="r" t="t"/>
            <a:pathLst>
              <a:path extrusionOk="0" h="30479" w="43179">
                <a:moveTo>
                  <a:pt x="0" y="10160"/>
                </a:moveTo>
                <a:lnTo>
                  <a:pt x="0" y="0"/>
                </a:lnTo>
                <a:lnTo>
                  <a:pt x="43180" y="0"/>
                </a:lnTo>
                <a:lnTo>
                  <a:pt x="43180"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4"/>
          <p:cNvSpPr/>
          <p:nvPr/>
        </p:nvSpPr>
        <p:spPr>
          <a:xfrm>
            <a:off x="3326347" y="3251262"/>
            <a:ext cx="43179" cy="30479"/>
          </a:xfrm>
          <a:custGeom>
            <a:rect b="b" l="l" r="r" t="t"/>
            <a:pathLst>
              <a:path extrusionOk="0" h="30479" w="43179">
                <a:moveTo>
                  <a:pt x="0" y="10160"/>
                </a:moveTo>
                <a:lnTo>
                  <a:pt x="0" y="0"/>
                </a:lnTo>
                <a:lnTo>
                  <a:pt x="43181" y="0"/>
                </a:lnTo>
                <a:lnTo>
                  <a:pt x="43181" y="30480"/>
                </a:lnTo>
                <a:lnTo>
                  <a:pt x="33020" y="3048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4"/>
          <p:cNvSpPr/>
          <p:nvPr/>
        </p:nvSpPr>
        <p:spPr>
          <a:xfrm>
            <a:off x="324252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4"/>
          <p:cNvSpPr/>
          <p:nvPr/>
        </p:nvSpPr>
        <p:spPr>
          <a:xfrm>
            <a:off x="3606877"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 name="Google Shape;62;p4"/>
          <p:cNvSpPr/>
          <p:nvPr/>
        </p:nvSpPr>
        <p:spPr>
          <a:xfrm>
            <a:off x="3517976"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4"/>
          <p:cNvSpPr/>
          <p:nvPr/>
        </p:nvSpPr>
        <p:spPr>
          <a:xfrm>
            <a:off x="3594177" y="3251262"/>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4"/>
          <p:cNvSpPr/>
          <p:nvPr/>
        </p:nvSpPr>
        <p:spPr>
          <a:xfrm>
            <a:off x="3606877" y="32766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4"/>
          <p:cNvSpPr/>
          <p:nvPr/>
        </p:nvSpPr>
        <p:spPr>
          <a:xfrm>
            <a:off x="3594177"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4"/>
          <p:cNvSpPr/>
          <p:nvPr/>
        </p:nvSpPr>
        <p:spPr>
          <a:xfrm>
            <a:off x="3606877"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4"/>
          <p:cNvSpPr/>
          <p:nvPr/>
        </p:nvSpPr>
        <p:spPr>
          <a:xfrm>
            <a:off x="386964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4"/>
          <p:cNvSpPr/>
          <p:nvPr/>
        </p:nvSpPr>
        <p:spPr>
          <a:xfrm>
            <a:off x="388234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4"/>
          <p:cNvSpPr/>
          <p:nvPr/>
        </p:nvSpPr>
        <p:spPr>
          <a:xfrm>
            <a:off x="388234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4"/>
          <p:cNvSpPr/>
          <p:nvPr/>
        </p:nvSpPr>
        <p:spPr>
          <a:xfrm>
            <a:off x="3793439" y="3257613"/>
            <a:ext cx="203200" cy="38100"/>
          </a:xfrm>
          <a:custGeom>
            <a:rect b="b" l="l" r="r" t="t"/>
            <a:pathLst>
              <a:path extrusionOk="0" h="38100" w="203200">
                <a:moveTo>
                  <a:pt x="25400" y="0"/>
                </a:moveTo>
                <a:lnTo>
                  <a:pt x="0" y="19050"/>
                </a:lnTo>
                <a:lnTo>
                  <a:pt x="25400" y="38100"/>
                </a:lnTo>
                <a:lnTo>
                  <a:pt x="25400" y="0"/>
                </a:lnTo>
                <a:close/>
              </a:path>
              <a:path extrusionOk="0" h="38100" w="203200">
                <a:moveTo>
                  <a:pt x="177802" y="0"/>
                </a:moveTo>
                <a:lnTo>
                  <a:pt x="177802" y="38100"/>
                </a:lnTo>
                <a:lnTo>
                  <a:pt x="203202" y="19050"/>
                </a:lnTo>
                <a:lnTo>
                  <a:pt x="177802"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4"/>
          <p:cNvSpPr/>
          <p:nvPr/>
        </p:nvSpPr>
        <p:spPr>
          <a:xfrm>
            <a:off x="3869640" y="3289363"/>
            <a:ext cx="38100" cy="0"/>
          </a:xfrm>
          <a:custGeom>
            <a:rect b="b" l="l" r="r" t="t"/>
            <a:pathLst>
              <a:path extrusionOk="0" h="120000" w="38100">
                <a:moveTo>
                  <a:pt x="0" y="0"/>
                </a:moveTo>
                <a:lnTo>
                  <a:pt x="38100"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4"/>
          <p:cNvSpPr/>
          <p:nvPr/>
        </p:nvSpPr>
        <p:spPr>
          <a:xfrm>
            <a:off x="3882340" y="3302063"/>
            <a:ext cx="38100" cy="0"/>
          </a:xfrm>
          <a:custGeom>
            <a:rect b="b" l="l" r="r" t="t"/>
            <a:pathLst>
              <a:path extrusionOk="0" h="120000" w="38100">
                <a:moveTo>
                  <a:pt x="0" y="0"/>
                </a:moveTo>
                <a:lnTo>
                  <a:pt x="38101" y="0"/>
                </a:lnTo>
              </a:path>
            </a:pathLst>
          </a:custGeom>
          <a:noFill/>
          <a:ln cap="flat" cmpd="sng" w="9525">
            <a:solidFill>
              <a:srgbClr val="D6D6E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4"/>
          <p:cNvSpPr/>
          <p:nvPr/>
        </p:nvSpPr>
        <p:spPr>
          <a:xfrm>
            <a:off x="4145090" y="3251262"/>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4"/>
          <p:cNvSpPr/>
          <p:nvPr/>
        </p:nvSpPr>
        <p:spPr>
          <a:xfrm>
            <a:off x="4157790" y="32639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4"/>
          <p:cNvSpPr/>
          <p:nvPr/>
        </p:nvSpPr>
        <p:spPr>
          <a:xfrm>
            <a:off x="4157790" y="32766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4"/>
          <p:cNvSpPr/>
          <p:nvPr/>
        </p:nvSpPr>
        <p:spPr>
          <a:xfrm>
            <a:off x="4145090" y="3289363"/>
            <a:ext cx="38100" cy="0"/>
          </a:xfrm>
          <a:custGeom>
            <a:rect b="b" l="l" r="r" t="t"/>
            <a:pathLst>
              <a:path extrusionOk="0" h="120000" w="38100">
                <a:moveTo>
                  <a:pt x="0" y="0"/>
                </a:moveTo>
                <a:lnTo>
                  <a:pt x="3810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4"/>
          <p:cNvSpPr/>
          <p:nvPr/>
        </p:nvSpPr>
        <p:spPr>
          <a:xfrm>
            <a:off x="4157790" y="3302063"/>
            <a:ext cx="38100" cy="0"/>
          </a:xfrm>
          <a:custGeom>
            <a:rect b="b" l="l" r="r" t="t"/>
            <a:pathLst>
              <a:path extrusionOk="0" h="120000" w="38100">
                <a:moveTo>
                  <a:pt x="0" y="0"/>
                </a:moveTo>
                <a:lnTo>
                  <a:pt x="38101"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4"/>
          <p:cNvSpPr/>
          <p:nvPr/>
        </p:nvSpPr>
        <p:spPr>
          <a:xfrm>
            <a:off x="4451033" y="3281743"/>
            <a:ext cx="20320" cy="20320"/>
          </a:xfrm>
          <a:custGeom>
            <a:rect b="b" l="l" r="r" t="t"/>
            <a:pathLst>
              <a:path extrusionOk="0" h="20320" w="20320">
                <a:moveTo>
                  <a:pt x="0" y="0"/>
                </a:moveTo>
                <a:lnTo>
                  <a:pt x="20321" y="2032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4"/>
          <p:cNvSpPr/>
          <p:nvPr/>
        </p:nvSpPr>
        <p:spPr>
          <a:xfrm>
            <a:off x="4423969" y="3255248"/>
            <a:ext cx="30479" cy="30479"/>
          </a:xfrm>
          <a:custGeom>
            <a:rect b="b" l="l" r="r" t="t"/>
            <a:pathLst>
              <a:path extrusionOk="0" h="30479" w="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4"/>
          <p:cNvSpPr/>
          <p:nvPr/>
        </p:nvSpPr>
        <p:spPr>
          <a:xfrm>
            <a:off x="4344352" y="3251262"/>
            <a:ext cx="50800" cy="50800"/>
          </a:xfrm>
          <a:custGeom>
            <a:rect b="b" l="l" r="r" t="t"/>
            <a:pathLst>
              <a:path extrusionOk="0" h="50800" w="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4"/>
          <p:cNvSpPr/>
          <p:nvPr/>
        </p:nvSpPr>
        <p:spPr>
          <a:xfrm>
            <a:off x="4329112" y="3269043"/>
            <a:ext cx="30479" cy="12700"/>
          </a:xfrm>
          <a:custGeom>
            <a:rect b="b" l="l" r="r" t="t"/>
            <a:pathLst>
              <a:path extrusionOk="0" h="12700" w="30479">
                <a:moveTo>
                  <a:pt x="30480" y="0"/>
                </a:moveTo>
                <a:lnTo>
                  <a:pt x="15240"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4"/>
          <p:cNvSpPr/>
          <p:nvPr/>
        </p:nvSpPr>
        <p:spPr>
          <a:xfrm>
            <a:off x="4496754" y="3251262"/>
            <a:ext cx="50800" cy="50800"/>
          </a:xfrm>
          <a:custGeom>
            <a:rect b="b" l="l" r="r" t="t"/>
            <a:pathLst>
              <a:path extrusionOk="0" h="50800" w="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 name="Google Shape;83;p4"/>
          <p:cNvSpPr/>
          <p:nvPr/>
        </p:nvSpPr>
        <p:spPr>
          <a:xfrm>
            <a:off x="4532315" y="3269043"/>
            <a:ext cx="30479" cy="12700"/>
          </a:xfrm>
          <a:custGeom>
            <a:rect b="b" l="l" r="r" t="t"/>
            <a:pathLst>
              <a:path extrusionOk="0" h="12700" w="30479">
                <a:moveTo>
                  <a:pt x="30479" y="0"/>
                </a:moveTo>
                <a:lnTo>
                  <a:pt x="15239" y="12700"/>
                </a:lnTo>
                <a:lnTo>
                  <a:pt x="0" y="0"/>
                </a:lnTo>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 name="Google Shape;86;p4"/>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4"/>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4"/>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4"/>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pic>
        <p:nvPicPr>
          <p:cNvPr id="90" name="Google Shape;90;p4"/>
          <p:cNvPicPr preferRelativeResize="0"/>
          <p:nvPr/>
        </p:nvPicPr>
        <p:blipFill>
          <a:blip r:embed="rId2">
            <a:alphaModFix/>
          </a:blip>
          <a:stretch>
            <a:fillRect/>
          </a:stretch>
        </p:blipFill>
        <p:spPr>
          <a:xfrm>
            <a:off x="4328550" y="140325"/>
            <a:ext cx="265275" cy="387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1" name="Shape 91"/>
        <p:cNvGrpSpPr/>
        <p:nvPr/>
      </p:nvGrpSpPr>
      <p:grpSpPr>
        <a:xfrm>
          <a:off x="0" y="0"/>
          <a:ext cx="0" cy="0"/>
          <a:chOff x="0" y="0"/>
          <a:chExt cx="0" cy="0"/>
        </a:xfrm>
      </p:grpSpPr>
      <p:sp>
        <p:nvSpPr>
          <p:cNvPr id="92" name="Google Shape;92;p5"/>
          <p:cNvSpPr txBox="1"/>
          <p:nvPr>
            <p:ph type="ctrTitle"/>
          </p:nvPr>
        </p:nvSpPr>
        <p:spPr>
          <a:xfrm>
            <a:off x="345757" y="1072832"/>
            <a:ext cx="3918600" cy="726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5"/>
          <p:cNvSpPr txBox="1"/>
          <p:nvPr>
            <p:ph idx="1" type="subTitle"/>
          </p:nvPr>
        </p:nvSpPr>
        <p:spPr>
          <a:xfrm>
            <a:off x="691515" y="1938020"/>
            <a:ext cx="3227100" cy="865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5"/>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5"/>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5"/>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7" name="Shape 97"/>
        <p:cNvGrpSpPr/>
        <p:nvPr/>
      </p:nvGrpSpPr>
      <p:grpSpPr>
        <a:xfrm>
          <a:off x="0" y="0"/>
          <a:ext cx="0" cy="0"/>
          <a:chOff x="0" y="0"/>
          <a:chExt cx="0" cy="0"/>
        </a:xfrm>
      </p:grpSpPr>
      <p:sp>
        <p:nvSpPr>
          <p:cNvPr id="98" name="Google Shape;98;p6"/>
          <p:cNvSpPr txBox="1"/>
          <p:nvPr>
            <p:ph type="title"/>
          </p:nvPr>
        </p:nvSpPr>
        <p:spPr>
          <a:xfrm>
            <a:off x="427494" y="511705"/>
            <a:ext cx="3755100" cy="471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1400">
                <a:solidFill>
                  <a:srgbClr val="3333B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6"/>
          <p:cNvSpPr txBox="1"/>
          <p:nvPr>
            <p:ph idx="1" type="body"/>
          </p:nvPr>
        </p:nvSpPr>
        <p:spPr>
          <a:xfrm>
            <a:off x="230505"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p6"/>
          <p:cNvSpPr txBox="1"/>
          <p:nvPr>
            <p:ph idx="2" type="body"/>
          </p:nvPr>
        </p:nvSpPr>
        <p:spPr>
          <a:xfrm>
            <a:off x="2374201" y="795972"/>
            <a:ext cx="2005500" cy="2284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1" name="Google Shape;101;p6"/>
          <p:cNvSpPr txBox="1"/>
          <p:nvPr>
            <p:ph idx="11" type="ftr"/>
          </p:nvPr>
        </p:nvSpPr>
        <p:spPr>
          <a:xfrm>
            <a:off x="3428809" y="3351784"/>
            <a:ext cx="6807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dk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6"/>
          <p:cNvSpPr txBox="1"/>
          <p:nvPr>
            <p:ph idx="10" type="dt"/>
          </p:nvPr>
        </p:nvSpPr>
        <p:spPr>
          <a:xfrm>
            <a:off x="263245" y="3351784"/>
            <a:ext cx="1009500" cy="10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600">
                <a:solidFill>
                  <a:schemeClr val="lt1"/>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6"/>
          <p:cNvSpPr txBox="1"/>
          <p:nvPr>
            <p:ph idx="12" type="sldNum"/>
          </p:nvPr>
        </p:nvSpPr>
        <p:spPr>
          <a:xfrm>
            <a:off x="4182599" y="3351775"/>
            <a:ext cx="371100" cy="102300"/>
          </a:xfrm>
          <a:prstGeom prst="rect">
            <a:avLst/>
          </a:prstGeom>
          <a:noFill/>
          <a:ln>
            <a:noFill/>
          </a:ln>
        </p:spPr>
        <p:txBody>
          <a:bodyPr anchorCtr="0" anchor="t" bIns="0" lIns="0" spcFirstLastPara="1" rIns="0" wrap="square" tIns="0">
            <a:noAutofit/>
          </a:bodyPr>
          <a:lstStyle>
            <a:lvl1pPr indent="0" lvl="0" marL="25400" marR="0" rtl="0" algn="l">
              <a:lnSpc>
                <a:spcPct val="112500"/>
              </a:lnSpc>
              <a:spcBef>
                <a:spcPts val="0"/>
              </a:spcBef>
              <a:buNone/>
              <a:defRPr b="0" i="0" sz="600">
                <a:solidFill>
                  <a:schemeClr val="dk1"/>
                </a:solidFill>
                <a:latin typeface="Verdana"/>
                <a:ea typeface="Verdana"/>
                <a:cs typeface="Verdana"/>
                <a:sym typeface="Verdana"/>
              </a:defRPr>
            </a:lvl1pPr>
            <a:lvl2pPr indent="0" lvl="1" marL="25400" marR="0" rtl="0" algn="l">
              <a:lnSpc>
                <a:spcPct val="112500"/>
              </a:lnSpc>
              <a:spcBef>
                <a:spcPts val="0"/>
              </a:spcBef>
              <a:buNone/>
              <a:defRPr b="0" i="0" sz="600">
                <a:solidFill>
                  <a:schemeClr val="dk1"/>
                </a:solidFill>
                <a:latin typeface="Verdana"/>
                <a:ea typeface="Verdana"/>
                <a:cs typeface="Verdana"/>
                <a:sym typeface="Verdana"/>
              </a:defRPr>
            </a:lvl2pPr>
            <a:lvl3pPr indent="0" lvl="2" marL="25400" marR="0" rtl="0" algn="l">
              <a:lnSpc>
                <a:spcPct val="112500"/>
              </a:lnSpc>
              <a:spcBef>
                <a:spcPts val="0"/>
              </a:spcBef>
              <a:buNone/>
              <a:defRPr b="0" i="0" sz="600">
                <a:solidFill>
                  <a:schemeClr val="dk1"/>
                </a:solidFill>
                <a:latin typeface="Verdana"/>
                <a:ea typeface="Verdana"/>
                <a:cs typeface="Verdana"/>
                <a:sym typeface="Verdana"/>
              </a:defRPr>
            </a:lvl3pPr>
            <a:lvl4pPr indent="0" lvl="3" marL="25400" marR="0" rtl="0" algn="l">
              <a:lnSpc>
                <a:spcPct val="112500"/>
              </a:lnSpc>
              <a:spcBef>
                <a:spcPts val="0"/>
              </a:spcBef>
              <a:buNone/>
              <a:defRPr b="0" i="0" sz="600">
                <a:solidFill>
                  <a:schemeClr val="dk1"/>
                </a:solidFill>
                <a:latin typeface="Verdana"/>
                <a:ea typeface="Verdana"/>
                <a:cs typeface="Verdana"/>
                <a:sym typeface="Verdana"/>
              </a:defRPr>
            </a:lvl4pPr>
            <a:lvl5pPr indent="0" lvl="4" marL="25400" marR="0" rtl="0" algn="l">
              <a:lnSpc>
                <a:spcPct val="112500"/>
              </a:lnSpc>
              <a:spcBef>
                <a:spcPts val="0"/>
              </a:spcBef>
              <a:buNone/>
              <a:defRPr b="0" i="0" sz="600">
                <a:solidFill>
                  <a:schemeClr val="dk1"/>
                </a:solidFill>
                <a:latin typeface="Verdana"/>
                <a:ea typeface="Verdana"/>
                <a:cs typeface="Verdana"/>
                <a:sym typeface="Verdana"/>
              </a:defRPr>
            </a:lvl5pPr>
            <a:lvl6pPr indent="0" lvl="5" marL="25400" marR="0" rtl="0" algn="l">
              <a:lnSpc>
                <a:spcPct val="112500"/>
              </a:lnSpc>
              <a:spcBef>
                <a:spcPts val="0"/>
              </a:spcBef>
              <a:buNone/>
              <a:defRPr b="0" i="0" sz="600">
                <a:solidFill>
                  <a:schemeClr val="dk1"/>
                </a:solidFill>
                <a:latin typeface="Verdana"/>
                <a:ea typeface="Verdana"/>
                <a:cs typeface="Verdana"/>
                <a:sym typeface="Verdana"/>
              </a:defRPr>
            </a:lvl6pPr>
            <a:lvl7pPr indent="0" lvl="6" marL="25400" marR="0" rtl="0" algn="l">
              <a:lnSpc>
                <a:spcPct val="112500"/>
              </a:lnSpc>
              <a:spcBef>
                <a:spcPts val="0"/>
              </a:spcBef>
              <a:buNone/>
              <a:defRPr b="0" i="0" sz="600">
                <a:solidFill>
                  <a:schemeClr val="dk1"/>
                </a:solidFill>
                <a:latin typeface="Verdana"/>
                <a:ea typeface="Verdana"/>
                <a:cs typeface="Verdana"/>
                <a:sym typeface="Verdana"/>
              </a:defRPr>
            </a:lvl7pPr>
            <a:lvl8pPr indent="0" lvl="7" marL="25400" marR="0" rtl="0" algn="l">
              <a:lnSpc>
                <a:spcPct val="112500"/>
              </a:lnSpc>
              <a:spcBef>
                <a:spcPts val="0"/>
              </a:spcBef>
              <a:buNone/>
              <a:defRPr b="0" i="0" sz="600">
                <a:solidFill>
                  <a:schemeClr val="dk1"/>
                </a:solidFill>
                <a:latin typeface="Verdana"/>
                <a:ea typeface="Verdana"/>
                <a:cs typeface="Verdana"/>
                <a:sym typeface="Verdana"/>
              </a:defRPr>
            </a:lvl8pPr>
            <a:lvl9pPr indent="0" lvl="8" marL="25400" marR="0" rtl="0" algn="l">
              <a:lnSpc>
                <a:spcPct val="112500"/>
              </a:lnSpc>
              <a:spcBef>
                <a:spcPts val="0"/>
              </a:spcBef>
              <a:buNone/>
              <a:defRPr b="0" i="0" sz="600">
                <a:solidFill>
                  <a:schemeClr val="dk1"/>
                </a:solidFill>
                <a:latin typeface="Verdana"/>
                <a:ea typeface="Verdana"/>
                <a:cs typeface="Verdana"/>
                <a:sym typeface="Verdana"/>
              </a:defRPr>
            </a:lvl9pPr>
          </a:lstStyle>
          <a:p>
            <a:pPr indent="0" lvl="0" marL="25400" rtl="0" algn="l">
              <a:spcBef>
                <a:spcPts val="0"/>
              </a:spcBef>
              <a:spcAft>
                <a:spcPts val="0"/>
              </a:spcAft>
              <a:buNone/>
            </a:pPr>
            <a:fld id="{00000000-1234-1234-1234-123412341234}" type="slidenum">
              <a:rPr lang="en-US"/>
              <a:t>‹#›</a:t>
            </a:fld>
            <a:r>
              <a:rPr lang="en-US"/>
              <a:t> / 28</a:t>
            </a:r>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04" name="Shape 10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046680" y="3261575"/>
            <a:ext cx="43180" cy="30479"/>
          </a:xfrm>
          <a:custGeom>
            <a:rect b="b" l="l" r="r" t="t"/>
            <a:pathLst>
              <a:path extrusionOk="0" h="30479" w="43180">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2967063" y="3257613"/>
            <a:ext cx="25400" cy="38100"/>
          </a:xfrm>
          <a:custGeom>
            <a:rect b="b" l="l" r="r" t="t"/>
            <a:pathLst>
              <a:path extrusionOk="0" h="38100" w="25400">
                <a:moveTo>
                  <a:pt x="25400" y="0"/>
                </a:moveTo>
                <a:lnTo>
                  <a:pt x="0" y="19050"/>
                </a:lnTo>
                <a:lnTo>
                  <a:pt x="25400" y="38100"/>
                </a:lnTo>
                <a:lnTo>
                  <a:pt x="2540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3144865" y="3257613"/>
            <a:ext cx="25400" cy="38100"/>
          </a:xfrm>
          <a:custGeom>
            <a:rect b="b" l="l" r="r" t="t"/>
            <a:pathLst>
              <a:path extrusionOk="0" h="38100" w="25400">
                <a:moveTo>
                  <a:pt x="0" y="0"/>
                </a:moveTo>
                <a:lnTo>
                  <a:pt x="0" y="38100"/>
                </a:lnTo>
                <a:lnTo>
                  <a:pt x="25399" y="19050"/>
                </a:lnTo>
                <a:lnTo>
                  <a:pt x="0" y="0"/>
                </a:lnTo>
                <a:close/>
              </a:path>
            </a:pathLst>
          </a:custGeom>
          <a:solidFill>
            <a:srgbClr val="D6D6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3305695" y="3271697"/>
            <a:ext cx="43179" cy="30479"/>
          </a:xfrm>
          <a:custGeom>
            <a:rect b="b" l="l" r="r" t="t"/>
            <a:pathLst>
              <a:path extrusionOk="0" h="30479" w="43179">
                <a:moveTo>
                  <a:pt x="0" y="30366"/>
                </a:moveTo>
                <a:lnTo>
                  <a:pt x="43019" y="30366"/>
                </a:lnTo>
                <a:lnTo>
                  <a:pt x="43019" y="0"/>
                </a:lnTo>
                <a:lnTo>
                  <a:pt x="0" y="0"/>
                </a:lnTo>
                <a:lnTo>
                  <a:pt x="0" y="30366"/>
                </a:lnTo>
                <a:close/>
              </a:path>
            </a:pathLst>
          </a:custGeom>
          <a:noFill/>
          <a:ln cap="flat" cmpd="sng" w="9525">
            <a:solidFill>
              <a:srgbClr val="ADAD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1038" y="3355848"/>
            <a:ext cx="1536065" cy="109854"/>
          </a:xfrm>
          <a:custGeom>
            <a:rect b="b" l="l" r="r" t="t"/>
            <a:pathLst>
              <a:path extrusionOk="0" h="109854" w="1536065">
                <a:moveTo>
                  <a:pt x="0" y="109651"/>
                </a:moveTo>
                <a:lnTo>
                  <a:pt x="1535976" y="109651"/>
                </a:lnTo>
                <a:lnTo>
                  <a:pt x="1535976" y="0"/>
                </a:lnTo>
                <a:lnTo>
                  <a:pt x="0" y="0"/>
                </a:lnTo>
                <a:lnTo>
                  <a:pt x="0" y="109651"/>
                </a:lnTo>
                <a:close/>
              </a:path>
            </a:pathLst>
          </a:custGeom>
          <a:solidFill>
            <a:srgbClr val="4747BA"/>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solidFill>
                  <a:srgbClr val="FFFFFF"/>
                </a:solidFill>
              </a:rPr>
              <a:t>Md. Nazmul Haque</a:t>
            </a:r>
            <a:endParaRPr sz="600">
              <a:solidFill>
                <a:srgbClr val="FFFFFF"/>
              </a:solidFill>
            </a:endParaRPr>
          </a:p>
        </p:txBody>
      </p:sp>
      <p:sp>
        <p:nvSpPr>
          <p:cNvPr id="11" name="Google Shape;11;p1"/>
          <p:cNvSpPr/>
          <p:nvPr/>
        </p:nvSpPr>
        <p:spPr>
          <a:xfrm>
            <a:off x="1537013" y="3355848"/>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8484D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600"/>
              <a:t>Design Pattern</a:t>
            </a:r>
            <a:endParaRPr sz="600"/>
          </a:p>
        </p:txBody>
      </p:sp>
      <p:sp>
        <p:nvSpPr>
          <p:cNvPr id="12" name="Google Shape;12;p1"/>
          <p:cNvSpPr/>
          <p:nvPr/>
        </p:nvSpPr>
        <p:spPr>
          <a:xfrm>
            <a:off x="3073001" y="3355850"/>
            <a:ext cx="1536064" cy="109854"/>
          </a:xfrm>
          <a:custGeom>
            <a:rect b="b" l="l" r="r" t="t"/>
            <a:pathLst>
              <a:path extrusionOk="0" h="109854" w="1536064">
                <a:moveTo>
                  <a:pt x="0" y="109651"/>
                </a:moveTo>
                <a:lnTo>
                  <a:pt x="1535976" y="109651"/>
                </a:lnTo>
                <a:lnTo>
                  <a:pt x="1535976" y="0"/>
                </a:lnTo>
                <a:lnTo>
                  <a:pt x="0" y="0"/>
                </a:lnTo>
                <a:lnTo>
                  <a:pt x="0" y="109651"/>
                </a:lnTo>
                <a:close/>
              </a:path>
            </a:pathLst>
          </a:custGeom>
          <a:solidFill>
            <a:srgbClr val="ADADE0"/>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600"/>
              <a:t>     July 12, 2021	                  </a:t>
            </a:r>
            <a:fld id="{00000000-1234-1234-1234-123412341234}" type="slidenum">
              <a:rPr lang="en-US" sz="600">
                <a:solidFill>
                  <a:schemeClr val="dk1"/>
                </a:solidFill>
              </a:rPr>
              <a:t>‹#›</a:t>
            </a:fld>
            <a:r>
              <a:rPr lang="en-US" sz="600">
                <a:solidFill>
                  <a:schemeClr val="dk1"/>
                </a:solidFill>
              </a:rPr>
              <a:t> / 28</a:t>
            </a:r>
            <a:endParaRPr sz="600"/>
          </a:p>
        </p:txBody>
      </p:sp>
      <p:pic>
        <p:nvPicPr>
          <p:cNvPr id="13" name="Google Shape;13;p1"/>
          <p:cNvPicPr preferRelativeResize="0"/>
          <p:nvPr/>
        </p:nvPicPr>
        <p:blipFill>
          <a:blip r:embed="rId1">
            <a:alphaModFix/>
          </a:blip>
          <a:stretch>
            <a:fillRect/>
          </a:stretch>
        </p:blipFill>
        <p:spPr>
          <a:xfrm>
            <a:off x="4305350" y="0"/>
            <a:ext cx="265275" cy="387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8"/>
          <p:cNvSpPr txBox="1"/>
          <p:nvPr/>
        </p:nvSpPr>
        <p:spPr>
          <a:xfrm>
            <a:off x="319050" y="965475"/>
            <a:ext cx="3972000" cy="1880700"/>
          </a:xfrm>
          <a:prstGeom prst="rect">
            <a:avLst/>
          </a:prstGeom>
          <a:noFill/>
          <a:ln>
            <a:noFill/>
          </a:ln>
        </p:spPr>
        <p:txBody>
          <a:bodyPr anchorCtr="0" anchor="t" bIns="0" lIns="0" spcFirstLastPara="1" rIns="0" wrap="square" tIns="6975">
            <a:noAutofit/>
          </a:bodyPr>
          <a:lstStyle/>
          <a:p>
            <a:pPr indent="0" lvl="0" marL="0" marR="33655" rtl="0" algn="ctr">
              <a:lnSpc>
                <a:spcPct val="102600"/>
              </a:lnSpc>
              <a:spcBef>
                <a:spcPts val="0"/>
              </a:spcBef>
              <a:spcAft>
                <a:spcPts val="0"/>
              </a:spcAft>
              <a:buNone/>
            </a:pPr>
            <a:r>
              <a:rPr b="1" lang="en-US" sz="1100">
                <a:solidFill>
                  <a:srgbClr val="4747BA"/>
                </a:solidFill>
              </a:rPr>
              <a:t>Grey Box Testing</a:t>
            </a:r>
            <a:endParaRPr b="1" sz="1100">
              <a:solidFill>
                <a:srgbClr val="4747BA"/>
              </a:solidFill>
            </a:endParaRPr>
          </a:p>
          <a:p>
            <a:pPr indent="0" lvl="0" marL="0" marR="33655" rtl="0" algn="ctr">
              <a:lnSpc>
                <a:spcPct val="102600"/>
              </a:lnSpc>
              <a:spcBef>
                <a:spcPts val="0"/>
              </a:spcBef>
              <a:spcAft>
                <a:spcPts val="0"/>
              </a:spcAft>
              <a:buNone/>
            </a:pPr>
            <a:r>
              <a:t/>
            </a:r>
            <a:endParaRPr b="1" sz="1100"/>
          </a:p>
          <a:p>
            <a:pPr indent="0" lvl="0" marL="0" marR="33655" rtl="0" algn="ctr">
              <a:lnSpc>
                <a:spcPct val="102600"/>
              </a:lnSpc>
              <a:spcBef>
                <a:spcPts val="0"/>
              </a:spcBef>
              <a:spcAft>
                <a:spcPts val="0"/>
              </a:spcAft>
              <a:buNone/>
            </a:pPr>
            <a:r>
              <a:rPr b="1" lang="en-US" sz="1100"/>
              <a:t>Md. Nazmul Haque</a:t>
            </a:r>
            <a:endParaRPr b="1" sz="1100"/>
          </a:p>
          <a:p>
            <a:pPr indent="0" lvl="0" marL="0" marR="33655" rtl="0" algn="ctr">
              <a:lnSpc>
                <a:spcPct val="102600"/>
              </a:lnSpc>
              <a:spcBef>
                <a:spcPts val="0"/>
              </a:spcBef>
              <a:spcAft>
                <a:spcPts val="0"/>
              </a:spcAft>
              <a:buNone/>
            </a:pPr>
            <a:r>
              <a:rPr lang="en-US" sz="1000"/>
              <a:t>Lecturer, IUT</a:t>
            </a:r>
            <a:endParaRPr sz="1000"/>
          </a:p>
          <a:p>
            <a:pPr indent="0" lvl="0" marL="0" marR="33655" rtl="0" algn="ctr">
              <a:lnSpc>
                <a:spcPct val="102600"/>
              </a:lnSpc>
              <a:spcBef>
                <a:spcPts val="0"/>
              </a:spcBef>
              <a:spcAft>
                <a:spcPts val="0"/>
              </a:spcAft>
              <a:buNone/>
            </a:pPr>
            <a:r>
              <a:t/>
            </a:r>
            <a:endParaRPr sz="1100"/>
          </a:p>
          <a:p>
            <a:pPr indent="0" lvl="0" marL="0" marR="33655" rtl="0" algn="ctr">
              <a:lnSpc>
                <a:spcPct val="102600"/>
              </a:lnSpc>
              <a:spcBef>
                <a:spcPts val="0"/>
              </a:spcBef>
              <a:spcAft>
                <a:spcPts val="0"/>
              </a:spcAft>
              <a:buNone/>
            </a:pPr>
            <a:r>
              <a:t/>
            </a:r>
            <a:endParaRPr sz="1100"/>
          </a:p>
          <a:p>
            <a:pPr indent="0" lvl="0" marL="0" marR="0" rtl="0" algn="ctr">
              <a:lnSpc>
                <a:spcPct val="100000"/>
              </a:lnSpc>
              <a:spcBef>
                <a:spcPts val="1000"/>
              </a:spcBef>
              <a:spcAft>
                <a:spcPts val="0"/>
              </a:spcAft>
              <a:buNone/>
            </a:pPr>
            <a:r>
              <a:rPr lang="en-US" sz="900"/>
              <a:t>Department of Computer Science and Engineering</a:t>
            </a:r>
            <a:endParaRPr sz="900"/>
          </a:p>
          <a:p>
            <a:pPr indent="0" lvl="0" marL="0" marR="0" rtl="0" algn="ctr">
              <a:lnSpc>
                <a:spcPct val="100000"/>
              </a:lnSpc>
              <a:spcBef>
                <a:spcPts val="0"/>
              </a:spcBef>
              <a:spcAft>
                <a:spcPts val="0"/>
              </a:spcAft>
              <a:buNone/>
            </a:pPr>
            <a:r>
              <a:rPr lang="en-US" sz="900"/>
              <a:t>Islamic University of Technology</a:t>
            </a:r>
            <a:endParaRPr sz="900"/>
          </a:p>
          <a:p>
            <a:pPr indent="0" lvl="0" marL="0" marR="0" rtl="0" algn="ctr">
              <a:lnSpc>
                <a:spcPct val="100000"/>
              </a:lnSpc>
              <a:spcBef>
                <a:spcPts val="0"/>
              </a:spcBef>
              <a:spcAft>
                <a:spcPts val="0"/>
              </a:spcAft>
              <a:buNone/>
            </a:pPr>
            <a:r>
              <a:t/>
            </a:r>
            <a:endParaRPr sz="900"/>
          </a:p>
          <a:p>
            <a:pPr indent="0" lvl="0" marL="0" marR="0" rtl="0" algn="ctr">
              <a:lnSpc>
                <a:spcPct val="100000"/>
              </a:lnSpc>
              <a:spcBef>
                <a:spcPts val="0"/>
              </a:spcBef>
              <a:spcAft>
                <a:spcPts val="0"/>
              </a:spcAft>
              <a:buNone/>
            </a:pPr>
            <a:r>
              <a:rPr lang="en-US" sz="900"/>
              <a:t>January 04, 2022</a:t>
            </a:r>
            <a:endParaRPr sz="900"/>
          </a:p>
          <a:p>
            <a:pPr indent="0" lvl="0" marL="0" marR="0" rtl="0" algn="ctr">
              <a:lnSpc>
                <a:spcPct val="100000"/>
              </a:lnSpc>
              <a:spcBef>
                <a:spcPts val="0"/>
              </a:spcBef>
              <a:spcAft>
                <a:spcPts val="0"/>
              </a:spcAft>
              <a:buNone/>
            </a:pPr>
            <a:r>
              <a:t/>
            </a:r>
            <a:endParaRPr sz="1100"/>
          </a:p>
          <a:p>
            <a:pPr indent="0" lvl="0" marL="0" marR="941705" rtl="0" algn="ctr">
              <a:lnSpc>
                <a:spcPct val="100000"/>
              </a:lnSpc>
              <a:spcBef>
                <a:spcPts val="85"/>
              </a:spcBef>
              <a:spcAft>
                <a:spcPts val="0"/>
              </a:spcAft>
              <a:buNone/>
            </a:pPr>
            <a:r>
              <a:t/>
            </a:r>
            <a:endParaRPr sz="1100"/>
          </a:p>
        </p:txBody>
      </p:sp>
      <p:sp>
        <p:nvSpPr>
          <p:cNvPr id="112" name="Google Shape;112;p8"/>
          <p:cNvSpPr txBox="1"/>
          <p:nvPr/>
        </p:nvSpPr>
        <p:spPr>
          <a:xfrm>
            <a:off x="95300" y="167600"/>
            <a:ext cx="4411500" cy="582300"/>
          </a:xfrm>
          <a:prstGeom prst="rect">
            <a:avLst/>
          </a:prstGeom>
          <a:noFill/>
          <a:ln>
            <a:noFill/>
          </a:ln>
        </p:spPr>
        <p:txBody>
          <a:bodyPr anchorCtr="0" anchor="t" bIns="0" lIns="0" spcFirstLastPara="1" rIns="0" wrap="square" tIns="61575">
            <a:noAutofit/>
          </a:bodyPr>
          <a:lstStyle/>
          <a:p>
            <a:pPr indent="0" lvl="0" marL="12700" rtl="0" algn="ctr">
              <a:spcBef>
                <a:spcPts val="225"/>
              </a:spcBef>
              <a:spcAft>
                <a:spcPts val="0"/>
              </a:spcAft>
              <a:buNone/>
            </a:pPr>
            <a:r>
              <a:rPr lang="en-US">
                <a:solidFill>
                  <a:srgbClr val="3333B2"/>
                </a:solidFill>
                <a:latin typeface="Trebuchet MS"/>
                <a:ea typeface="Trebuchet MS"/>
                <a:cs typeface="Trebuchet MS"/>
                <a:sym typeface="Trebuchet MS"/>
              </a:rPr>
              <a:t>SWE-4805: Software Verification and Validation</a:t>
            </a:r>
            <a:endParaRPr>
              <a:solidFill>
                <a:srgbClr val="3333B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AutoNum type="arabicPeriod" startAt="7"/>
            </a:pPr>
            <a:r>
              <a:rPr b="1" lang="en-US" sz="1200">
                <a:solidFill>
                  <a:schemeClr val="dk1"/>
                </a:solidFill>
                <a:latin typeface="Times New Roman"/>
                <a:ea typeface="Times New Roman"/>
                <a:cs typeface="Times New Roman"/>
                <a:sym typeface="Times New Roman"/>
              </a:rPr>
              <a:t>Execution of subfunction:</a:t>
            </a:r>
            <a:r>
              <a:rPr lang="en-US" sz="1200">
                <a:solidFill>
                  <a:schemeClr val="dk1"/>
                </a:solidFill>
                <a:latin typeface="Times New Roman"/>
                <a:ea typeface="Times New Roman"/>
                <a:cs typeface="Times New Roman"/>
                <a:sym typeface="Times New Roman"/>
              </a:rPr>
              <a:t> Test case for subfunction to be executed.</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startAt="7"/>
            </a:pPr>
            <a:r>
              <a:rPr b="1" lang="en-US" sz="1200">
                <a:solidFill>
                  <a:schemeClr val="dk1"/>
                </a:solidFill>
                <a:latin typeface="Times New Roman"/>
                <a:ea typeface="Times New Roman"/>
                <a:cs typeface="Times New Roman"/>
                <a:sym typeface="Times New Roman"/>
              </a:rPr>
              <a:t>Verification of executed subfunction:</a:t>
            </a:r>
            <a:r>
              <a:rPr lang="en-US" sz="1200">
                <a:solidFill>
                  <a:schemeClr val="dk1"/>
                </a:solidFill>
                <a:latin typeface="Times New Roman"/>
                <a:ea typeface="Times New Roman"/>
                <a:cs typeface="Times New Roman"/>
                <a:sym typeface="Times New Roman"/>
              </a:rPr>
              <a:t> Verification to be done for the execution done in Step 7 to identify whether the test results are as expected or not.</a:t>
            </a:r>
            <a:endParaRPr sz="1200">
              <a:solidFill>
                <a:schemeClr val="dk1"/>
              </a:solidFill>
              <a:latin typeface="Times New Roman"/>
              <a:ea typeface="Times New Roman"/>
              <a:cs typeface="Times New Roman"/>
              <a:sym typeface="Times New Roman"/>
            </a:endParaRPr>
          </a:p>
          <a:p>
            <a:pPr indent="0" lvl="0" marL="0" marR="5080" rtl="0" algn="just">
              <a:lnSpc>
                <a:spcPct val="100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5080" rtl="0" algn="just">
              <a:lnSpc>
                <a:spcPct val="100000"/>
              </a:lnSpc>
              <a:spcBef>
                <a:spcPts val="1000"/>
              </a:spcBef>
              <a:spcAft>
                <a:spcPts val="1000"/>
              </a:spcAft>
              <a:buNone/>
            </a:pPr>
            <a:r>
              <a:rPr lang="en-US" sz="1200">
                <a:solidFill>
                  <a:schemeClr val="dk1"/>
                </a:solidFill>
                <a:latin typeface="Times New Roman"/>
                <a:ea typeface="Times New Roman"/>
                <a:cs typeface="Times New Roman"/>
                <a:sym typeface="Times New Roman"/>
              </a:rPr>
              <a:t>The test cases designed for Greybox testing includes Security related, Browser related, GUI related, Operational system related and Database related testing.</a:t>
            </a:r>
            <a:endParaRPr sz="1200">
              <a:solidFill>
                <a:schemeClr val="dk1"/>
              </a:solidFill>
              <a:latin typeface="Times New Roman"/>
              <a:ea typeface="Times New Roman"/>
              <a:cs typeface="Times New Roman"/>
              <a:sym typeface="Times New Roman"/>
            </a:endParaRPr>
          </a:p>
        </p:txBody>
      </p:sp>
      <p:sp>
        <p:nvSpPr>
          <p:cNvPr id="184" name="Google Shape;184;p17"/>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85" name="Google Shape;185;p17"/>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6" name="Google Shape;186;p17"/>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Steps 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Matrix Testing:</a:t>
            </a:r>
            <a:r>
              <a:rPr lang="en-US" sz="1200">
                <a:solidFill>
                  <a:schemeClr val="dk1"/>
                </a:solidFill>
                <a:latin typeface="Times New Roman"/>
                <a:ea typeface="Times New Roman"/>
                <a:cs typeface="Times New Roman"/>
                <a:sym typeface="Times New Roman"/>
              </a:rPr>
              <a:t> Software developers provide all the variables in a program, along with the technical and business risks that are linked with them. The matrix testing technique tests the risks defined by the developers. Matrix technique states all the used variables in a program. This technique helps to identify and remove the variables which are not being used in the program and, in turn, helps to increase the speed of the software.</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Regression Testing:</a:t>
            </a:r>
            <a:r>
              <a:rPr lang="en-US" sz="1200">
                <a:solidFill>
                  <a:schemeClr val="dk1"/>
                </a:solidFill>
                <a:latin typeface="Times New Roman"/>
                <a:ea typeface="Times New Roman"/>
                <a:cs typeface="Times New Roman"/>
                <a:sym typeface="Times New Roman"/>
              </a:rPr>
              <a:t> Regression testing is performed when any change is done in the software or any defect is fixed. It is done to ensure that a new change or fix done has not impacted any existing functionality of the software.</a:t>
            </a:r>
            <a:endParaRPr sz="1200">
              <a:solidFill>
                <a:schemeClr val="dk1"/>
              </a:solidFill>
              <a:latin typeface="Times New Roman"/>
              <a:ea typeface="Times New Roman"/>
              <a:cs typeface="Times New Roman"/>
              <a:sym typeface="Times New Roman"/>
            </a:endParaRPr>
          </a:p>
        </p:txBody>
      </p:sp>
      <p:sp>
        <p:nvSpPr>
          <p:cNvPr id="192" name="Google Shape;192;p18"/>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93" name="Google Shape;193;p18"/>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18"/>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Techniques of </a:t>
            </a:r>
            <a:r>
              <a:rPr lang="en-US">
                <a:solidFill>
                  <a:srgbClr val="3333B2"/>
                </a:solidFill>
                <a:latin typeface="Trebuchet MS"/>
                <a:ea typeface="Trebuchet MS"/>
                <a:cs typeface="Trebuchet MS"/>
                <a:sym typeface="Trebuchet MS"/>
              </a:rPr>
              <a:t>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Orthogonal Array Testing or OAT:</a:t>
            </a:r>
            <a:r>
              <a:rPr lang="en-US" sz="1200">
                <a:solidFill>
                  <a:schemeClr val="dk1"/>
                </a:solidFill>
                <a:latin typeface="Times New Roman"/>
                <a:ea typeface="Times New Roman"/>
                <a:cs typeface="Times New Roman"/>
                <a:sym typeface="Times New Roman"/>
              </a:rPr>
              <a:t> This testing technique is used more for complex functionalities or applications, as this technique is utilized when maximum coverage of code is required with minimum test cases and has large test data with </a:t>
            </a:r>
            <a:r>
              <a:rPr b="1" i="1" lang="en-US" sz="1200">
                <a:solidFill>
                  <a:schemeClr val="dk1"/>
                </a:solidFill>
                <a:latin typeface="Times New Roman"/>
                <a:ea typeface="Times New Roman"/>
                <a:cs typeface="Times New Roman"/>
                <a:sym typeface="Times New Roman"/>
              </a:rPr>
              <a:t>n</a:t>
            </a:r>
            <a:r>
              <a:rPr lang="en-US" sz="1200">
                <a:solidFill>
                  <a:schemeClr val="dk1"/>
                </a:solidFill>
                <a:latin typeface="Times New Roman"/>
                <a:ea typeface="Times New Roman"/>
                <a:cs typeface="Times New Roman"/>
                <a:sym typeface="Times New Roman"/>
              </a:rPr>
              <a:t> number of combinations.</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b="1" lang="en-US" sz="1200">
                <a:solidFill>
                  <a:schemeClr val="dk1"/>
                </a:solidFill>
                <a:latin typeface="Times New Roman"/>
                <a:ea typeface="Times New Roman"/>
                <a:cs typeface="Times New Roman"/>
                <a:sym typeface="Times New Roman"/>
              </a:rPr>
              <a:t>Pattern Testing:</a:t>
            </a:r>
            <a:r>
              <a:rPr lang="en-US" sz="1200">
                <a:solidFill>
                  <a:schemeClr val="dk1"/>
                </a:solidFill>
                <a:latin typeface="Times New Roman"/>
                <a:ea typeface="Times New Roman"/>
                <a:cs typeface="Times New Roman"/>
                <a:sym typeface="Times New Roman"/>
              </a:rPr>
              <a:t> Pattern Testing is performed based on the previous defects found in the software. Defect record is analyzed for the cause of defects and test cases are </a:t>
            </a:r>
            <a:r>
              <a:rPr lang="en-US" sz="1200">
                <a:solidFill>
                  <a:schemeClr val="dk1"/>
                </a:solidFill>
                <a:latin typeface="Times New Roman"/>
                <a:ea typeface="Times New Roman"/>
                <a:cs typeface="Times New Roman"/>
                <a:sym typeface="Times New Roman"/>
              </a:rPr>
              <a:t>created</a:t>
            </a:r>
            <a:r>
              <a:rPr lang="en-US" sz="1200">
                <a:solidFill>
                  <a:schemeClr val="dk1"/>
                </a:solidFill>
                <a:latin typeface="Times New Roman"/>
                <a:ea typeface="Times New Roman"/>
                <a:cs typeface="Times New Roman"/>
                <a:sym typeface="Times New Roman"/>
              </a:rPr>
              <a:t> keeping the defects and their cause in knowledge to find defect before the software goes into production.</a:t>
            </a:r>
            <a:endParaRPr sz="1200">
              <a:solidFill>
                <a:schemeClr val="dk1"/>
              </a:solidFill>
              <a:latin typeface="Times New Roman"/>
              <a:ea typeface="Times New Roman"/>
              <a:cs typeface="Times New Roman"/>
              <a:sym typeface="Times New Roman"/>
            </a:endParaRPr>
          </a:p>
        </p:txBody>
      </p:sp>
      <p:sp>
        <p:nvSpPr>
          <p:cNvPr id="200" name="Google Shape;200;p19"/>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201" name="Google Shape;201;p19"/>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2" name="Google Shape;202;p19"/>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Techniques 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Users and developers have clear goals while doing testing.</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Gray box testing is mostly done by the user perspective.</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Testers are not required to have high programming skills for this testing.</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Overall quality of the product is improved.</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By doing gray box testing, benefits of both black box and white box testing is obtained.</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Gray box testing is unbiased. It avoids conflicts between a tester and a developer.</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Gray box testing is much more effective in integration testing.</a:t>
            </a:r>
            <a:endParaRPr sz="1200">
              <a:solidFill>
                <a:schemeClr val="dk1"/>
              </a:solidFill>
              <a:latin typeface="Times New Roman"/>
              <a:ea typeface="Times New Roman"/>
              <a:cs typeface="Times New Roman"/>
              <a:sym typeface="Times New Roman"/>
            </a:endParaRPr>
          </a:p>
        </p:txBody>
      </p:sp>
      <p:sp>
        <p:nvSpPr>
          <p:cNvPr id="208" name="Google Shape;208;p20"/>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209" name="Google Shape;209;p20"/>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20"/>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Advantages </a:t>
            </a:r>
            <a:r>
              <a:rPr lang="en-US">
                <a:solidFill>
                  <a:srgbClr val="3333B2"/>
                </a:solidFill>
                <a:latin typeface="Trebuchet MS"/>
                <a:ea typeface="Trebuchet MS"/>
                <a:cs typeface="Trebuchet MS"/>
                <a:sym typeface="Trebuchet MS"/>
              </a:rPr>
              <a:t>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Defect association is difficult when gray testing is performed for distributed systems.</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Limited access to internal structure leads to limited access for code path traversal.</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Because source code cannot be accessed, doing complete white box testing is not possible.</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Gray box testing is not suitable for algorithm testing.</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Most of the test cases are difficult to design.</a:t>
            </a:r>
            <a:endParaRPr sz="1200">
              <a:solidFill>
                <a:schemeClr val="dk1"/>
              </a:solidFill>
              <a:latin typeface="Times New Roman"/>
              <a:ea typeface="Times New Roman"/>
              <a:cs typeface="Times New Roman"/>
              <a:sym typeface="Times New Roman"/>
            </a:endParaRPr>
          </a:p>
        </p:txBody>
      </p:sp>
      <p:sp>
        <p:nvSpPr>
          <p:cNvPr id="216" name="Google Shape;216;p21"/>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217" name="Google Shape;217;p21"/>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21"/>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Disa</a:t>
            </a:r>
            <a:r>
              <a:rPr lang="en-US">
                <a:solidFill>
                  <a:srgbClr val="3333B2"/>
                </a:solidFill>
                <a:latin typeface="Trebuchet MS"/>
                <a:ea typeface="Trebuchet MS"/>
                <a:cs typeface="Trebuchet MS"/>
                <a:sym typeface="Trebuchet MS"/>
              </a:rPr>
              <a:t>dvantages 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200">
              <a:solidFill>
                <a:schemeClr val="dk1"/>
              </a:solidFill>
              <a:latin typeface="Times New Roman"/>
              <a:ea typeface="Times New Roman"/>
              <a:cs typeface="Times New Roman"/>
              <a:sym typeface="Times New Roman"/>
            </a:endParaRPr>
          </a:p>
        </p:txBody>
      </p:sp>
      <p:sp>
        <p:nvSpPr>
          <p:cNvPr id="224" name="Google Shape;224;p22"/>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225" name="Google Shape;225;p22"/>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22"/>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sz="1100">
                <a:solidFill>
                  <a:srgbClr val="3333B2"/>
                </a:solidFill>
                <a:latin typeface="Trebuchet MS"/>
                <a:ea typeface="Trebuchet MS"/>
                <a:cs typeface="Trebuchet MS"/>
                <a:sym typeface="Trebuchet MS"/>
              </a:rPr>
              <a:t>Difference Between Black Box, White Box, And Grey Box Testing</a:t>
            </a:r>
            <a:endParaRPr sz="500">
              <a:solidFill>
                <a:srgbClr val="3333B2"/>
              </a:solidFill>
              <a:latin typeface="Trebuchet MS"/>
              <a:ea typeface="Trebuchet MS"/>
              <a:cs typeface="Trebuchet MS"/>
              <a:sym typeface="Trebuchet MS"/>
            </a:endParaRPr>
          </a:p>
        </p:txBody>
      </p:sp>
      <p:pic>
        <p:nvPicPr>
          <p:cNvPr id="227" name="Google Shape;227;p22"/>
          <p:cNvPicPr preferRelativeResize="0"/>
          <p:nvPr/>
        </p:nvPicPr>
        <p:blipFill>
          <a:blip r:embed="rId3">
            <a:alphaModFix/>
          </a:blip>
          <a:stretch>
            <a:fillRect/>
          </a:stretch>
        </p:blipFill>
        <p:spPr>
          <a:xfrm>
            <a:off x="103775" y="553125"/>
            <a:ext cx="4402550" cy="275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23"/>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23"/>
          <p:cNvSpPr txBox="1"/>
          <p:nvPr/>
        </p:nvSpPr>
        <p:spPr>
          <a:xfrm>
            <a:off x="150000" y="848675"/>
            <a:ext cx="4310100" cy="1763400"/>
          </a:xfrm>
          <a:prstGeom prst="rect">
            <a:avLst/>
          </a:prstGeom>
          <a:noFill/>
          <a:ln>
            <a:noFill/>
          </a:ln>
        </p:spPr>
        <p:txBody>
          <a:bodyPr anchorCtr="0" anchor="ctr" bIns="0" lIns="0" spcFirstLastPara="1" rIns="0" wrap="square" tIns="6975">
            <a:noAutofit/>
          </a:bodyPr>
          <a:lstStyle/>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ANY QUESTION ?</a:t>
            </a:r>
            <a:endParaRPr b="1" sz="2400">
              <a:solidFill>
                <a:srgbClr val="3333B2"/>
              </a:solidFill>
              <a:latin typeface="Trebuchet MS"/>
              <a:ea typeface="Trebuchet MS"/>
              <a:cs typeface="Trebuchet MS"/>
              <a:sym typeface="Trebuchet MS"/>
            </a:endParaRPr>
          </a:p>
          <a:p>
            <a:pPr indent="0" lvl="0" marL="12700" rtl="0" algn="ctr">
              <a:spcBef>
                <a:spcPts val="225"/>
              </a:spcBef>
              <a:spcAft>
                <a:spcPts val="0"/>
              </a:spcAft>
              <a:buSzPts val="1100"/>
              <a:buNone/>
            </a:pPr>
            <a:r>
              <a:rPr b="1" lang="en-US" sz="2400">
                <a:solidFill>
                  <a:srgbClr val="3333B2"/>
                </a:solidFill>
                <a:latin typeface="Trebuchet MS"/>
                <a:ea typeface="Trebuchet MS"/>
                <a:cs typeface="Trebuchet MS"/>
                <a:sym typeface="Trebuchet MS"/>
              </a:rPr>
              <a:t>THANK YOU !</a:t>
            </a:r>
            <a:endParaRPr b="1" sz="2400">
              <a:solidFill>
                <a:srgbClr val="3333B2"/>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0" y="648700"/>
            <a:ext cx="4610100" cy="2548200"/>
          </a:xfrm>
          <a:prstGeom prst="rect">
            <a:avLst/>
          </a:prstGeom>
          <a:noFill/>
          <a:ln>
            <a:noFill/>
          </a:ln>
        </p:spPr>
        <p:txBody>
          <a:bodyPr anchorCtr="0" anchor="t" bIns="91425" lIns="91425" spcFirstLastPara="1" rIns="91425" wrap="square" tIns="91425">
            <a:noAutofit/>
          </a:bodyPr>
          <a:lstStyle/>
          <a:p>
            <a:pPr indent="0" lvl="0" marL="0" marR="5080" rtl="0" algn="just">
              <a:lnSpc>
                <a:spcPct val="115000"/>
              </a:lnSpc>
              <a:spcBef>
                <a:spcPts val="0"/>
              </a:spcBef>
              <a:spcAft>
                <a:spcPts val="0"/>
              </a:spcAft>
              <a:buNone/>
            </a:pPr>
            <a:r>
              <a:rPr lang="en-US" sz="1000">
                <a:solidFill>
                  <a:schemeClr val="dk1"/>
                </a:solidFill>
                <a:highlight>
                  <a:schemeClr val="lt1"/>
                </a:highlight>
                <a:latin typeface="Times New Roman"/>
                <a:ea typeface="Times New Roman"/>
                <a:cs typeface="Times New Roman"/>
                <a:sym typeface="Times New Roman"/>
              </a:rPr>
              <a:t>[1] </a:t>
            </a:r>
            <a:r>
              <a:rPr lang="en-US" sz="1000">
                <a:solidFill>
                  <a:schemeClr val="dk1"/>
                </a:solidFill>
                <a:highlight>
                  <a:schemeClr val="lt1"/>
                </a:highlight>
                <a:latin typeface="Times New Roman"/>
                <a:ea typeface="Times New Roman"/>
                <a:cs typeface="Times New Roman"/>
                <a:sym typeface="Times New Roman"/>
              </a:rPr>
              <a:t>Chauhan, Naresh. Software Testing: Principles and Practices. Oxford university press, 2010.</a:t>
            </a:r>
            <a:endParaRPr sz="1000">
              <a:solidFill>
                <a:schemeClr val="dk1"/>
              </a:solidFill>
              <a:highlight>
                <a:schemeClr val="lt1"/>
              </a:highlight>
              <a:latin typeface="Times New Roman"/>
              <a:ea typeface="Times New Roman"/>
              <a:cs typeface="Times New Roman"/>
              <a:sym typeface="Times New Roman"/>
            </a:endParaRPr>
          </a:p>
          <a:p>
            <a:pPr indent="0" lvl="0" marL="0" marR="5080" rtl="0" algn="just">
              <a:lnSpc>
                <a:spcPct val="115000"/>
              </a:lnSpc>
              <a:spcBef>
                <a:spcPts val="1000"/>
              </a:spcBef>
              <a:spcAft>
                <a:spcPts val="0"/>
              </a:spcAft>
              <a:buNone/>
            </a:pPr>
            <a:r>
              <a:rPr lang="en-US" sz="1000">
                <a:solidFill>
                  <a:schemeClr val="dk1"/>
                </a:solidFill>
                <a:highlight>
                  <a:schemeClr val="lt1"/>
                </a:highlight>
                <a:latin typeface="Times New Roman"/>
                <a:ea typeface="Times New Roman"/>
                <a:cs typeface="Times New Roman"/>
                <a:sym typeface="Times New Roman"/>
              </a:rPr>
              <a:t>[2] https://www.javatpoint.com/grey-box-testing</a:t>
            </a:r>
            <a:endParaRPr sz="1000">
              <a:solidFill>
                <a:schemeClr val="dk1"/>
              </a:solidFill>
              <a:highlight>
                <a:schemeClr val="lt1"/>
              </a:highlight>
              <a:latin typeface="Times New Roman"/>
              <a:ea typeface="Times New Roman"/>
              <a:cs typeface="Times New Roman"/>
              <a:sym typeface="Times New Roman"/>
            </a:endParaRPr>
          </a:p>
          <a:p>
            <a:pPr indent="0" lvl="0" marL="0" marR="5080" rtl="0" algn="just">
              <a:lnSpc>
                <a:spcPct val="115000"/>
              </a:lnSpc>
              <a:spcBef>
                <a:spcPts val="1000"/>
              </a:spcBef>
              <a:spcAft>
                <a:spcPts val="1000"/>
              </a:spcAft>
              <a:buNone/>
            </a:pPr>
            <a:r>
              <a:rPr lang="en-US" sz="1000">
                <a:solidFill>
                  <a:schemeClr val="dk1"/>
                </a:solidFill>
                <a:highlight>
                  <a:schemeClr val="lt1"/>
                </a:highlight>
                <a:latin typeface="Times New Roman"/>
                <a:ea typeface="Times New Roman"/>
                <a:cs typeface="Times New Roman"/>
                <a:sym typeface="Times New Roman"/>
              </a:rPr>
              <a:t>[3]https://www.javatpoint.com/black-box-testing-vs-white-box-testing-vs-grey-box-testing</a:t>
            </a:r>
            <a:endParaRPr sz="1000">
              <a:solidFill>
                <a:schemeClr val="dk1"/>
              </a:solidFill>
              <a:highlight>
                <a:schemeClr val="lt1"/>
              </a:highlight>
              <a:latin typeface="Times New Roman"/>
              <a:ea typeface="Times New Roman"/>
              <a:cs typeface="Times New Roman"/>
              <a:sym typeface="Times New Roman"/>
            </a:endParaRPr>
          </a:p>
        </p:txBody>
      </p:sp>
      <p:sp>
        <p:nvSpPr>
          <p:cNvPr id="240" name="Google Shape;240;p2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Acknowledgements</a:t>
            </a:r>
            <a:endParaRPr sz="1800"/>
          </a:p>
        </p:txBody>
      </p:sp>
      <p:sp>
        <p:nvSpPr>
          <p:cNvPr id="241" name="Google Shape;241;p2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24"/>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Acknowledgements</a:t>
            </a:r>
            <a:endParaRPr i="1" sz="900">
              <a:solidFill>
                <a:srgbClr val="3333B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 calcmode="lin" valueType="num">
                                      <p:cBhvr additive="base">
                                        <p:cTn dur="1"/>
                                        <p:tgtEl>
                                          <p:spTgt spid="23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 calcmode="lin" valueType="num">
                                      <p:cBhvr additive="base">
                                        <p:cTn dur="1"/>
                                        <p:tgtEl>
                                          <p:spTgt spid="23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 calcmode="lin" valueType="num">
                                      <p:cBhvr additive="base">
                                        <p:cTn dur="1"/>
                                        <p:tgtEl>
                                          <p:spTgt spid="23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nvSpPr>
        <p:spPr>
          <a:xfrm>
            <a:off x="0" y="648700"/>
            <a:ext cx="4610100" cy="2290200"/>
          </a:xfrm>
          <a:prstGeom prst="rect">
            <a:avLst/>
          </a:prstGeom>
          <a:noFill/>
          <a:ln>
            <a:noFill/>
          </a:ln>
        </p:spPr>
        <p:txBody>
          <a:bodyPr anchorCtr="0" anchor="t" bIns="91425" lIns="91425" spcFirstLastPara="1" rIns="91425" wrap="square" tIns="91425">
            <a:noAutofit/>
          </a:bodyPr>
          <a:lstStyle/>
          <a:p>
            <a:pPr indent="-292100" lvl="0" marL="457200" marR="5080" rtl="0" algn="just">
              <a:spcBef>
                <a:spcPts val="0"/>
              </a:spcBef>
              <a:spcAft>
                <a:spcPts val="1000"/>
              </a:spcAft>
              <a:buClr>
                <a:srgbClr val="3333B2"/>
              </a:buClr>
              <a:buSzPts val="1000"/>
              <a:buFont typeface="Times New Roman"/>
              <a:buChar char="●"/>
            </a:pPr>
            <a:r>
              <a:rPr lang="en-US" sz="1000">
                <a:solidFill>
                  <a:schemeClr val="dk1"/>
                </a:solidFill>
                <a:latin typeface="Times New Roman"/>
                <a:ea typeface="Times New Roman"/>
                <a:cs typeface="Times New Roman"/>
                <a:sym typeface="Times New Roman"/>
              </a:rPr>
              <a:t>Grey box Testing</a:t>
            </a:r>
            <a:endParaRPr sz="1000">
              <a:solidFill>
                <a:schemeClr val="dk1"/>
              </a:solidFill>
              <a:latin typeface="Times New Roman"/>
              <a:ea typeface="Times New Roman"/>
              <a:cs typeface="Times New Roman"/>
              <a:sym typeface="Times New Roman"/>
            </a:endParaRPr>
          </a:p>
        </p:txBody>
      </p:sp>
      <p:sp>
        <p:nvSpPr>
          <p:cNvPr id="118" name="Google Shape;118;p9"/>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Contents</a:t>
            </a:r>
            <a:endParaRPr sz="1800"/>
          </a:p>
        </p:txBody>
      </p:sp>
      <p:sp>
        <p:nvSpPr>
          <p:cNvPr id="119" name="Google Shape;119;p9"/>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9"/>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Contents</a:t>
            </a:r>
            <a:endParaRPr i="1" sz="900">
              <a:solidFill>
                <a:srgbClr val="3333B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A software testing method to test the software application with partial knowledge of the internal working structure. </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A combination of black box and white box testing because it involves access to internal coding to design test cases as white box testing and testing practices are done at functionality level as black box testing.</a:t>
            </a:r>
            <a:endParaRPr sz="1200">
              <a:solidFill>
                <a:schemeClr val="dk1"/>
              </a:solidFill>
              <a:latin typeface="Times New Roman"/>
              <a:ea typeface="Times New Roman"/>
              <a:cs typeface="Times New Roman"/>
              <a:sym typeface="Times New Roman"/>
            </a:endParaRPr>
          </a:p>
        </p:txBody>
      </p:sp>
      <p:sp>
        <p:nvSpPr>
          <p:cNvPr id="126" name="Google Shape;126;p10"/>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27" name="Google Shape;127;p10"/>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0"/>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Grey Box Testing</a:t>
            </a:r>
            <a:endParaRPr sz="800">
              <a:solidFill>
                <a:srgbClr val="3333B2"/>
              </a:solidFill>
              <a:latin typeface="Trebuchet MS"/>
              <a:ea typeface="Trebuchet MS"/>
              <a:cs typeface="Trebuchet MS"/>
              <a:sym typeface="Trebuchet MS"/>
            </a:endParaRPr>
          </a:p>
        </p:txBody>
      </p:sp>
      <p:pic>
        <p:nvPicPr>
          <p:cNvPr id="129" name="Google Shape;129;p10"/>
          <p:cNvPicPr preferRelativeResize="0"/>
          <p:nvPr/>
        </p:nvPicPr>
        <p:blipFill>
          <a:blip r:embed="rId3">
            <a:alphaModFix/>
          </a:blip>
          <a:stretch>
            <a:fillRect/>
          </a:stretch>
        </p:blipFill>
        <p:spPr>
          <a:xfrm>
            <a:off x="85100" y="1919525"/>
            <a:ext cx="4370900" cy="13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Identifies context-specific errors that belong to web systems. For example; while testing, if tester encounters any defect, then he makes changes in code to resolve the defect and then test it again in real time. It concentrates on all the layers of any complex software system to increase testing coverage. </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Gives the ability to test both presentation layer and internal coding structure. It is primarily used in </a:t>
            </a:r>
            <a:r>
              <a:rPr b="1" lang="en-US" sz="1200">
                <a:solidFill>
                  <a:schemeClr val="dk1"/>
                </a:solidFill>
                <a:latin typeface="Times New Roman"/>
                <a:ea typeface="Times New Roman"/>
                <a:cs typeface="Times New Roman"/>
                <a:sym typeface="Times New Roman"/>
              </a:rPr>
              <a:t>integration testing</a:t>
            </a:r>
            <a:r>
              <a:rPr lang="en-US" sz="1200">
                <a:solidFill>
                  <a:schemeClr val="dk1"/>
                </a:solidFill>
                <a:latin typeface="Times New Roman"/>
                <a:ea typeface="Times New Roman"/>
                <a:cs typeface="Times New Roman"/>
                <a:sym typeface="Times New Roman"/>
              </a:rPr>
              <a:t> and </a:t>
            </a:r>
            <a:r>
              <a:rPr b="1" lang="en-US" sz="1200">
                <a:solidFill>
                  <a:schemeClr val="dk1"/>
                </a:solidFill>
                <a:latin typeface="Times New Roman"/>
                <a:ea typeface="Times New Roman"/>
                <a:cs typeface="Times New Roman"/>
                <a:sym typeface="Times New Roman"/>
              </a:rPr>
              <a:t>penetration testing</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135" name="Google Shape;135;p11"/>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36" name="Google Shape;136;p11"/>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1"/>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0" lvl="0" marL="0" marR="5080" rtl="0" algn="just">
              <a:lnSpc>
                <a:spcPct val="100000"/>
              </a:lnSpc>
              <a:spcBef>
                <a:spcPts val="0"/>
              </a:spcBef>
              <a:spcAft>
                <a:spcPts val="1000"/>
              </a:spcAft>
              <a:buNone/>
            </a:pPr>
            <a:r>
              <a:t/>
            </a:r>
            <a:endParaRPr sz="1200">
              <a:solidFill>
                <a:schemeClr val="dk1"/>
              </a:solidFill>
              <a:latin typeface="Times New Roman"/>
              <a:ea typeface="Times New Roman"/>
              <a:cs typeface="Times New Roman"/>
              <a:sym typeface="Times New Roman"/>
            </a:endParaRPr>
          </a:p>
        </p:txBody>
      </p:sp>
      <p:sp>
        <p:nvSpPr>
          <p:cNvPr id="143" name="Google Shape;143;p12"/>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44" name="Google Shape;144;p12"/>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2"/>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Why </a:t>
            </a:r>
            <a:r>
              <a:rPr lang="en-US">
                <a:solidFill>
                  <a:srgbClr val="3333B2"/>
                </a:solidFill>
                <a:latin typeface="Trebuchet MS"/>
                <a:ea typeface="Trebuchet MS"/>
                <a:cs typeface="Trebuchet MS"/>
                <a:sym typeface="Trebuchet MS"/>
              </a:rPr>
              <a:t>Grey Box Testing ?</a:t>
            </a:r>
            <a:endParaRPr sz="800">
              <a:solidFill>
                <a:srgbClr val="3333B2"/>
              </a:solidFill>
              <a:latin typeface="Trebuchet MS"/>
              <a:ea typeface="Trebuchet MS"/>
              <a:cs typeface="Trebuchet MS"/>
              <a:sym typeface="Trebuchet MS"/>
            </a:endParaRPr>
          </a:p>
        </p:txBody>
      </p:sp>
      <p:pic>
        <p:nvPicPr>
          <p:cNvPr id="146" name="Google Shape;146;p12"/>
          <p:cNvPicPr preferRelativeResize="0"/>
          <p:nvPr/>
        </p:nvPicPr>
        <p:blipFill>
          <a:blip r:embed="rId3">
            <a:alphaModFix/>
          </a:blip>
          <a:stretch>
            <a:fillRect/>
          </a:stretch>
        </p:blipFill>
        <p:spPr>
          <a:xfrm>
            <a:off x="568260" y="663850"/>
            <a:ext cx="3484615" cy="259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While testing a website, if the tester clicks on any link, and it comes up with an error, the Grey box tester can make changes in the HTML code to check the same.</a:t>
            </a:r>
            <a:endParaRPr sz="1200">
              <a:solidFill>
                <a:schemeClr val="dk1"/>
              </a:solidFill>
              <a:latin typeface="Times New Roman"/>
              <a:ea typeface="Times New Roman"/>
              <a:cs typeface="Times New Roman"/>
              <a:sym typeface="Times New Roman"/>
            </a:endParaRPr>
          </a:p>
          <a:p>
            <a:pPr indent="0" lvl="0" marL="457200" marR="5080" rtl="0" algn="just">
              <a:lnSpc>
                <a:spcPct val="100000"/>
              </a:lnSpc>
              <a:spcBef>
                <a:spcPts val="1000"/>
              </a:spcBef>
              <a:spcAft>
                <a:spcPts val="1000"/>
              </a:spcAft>
              <a:buNone/>
            </a:pPr>
            <a:r>
              <a:rPr lang="en-US" sz="1200">
                <a:solidFill>
                  <a:schemeClr val="dk1"/>
                </a:solidFill>
                <a:latin typeface="Times New Roman"/>
                <a:ea typeface="Times New Roman"/>
                <a:cs typeface="Times New Roman"/>
                <a:sym typeface="Times New Roman"/>
              </a:rPr>
              <a:t>In this particular scenario, white box testing is being done by changing the code and as the tester is testing the changes at the front end–black box testing is also being done. The combination of the White box and Black box results in Grey box testing.</a:t>
            </a:r>
            <a:endParaRPr sz="1200">
              <a:solidFill>
                <a:schemeClr val="dk1"/>
              </a:solidFill>
              <a:latin typeface="Times New Roman"/>
              <a:ea typeface="Times New Roman"/>
              <a:cs typeface="Times New Roman"/>
              <a:sym typeface="Times New Roman"/>
            </a:endParaRPr>
          </a:p>
        </p:txBody>
      </p:sp>
      <p:sp>
        <p:nvSpPr>
          <p:cNvPr id="152" name="Google Shape;152;p13"/>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53" name="Google Shape;153;p13"/>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3"/>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Example of </a:t>
            </a:r>
            <a:r>
              <a:rPr lang="en-US">
                <a:solidFill>
                  <a:srgbClr val="3333B2"/>
                </a:solidFill>
                <a:latin typeface="Trebuchet MS"/>
                <a:ea typeface="Trebuchet MS"/>
                <a:cs typeface="Trebuchet MS"/>
                <a:sym typeface="Trebuchet MS"/>
              </a:rPr>
              <a:t>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Grey box testers can analyze the error codes and explore the cause in detail if they have knowledge and access to the error code table in which cause is provided against the error code. Say, the webpage gets an error code as “Internal server error 500” and the cause against this error is shown as server error in the table.</a:t>
            </a:r>
            <a:endParaRPr sz="1200">
              <a:solidFill>
                <a:schemeClr val="dk1"/>
              </a:solidFill>
              <a:latin typeface="Times New Roman"/>
              <a:ea typeface="Times New Roman"/>
              <a:cs typeface="Times New Roman"/>
              <a:sym typeface="Times New Roman"/>
            </a:endParaRPr>
          </a:p>
          <a:p>
            <a:pPr indent="0" lvl="0" marL="457200" marR="5080" rtl="0" algn="just">
              <a:lnSpc>
                <a:spcPct val="100000"/>
              </a:lnSpc>
              <a:spcBef>
                <a:spcPts val="1000"/>
              </a:spcBef>
              <a:spcAft>
                <a:spcPts val="1000"/>
              </a:spcAft>
              <a:buNone/>
            </a:pPr>
            <a:r>
              <a:rPr lang="en-US" sz="1200">
                <a:solidFill>
                  <a:schemeClr val="dk1"/>
                </a:solidFill>
                <a:latin typeface="Times New Roman"/>
                <a:ea typeface="Times New Roman"/>
                <a:cs typeface="Times New Roman"/>
                <a:sym typeface="Times New Roman"/>
              </a:rPr>
              <a:t>Using this information, a tester can further analyze the issue and provide the details to the developer, rather than just raising the issue to them.</a:t>
            </a:r>
            <a:endParaRPr sz="1200">
              <a:solidFill>
                <a:schemeClr val="dk1"/>
              </a:solidFill>
              <a:latin typeface="Times New Roman"/>
              <a:ea typeface="Times New Roman"/>
              <a:cs typeface="Times New Roman"/>
              <a:sym typeface="Times New Roman"/>
            </a:endParaRPr>
          </a:p>
        </p:txBody>
      </p:sp>
      <p:sp>
        <p:nvSpPr>
          <p:cNvPr id="160" name="Google Shape;160;p14"/>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61" name="Google Shape;161;p14"/>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4"/>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Example 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Grey box testers can analyze the log files themselves to find the root cause for the issue.</a:t>
            </a:r>
            <a:endParaRPr sz="1200">
              <a:solidFill>
                <a:schemeClr val="dk1"/>
              </a:solidFill>
              <a:latin typeface="Times New Roman"/>
              <a:ea typeface="Times New Roman"/>
              <a:cs typeface="Times New Roman"/>
              <a:sym typeface="Times New Roman"/>
            </a:endParaRPr>
          </a:p>
          <a:p>
            <a:pPr indent="0" lvl="0" marL="457200" marR="5080" rtl="0" algn="just">
              <a:lnSpc>
                <a:spcPct val="100000"/>
              </a:lnSpc>
              <a:spcBef>
                <a:spcPts val="1000"/>
              </a:spcBef>
              <a:spcAft>
                <a:spcPts val="1000"/>
              </a:spcAft>
              <a:buNone/>
            </a:pPr>
            <a:r>
              <a:rPr lang="en-US" sz="1200">
                <a:solidFill>
                  <a:schemeClr val="dk1"/>
                </a:solidFill>
                <a:latin typeface="Times New Roman"/>
                <a:ea typeface="Times New Roman"/>
                <a:cs typeface="Times New Roman"/>
                <a:sym typeface="Times New Roman"/>
              </a:rPr>
              <a:t>The Grey box tester can easily analyze low performance, crashes in the application, or other issues.</a:t>
            </a:r>
            <a:endParaRPr sz="1200">
              <a:solidFill>
                <a:schemeClr val="dk1"/>
              </a:solidFill>
              <a:latin typeface="Times New Roman"/>
              <a:ea typeface="Times New Roman"/>
              <a:cs typeface="Times New Roman"/>
              <a:sym typeface="Times New Roman"/>
            </a:endParaRPr>
          </a:p>
        </p:txBody>
      </p:sp>
      <p:sp>
        <p:nvSpPr>
          <p:cNvPr id="168" name="Google Shape;168;p15"/>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69" name="Google Shape;169;p15"/>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5"/>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Example of 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nvSpPr>
        <p:spPr>
          <a:xfrm>
            <a:off x="0" y="648700"/>
            <a:ext cx="4551300" cy="2595300"/>
          </a:xfrm>
          <a:prstGeom prst="rect">
            <a:avLst/>
          </a:prstGeom>
          <a:noFill/>
          <a:ln>
            <a:noFill/>
          </a:ln>
        </p:spPr>
        <p:txBody>
          <a:bodyPr anchorCtr="0" anchor="t" bIns="91425" lIns="91425" spcFirstLastPara="1" rIns="91425" wrap="square" tIns="91425">
            <a:noAutofit/>
          </a:bodyPr>
          <a:lstStyle/>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Select input:</a:t>
            </a:r>
            <a:r>
              <a:rPr lang="en-US" sz="1200">
                <a:solidFill>
                  <a:schemeClr val="dk1"/>
                </a:solidFill>
                <a:latin typeface="Times New Roman"/>
                <a:ea typeface="Times New Roman"/>
                <a:cs typeface="Times New Roman"/>
                <a:sym typeface="Times New Roman"/>
              </a:rPr>
              <a:t> White box and Black box testing inputs to be identified.</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Identify output:</a:t>
            </a:r>
            <a:r>
              <a:rPr lang="en-US" sz="1200">
                <a:solidFill>
                  <a:schemeClr val="dk1"/>
                </a:solidFill>
                <a:latin typeface="Times New Roman"/>
                <a:ea typeface="Times New Roman"/>
                <a:cs typeface="Times New Roman"/>
                <a:sym typeface="Times New Roman"/>
              </a:rPr>
              <a:t> Outputs to be identified for the inputs selected in step 1.</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Identify the key paths:</a:t>
            </a:r>
            <a:r>
              <a:rPr lang="en-US" sz="1200">
                <a:solidFill>
                  <a:schemeClr val="dk1"/>
                </a:solidFill>
                <a:latin typeface="Times New Roman"/>
                <a:ea typeface="Times New Roman"/>
                <a:cs typeface="Times New Roman"/>
                <a:sym typeface="Times New Roman"/>
              </a:rPr>
              <a:t> All the major and key paths to be identified for the testing phase.</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Identify subfunctions:</a:t>
            </a:r>
            <a:r>
              <a:rPr lang="en-US" sz="1200">
                <a:solidFill>
                  <a:schemeClr val="dk1"/>
                </a:solidFill>
                <a:latin typeface="Times New Roman"/>
                <a:ea typeface="Times New Roman"/>
                <a:cs typeface="Times New Roman"/>
                <a:sym typeface="Times New Roman"/>
              </a:rPr>
              <a:t> Subfunctions to be identified to perform testing at the next level, i.e. to test more in-depth into the product.</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Identify subfunction input:</a:t>
            </a:r>
            <a:r>
              <a:rPr lang="en-US" sz="1200">
                <a:solidFill>
                  <a:schemeClr val="dk1"/>
                </a:solidFill>
                <a:latin typeface="Times New Roman"/>
                <a:ea typeface="Times New Roman"/>
                <a:cs typeface="Times New Roman"/>
                <a:sym typeface="Times New Roman"/>
              </a:rPr>
              <a:t> Inputs for subfunction to be identified in this step.</a:t>
            </a:r>
            <a:endParaRPr sz="1200">
              <a:solidFill>
                <a:schemeClr val="dk1"/>
              </a:solidFill>
              <a:latin typeface="Times New Roman"/>
              <a:ea typeface="Times New Roman"/>
              <a:cs typeface="Times New Roman"/>
              <a:sym typeface="Times New Roman"/>
            </a:endParaRPr>
          </a:p>
          <a:p>
            <a:pPr indent="-304800" lvl="0" marL="457200" marR="5080" rtl="0" algn="just">
              <a:lnSpc>
                <a:spcPct val="100000"/>
              </a:lnSpc>
              <a:spcBef>
                <a:spcPts val="0"/>
              </a:spcBef>
              <a:spcAft>
                <a:spcPts val="0"/>
              </a:spcAft>
              <a:buClr>
                <a:schemeClr val="dk1"/>
              </a:buClr>
              <a:buSzPts val="1200"/>
              <a:buFont typeface="Times New Roman"/>
              <a:buAutoNum type="arabicPeriod"/>
            </a:pPr>
            <a:r>
              <a:rPr b="1" lang="en-US" sz="1200">
                <a:solidFill>
                  <a:schemeClr val="dk1"/>
                </a:solidFill>
                <a:latin typeface="Times New Roman"/>
                <a:ea typeface="Times New Roman"/>
                <a:cs typeface="Times New Roman"/>
                <a:sym typeface="Times New Roman"/>
              </a:rPr>
              <a:t>Identify Subfunction Output:</a:t>
            </a:r>
            <a:r>
              <a:rPr lang="en-US" sz="1200">
                <a:solidFill>
                  <a:schemeClr val="dk1"/>
                </a:solidFill>
                <a:latin typeface="Times New Roman"/>
                <a:ea typeface="Times New Roman"/>
                <a:cs typeface="Times New Roman"/>
                <a:sym typeface="Times New Roman"/>
              </a:rPr>
              <a:t> Outputs to the above-selected input for subfunctions to be selected or identified.</a:t>
            </a:r>
            <a:endParaRPr sz="1200">
              <a:solidFill>
                <a:schemeClr val="dk1"/>
              </a:solidFill>
              <a:latin typeface="Times New Roman"/>
              <a:ea typeface="Times New Roman"/>
              <a:cs typeface="Times New Roman"/>
              <a:sym typeface="Times New Roman"/>
            </a:endParaRPr>
          </a:p>
        </p:txBody>
      </p:sp>
      <p:sp>
        <p:nvSpPr>
          <p:cNvPr id="176" name="Google Shape;176;p16"/>
          <p:cNvSpPr/>
          <p:nvPr/>
        </p:nvSpPr>
        <p:spPr>
          <a:xfrm>
            <a:off x="0"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4747BA"/>
          </a:solidFill>
          <a:ln>
            <a:noFill/>
          </a:ln>
        </p:spPr>
        <p:txBody>
          <a:bodyPr anchorCtr="0" anchor="ctr" bIns="0" lIns="0" spcFirstLastPara="1" rIns="0" wrap="square" tIns="0">
            <a:noAutofit/>
          </a:bodyPr>
          <a:lstStyle/>
          <a:p>
            <a:pPr indent="0" lvl="0" marL="0" marR="59689" rtl="0" algn="r">
              <a:spcBef>
                <a:spcPts val="0"/>
              </a:spcBef>
              <a:spcAft>
                <a:spcPts val="0"/>
              </a:spcAft>
              <a:buClr>
                <a:schemeClr val="dk1"/>
              </a:buClr>
              <a:buFont typeface="Arial"/>
              <a:buNone/>
            </a:pPr>
            <a:r>
              <a:rPr lang="en-US" sz="600">
                <a:solidFill>
                  <a:schemeClr val="lt1"/>
                </a:solidFill>
                <a:latin typeface="Verdana"/>
                <a:ea typeface="Verdana"/>
                <a:cs typeface="Verdana"/>
                <a:sym typeface="Verdana"/>
              </a:rPr>
              <a:t>Verification</a:t>
            </a:r>
            <a:endParaRPr sz="1800"/>
          </a:p>
        </p:txBody>
      </p:sp>
      <p:sp>
        <p:nvSpPr>
          <p:cNvPr id="177" name="Google Shape;177;p16"/>
          <p:cNvSpPr/>
          <p:nvPr/>
        </p:nvSpPr>
        <p:spPr>
          <a:xfrm>
            <a:off x="2303995" y="0"/>
            <a:ext cx="2304415" cy="140335"/>
          </a:xfrm>
          <a:custGeom>
            <a:rect b="b" l="l" r="r" t="t"/>
            <a:pathLst>
              <a:path extrusionOk="0" h="140335" w="2304415">
                <a:moveTo>
                  <a:pt x="0" y="140017"/>
                </a:moveTo>
                <a:lnTo>
                  <a:pt x="2303995" y="140017"/>
                </a:lnTo>
                <a:lnTo>
                  <a:pt x="2303995" y="0"/>
                </a:lnTo>
                <a:lnTo>
                  <a:pt x="0" y="0"/>
                </a:lnTo>
                <a:lnTo>
                  <a:pt x="0" y="140017"/>
                </a:lnTo>
                <a:close/>
              </a:path>
            </a:pathLst>
          </a:custGeom>
          <a:solidFill>
            <a:srgbClr val="ADAD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6"/>
          <p:cNvSpPr txBox="1"/>
          <p:nvPr/>
        </p:nvSpPr>
        <p:spPr>
          <a:xfrm>
            <a:off x="95300" y="167600"/>
            <a:ext cx="4411500" cy="453900"/>
          </a:xfrm>
          <a:prstGeom prst="rect">
            <a:avLst/>
          </a:prstGeom>
          <a:noFill/>
          <a:ln>
            <a:noFill/>
          </a:ln>
        </p:spPr>
        <p:txBody>
          <a:bodyPr anchorCtr="0" anchor="t" bIns="0" lIns="0" spcFirstLastPara="1" rIns="0" wrap="square" tIns="61575">
            <a:noAutofit/>
          </a:bodyPr>
          <a:lstStyle/>
          <a:p>
            <a:pPr indent="0" lvl="0" marL="12700" rtl="0" algn="l">
              <a:spcBef>
                <a:spcPts val="225"/>
              </a:spcBef>
              <a:spcAft>
                <a:spcPts val="0"/>
              </a:spcAft>
              <a:buNone/>
            </a:pPr>
            <a:r>
              <a:rPr lang="en-US">
                <a:solidFill>
                  <a:srgbClr val="3333B2"/>
                </a:solidFill>
                <a:latin typeface="Trebuchet MS"/>
                <a:ea typeface="Trebuchet MS"/>
                <a:cs typeface="Trebuchet MS"/>
                <a:sym typeface="Trebuchet MS"/>
              </a:rPr>
              <a:t>Steps of </a:t>
            </a:r>
            <a:r>
              <a:rPr lang="en-US">
                <a:solidFill>
                  <a:srgbClr val="3333B2"/>
                </a:solidFill>
                <a:latin typeface="Trebuchet MS"/>
                <a:ea typeface="Trebuchet MS"/>
                <a:cs typeface="Trebuchet MS"/>
                <a:sym typeface="Trebuchet MS"/>
              </a:rPr>
              <a:t>Grey Box Testing</a:t>
            </a:r>
            <a:endParaRPr sz="800">
              <a:solidFill>
                <a:srgbClr val="3333B2"/>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