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  <p:sldId id="260" r:id="rId16"/>
  </p:sldIdLst>
  <p:sldSz cx="4610100" cy="3460750"/>
  <p:notesSz cx="4610100" cy="34607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578" y="96"/>
      </p:cViewPr>
      <p:guideLst>
        <p:guide orient="horz" pos="2880"/>
        <p:guide pos="14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768500" y="259550"/>
            <a:ext cx="3073550" cy="1297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804e4397_1_6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4804e4397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68500" y="259550"/>
            <a:ext cx="3073500" cy="1297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1acff1730_2_43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01acff1730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512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1acff1730_2_43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01acff1730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2927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1acff1730_2_43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01acff1730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767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1acff1730_2_43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01acff1730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835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da8cb6e75_0_283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4da8cb6e75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68500" y="259550"/>
            <a:ext cx="3073500" cy="1297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47220a096_3_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647220a096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68500" y="259550"/>
            <a:ext cx="3073500" cy="1297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5bd4693550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68500" y="259550"/>
            <a:ext cx="3073500" cy="1297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1acff1730_2_43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01acff1730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68500" y="259550"/>
            <a:ext cx="3073500" cy="1297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1acff1730_2_43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01acff1730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5721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1acff1730_2_43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01acff1730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163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1acff1730_2_43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01acff1730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633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1acff1730_2_43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01acff1730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1386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1acff1730_2_43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01acff1730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855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1acff1730_2_43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01acff1730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688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046680" y="3261575"/>
            <a:ext cx="43180" cy="30479"/>
          </a:xfrm>
          <a:custGeom>
            <a:avLst/>
            <a:gdLst/>
            <a:ahLst/>
            <a:cxnLst/>
            <a:rect l="l" t="t" r="r" b="b"/>
            <a:pathLst>
              <a:path w="43180" h="30479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2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Google Shape;17;p2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Google Shape;18;p2"/>
          <p:cNvSpPr/>
          <p:nvPr/>
        </p:nvSpPr>
        <p:spPr>
          <a:xfrm>
            <a:off x="3305695" y="3271697"/>
            <a:ext cx="43179" cy="30479"/>
          </a:xfrm>
          <a:custGeom>
            <a:avLst/>
            <a:gdLst/>
            <a:ahLst/>
            <a:cxnLst/>
            <a:rect l="l" t="t" r="r" b="b"/>
            <a:pathLst>
              <a:path w="43179" h="30479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" name="Google Shape;19;p2"/>
          <p:cNvSpPr/>
          <p:nvPr/>
        </p:nvSpPr>
        <p:spPr>
          <a:xfrm>
            <a:off x="3316186" y="3261423"/>
            <a:ext cx="43179" cy="30479"/>
          </a:xfrm>
          <a:custGeom>
            <a:avLst/>
            <a:gdLst/>
            <a:ahLst/>
            <a:cxnLst/>
            <a:rect l="l" t="t" r="r" b="b"/>
            <a:pathLst>
              <a:path w="43179" h="30479" extrusionOk="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Google Shape;20;p2"/>
          <p:cNvSpPr/>
          <p:nvPr/>
        </p:nvSpPr>
        <p:spPr>
          <a:xfrm>
            <a:off x="3326347" y="3251262"/>
            <a:ext cx="43179" cy="30479"/>
          </a:xfrm>
          <a:custGeom>
            <a:avLst/>
            <a:gdLst/>
            <a:ahLst/>
            <a:cxnLst/>
            <a:rect l="l" t="t" r="r" b="b"/>
            <a:pathLst>
              <a:path w="43179" h="30479" extrusionOk="0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Google Shape;21;p2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2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" name="Google Shape;23;p2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24;p2"/>
          <p:cNvSpPr/>
          <p:nvPr/>
        </p:nvSpPr>
        <p:spPr>
          <a:xfrm>
            <a:off x="3594177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Google Shape;25;p2"/>
          <p:cNvSpPr/>
          <p:nvPr/>
        </p:nvSpPr>
        <p:spPr>
          <a:xfrm>
            <a:off x="3606877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" name="Google Shape;26;p2"/>
          <p:cNvSpPr/>
          <p:nvPr/>
        </p:nvSpPr>
        <p:spPr>
          <a:xfrm>
            <a:off x="3594177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" name="Google Shape;27;p2"/>
          <p:cNvSpPr/>
          <p:nvPr/>
        </p:nvSpPr>
        <p:spPr>
          <a:xfrm>
            <a:off x="3606877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" name="Google Shape;28;p2"/>
          <p:cNvSpPr/>
          <p:nvPr/>
        </p:nvSpPr>
        <p:spPr>
          <a:xfrm>
            <a:off x="386964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" name="Google Shape;29;p2"/>
          <p:cNvSpPr/>
          <p:nvPr/>
        </p:nvSpPr>
        <p:spPr>
          <a:xfrm>
            <a:off x="388234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" name="Google Shape;30;p2"/>
          <p:cNvSpPr/>
          <p:nvPr/>
        </p:nvSpPr>
        <p:spPr>
          <a:xfrm>
            <a:off x="388234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" name="Google Shape;31;p2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" name="Google Shape;32;p2"/>
          <p:cNvSpPr/>
          <p:nvPr/>
        </p:nvSpPr>
        <p:spPr>
          <a:xfrm>
            <a:off x="386964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" name="Google Shape;33;p2"/>
          <p:cNvSpPr/>
          <p:nvPr/>
        </p:nvSpPr>
        <p:spPr>
          <a:xfrm>
            <a:off x="388234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" name="Google Shape;34;p2"/>
          <p:cNvSpPr/>
          <p:nvPr/>
        </p:nvSpPr>
        <p:spPr>
          <a:xfrm>
            <a:off x="414509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" name="Google Shape;35;p2"/>
          <p:cNvSpPr/>
          <p:nvPr/>
        </p:nvSpPr>
        <p:spPr>
          <a:xfrm>
            <a:off x="415779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" name="Google Shape;36;p2"/>
          <p:cNvSpPr/>
          <p:nvPr/>
        </p:nvSpPr>
        <p:spPr>
          <a:xfrm>
            <a:off x="41577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" name="Google Shape;37;p2"/>
          <p:cNvSpPr/>
          <p:nvPr/>
        </p:nvSpPr>
        <p:spPr>
          <a:xfrm>
            <a:off x="414509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" name="Google Shape;38;p2"/>
          <p:cNvSpPr/>
          <p:nvPr/>
        </p:nvSpPr>
        <p:spPr>
          <a:xfrm>
            <a:off x="415779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" name="Google Shape;39;p2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 extrusionOk="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" name="Google Shape;40;p2"/>
          <p:cNvSpPr/>
          <p:nvPr/>
        </p:nvSpPr>
        <p:spPr>
          <a:xfrm>
            <a:off x="4423969" y="3255248"/>
            <a:ext cx="30479" cy="30479"/>
          </a:xfrm>
          <a:custGeom>
            <a:avLst/>
            <a:gdLst/>
            <a:ahLst/>
            <a:cxnLst/>
            <a:rect l="l" t="t" r="r" b="b"/>
            <a:pathLst>
              <a:path w="30479" h="30479" extrusionOk="0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" name="Google Shape;41;p2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" name="Google Shape;42;p2"/>
          <p:cNvSpPr/>
          <p:nvPr/>
        </p:nvSpPr>
        <p:spPr>
          <a:xfrm>
            <a:off x="4329112" y="3269043"/>
            <a:ext cx="30479" cy="12700"/>
          </a:xfrm>
          <a:custGeom>
            <a:avLst/>
            <a:gdLst/>
            <a:ahLst/>
            <a:cxnLst/>
            <a:rect l="l" t="t" r="r" b="b"/>
            <a:pathLst>
              <a:path w="30479" h="12700" extrusionOk="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" name="Google Shape;43;p2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" name="Google Shape;44;p2"/>
          <p:cNvSpPr/>
          <p:nvPr/>
        </p:nvSpPr>
        <p:spPr>
          <a:xfrm>
            <a:off x="4532315" y="3269043"/>
            <a:ext cx="30479" cy="12700"/>
          </a:xfrm>
          <a:custGeom>
            <a:avLst/>
            <a:gdLst/>
            <a:ahLst/>
            <a:cxnLst/>
            <a:rect l="l" t="t" r="r" b="b"/>
            <a:pathLst>
              <a:path w="30479" h="12700" extrusionOk="0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" name="Google Shape;45;p2"/>
          <p:cNvSpPr/>
          <p:nvPr/>
        </p:nvSpPr>
        <p:spPr>
          <a:xfrm>
            <a:off x="1038" y="3346704"/>
            <a:ext cx="1536065" cy="118917"/>
          </a:xfrm>
          <a:custGeom>
            <a:avLst/>
            <a:gdLst/>
            <a:ahLst/>
            <a:cxnLst/>
            <a:rect l="l" t="t" r="r" b="b"/>
            <a:pathLst>
              <a:path w="1536065" h="109854" extrusionOk="0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1537013" y="3346704"/>
            <a:ext cx="1536064" cy="118917"/>
          </a:xfrm>
          <a:custGeom>
            <a:avLst/>
            <a:gdLst/>
            <a:ahLst/>
            <a:cxnLst/>
            <a:rect l="l" t="t" r="r" b="b"/>
            <a:pathLst>
              <a:path w="1536064" h="109854" extrusionOk="0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Software Verification and Validation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3073001" y="3346706"/>
            <a:ext cx="1536064" cy="118917"/>
          </a:xfrm>
          <a:custGeom>
            <a:avLst/>
            <a:gdLst/>
            <a:ahLst/>
            <a:cxnLst/>
            <a:rect l="l" t="t" r="r" b="b"/>
            <a:pathLst>
              <a:path w="1536064" h="109854" extrusionOk="0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December 21, 2021            </a:t>
            </a:r>
            <a:fld id="{00000000-1234-1234-1234-123412341234}" type="slidenum">
              <a:rPr lang="en-US" sz="600">
                <a:solidFill>
                  <a:srgbClr val="FFFFFF"/>
                </a:solidFill>
              </a:rPr>
              <a:t>‹#›</a:t>
            </a:fld>
            <a:r>
              <a:rPr lang="en-US" sz="600">
                <a:solidFill>
                  <a:srgbClr val="FFFFFF"/>
                </a:solidFill>
              </a:rPr>
              <a:t> </a:t>
            </a:r>
            <a:endParaRPr sz="600">
              <a:solidFill>
                <a:srgbClr val="FFFFFF"/>
              </a:solidFill>
            </a:endParaRPr>
          </a:p>
        </p:txBody>
      </p:sp>
      <p:pic>
        <p:nvPicPr>
          <p:cNvPr id="48" name="Google Shape;4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821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ftr" idx="11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dt" idx="10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ldNum" idx="12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25400" marR="0" lvl="1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25400" marR="0" lvl="2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5400" marR="0" lvl="3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5400" marR="0" lvl="4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400" marR="0" lvl="5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400" marR="0" lvl="6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5400" marR="0" lvl="7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5400" marR="0" lvl="8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3046680" y="3261575"/>
            <a:ext cx="43180" cy="30479"/>
          </a:xfrm>
          <a:custGeom>
            <a:avLst/>
            <a:gdLst/>
            <a:ahLst/>
            <a:cxnLst/>
            <a:rect l="l" t="t" r="r" b="b"/>
            <a:pathLst>
              <a:path w="43180" h="30479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5" name="Google Shape;55;p4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6" name="Google Shape;56;p4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4"/>
          <p:cNvSpPr/>
          <p:nvPr/>
        </p:nvSpPr>
        <p:spPr>
          <a:xfrm>
            <a:off x="3305695" y="3271697"/>
            <a:ext cx="43179" cy="30479"/>
          </a:xfrm>
          <a:custGeom>
            <a:avLst/>
            <a:gdLst/>
            <a:ahLst/>
            <a:cxnLst/>
            <a:rect l="l" t="t" r="r" b="b"/>
            <a:pathLst>
              <a:path w="43179" h="30479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4"/>
          <p:cNvSpPr/>
          <p:nvPr/>
        </p:nvSpPr>
        <p:spPr>
          <a:xfrm>
            <a:off x="3316186" y="3261423"/>
            <a:ext cx="43179" cy="30479"/>
          </a:xfrm>
          <a:custGeom>
            <a:avLst/>
            <a:gdLst/>
            <a:ahLst/>
            <a:cxnLst/>
            <a:rect l="l" t="t" r="r" b="b"/>
            <a:pathLst>
              <a:path w="43179" h="30479" extrusionOk="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" name="Google Shape;59;p4"/>
          <p:cNvSpPr/>
          <p:nvPr/>
        </p:nvSpPr>
        <p:spPr>
          <a:xfrm>
            <a:off x="3326347" y="3251262"/>
            <a:ext cx="43179" cy="30479"/>
          </a:xfrm>
          <a:custGeom>
            <a:avLst/>
            <a:gdLst/>
            <a:ahLst/>
            <a:cxnLst/>
            <a:rect l="l" t="t" r="r" b="b"/>
            <a:pathLst>
              <a:path w="43179" h="30479" extrusionOk="0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0" name="Google Shape;60;p4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4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4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3" name="Google Shape;63;p4"/>
          <p:cNvSpPr/>
          <p:nvPr/>
        </p:nvSpPr>
        <p:spPr>
          <a:xfrm>
            <a:off x="3594177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" name="Google Shape;64;p4"/>
          <p:cNvSpPr/>
          <p:nvPr/>
        </p:nvSpPr>
        <p:spPr>
          <a:xfrm>
            <a:off x="3606877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" name="Google Shape;65;p4"/>
          <p:cNvSpPr/>
          <p:nvPr/>
        </p:nvSpPr>
        <p:spPr>
          <a:xfrm>
            <a:off x="3594177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" name="Google Shape;66;p4"/>
          <p:cNvSpPr/>
          <p:nvPr/>
        </p:nvSpPr>
        <p:spPr>
          <a:xfrm>
            <a:off x="3606877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7" name="Google Shape;67;p4"/>
          <p:cNvSpPr/>
          <p:nvPr/>
        </p:nvSpPr>
        <p:spPr>
          <a:xfrm>
            <a:off x="386964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8" name="Google Shape;68;p4"/>
          <p:cNvSpPr/>
          <p:nvPr/>
        </p:nvSpPr>
        <p:spPr>
          <a:xfrm>
            <a:off x="388234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9" name="Google Shape;69;p4"/>
          <p:cNvSpPr/>
          <p:nvPr/>
        </p:nvSpPr>
        <p:spPr>
          <a:xfrm>
            <a:off x="388234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0" name="Google Shape;70;p4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1" name="Google Shape;71;p4"/>
          <p:cNvSpPr/>
          <p:nvPr/>
        </p:nvSpPr>
        <p:spPr>
          <a:xfrm>
            <a:off x="386964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2" name="Google Shape;72;p4"/>
          <p:cNvSpPr/>
          <p:nvPr/>
        </p:nvSpPr>
        <p:spPr>
          <a:xfrm>
            <a:off x="388234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3" name="Google Shape;73;p4"/>
          <p:cNvSpPr/>
          <p:nvPr/>
        </p:nvSpPr>
        <p:spPr>
          <a:xfrm>
            <a:off x="414509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4"/>
          <p:cNvSpPr/>
          <p:nvPr/>
        </p:nvSpPr>
        <p:spPr>
          <a:xfrm>
            <a:off x="415779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5" name="Google Shape;75;p4"/>
          <p:cNvSpPr/>
          <p:nvPr/>
        </p:nvSpPr>
        <p:spPr>
          <a:xfrm>
            <a:off x="41577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6" name="Google Shape;76;p4"/>
          <p:cNvSpPr/>
          <p:nvPr/>
        </p:nvSpPr>
        <p:spPr>
          <a:xfrm>
            <a:off x="414509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7" name="Google Shape;77;p4"/>
          <p:cNvSpPr/>
          <p:nvPr/>
        </p:nvSpPr>
        <p:spPr>
          <a:xfrm>
            <a:off x="415779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8" name="Google Shape;78;p4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 extrusionOk="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4"/>
          <p:cNvSpPr/>
          <p:nvPr/>
        </p:nvSpPr>
        <p:spPr>
          <a:xfrm>
            <a:off x="4423969" y="3255248"/>
            <a:ext cx="30479" cy="30479"/>
          </a:xfrm>
          <a:custGeom>
            <a:avLst/>
            <a:gdLst/>
            <a:ahLst/>
            <a:cxnLst/>
            <a:rect l="l" t="t" r="r" b="b"/>
            <a:pathLst>
              <a:path w="30479" h="30479" extrusionOk="0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4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4"/>
          <p:cNvSpPr/>
          <p:nvPr/>
        </p:nvSpPr>
        <p:spPr>
          <a:xfrm>
            <a:off x="4329112" y="3269043"/>
            <a:ext cx="30479" cy="12700"/>
          </a:xfrm>
          <a:custGeom>
            <a:avLst/>
            <a:gdLst/>
            <a:ahLst/>
            <a:cxnLst/>
            <a:rect l="l" t="t" r="r" b="b"/>
            <a:pathLst>
              <a:path w="30479" h="12700" extrusionOk="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4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4"/>
          <p:cNvSpPr/>
          <p:nvPr/>
        </p:nvSpPr>
        <p:spPr>
          <a:xfrm>
            <a:off x="4532315" y="3269043"/>
            <a:ext cx="30479" cy="12700"/>
          </a:xfrm>
          <a:custGeom>
            <a:avLst/>
            <a:gdLst/>
            <a:ahLst/>
            <a:cxnLst/>
            <a:rect l="l" t="t" r="r" b="b"/>
            <a:pathLst>
              <a:path w="30479" h="12700" extrusionOk="0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4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5" name="Google Shape;85;p4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ftr" idx="11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dt" idx="10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sldNum" idx="12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25400" marR="0" lvl="1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25400" marR="0" lvl="2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5400" marR="0" lvl="3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5400" marR="0" lvl="4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400" marR="0" lvl="5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400" marR="0" lvl="6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5400" marR="0" lvl="7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5400" marR="0" lvl="8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403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ctrTitle"/>
          </p:nvPr>
        </p:nvSpPr>
        <p:spPr>
          <a:xfrm>
            <a:off x="345757" y="1072832"/>
            <a:ext cx="39186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691515" y="1938020"/>
            <a:ext cx="32271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ftr" idx="11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dt" idx="10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ldNum" idx="12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25400" marR="0" lvl="1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25400" marR="0" lvl="2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5400" marR="0" lvl="3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5400" marR="0" lvl="4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400" marR="0" lvl="5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400" marR="0" lvl="6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5400" marR="0" lvl="7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5400" marR="0" lvl="8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230505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2374201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ftr" idx="11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dt" idx="10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sldNum" idx="12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25400" marR="0" lvl="1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25400" marR="0" lvl="2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5400" marR="0" lvl="3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5400" marR="0" lvl="4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400" marR="0" lvl="5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400" marR="0" lvl="6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5400" marR="0" lvl="7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5400" marR="0" lvl="8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046680" y="3261575"/>
            <a:ext cx="43180" cy="30479"/>
          </a:xfrm>
          <a:custGeom>
            <a:avLst/>
            <a:gdLst/>
            <a:ahLst/>
            <a:cxnLst/>
            <a:rect l="l" t="t" r="r" b="b"/>
            <a:pathLst>
              <a:path w="43180" h="30479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3305695" y="3271697"/>
            <a:ext cx="43179" cy="30479"/>
          </a:xfrm>
          <a:custGeom>
            <a:avLst/>
            <a:gdLst/>
            <a:ahLst/>
            <a:cxnLst/>
            <a:rect l="l" t="t" r="r" b="b"/>
            <a:pathLst>
              <a:path w="43179" h="30479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1038" y="3355848"/>
            <a:ext cx="1536065" cy="109854"/>
          </a:xfrm>
          <a:custGeom>
            <a:avLst/>
            <a:gdLst/>
            <a:ahLst/>
            <a:cxnLst/>
            <a:rect l="l" t="t" r="r" b="b"/>
            <a:pathLst>
              <a:path w="1536065" h="109854" extrusionOk="0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37013" y="3355848"/>
            <a:ext cx="1536064" cy="109854"/>
          </a:xfrm>
          <a:custGeom>
            <a:avLst/>
            <a:gdLst/>
            <a:ahLst/>
            <a:cxnLst/>
            <a:rect l="l" t="t" r="r" b="b"/>
            <a:pathLst>
              <a:path w="1536064" h="109854" extrusionOk="0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Design Pattern</a:t>
            </a:r>
            <a:endParaRPr sz="600"/>
          </a:p>
        </p:txBody>
      </p:sp>
      <p:sp>
        <p:nvSpPr>
          <p:cNvPr id="12" name="Google Shape;12;p1"/>
          <p:cNvSpPr/>
          <p:nvPr/>
        </p:nvSpPr>
        <p:spPr>
          <a:xfrm>
            <a:off x="3073001" y="3355850"/>
            <a:ext cx="1536064" cy="109854"/>
          </a:xfrm>
          <a:custGeom>
            <a:avLst/>
            <a:gdLst/>
            <a:ahLst/>
            <a:cxnLst/>
            <a:rect l="l" t="t" r="r" b="b"/>
            <a:pathLst>
              <a:path w="1536064" h="109854" extrusionOk="0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     July 12, 2021	                  </a:t>
            </a:r>
            <a:fld id="{00000000-1234-1234-1234-123412341234}" type="slidenum">
              <a:rPr lang="en-US" sz="600">
                <a:solidFill>
                  <a:schemeClr val="dk1"/>
                </a:solidFill>
              </a:rPr>
              <a:t>‹#›</a:t>
            </a:fld>
            <a:r>
              <a:rPr lang="en-US" sz="600">
                <a:solidFill>
                  <a:schemeClr val="dk1"/>
                </a:solidFill>
              </a:rPr>
              <a:t> / 28</a:t>
            </a:r>
            <a:endParaRPr sz="600"/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05350" y="0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0" name="Google Shape;110;p8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1" name="Google Shape;111;p8"/>
          <p:cNvSpPr txBox="1"/>
          <p:nvPr/>
        </p:nvSpPr>
        <p:spPr>
          <a:xfrm>
            <a:off x="319050" y="965475"/>
            <a:ext cx="3972000" cy="1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noAutofit/>
          </a:bodyPr>
          <a:lstStyle/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4747BA"/>
                </a:solidFill>
              </a:rPr>
              <a:t>V &amp; V model</a:t>
            </a:r>
            <a:endParaRPr sz="1100" b="1">
              <a:solidFill>
                <a:srgbClr val="4747BA"/>
              </a:solidFill>
            </a:endParaRPr>
          </a:p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Md. Nazmul Haque</a:t>
            </a:r>
            <a:endParaRPr sz="1100" b="1"/>
          </a:p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Lecturer, IUT</a:t>
            </a:r>
            <a:endParaRPr sz="1000"/>
          </a:p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0"/>
              <a:t>Department of Computer Science and Engineering</a:t>
            </a:r>
            <a:endParaRPr sz="9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Islamic University of Technology</a:t>
            </a:r>
            <a:endParaRPr sz="9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December 21, 2021</a:t>
            </a:r>
            <a:endParaRPr sz="9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941705" lvl="0" indent="0" algn="ctr" rtl="0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2" name="Google Shape;112;p8"/>
          <p:cNvSpPr txBox="1"/>
          <p:nvPr/>
        </p:nvSpPr>
        <p:spPr>
          <a:xfrm>
            <a:off x="95300" y="167600"/>
            <a:ext cx="44115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ctr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SWE-4805: Software Verification and Validation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2286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5080" algn="just">
              <a:spcAft>
                <a:spcPts val="1000"/>
              </a:spcAft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is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analysis technique where testing is performed with executing the code.</a:t>
            </a:r>
          </a:p>
          <a:p>
            <a:pPr marR="5080" lvl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US" sz="1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5080" lvl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Validation activities</a:t>
            </a:r>
          </a:p>
          <a:p>
            <a:pPr marL="228600" marR="508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Validation Test Plan</a:t>
            </a:r>
          </a:p>
          <a:p>
            <a:pPr marL="228600" marR="508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Validation Test Execution</a:t>
            </a:r>
            <a:endParaRPr sz="1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86253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2286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5080" lvl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Validation Test Plan</a:t>
            </a:r>
          </a:p>
          <a:p>
            <a:pPr marL="228600" marR="508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Acceptance test plan</a:t>
            </a:r>
          </a:p>
          <a:p>
            <a:pPr marL="228600" marR="508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System test plan</a:t>
            </a:r>
          </a:p>
          <a:p>
            <a:pPr marL="228600" marR="508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Function test plan</a:t>
            </a:r>
          </a:p>
          <a:p>
            <a:pPr marL="228600" marR="508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Integration test plan</a:t>
            </a:r>
          </a:p>
          <a:p>
            <a:pPr marL="228600" marR="508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Unit test plan</a:t>
            </a:r>
            <a:endParaRPr sz="1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33621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2286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5080" lvl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Validation Test Execution</a:t>
            </a:r>
          </a:p>
          <a:p>
            <a:pPr marL="228600" marR="508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Acceptance testing</a:t>
            </a:r>
          </a:p>
          <a:p>
            <a:pPr marL="228600" marR="508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System testing</a:t>
            </a:r>
          </a:p>
          <a:p>
            <a:pPr marL="228600" marR="508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Function testing</a:t>
            </a:r>
          </a:p>
          <a:p>
            <a:pPr marL="228600" marR="508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Integration testing</a:t>
            </a:r>
          </a:p>
          <a:p>
            <a:pPr marL="228600" marR="508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Unit testing</a:t>
            </a:r>
            <a:endParaRPr sz="1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74191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V &amp; V in Testing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2011650" y="2999950"/>
            <a:ext cx="1466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Fig: V-Testing</a:t>
            </a:r>
            <a:endParaRPr sz="1100" i="1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AA400C3-46A2-41DB-956A-87579B763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" y="601899"/>
            <a:ext cx="3566160" cy="248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4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6" name="Google Shape;136;p11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7" name="Google Shape;137;p11"/>
          <p:cNvSpPr txBox="1"/>
          <p:nvPr/>
        </p:nvSpPr>
        <p:spPr>
          <a:xfrm>
            <a:off x="150000" y="848675"/>
            <a:ext cx="4310100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noAutofit/>
          </a:bodyPr>
          <a:lstStyle/>
          <a:p>
            <a:pPr marL="12700" lvl="0" indent="0" algn="ctr" rtl="0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ANY QUESTION ?</a:t>
            </a:r>
            <a:endParaRPr sz="2400" b="1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ctr" rtl="0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 !</a:t>
            </a:r>
            <a:endParaRPr sz="2400" b="1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/>
          <p:nvPr/>
        </p:nvSpPr>
        <p:spPr>
          <a:xfrm>
            <a:off x="0" y="648700"/>
            <a:ext cx="4610100" cy="25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Chauhan, Naresh. Software Testing: Principles and Practices. Oxford university press, 2010.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2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Acknowledgements</a:t>
            </a:r>
            <a:endParaRPr sz="1800"/>
          </a:p>
        </p:txBody>
      </p:sp>
      <p:sp>
        <p:nvSpPr>
          <p:cNvPr id="144" name="Google Shape;144;p12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5" name="Google Shape;145;p1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Acknowledgements</a:t>
            </a:r>
            <a:endParaRPr sz="900" i="1">
              <a:solidFill>
                <a:srgbClr val="3333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V &amp; V model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spcBef>
                <a:spcPts val="100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of V &amp; V model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  <a:endParaRPr sz="900" i="1">
              <a:solidFill>
                <a:srgbClr val="3333B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V &amp; V in Testing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9" name="Google Shape;12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621500"/>
            <a:ext cx="3906749" cy="2370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0"/>
          <p:cNvSpPr txBox="1"/>
          <p:nvPr/>
        </p:nvSpPr>
        <p:spPr>
          <a:xfrm>
            <a:off x="2011650" y="2999950"/>
            <a:ext cx="1466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Fig: V-Testing</a:t>
            </a:r>
            <a:endParaRPr sz="110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V &amp; V in Testing</a:t>
            </a:r>
            <a:endParaRPr sz="800" dirty="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9ED807-5CD7-4826-8E58-FFC517BCF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1" y="541019"/>
            <a:ext cx="3169920" cy="282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6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 is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analysis technique where testing is performed without executing the code.</a:t>
            </a:r>
          </a:p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 Activities</a:t>
            </a:r>
          </a:p>
          <a:p>
            <a:pPr marL="228600" marR="508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 of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508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 of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High-Level Design</a:t>
            </a:r>
          </a:p>
          <a:p>
            <a:pPr marL="228600" marR="508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 of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Low-Level Design</a:t>
            </a:r>
          </a:p>
          <a:p>
            <a:pPr marL="228600" marR="508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 of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Coding (Unit Verification)</a:t>
            </a:r>
            <a:endParaRPr sz="12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Verification</a:t>
            </a:r>
            <a:endParaRPr sz="800" dirty="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603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2286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508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Verification of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Requirements:</a:t>
            </a: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All the requirements gathered from the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user’s viewpoint</a:t>
            </a: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are verified. Tester reviews the acceptance criteria and prepares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acceptance test plan</a:t>
            </a: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.</a:t>
            </a:r>
          </a:p>
          <a:p>
            <a:pPr marL="171450" marR="5080" lvl="1" indent="-1714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Verification of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Objectives</a:t>
            </a: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: specific objectives are prepared considering every specification. Tester verifies the objectives based on SRS and prepares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system test plan</a:t>
            </a: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. Verification of SRS must contain- Correctness, Unambiguous, Consistent, Completeness,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Updation</a:t>
            </a: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, Traceability.</a:t>
            </a:r>
          </a:p>
          <a:p>
            <a:pPr marL="171450" marR="5080" lvl="6" indent="-1714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171450" marR="5080" lvl="6" indent="-1714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Verification</a:t>
            </a:r>
          </a:p>
          <a:p>
            <a:pPr marL="12700">
              <a:spcBef>
                <a:spcPts val="225"/>
              </a:spcBef>
            </a:pPr>
            <a:r>
              <a:rPr lang="en-US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 of </a:t>
            </a:r>
            <a:r>
              <a:rPr lang="en-US" sz="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r>
              <a:rPr lang="en-US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lang="en-US"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342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2286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5080" lvl="6" algn="just">
              <a:spcAft>
                <a:spcPts val="1000"/>
              </a:spcAft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The architecture and design is documented in another document called the software design document (SDD).</a:t>
            </a:r>
          </a:p>
          <a:p>
            <a:pPr marR="5080" lvl="6" algn="just">
              <a:spcAft>
                <a:spcPts val="1000"/>
              </a:spcAft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Tester verifies the high level design. The tester verifies that all the components and their interfaces are in tune with requirements of the user.</a:t>
            </a:r>
          </a:p>
          <a:p>
            <a:pPr marR="5080" lvl="6" algn="just">
              <a:spcAft>
                <a:spcPts val="1000"/>
              </a:spcAft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Tester also prepares the function test plan and Integration test plan.</a:t>
            </a:r>
          </a:p>
          <a:p>
            <a:pPr marR="5080" lvl="6" algn="just">
              <a:spcAft>
                <a:spcPts val="1000"/>
              </a:spcAft>
            </a:pPr>
            <a:r>
              <a:rPr lang="en-US" sz="1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Verify</a:t>
            </a: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: Data design, Architectural design, Interface design.</a:t>
            </a:r>
          </a:p>
          <a:p>
            <a:pPr marL="171450" marR="5080" lvl="6" indent="-1714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Verification</a:t>
            </a:r>
          </a:p>
          <a:p>
            <a:pPr marL="12700">
              <a:spcBef>
                <a:spcPts val="225"/>
              </a:spcBef>
            </a:pPr>
            <a:r>
              <a:rPr lang="en-US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 of </a:t>
            </a:r>
            <a:r>
              <a:rPr lang="en-US" sz="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level design</a:t>
            </a:r>
            <a:endParaRPr lang="en-US"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067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2286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Every operational detail of each module is prepared. The details of each module or unit is prepared in their separate SRS and SDD.</a:t>
            </a:r>
          </a:p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Tester verifies the LLD and prepares Unit test plan for Unit Testing.</a:t>
            </a:r>
            <a:endParaRPr sz="1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Verification</a:t>
            </a:r>
          </a:p>
          <a:p>
            <a:pPr marL="12700">
              <a:spcBef>
                <a:spcPts val="225"/>
              </a:spcBef>
            </a:pPr>
            <a:r>
              <a:rPr lang="en-US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 of </a:t>
            </a:r>
            <a:r>
              <a:rPr lang="en-US" sz="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level design</a:t>
            </a:r>
            <a:endParaRPr lang="en-US"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423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2286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508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Static Testing</a:t>
            </a:r>
          </a:p>
          <a:p>
            <a:pPr marL="171450" marR="508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Dynamic Testing</a:t>
            </a:r>
            <a:endParaRPr sz="1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Verification</a:t>
            </a:r>
          </a:p>
          <a:p>
            <a:pPr marL="12700">
              <a:spcBef>
                <a:spcPts val="225"/>
              </a:spcBef>
            </a:pPr>
            <a:r>
              <a:rPr lang="en-US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 of </a:t>
            </a:r>
            <a:r>
              <a:rPr lang="en-US" sz="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</a:t>
            </a:r>
            <a:endParaRPr lang="en-US"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569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396</Words>
  <Application>Microsoft Office PowerPoint</Application>
  <PresentationFormat>Custom</PresentationFormat>
  <Paragraphs>85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Md. Nazmul Haque, Lecturer,CSE</cp:lastModifiedBy>
  <cp:revision>21</cp:revision>
  <dcterms:modified xsi:type="dcterms:W3CDTF">2021-12-20T16:58:05Z</dcterms:modified>
</cp:coreProperties>
</file>