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2"/>
  </p:notesMasterIdLst>
  <p:handoutMasterIdLst>
    <p:handoutMasterId r:id="rId23"/>
  </p:handoutMasterIdLst>
  <p:sldIdLst>
    <p:sldId id="256" r:id="rId2"/>
    <p:sldId id="346" r:id="rId3"/>
    <p:sldId id="347" r:id="rId4"/>
    <p:sldId id="348" r:id="rId5"/>
    <p:sldId id="258" r:id="rId6"/>
    <p:sldId id="349" r:id="rId7"/>
    <p:sldId id="366" r:id="rId8"/>
    <p:sldId id="260" r:id="rId9"/>
    <p:sldId id="261" r:id="rId10"/>
    <p:sldId id="262" r:id="rId11"/>
    <p:sldId id="265" r:id="rId12"/>
    <p:sldId id="289" r:id="rId13"/>
    <p:sldId id="304" r:id="rId14"/>
    <p:sldId id="352" r:id="rId15"/>
    <p:sldId id="365" r:id="rId16"/>
    <p:sldId id="290" r:id="rId17"/>
    <p:sldId id="323" r:id="rId18"/>
    <p:sldId id="353" r:id="rId19"/>
    <p:sldId id="354" r:id="rId20"/>
    <p:sldId id="350" r:id="rId21"/>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358" autoAdjust="0"/>
  </p:normalViewPr>
  <p:slideViewPr>
    <p:cSldViewPr>
      <p:cViewPr varScale="1">
        <p:scale>
          <a:sx n="107" d="100"/>
          <a:sy n="107" d="100"/>
        </p:scale>
        <p:origin x="714" y="102"/>
      </p:cViewPr>
      <p:guideLst>
        <p:guide orient="horz" pos="2160"/>
        <p:guide pos="3840"/>
      </p:guideLst>
    </p:cSldViewPr>
  </p:slideViewPr>
  <p:outlineViewPr>
    <p:cViewPr>
      <p:scale>
        <a:sx n="33" d="100"/>
        <a:sy n="33" d="100"/>
      </p:scale>
      <p:origin x="0" y="-16704"/>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t>12/3/2021</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t>12/3/2021</a:t>
            </a:fld>
            <a:endParaRPr lang="en-US"/>
          </a:p>
        </p:txBody>
      </p:sp>
      <p:sp>
        <p:nvSpPr>
          <p:cNvPr id="4" name="Slide Image Placeholder 3"/>
          <p:cNvSpPr>
            <a:spLocks noGrp="1" noRot="1" noChangeAspect="1"/>
          </p:cNvSpPr>
          <p:nvPr>
            <p:ph type="sldImg" idx="2"/>
          </p:nvPr>
        </p:nvSpPr>
        <p:spPr>
          <a:xfrm>
            <a:off x="2363788" y="549275"/>
            <a:ext cx="48736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orldometers.info/world-popul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newsfeed.time.com/2013/03/25/more-people-have-cell-phones-than-toilets-u-n-study-show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ublishersforum.de/wp-content/uploads/2013/04/BenedictEvans_MobileExplosion.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ndroidauthority.com/android-history-digital-cameras-111179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urce.android.com/security/overview/kernel-security.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source.android.com/devices/tech/dalvik/index.html" TargetMode="External"/><Relationship Id="rId5" Type="http://schemas.openxmlformats.org/officeDocument/2006/relationships/hyperlink" Target="https://developer.android.com/guide/platform#api-framework" TargetMode="External"/><Relationship Id="rId4" Type="http://schemas.openxmlformats.org/officeDocument/2006/relationships/hyperlink" Target="https://source.android.com/devices/architecture/hal-typ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 "That phenomenon is easily visible in Indonesia, for example, where it is common to see people who live in metal roofed shacks without bathrooms surfing Facebook on their smartphones or feature phones. And it shows how, in the developing world, multinationals are often better at responding to peoples’ needs than governments are."</a:t>
            </a:r>
          </a:p>
          <a:p>
            <a:pPr lvl="0" rtl="0">
              <a:spcBef>
                <a:spcPts val="0"/>
              </a:spcBef>
              <a:buNone/>
            </a:pPr>
            <a:r>
              <a:rPr lang="en" dirty="0">
                <a:solidFill>
                  <a:schemeClr val="dk1"/>
                </a:solidFill>
              </a:rPr>
              <a:t>- Mobile phone !- smart phones</a:t>
            </a:r>
          </a:p>
          <a:p>
            <a:pPr lvl="0" rtl="0">
              <a:spcBef>
                <a:spcPts val="0"/>
              </a:spcBef>
              <a:buNone/>
            </a:pPr>
            <a:endParaRPr dirty="0">
              <a:solidFill>
                <a:schemeClr val="dk1"/>
              </a:solidFill>
            </a:endParaRPr>
          </a:p>
          <a:p>
            <a:pPr lvl="0" rtl="0">
              <a:spcBef>
                <a:spcPts val="0"/>
              </a:spcBef>
              <a:buNone/>
            </a:pPr>
            <a:r>
              <a:rPr lang="en" dirty="0">
                <a:solidFill>
                  <a:schemeClr val="dk1"/>
                </a:solidFill>
              </a:rPr>
              <a:t>Sources:</a:t>
            </a:r>
          </a:p>
          <a:p>
            <a:pPr marL="457200" lvl="0" indent="-228600" rtl="0">
              <a:spcBef>
                <a:spcPts val="0"/>
              </a:spcBef>
              <a:buChar char="●"/>
            </a:pPr>
            <a:r>
              <a:rPr lang="en" dirty="0">
                <a:solidFill>
                  <a:schemeClr val="dk1"/>
                </a:solidFill>
              </a:rPr>
              <a:t>World population: </a:t>
            </a:r>
            <a:r>
              <a:rPr lang="en" u="sng" dirty="0">
                <a:solidFill>
                  <a:schemeClr val="hlink"/>
                </a:solidFill>
                <a:hlinkClick r:id="rId3"/>
              </a:rPr>
              <a:t>http://www.worldometers.info/world-population/</a:t>
            </a:r>
          </a:p>
          <a:p>
            <a:pPr marL="457200" lvl="0" indent="-228600" rtl="0">
              <a:spcBef>
                <a:spcPts val="0"/>
              </a:spcBef>
              <a:buClr>
                <a:schemeClr val="dk1"/>
              </a:buClr>
              <a:buChar char="●"/>
            </a:pPr>
            <a:r>
              <a:rPr lang="en" dirty="0">
                <a:solidFill>
                  <a:schemeClr val="dk1"/>
                </a:solidFill>
              </a:rPr>
              <a:t>Mobile phone vs. toilet: </a:t>
            </a:r>
            <a:r>
              <a:rPr lang="en" u="sng" dirty="0">
                <a:solidFill>
                  <a:schemeClr val="hlink"/>
                </a:solidFill>
                <a:hlinkClick r:id="rId4"/>
              </a:rPr>
              <a:t>http://newsfeed.time.com/2013/03/25/more-people-have-cell-phones-than-toilets-u-n-study-shows/</a:t>
            </a:r>
          </a:p>
          <a:p>
            <a:pPr lvl="0" rtl="0">
              <a:spcBef>
                <a:spcPts val="0"/>
              </a:spcBef>
              <a:buNone/>
            </a:pPr>
            <a:endParaRPr dirty="0">
              <a:solidFill>
                <a:schemeClr val="dk1"/>
              </a:solidFill>
            </a:endParaRPr>
          </a:p>
          <a:p>
            <a:pPr lvl="0" rtl="0">
              <a:spcBef>
                <a:spcPts val="0"/>
              </a:spcBef>
              <a:buNone/>
            </a:pPr>
            <a:endParaRPr dirty="0">
              <a:solidFill>
                <a:schemeClr val="dk1"/>
              </a:solidFill>
            </a:endParaRPr>
          </a:p>
        </p:txBody>
      </p:sp>
    </p:spTree>
    <p:extLst>
      <p:ext uri="{BB962C8B-B14F-4D97-AF65-F5344CB8AC3E}">
        <p14:creationId xmlns:p14="http://schemas.microsoft.com/office/powerpoint/2010/main" val="420454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2005 announcement of Pope Benedict XVI and the 2013 announcement of Pope Francis</a:t>
            </a:r>
          </a:p>
          <a:p>
            <a:pPr lvl="0" rtl="0">
              <a:spcBef>
                <a:spcPts val="0"/>
              </a:spcBef>
              <a:buNone/>
            </a:pPr>
            <a:endParaRPr dirty="0"/>
          </a:p>
          <a:p>
            <a:pPr lvl="0" rtl="0">
              <a:spcBef>
                <a:spcPts val="0"/>
              </a:spcBef>
              <a:buNone/>
            </a:pPr>
            <a:r>
              <a:rPr lang="en" dirty="0"/>
              <a:t>Type 1 observation: Many more mobile devices.</a:t>
            </a:r>
          </a:p>
          <a:p>
            <a:pPr lvl="0" rtl="0">
              <a:spcBef>
                <a:spcPts val="0"/>
              </a:spcBef>
              <a:buNone/>
            </a:pPr>
            <a:r>
              <a:rPr lang="en" dirty="0"/>
              <a:t>Type 2 observation: </a:t>
            </a:r>
          </a:p>
          <a:p>
            <a:pPr lvl="0" rtl="0">
              <a:spcBef>
                <a:spcPts val="0"/>
              </a:spcBef>
              <a:buNone/>
            </a:pPr>
            <a:r>
              <a:rPr lang="en" dirty="0"/>
              <a:t>  - About a basic need to share</a:t>
            </a:r>
          </a:p>
          <a:p>
            <a:pPr lvl="0">
              <a:spcBef>
                <a:spcPts val="0"/>
              </a:spcBef>
              <a:buNone/>
            </a:pPr>
            <a:r>
              <a:rPr lang="en" dirty="0"/>
              <a:t>  - Way to record information</a:t>
            </a:r>
          </a:p>
        </p:txBody>
      </p:sp>
    </p:spTree>
    <p:extLst>
      <p:ext uri="{BB962C8B-B14F-4D97-AF65-F5344CB8AC3E}">
        <p14:creationId xmlns:p14="http://schemas.microsoft.com/office/powerpoint/2010/main" val="311026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Source: Benedict Evans</a:t>
            </a:r>
          </a:p>
          <a:p>
            <a:pPr lvl="0" rtl="0">
              <a:spcBef>
                <a:spcPts val="0"/>
              </a:spcBef>
              <a:buNone/>
            </a:pPr>
            <a:r>
              <a:rPr lang="en" u="sng">
                <a:solidFill>
                  <a:schemeClr val="hlink"/>
                </a:solidFill>
                <a:hlinkClick r:id="rId3"/>
              </a:rPr>
              <a:t>http://publishersforum.de/wp-content/uploads/2013/04/BenedictEvans_MobileExplosion.pdf</a:t>
            </a:r>
          </a:p>
          <a:p>
            <a:pPr lvl="0">
              <a:spcBef>
                <a:spcPts val="0"/>
              </a:spcBef>
              <a:buNone/>
            </a:pPr>
            <a:endParaRPr/>
          </a:p>
        </p:txBody>
      </p:sp>
    </p:spTree>
    <p:extLst>
      <p:ext uri="{BB962C8B-B14F-4D97-AF65-F5344CB8AC3E}">
        <p14:creationId xmlns:p14="http://schemas.microsoft.com/office/powerpoint/2010/main" val="420944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49275"/>
            <a:ext cx="4873625" cy="2741613"/>
          </a:xfrm>
        </p:spPr>
      </p:sp>
      <p:sp>
        <p:nvSpPr>
          <p:cNvPr id="3" name="Notes Placeholder 2"/>
          <p:cNvSpPr>
            <a:spLocks noGrp="1"/>
          </p:cNvSpPr>
          <p:nvPr>
            <p:ph type="body" idx="1"/>
          </p:nvPr>
        </p:nvSpPr>
        <p:spPr/>
        <p:txBody>
          <a:bodyPr/>
          <a:lstStyle/>
          <a:p>
            <a:pPr marL="228600" indent="-228600">
              <a:buAutoNum type="arabicParenR"/>
            </a:pPr>
            <a:r>
              <a:rPr lang="en-US" dirty="0"/>
              <a:t>What is OS? </a:t>
            </a:r>
          </a:p>
          <a:p>
            <a:pPr marL="171450" indent="-171450">
              <a:buFontTx/>
              <a:buChar char="-"/>
            </a:pPr>
            <a:r>
              <a:rPr lang="en-US" b="0" i="0" dirty="0">
                <a:solidFill>
                  <a:srgbClr val="FFFFFF"/>
                </a:solidFill>
                <a:effectLst/>
                <a:latin typeface="app-sans"/>
              </a:rPr>
              <a:t>an operating system is computer software that works to integrate hardware and software resources. It allows for different types of hardware to work together while simultaneously providing a platform for various bits of software to work with that hardware and, consequently, other pieces of software.</a:t>
            </a:r>
          </a:p>
          <a:p>
            <a:pPr marL="171450" indent="-171450">
              <a:buFontTx/>
              <a:buChar char="-"/>
            </a:pPr>
            <a:r>
              <a:rPr lang="en-US" b="0" dirty="0">
                <a:effectLst/>
              </a:rPr>
              <a:t>If that’s still confusing, think of the analogy of a stage play. To put on a play, you’ll need a stage, lights, microphones, and other pieces of hardware. You’ll also need actors, stage crew, ushers, and other workers, which would be analogous to software. In this analogy, the director of the play would be similar to an operating system, as they would act as a conduit that instructs everything on how to work together. Without the director, you’d just have a ton of unused hardware with a bunch of people running around with no idea what to do.</a:t>
            </a:r>
          </a:p>
          <a:p>
            <a:pPr algn="l"/>
            <a:r>
              <a:rPr lang="en-US" b="0" i="0" dirty="0">
                <a:solidFill>
                  <a:srgbClr val="FFFFFF"/>
                </a:solidFill>
                <a:effectLst/>
                <a:latin typeface="app-sans"/>
              </a:rPr>
              <a:t>In the case of smartphones, Android acts as the “director” for the unique hardware in your phone and the apps you’ve chosen to install.</a:t>
            </a:r>
            <a:endParaRPr lang="en-US" dirty="0"/>
          </a:p>
          <a:p>
            <a:r>
              <a:rPr lang="en-US" dirty="0"/>
              <a:t>2) </a:t>
            </a:r>
            <a:r>
              <a:rPr lang="en-US" b="0" i="0" dirty="0">
                <a:solidFill>
                  <a:srgbClr val="FFFFFF"/>
                </a:solidFill>
                <a:effectLst/>
                <a:latin typeface="app-sans"/>
              </a:rPr>
              <a:t>When something is open source it means the copyright owner allows its use for any purpose, without any need for financial remuneration.</a:t>
            </a:r>
          </a:p>
          <a:p>
            <a:r>
              <a:rPr lang="en-US" dirty="0"/>
              <a:t>3) History: </a:t>
            </a:r>
            <a:r>
              <a:rPr lang="en-US" b="0" i="0" dirty="0">
                <a:solidFill>
                  <a:srgbClr val="FFFFFF"/>
                </a:solidFill>
                <a:effectLst/>
                <a:latin typeface="app-sans"/>
              </a:rPr>
              <a:t>Believe it or not, Android started out as </a:t>
            </a:r>
            <a:r>
              <a:rPr lang="en-US" b="0" i="0" dirty="0">
                <a:effectLst/>
                <a:latin typeface="app-sans"/>
                <a:hlinkClick r:id="rId3"/>
              </a:rPr>
              <a:t>software for cameras</a:t>
            </a:r>
            <a:r>
              <a:rPr lang="en-US" b="0" i="0" dirty="0">
                <a:solidFill>
                  <a:srgbClr val="FFFFFF"/>
                </a:solidFill>
                <a:effectLst/>
                <a:latin typeface="app-sans"/>
              </a:rPr>
              <a:t>. Andy Rubin and his team developed Android starting in 2003</a:t>
            </a:r>
            <a:endParaRPr lang="en-US" dirty="0"/>
          </a:p>
        </p:txBody>
      </p:sp>
      <p:sp>
        <p:nvSpPr>
          <p:cNvPr id="4" name="Slide Number Placeholder 3"/>
          <p:cNvSpPr>
            <a:spLocks noGrp="1"/>
          </p:cNvSpPr>
          <p:nvPr>
            <p:ph type="sldNum" sz="quarter" idx="5"/>
          </p:nvPr>
        </p:nvSpPr>
        <p:spPr/>
        <p:txBody>
          <a:bodyPr/>
          <a:lstStyle/>
          <a:p>
            <a:fld id="{4A48ABE3-AAC7-446F-BC4B-9C6CAE8F49B8}" type="slidenum">
              <a:rPr lang="en-US" smtClean="0"/>
              <a:t>5</a:t>
            </a:fld>
            <a:endParaRPr lang="en-US"/>
          </a:p>
        </p:txBody>
      </p:sp>
    </p:spTree>
    <p:extLst>
      <p:ext uri="{BB962C8B-B14F-4D97-AF65-F5344CB8AC3E}">
        <p14:creationId xmlns:p14="http://schemas.microsoft.com/office/powerpoint/2010/main" val="178743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909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1. Linux kernel is the foundation of Android platform </a:t>
            </a:r>
          </a:p>
          <a:p>
            <a:pPr marL="171450" lvl="0" indent="-171450">
              <a:spcBef>
                <a:spcPts val="0"/>
              </a:spcBef>
              <a:buFontTx/>
              <a:buChar char="-"/>
            </a:pPr>
            <a:r>
              <a:rPr lang="en-US" dirty="0"/>
              <a:t>ART depends on Linux Kernel for threading and low-level memory management</a:t>
            </a:r>
          </a:p>
          <a:p>
            <a:pPr marL="171450" lvl="0" indent="-171450">
              <a:spcBef>
                <a:spcPts val="0"/>
              </a:spcBef>
              <a:buFontTx/>
              <a:buChar char="-"/>
            </a:pPr>
            <a:r>
              <a:rPr lang="en-US" b="0" i="0" dirty="0">
                <a:solidFill>
                  <a:srgbClr val="202124"/>
                </a:solidFill>
                <a:effectLst/>
                <a:latin typeface="Roboto" panose="02000000000000000000" pitchFamily="2" charset="0"/>
              </a:rPr>
              <a:t>Using a Linux kernel allows Android to take advantage of </a:t>
            </a:r>
            <a:r>
              <a:rPr lang="en-US" b="0" i="0" dirty="0">
                <a:effectLst/>
                <a:latin typeface="Roboto" panose="02000000000000000000" pitchFamily="2" charset="0"/>
                <a:hlinkClick r:id="rId3"/>
              </a:rPr>
              <a:t>key security features</a:t>
            </a:r>
            <a:r>
              <a:rPr lang="en-US" b="0" i="0" dirty="0">
                <a:effectLst/>
                <a:latin typeface="Roboto" panose="02000000000000000000" pitchFamily="2" charset="0"/>
              </a:rPr>
              <a:t> (permission, cryptography, rooting, sandbox)</a:t>
            </a:r>
            <a:r>
              <a:rPr lang="en-US" b="0" i="0" dirty="0">
                <a:solidFill>
                  <a:srgbClr val="202124"/>
                </a:solidFill>
                <a:effectLst/>
                <a:latin typeface="Roboto" panose="02000000000000000000" pitchFamily="2" charset="0"/>
              </a:rPr>
              <a:t> and allows device manufacturers to develop hardware drivers for a well-known kernel.</a:t>
            </a:r>
          </a:p>
          <a:p>
            <a:pPr marL="0" lvl="0" indent="0">
              <a:spcBef>
                <a:spcPts val="0"/>
              </a:spcBef>
              <a:buFontTx/>
              <a:buNone/>
            </a:pPr>
            <a:r>
              <a:rPr lang="en-US" b="0" i="0" dirty="0">
                <a:solidFill>
                  <a:srgbClr val="202124"/>
                </a:solidFill>
                <a:effectLst/>
                <a:latin typeface="Roboto" panose="02000000000000000000" pitchFamily="2" charset="0"/>
              </a:rPr>
              <a:t>2. The </a:t>
            </a:r>
            <a:r>
              <a:rPr lang="en-US" b="0" i="0" dirty="0">
                <a:effectLst/>
                <a:latin typeface="Roboto" panose="02000000000000000000" pitchFamily="2" charset="0"/>
                <a:hlinkClick r:id="rId4"/>
              </a:rPr>
              <a:t>hardware abstraction layer (HAL)</a:t>
            </a:r>
            <a:r>
              <a:rPr lang="en-US" b="0" i="0" dirty="0">
                <a:solidFill>
                  <a:srgbClr val="202124"/>
                </a:solidFill>
                <a:effectLst/>
                <a:latin typeface="Roboto" panose="02000000000000000000" pitchFamily="2" charset="0"/>
              </a:rPr>
              <a:t> provides standard interfaces that expose device hardware capabilities to the higher-level </a:t>
            </a:r>
            <a:r>
              <a:rPr lang="en-US" b="0" i="0" dirty="0">
                <a:effectLst/>
                <a:latin typeface="Roboto" panose="02000000000000000000" pitchFamily="2" charset="0"/>
                <a:hlinkClick r:id="rId5"/>
              </a:rPr>
              <a:t>Java API framework</a:t>
            </a:r>
            <a:r>
              <a:rPr lang="en-US" b="0" i="0" dirty="0">
                <a:solidFill>
                  <a:srgbClr val="202124"/>
                </a:solidFill>
                <a:effectLst/>
                <a:latin typeface="Roboto" panose="02000000000000000000" pitchFamily="2" charset="0"/>
              </a:rPr>
              <a:t>. </a:t>
            </a:r>
          </a:p>
          <a:p>
            <a:pPr marL="0" lvl="0" indent="0">
              <a:spcBef>
                <a:spcPts val="0"/>
              </a:spcBef>
              <a:buFontTx/>
              <a:buNone/>
            </a:pPr>
            <a:r>
              <a:rPr lang="en-US" b="0" i="0" dirty="0">
                <a:solidFill>
                  <a:srgbClr val="202124"/>
                </a:solidFill>
                <a:effectLst/>
                <a:latin typeface="Roboto" panose="02000000000000000000" pitchFamily="2" charset="0"/>
              </a:rPr>
              <a:t>3. For devices running Android version 5.0 (API level 21) or higher, each app runs in its own process and with its own instance of the </a:t>
            </a:r>
            <a:r>
              <a:rPr lang="en-US" b="0" i="0" dirty="0">
                <a:effectLst/>
                <a:latin typeface="Roboto" panose="02000000000000000000" pitchFamily="2" charset="0"/>
                <a:hlinkClick r:id="rId6"/>
              </a:rPr>
              <a:t>Android Runtime (ART)</a:t>
            </a:r>
            <a:r>
              <a:rPr lang="en-US" b="0" i="0" dirty="0">
                <a:solidFill>
                  <a:srgbClr val="202124"/>
                </a:solidFill>
                <a:effectLst/>
                <a:latin typeface="Roboto" panose="02000000000000000000" pitchFamily="2" charset="0"/>
              </a:rPr>
              <a:t>. Previously it was Dalvik.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 Ahead-of-time (AOT) and just-in-time (JIT) compilation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 Better debugging support, detailed diagnostic exceptions and crash reporting, and the ability to set watchpoints to monitor specific fields</a:t>
            </a:r>
          </a:p>
          <a:p>
            <a:pPr marL="0" lvl="0" indent="0">
              <a:spcBef>
                <a:spcPts val="0"/>
              </a:spcBef>
              <a:buFontTx/>
              <a:buNone/>
            </a:pPr>
            <a:r>
              <a:rPr lang="en-US" b="0" i="0" dirty="0">
                <a:solidFill>
                  <a:srgbClr val="202124"/>
                </a:solidFill>
                <a:effectLst/>
                <a:latin typeface="Roboto" panose="02000000000000000000" pitchFamily="2" charset="0"/>
              </a:rPr>
              <a:t>4. The entire feature-set of the Android OS is available to you through APIs written in the Java language.</a:t>
            </a:r>
          </a:p>
          <a:p>
            <a:pPr marL="0" lvl="0" indent="0">
              <a:spcBef>
                <a:spcPts val="0"/>
              </a:spcBef>
              <a:buFontTx/>
              <a:buNone/>
            </a:pPr>
            <a:r>
              <a:rPr lang="en-US" b="0" i="0" dirty="0">
                <a:solidFill>
                  <a:srgbClr val="202124"/>
                </a:solidFill>
                <a:effectLst/>
                <a:latin typeface="Roboto" panose="02000000000000000000" pitchFamily="2" charset="0"/>
              </a:rPr>
              <a:t>5. Android comes with a set of core apps for email, SMS messaging, calendars, internet browsing, contacts, and more.</a:t>
            </a:r>
          </a:p>
          <a:p>
            <a:pPr marL="171450" lvl="0" indent="-171450">
              <a:spcBef>
                <a:spcPts val="0"/>
              </a:spcBef>
              <a:buFontTx/>
              <a:buChar char="-"/>
            </a:pPr>
            <a:r>
              <a:rPr lang="en-US" b="0" i="0" dirty="0">
                <a:solidFill>
                  <a:srgbClr val="202124"/>
                </a:solidFill>
                <a:effectLst/>
                <a:latin typeface="Roboto" panose="02000000000000000000" pitchFamily="2" charset="0"/>
              </a:rPr>
              <a:t>he system apps function both as apps for users and to provide key capabilities that developers can access from their own app. For example, if your app would like to deliver an SMS message, you don't need to build that functionality yourself—you can instead invoke whichever SMS app is already installed to deliver a message to the recipient you specify.</a:t>
            </a:r>
            <a:endParaRPr dirty="0"/>
          </a:p>
        </p:txBody>
      </p:sp>
    </p:spTree>
    <p:extLst>
      <p:ext uri="{BB962C8B-B14F-4D97-AF65-F5344CB8AC3E}">
        <p14:creationId xmlns:p14="http://schemas.microsoft.com/office/powerpoint/2010/main" val="402411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49275"/>
            <a:ext cx="4873625" cy="2741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10</a:t>
            </a:fld>
            <a:endParaRPr lang="en-US"/>
          </a:p>
        </p:txBody>
      </p:sp>
    </p:spTree>
    <p:extLst>
      <p:ext uri="{BB962C8B-B14F-4D97-AF65-F5344CB8AC3E}">
        <p14:creationId xmlns:p14="http://schemas.microsoft.com/office/powerpoint/2010/main" val="192038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49275"/>
            <a:ext cx="4873625" cy="2741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11</a:t>
            </a:fld>
            <a:endParaRPr lang="en-US"/>
          </a:p>
        </p:txBody>
      </p:sp>
    </p:spTree>
    <p:extLst>
      <p:ext uri="{BB962C8B-B14F-4D97-AF65-F5344CB8AC3E}">
        <p14:creationId xmlns:p14="http://schemas.microsoft.com/office/powerpoint/2010/main" val="37087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3940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77337CF-463D-4AC2-A30B-9D90A59E8CD0}" type="datetimeFigureOut">
              <a:rPr lang="en-US" smtClean="0"/>
              <a:pPr/>
              <a:t>12/3/2021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46837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4895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77337CF-463D-4AC2-A30B-9D90A59E8CD0}" type="datetimeFigureOut">
              <a:rPr lang="en-US" smtClean="0"/>
              <a:t>12/3/2021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93050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609600" y="1600200"/>
            <a:ext cx="109728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155962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67823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12/3/2021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5034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337CF-463D-4AC2-A30B-9D90A59E8CD0}"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3064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337CF-463D-4AC2-A30B-9D90A59E8CD0}"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69705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337CF-463D-4AC2-A30B-9D90A59E8CD0}"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98265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7468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12/3/2021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48771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56511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77337CF-463D-4AC2-A30B-9D90A59E8CD0}" type="datetimeFigureOut">
              <a:rPr lang="en-US" smtClean="0"/>
              <a:pPr/>
              <a:t>12/3/2021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F43637C-DFDA-4D48-8BAD-E22581FA054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808637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hyperlink" Target="https://en.wikipedia.org/wiki/Android_version_history" TargetMode="Externa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7.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bidouille.org/misc/androidchar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ppannie.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nkmycell.com/blog/how-many-phones-are-in-the-world"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hyperlink" Target="https://developer.android.com/guide/platform/"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webkit.or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Mobile  Application Development</a:t>
            </a:r>
          </a:p>
        </p:txBody>
      </p:sp>
      <p:sp>
        <p:nvSpPr>
          <p:cNvPr id="3" name="Subtitle 2"/>
          <p:cNvSpPr>
            <a:spLocks noGrp="1"/>
          </p:cNvSpPr>
          <p:nvPr>
            <p:ph type="subTitle" idx="1"/>
          </p:nvPr>
        </p:nvSpPr>
        <p:spPr/>
        <p:txBody>
          <a:bodyPr/>
          <a:lstStyle/>
          <a:p>
            <a:pPr algn="ctr"/>
            <a:r>
              <a:rPr lang="en-US" b="1" dirty="0">
                <a:solidFill>
                  <a:schemeClr val="tx1"/>
                </a:solidFill>
              </a:rPr>
              <a:t>Android Overview</a:t>
            </a: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custDataLst>
              <p:tags r:id="rId2"/>
            </p:custDataLst>
          </p:nvPr>
        </p:nvSpPr>
        <p:spPr>
          <a:xfrm>
            <a:off x="564776" y="1371600"/>
            <a:ext cx="8821271" cy="4578350"/>
          </a:xfrm>
        </p:spPr>
        <p:txBody>
          <a:bodyPr>
            <a:normAutofit fontScale="77500" lnSpcReduction="20000"/>
          </a:bodyPr>
          <a:lstStyle/>
          <a:p>
            <a:r>
              <a:rPr lang="en-US" sz="2600" dirty="0"/>
              <a:t>2009</a:t>
            </a:r>
          </a:p>
          <a:p>
            <a:pPr lvl="1"/>
            <a:r>
              <a:rPr lang="en-US" sz="2200" dirty="0"/>
              <a:t>SDK 1.5 (Cupcake) after Alpha and Beta</a:t>
            </a:r>
          </a:p>
          <a:p>
            <a:pPr lvl="2"/>
            <a:r>
              <a:rPr lang="en-US" sz="1900" dirty="0"/>
              <a:t>New soft keyboard with “</a:t>
            </a:r>
            <a:r>
              <a:rPr lang="en-US" sz="1900" dirty="0" err="1"/>
              <a:t>autocomplete</a:t>
            </a:r>
            <a:r>
              <a:rPr lang="en-US" sz="1900" dirty="0"/>
              <a:t>” feature</a:t>
            </a:r>
          </a:p>
          <a:p>
            <a:pPr lvl="1"/>
            <a:r>
              <a:rPr lang="en-US" sz="2200" dirty="0"/>
              <a:t>SDK 1.6 (Donut)</a:t>
            </a:r>
          </a:p>
          <a:p>
            <a:pPr lvl="2"/>
            <a:r>
              <a:rPr lang="en-US" sz="1900" dirty="0"/>
              <a:t>Support Wide VGA </a:t>
            </a:r>
          </a:p>
          <a:p>
            <a:pPr lvl="1"/>
            <a:r>
              <a:rPr lang="en-US" sz="2200" dirty="0"/>
              <a:t>SDK 2.0/2.0.1/2.1 (</a:t>
            </a:r>
            <a:r>
              <a:rPr lang="en-US" sz="2200" dirty="0" err="1"/>
              <a:t>Eclair</a:t>
            </a:r>
            <a:r>
              <a:rPr lang="en-US" sz="2200" dirty="0"/>
              <a:t>)</a:t>
            </a:r>
          </a:p>
          <a:p>
            <a:pPr lvl="2"/>
            <a:r>
              <a:rPr lang="en-US" sz="1900" dirty="0"/>
              <a:t>Revamped UI, browser</a:t>
            </a:r>
          </a:p>
          <a:p>
            <a:r>
              <a:rPr lang="en-US" sz="2600" dirty="0"/>
              <a:t>2010</a:t>
            </a:r>
          </a:p>
          <a:p>
            <a:pPr lvl="1"/>
            <a:r>
              <a:rPr lang="en-US" sz="2200" dirty="0"/>
              <a:t>Nexus One released to the public</a:t>
            </a:r>
          </a:p>
          <a:p>
            <a:pPr lvl="1"/>
            <a:r>
              <a:rPr lang="en-US" sz="2200" dirty="0"/>
              <a:t>SDK 2.2 (</a:t>
            </a:r>
            <a:r>
              <a:rPr lang="en-US" sz="2200" dirty="0" err="1"/>
              <a:t>Froyo</a:t>
            </a:r>
            <a:r>
              <a:rPr lang="en-US" sz="2200" dirty="0"/>
              <a:t>)</a:t>
            </a:r>
          </a:p>
          <a:p>
            <a:pPr lvl="2"/>
            <a:r>
              <a:rPr lang="en-US" sz="1900" dirty="0"/>
              <a:t>Flash support, tethering</a:t>
            </a:r>
          </a:p>
          <a:p>
            <a:pPr lvl="1"/>
            <a:r>
              <a:rPr lang="en-US" sz="2200" dirty="0"/>
              <a:t>SDK 2.3 (Gingerbread)</a:t>
            </a:r>
          </a:p>
          <a:p>
            <a:pPr lvl="2"/>
            <a:r>
              <a:rPr lang="en-US" sz="1900" dirty="0"/>
              <a:t>UI update, system-wide copy-paste</a:t>
            </a:r>
          </a:p>
          <a:p>
            <a:pPr lvl="1"/>
            <a:endParaRPr lang="en-US" dirty="0"/>
          </a:p>
          <a:p>
            <a:endParaRPr 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524000"/>
            <a:ext cx="31623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5888594"/>
            <a:ext cx="5312993" cy="369332"/>
          </a:xfrm>
          <a:prstGeom prst="rect">
            <a:avLst/>
          </a:prstGeom>
          <a:noFill/>
        </p:spPr>
        <p:txBody>
          <a:bodyPr wrap="none" rtlCol="0">
            <a:spAutoFit/>
          </a:bodyPr>
          <a:lstStyle/>
          <a:p>
            <a:r>
              <a:rPr lang="en-US" dirty="0">
                <a:hlinkClick r:id="rId7"/>
              </a:rPr>
              <a:t>https://en.wikipedia.org/wiki/Android_version_history</a:t>
            </a:r>
            <a:endParaRPr lang="en-US" dirty="0"/>
          </a:p>
        </p:txBody>
      </p:sp>
      <p:sp>
        <p:nvSpPr>
          <p:cNvPr id="7" name="Title 1"/>
          <p:cNvSpPr txBox="1">
            <a:spLocks/>
          </p:cNvSpPr>
          <p:nvPr>
            <p:custDataLst>
              <p:tags r:id="rId3"/>
            </p:custDataLst>
          </p:nvPr>
        </p:nvSpPr>
        <p:spPr>
          <a:xfrm>
            <a:off x="533400" y="685800"/>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cont.</a:t>
            </a:r>
          </a:p>
        </p:txBody>
      </p:sp>
    </p:spTree>
    <p:custDataLst>
      <p:tags r:id="rId1"/>
    </p:custDataLst>
    <p:extLst>
      <p:ext uri="{BB962C8B-B14F-4D97-AF65-F5344CB8AC3E}">
        <p14:creationId xmlns:p14="http://schemas.microsoft.com/office/powerpoint/2010/main" val="425392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custDataLst>
              <p:tags r:id="rId2"/>
            </p:custDataLst>
          </p:nvPr>
        </p:nvSpPr>
        <p:spPr>
          <a:xfrm>
            <a:off x="609600" y="914400"/>
            <a:ext cx="8562975" cy="4487863"/>
          </a:xfrm>
        </p:spPr>
        <p:txBody>
          <a:bodyPr>
            <a:normAutofit/>
          </a:bodyPr>
          <a:lstStyle/>
          <a:p>
            <a:r>
              <a:rPr lang="en-US" sz="2400" dirty="0"/>
              <a:t>2011</a:t>
            </a:r>
          </a:p>
          <a:p>
            <a:pPr lvl="1"/>
            <a:r>
              <a:rPr lang="en-US" sz="2000" dirty="0"/>
              <a:t>SDK 3.0 (Honeycomb) for tablets only</a:t>
            </a:r>
          </a:p>
          <a:p>
            <a:pPr lvl="2"/>
            <a:r>
              <a:rPr lang="en-US" sz="1800" dirty="0"/>
              <a:t>New UI for tablets, support multi-core processors, fragments</a:t>
            </a:r>
          </a:p>
          <a:p>
            <a:pPr lvl="1"/>
            <a:r>
              <a:rPr lang="en-US" sz="2000" dirty="0"/>
              <a:t>SDK 3.1 and 3.2 </a:t>
            </a:r>
          </a:p>
          <a:p>
            <a:pPr lvl="2"/>
            <a:r>
              <a:rPr lang="en-US" sz="1800" dirty="0"/>
              <a:t>Hardware support and UI improvements</a:t>
            </a:r>
          </a:p>
          <a:p>
            <a:pPr lvl="1"/>
            <a:r>
              <a:rPr lang="en-US" sz="2000" dirty="0"/>
              <a:t>SDK 4.0 (Ice Cream Sandwich) </a:t>
            </a:r>
          </a:p>
          <a:p>
            <a:pPr lvl="2"/>
            <a:r>
              <a:rPr lang="en-US" sz="1800" dirty="0"/>
              <a:t>For Q4, combination of Gingerbread and Honeycomb</a:t>
            </a:r>
          </a:p>
          <a:p>
            <a:endParaRPr lang="en-US" dirty="0"/>
          </a:p>
        </p:txBody>
      </p:sp>
      <p:pic>
        <p:nvPicPr>
          <p:cNvPr id="1026" name="Picture 2" descr="http://upload.wikimedia.org/wikipedia/en/thumb/a/ae/Ice_Cream_Sandwich_Logo.jpg/220px-Ice_Cream_Sandwich_Logo.jpg"/>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8124825" y="2286000"/>
            <a:ext cx="2095500" cy="157162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custDataLst>
              <p:tags r:id="rId4"/>
            </p:custDataLst>
          </p:nvPr>
        </p:nvSpPr>
        <p:spPr>
          <a:xfrm>
            <a:off x="762000" y="708976"/>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cont.</a:t>
            </a:r>
          </a:p>
        </p:txBody>
      </p:sp>
    </p:spTree>
    <p:custDataLst>
      <p:tags r:id="rId1"/>
    </p:custDataLst>
    <p:extLst>
      <p:ext uri="{BB962C8B-B14F-4D97-AF65-F5344CB8AC3E}">
        <p14:creationId xmlns:p14="http://schemas.microsoft.com/office/powerpoint/2010/main" val="80763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685800"/>
            <a:ext cx="4114800" cy="5211763"/>
          </a:xfrm>
        </p:spPr>
        <p:txBody>
          <a:bodyPr/>
          <a:lstStyle/>
          <a:p>
            <a:r>
              <a:rPr lang="en-US" sz="2000" dirty="0"/>
              <a:t>2012</a:t>
            </a:r>
          </a:p>
          <a:p>
            <a:pPr lvl="1"/>
            <a:r>
              <a:rPr lang="en-US" sz="1800" dirty="0"/>
              <a:t>Android 4.1, "Jelly Bean" released in July</a:t>
            </a:r>
          </a:p>
          <a:p>
            <a:r>
              <a:rPr lang="en-US" sz="2000" dirty="0"/>
              <a:t>2013</a:t>
            </a:r>
          </a:p>
          <a:p>
            <a:pPr lvl="1"/>
            <a:r>
              <a:rPr lang="en-US" sz="1800" dirty="0"/>
              <a:t>Android 4.4, </a:t>
            </a:r>
            <a:r>
              <a:rPr lang="en-US" sz="1800" dirty="0" err="1"/>
              <a:t>KitKat</a:t>
            </a:r>
            <a:r>
              <a:rPr lang="en-US" sz="1800" dirty="0"/>
              <a:t> released October 31, 2013</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762000"/>
            <a:ext cx="4876800" cy="579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724400"/>
            <a:ext cx="13239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729524" y="970608"/>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cont.</a:t>
            </a:r>
          </a:p>
        </p:txBody>
      </p:sp>
    </p:spTree>
    <p:extLst>
      <p:ext uri="{BB962C8B-B14F-4D97-AF65-F5344CB8AC3E}">
        <p14:creationId xmlns:p14="http://schemas.microsoft.com/office/powerpoint/2010/main" val="405616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1" y="1386808"/>
            <a:ext cx="8229600" cy="5211763"/>
          </a:xfrm>
        </p:spPr>
        <p:txBody>
          <a:bodyPr>
            <a:normAutofit/>
          </a:bodyPr>
          <a:lstStyle/>
          <a:p>
            <a:r>
              <a:rPr lang="en-US" sz="2800" dirty="0"/>
              <a:t>November, 2014</a:t>
            </a:r>
            <a:br>
              <a:rPr lang="en-US" sz="2800" dirty="0"/>
            </a:br>
            <a:r>
              <a:rPr lang="en-US" sz="2800" dirty="0"/>
              <a:t>Android 5.0 Lollipop</a:t>
            </a:r>
            <a:br>
              <a:rPr lang="en-US" sz="2800" dirty="0"/>
            </a:br>
            <a:r>
              <a:rPr lang="en-US" sz="2800" dirty="0"/>
              <a:t>released.</a:t>
            </a:r>
            <a:br>
              <a:rPr lang="en-US" sz="2800" dirty="0"/>
            </a:br>
            <a:r>
              <a:rPr lang="en-US" sz="2800" dirty="0"/>
              <a:t>API level 21</a:t>
            </a:r>
            <a:br>
              <a:rPr lang="en-US" sz="2800" dirty="0"/>
            </a:br>
            <a:r>
              <a:rPr lang="en-US" sz="2800" dirty="0"/>
              <a:t>"Material Design"</a:t>
            </a:r>
          </a:p>
          <a:p>
            <a:r>
              <a:rPr lang="en-US" sz="2800" dirty="0"/>
              <a:t>October, 2015 </a:t>
            </a:r>
            <a:br>
              <a:rPr lang="en-US" sz="2800" dirty="0"/>
            </a:br>
            <a:r>
              <a:rPr lang="en-US" sz="2800" dirty="0"/>
              <a:t>Android 6.0</a:t>
            </a:r>
            <a:br>
              <a:rPr lang="en-US" sz="2800" dirty="0"/>
            </a:br>
            <a:r>
              <a:rPr lang="en-US" sz="2800" dirty="0"/>
              <a:t>Marshmallow</a:t>
            </a:r>
            <a:br>
              <a:rPr lang="en-US" sz="2800" dirty="0"/>
            </a:br>
            <a:r>
              <a:rPr lang="en-US" sz="2800" dirty="0"/>
              <a:t>API level 23</a:t>
            </a:r>
            <a:br>
              <a:rPr lang="en-US" sz="3200" dirty="0"/>
            </a:b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049" y="1159492"/>
            <a:ext cx="3257550" cy="5665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159492"/>
            <a:ext cx="2057400" cy="2962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920" y="4648200"/>
            <a:ext cx="292608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1881314" y="525136"/>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(Getting Longer)</a:t>
            </a:r>
          </a:p>
        </p:txBody>
      </p:sp>
    </p:spTree>
    <p:extLst>
      <p:ext uri="{BB962C8B-B14F-4D97-AF65-F5344CB8AC3E}">
        <p14:creationId xmlns:p14="http://schemas.microsoft.com/office/powerpoint/2010/main" val="370782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165991" y="1066800"/>
            <a:ext cx="2105508" cy="1989671"/>
          </a:xfrm>
          <a:prstGeom prst="rect">
            <a:avLst/>
          </a:prstGeom>
        </p:spPr>
      </p:pic>
      <p:sp>
        <p:nvSpPr>
          <p:cNvPr id="7" name="Title 1"/>
          <p:cNvSpPr txBox="1">
            <a:spLocks/>
          </p:cNvSpPr>
          <p:nvPr/>
        </p:nvSpPr>
        <p:spPr>
          <a:xfrm>
            <a:off x="1281747" y="762000"/>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Still More</a:t>
            </a:r>
          </a:p>
        </p:txBody>
      </p:sp>
      <p:sp>
        <p:nvSpPr>
          <p:cNvPr id="8" name="Content Placeholder 2"/>
          <p:cNvSpPr txBox="1">
            <a:spLocks/>
          </p:cNvSpPr>
          <p:nvPr/>
        </p:nvSpPr>
        <p:spPr>
          <a:xfrm>
            <a:off x="609600" y="1615273"/>
            <a:ext cx="5060799" cy="42672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August 2016</a:t>
            </a:r>
          </a:p>
          <a:p>
            <a:pPr lvl="1"/>
            <a:r>
              <a:rPr lang="en-US" sz="2000" dirty="0"/>
              <a:t>Nougat</a:t>
            </a:r>
          </a:p>
          <a:p>
            <a:pPr lvl="1"/>
            <a:r>
              <a:rPr lang="en-US" sz="2000" dirty="0"/>
              <a:t>Daydream Virtual Reality Interface</a:t>
            </a:r>
          </a:p>
          <a:p>
            <a:pPr lvl="1"/>
            <a:r>
              <a:rPr lang="en-US" sz="2000" dirty="0"/>
              <a:t>Doze functionality to improve battery life</a:t>
            </a:r>
          </a:p>
          <a:p>
            <a:r>
              <a:rPr lang="en-US" sz="2400" dirty="0"/>
              <a:t>August 2017</a:t>
            </a:r>
          </a:p>
          <a:p>
            <a:pPr lvl="1"/>
            <a:r>
              <a:rPr lang="en-US" sz="2000" dirty="0"/>
              <a:t>Oreo</a:t>
            </a:r>
          </a:p>
          <a:p>
            <a:pPr lvl="1"/>
            <a:r>
              <a:rPr lang="en-US" sz="2000" dirty="0"/>
              <a:t>Jetpack, tools for building apps, common libraries and frameworks</a:t>
            </a:r>
          </a:p>
        </p:txBody>
      </p:sp>
      <p:pic>
        <p:nvPicPr>
          <p:cNvPr id="9" name="Picture 8"/>
          <p:cNvPicPr>
            <a:picLocks noChangeAspect="1"/>
          </p:cNvPicPr>
          <p:nvPr/>
        </p:nvPicPr>
        <p:blipFill rotWithShape="1">
          <a:blip r:embed="rId3"/>
          <a:srcRect l="8726" t="4403" r="7446"/>
          <a:stretch/>
        </p:blipFill>
        <p:spPr>
          <a:xfrm>
            <a:off x="7148062" y="3715914"/>
            <a:ext cx="1848996" cy="2742565"/>
          </a:xfrm>
          <a:prstGeom prst="rect">
            <a:avLst/>
          </a:prstGeom>
        </p:spPr>
      </p:pic>
    </p:spTree>
    <p:extLst>
      <p:ext uri="{BB962C8B-B14F-4D97-AF65-F5344CB8AC3E}">
        <p14:creationId xmlns:p14="http://schemas.microsoft.com/office/powerpoint/2010/main" val="151705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Dominant Version</a:t>
            </a:r>
          </a:p>
        </p:txBody>
      </p:sp>
      <p:sp>
        <p:nvSpPr>
          <p:cNvPr id="3" name="Content Placeholder 2"/>
          <p:cNvSpPr>
            <a:spLocks noGrp="1"/>
          </p:cNvSpPr>
          <p:nvPr>
            <p:ph idx="1"/>
          </p:nvPr>
        </p:nvSpPr>
        <p:spPr>
          <a:xfrm>
            <a:off x="2052903" y="2342470"/>
            <a:ext cx="8596563" cy="451553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hlinkClick r:id="rId2"/>
            </a:endParaRPr>
          </a:p>
          <a:p>
            <a:endParaRPr lang="en-US" dirty="0">
              <a:hlinkClick r:id="rId2"/>
            </a:endParaRPr>
          </a:p>
          <a:p>
            <a:endParaRPr lang="en-US" dirty="0">
              <a:hlinkClick r:id="rId2"/>
            </a:endParaRPr>
          </a:p>
          <a:p>
            <a:r>
              <a:rPr lang="en-US" dirty="0">
                <a:hlinkClick r:id="rId2"/>
              </a:rPr>
              <a:t>http://www.bidouille.org/misc/androidcharts</a:t>
            </a:r>
            <a:endParaRPr lang="en-US" dirty="0"/>
          </a:p>
          <a:p>
            <a:endParaRPr lang="en-US" dirty="0"/>
          </a:p>
        </p:txBody>
      </p:sp>
      <p:pic>
        <p:nvPicPr>
          <p:cNvPr id="4" name="Picture 3"/>
          <p:cNvPicPr>
            <a:picLocks noChangeAspect="1"/>
          </p:cNvPicPr>
          <p:nvPr/>
        </p:nvPicPr>
        <p:blipFill>
          <a:blip r:embed="rId3"/>
          <a:stretch>
            <a:fillRect/>
          </a:stretch>
        </p:blipFill>
        <p:spPr>
          <a:xfrm>
            <a:off x="1168379" y="1981200"/>
            <a:ext cx="9197650" cy="4143475"/>
          </a:xfrm>
          <a:prstGeom prst="rect">
            <a:avLst/>
          </a:prstGeom>
        </p:spPr>
      </p:pic>
    </p:spTree>
    <p:extLst>
      <p:ext uri="{BB962C8B-B14F-4D97-AF65-F5344CB8AC3E}">
        <p14:creationId xmlns:p14="http://schemas.microsoft.com/office/powerpoint/2010/main" val="384528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5192" y="687475"/>
            <a:ext cx="7989752" cy="531726"/>
          </a:xfrm>
        </p:spPr>
        <p:txBody>
          <a:bodyPr/>
          <a:lstStyle/>
          <a:p>
            <a:r>
              <a:rPr lang="en-US" dirty="0"/>
              <a:t>iPhone vs. Android</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818" y="1600200"/>
            <a:ext cx="8229600" cy="511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66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1029616" cy="1013800"/>
          </a:xfrm>
        </p:spPr>
        <p:txBody>
          <a:bodyPr>
            <a:normAutofit/>
          </a:bodyPr>
          <a:lstStyle/>
          <a:p>
            <a:r>
              <a:rPr lang="en-US" sz="3200" dirty="0"/>
              <a:t>2015 App Downloads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67000" y="2286000"/>
            <a:ext cx="6372225" cy="37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567112" y="6155844"/>
            <a:ext cx="4572000" cy="523220"/>
          </a:xfrm>
          <a:prstGeom prst="rect">
            <a:avLst/>
          </a:prstGeom>
        </p:spPr>
        <p:txBody>
          <a:bodyPr wrap="square">
            <a:spAutoFit/>
          </a:bodyPr>
          <a:lstStyle/>
          <a:p>
            <a:r>
              <a:rPr lang="en-US" sz="2800" dirty="0">
                <a:solidFill>
                  <a:srgbClr val="FF0000"/>
                </a:solidFill>
                <a:hlinkClick r:id="rId3"/>
              </a:rPr>
              <a:t>https://www.appannie.com/</a:t>
            </a:r>
            <a:endParaRPr lang="en-US" sz="2800" dirty="0">
              <a:solidFill>
                <a:srgbClr val="FF0000"/>
              </a:solidFill>
            </a:endParaRPr>
          </a:p>
        </p:txBody>
      </p:sp>
    </p:spTree>
    <p:extLst>
      <p:ext uri="{BB962C8B-B14F-4D97-AF65-F5344CB8AC3E}">
        <p14:creationId xmlns:p14="http://schemas.microsoft.com/office/powerpoint/2010/main" val="95874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5192" y="687475"/>
            <a:ext cx="7989752" cy="531726"/>
          </a:xfrm>
        </p:spPr>
        <p:txBody>
          <a:bodyPr/>
          <a:lstStyle/>
          <a:p>
            <a:r>
              <a:rPr lang="en-US" dirty="0"/>
              <a:t>Android vs iOS</a:t>
            </a:r>
          </a:p>
        </p:txBody>
      </p:sp>
      <p:pic>
        <p:nvPicPr>
          <p:cNvPr id="3" name="Picture 2"/>
          <p:cNvPicPr>
            <a:picLocks noChangeAspect="1"/>
          </p:cNvPicPr>
          <p:nvPr/>
        </p:nvPicPr>
        <p:blipFill>
          <a:blip r:embed="rId2"/>
          <a:stretch>
            <a:fillRect/>
          </a:stretch>
        </p:blipFill>
        <p:spPr>
          <a:xfrm>
            <a:off x="1536291" y="1398214"/>
            <a:ext cx="8931909" cy="5459786"/>
          </a:xfrm>
          <a:prstGeom prst="rect">
            <a:avLst/>
          </a:prstGeom>
        </p:spPr>
      </p:pic>
    </p:spTree>
    <p:extLst>
      <p:ext uri="{BB962C8B-B14F-4D97-AF65-F5344CB8AC3E}">
        <p14:creationId xmlns:p14="http://schemas.microsoft.com/office/powerpoint/2010/main" val="351204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688728"/>
            <a:ext cx="8229600" cy="457200"/>
          </a:xfrm>
        </p:spPr>
        <p:txBody>
          <a:bodyPr>
            <a:normAutofit fontScale="90000"/>
          </a:bodyPr>
          <a:lstStyle/>
          <a:p>
            <a:r>
              <a:rPr lang="en-US" dirty="0"/>
              <a:t>Revenue</a:t>
            </a:r>
          </a:p>
        </p:txBody>
      </p:sp>
      <p:sp>
        <p:nvSpPr>
          <p:cNvPr id="5" name="Rectangle 4"/>
          <p:cNvSpPr/>
          <p:nvPr/>
        </p:nvSpPr>
        <p:spPr>
          <a:xfrm>
            <a:off x="2286000" y="5609971"/>
            <a:ext cx="8625840" cy="646331"/>
          </a:xfrm>
          <a:prstGeom prst="rect">
            <a:avLst/>
          </a:prstGeom>
        </p:spPr>
        <p:txBody>
          <a:bodyPr wrap="square">
            <a:spAutoFit/>
          </a:bodyPr>
          <a:lstStyle/>
          <a:p>
            <a:br>
              <a:rPr lang="en-US" dirty="0"/>
            </a:br>
            <a:endParaRPr lang="en-US" dirty="0"/>
          </a:p>
        </p:txBody>
      </p:sp>
      <p:pic>
        <p:nvPicPr>
          <p:cNvPr id="6" name="Picture 5"/>
          <p:cNvPicPr>
            <a:picLocks noChangeAspect="1"/>
          </p:cNvPicPr>
          <p:nvPr/>
        </p:nvPicPr>
        <p:blipFill>
          <a:blip r:embed="rId2"/>
          <a:stretch>
            <a:fillRect/>
          </a:stretch>
        </p:blipFill>
        <p:spPr>
          <a:xfrm>
            <a:off x="1806733" y="2209800"/>
            <a:ext cx="8578533" cy="4324308"/>
          </a:xfrm>
          <a:prstGeom prst="rect">
            <a:avLst/>
          </a:prstGeom>
        </p:spPr>
      </p:pic>
    </p:spTree>
    <p:extLst>
      <p:ext uri="{BB962C8B-B14F-4D97-AF65-F5344CB8AC3E}">
        <p14:creationId xmlns:p14="http://schemas.microsoft.com/office/powerpoint/2010/main" val="134585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990600" y="609600"/>
            <a:ext cx="8229600" cy="857400"/>
          </a:xfrm>
          <a:prstGeom prst="rect">
            <a:avLst/>
          </a:prstGeom>
        </p:spPr>
        <p:txBody>
          <a:bodyPr vert="horz" lIns="91425" tIns="91425" rIns="91425" bIns="91425" rtlCol="0" anchor="b" anchorCtr="0">
            <a:noAutofit/>
          </a:bodyPr>
          <a:lstStyle/>
          <a:p>
            <a:r>
              <a:rPr lang="en" dirty="0"/>
              <a:t>Mobile by the Numbers</a:t>
            </a:r>
          </a:p>
        </p:txBody>
      </p:sp>
      <p:sp>
        <p:nvSpPr>
          <p:cNvPr id="117" name="Shape 117"/>
          <p:cNvSpPr txBox="1">
            <a:spLocks noGrp="1"/>
          </p:cNvSpPr>
          <p:nvPr>
            <p:ph type="body" idx="1"/>
          </p:nvPr>
        </p:nvSpPr>
        <p:spPr>
          <a:xfrm>
            <a:off x="1066800" y="1676400"/>
            <a:ext cx="8229600" cy="3725699"/>
          </a:xfrm>
          <a:prstGeom prst="rect">
            <a:avLst/>
          </a:prstGeom>
        </p:spPr>
        <p:txBody>
          <a:bodyPr vert="horz" lIns="91425" tIns="91425" rIns="91425" bIns="91425" rtlCol="0" anchor="t" anchorCtr="0">
            <a:noAutofit/>
          </a:bodyPr>
          <a:lstStyle/>
          <a:p>
            <a:r>
              <a:rPr lang="en" sz="2400" dirty="0">
                <a:solidFill>
                  <a:schemeClr val="accent6"/>
                </a:solidFill>
              </a:rPr>
              <a:t>7.7 billion</a:t>
            </a:r>
            <a:r>
              <a:rPr lang="en" sz="2400" dirty="0"/>
              <a:t> people on the planet</a:t>
            </a:r>
          </a:p>
          <a:p>
            <a:endParaRPr sz="2400" dirty="0"/>
          </a:p>
          <a:p>
            <a:r>
              <a:rPr lang="en" sz="2400" dirty="0">
                <a:solidFill>
                  <a:schemeClr val="accent6"/>
                </a:solidFill>
              </a:rPr>
              <a:t>8.9 billion</a:t>
            </a:r>
            <a:r>
              <a:rPr lang="en" sz="2400" dirty="0"/>
              <a:t> mobile connections</a:t>
            </a:r>
          </a:p>
          <a:p>
            <a:endParaRPr lang="en" sz="2400" dirty="0">
              <a:solidFill>
                <a:schemeClr val="accent6"/>
              </a:solidFill>
            </a:endParaRPr>
          </a:p>
          <a:p>
            <a:r>
              <a:rPr lang="en" sz="2400" dirty="0">
                <a:solidFill>
                  <a:schemeClr val="accent6"/>
                </a:solidFill>
              </a:rPr>
              <a:t>5 billion</a:t>
            </a:r>
            <a:r>
              <a:rPr lang="en" sz="2400" dirty="0"/>
              <a:t> unique mobile phone users</a:t>
            </a:r>
          </a:p>
          <a:p>
            <a:endParaRPr lang="en" sz="2400" dirty="0"/>
          </a:p>
          <a:p>
            <a:pPr>
              <a:buNone/>
            </a:pPr>
            <a:r>
              <a:rPr lang="en-US" sz="1050" dirty="0"/>
              <a:t>R</a:t>
            </a:r>
            <a:r>
              <a:rPr lang="en" sz="1050" dirty="0"/>
              <a:t>ef: </a:t>
            </a:r>
            <a:r>
              <a:rPr lang="en-US" sz="1050" dirty="0">
                <a:hlinkClick r:id="rId3"/>
              </a:rPr>
              <a:t>https://www.bankmycell.com/blog/how-many-phones-are-in-the-world</a:t>
            </a:r>
            <a:endParaRPr lang="en" sz="1050" dirty="0"/>
          </a:p>
        </p:txBody>
      </p:sp>
    </p:spTree>
    <p:extLst>
      <p:ext uri="{BB962C8B-B14F-4D97-AF65-F5344CB8AC3E}">
        <p14:creationId xmlns:p14="http://schemas.microsoft.com/office/powerpoint/2010/main" val="380181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85800" y="990600"/>
            <a:ext cx="8229600" cy="857400"/>
          </a:xfrm>
          <a:prstGeom prst="rect">
            <a:avLst/>
          </a:prstGeom>
        </p:spPr>
        <p:txBody>
          <a:bodyPr vert="horz" lIns="91425" tIns="91425" rIns="91425" bIns="91425" rtlCol="0" anchor="b" anchorCtr="0">
            <a:noAutofit/>
          </a:bodyPr>
          <a:lstStyle/>
          <a:p>
            <a:r>
              <a:rPr lang="en" dirty="0"/>
              <a:t>Why Android?</a:t>
            </a:r>
          </a:p>
        </p:txBody>
      </p:sp>
      <p:sp>
        <p:nvSpPr>
          <p:cNvPr id="234" name="Shape 234"/>
          <p:cNvSpPr txBox="1">
            <a:spLocks noGrp="1"/>
          </p:cNvSpPr>
          <p:nvPr>
            <p:ph type="body" idx="1"/>
          </p:nvPr>
        </p:nvSpPr>
        <p:spPr>
          <a:xfrm>
            <a:off x="762000" y="2057400"/>
            <a:ext cx="8229600" cy="3725699"/>
          </a:xfrm>
          <a:prstGeom prst="rect">
            <a:avLst/>
          </a:prstGeom>
        </p:spPr>
        <p:txBody>
          <a:bodyPr vert="horz" lIns="91425" tIns="91425" rIns="91425" bIns="91425" rtlCol="0" anchor="t" anchorCtr="0">
            <a:noAutofit/>
          </a:bodyPr>
          <a:lstStyle/>
          <a:p>
            <a:pPr marL="457200" indent="-228600"/>
            <a:r>
              <a:rPr lang="en" sz="2800" dirty="0"/>
              <a:t>Powerful and open SDK</a:t>
            </a:r>
          </a:p>
          <a:p>
            <a:pPr marL="457200" indent="-228600"/>
            <a:r>
              <a:rPr lang="en" sz="2800" dirty="0"/>
              <a:t>No licensing fees</a:t>
            </a:r>
          </a:p>
          <a:p>
            <a:pPr marL="457200" indent="-228600"/>
            <a:r>
              <a:rPr lang="en" sz="2800" dirty="0"/>
              <a:t>Thriving developer community</a:t>
            </a:r>
          </a:p>
          <a:p>
            <a:pPr marL="457200" indent="-228600"/>
            <a:r>
              <a:rPr lang="en" sz="2800" dirty="0"/>
              <a:t>Low barrier to entry</a:t>
            </a:r>
          </a:p>
          <a:p>
            <a:pPr marL="457200" indent="-228600"/>
            <a:r>
              <a:rPr lang="en" sz="2800" dirty="0"/>
              <a:t>Huge potential market of users</a:t>
            </a:r>
          </a:p>
        </p:txBody>
      </p:sp>
    </p:spTree>
    <p:extLst>
      <p:ext uri="{BB962C8B-B14F-4D97-AF65-F5344CB8AC3E}">
        <p14:creationId xmlns:p14="http://schemas.microsoft.com/office/powerpoint/2010/main" val="61701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2895600" y="685800"/>
            <a:ext cx="6629400" cy="6096000"/>
          </a:xfrm>
          <a:prstGeom prst="rect">
            <a:avLst/>
          </a:prstGeom>
          <a:noFill/>
          <a:ln>
            <a:noFill/>
          </a:ln>
        </p:spPr>
      </p:pic>
    </p:spTree>
    <p:extLst>
      <p:ext uri="{BB962C8B-B14F-4D97-AF65-F5344CB8AC3E}">
        <p14:creationId xmlns:p14="http://schemas.microsoft.com/office/powerpoint/2010/main" val="206325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685800" y="457200"/>
            <a:ext cx="8229600" cy="857400"/>
          </a:xfrm>
          <a:prstGeom prst="rect">
            <a:avLst/>
          </a:prstGeom>
        </p:spPr>
        <p:txBody>
          <a:bodyPr vert="horz" lIns="91425" tIns="91425" rIns="91425" bIns="91425" rtlCol="0" anchor="b" anchorCtr="0">
            <a:noAutofit/>
          </a:bodyPr>
          <a:lstStyle/>
          <a:p>
            <a:r>
              <a:rPr lang="en" dirty="0"/>
              <a:t>Mobile devices vs PC sales</a:t>
            </a:r>
          </a:p>
        </p:txBody>
      </p:sp>
      <p:pic>
        <p:nvPicPr>
          <p:cNvPr id="134" name="Shape 134"/>
          <p:cNvPicPr preferRelativeResize="0"/>
          <p:nvPr/>
        </p:nvPicPr>
        <p:blipFill>
          <a:blip r:embed="rId3">
            <a:alphaModFix/>
          </a:blip>
          <a:stretch>
            <a:fillRect/>
          </a:stretch>
        </p:blipFill>
        <p:spPr>
          <a:xfrm>
            <a:off x="1447800" y="1143000"/>
            <a:ext cx="8229600" cy="5543400"/>
          </a:xfrm>
          <a:prstGeom prst="rect">
            <a:avLst/>
          </a:prstGeom>
          <a:noFill/>
          <a:ln>
            <a:noFill/>
          </a:ln>
        </p:spPr>
      </p:pic>
    </p:spTree>
    <p:extLst>
      <p:ext uri="{BB962C8B-B14F-4D97-AF65-F5344CB8AC3E}">
        <p14:creationId xmlns:p14="http://schemas.microsoft.com/office/powerpoint/2010/main" val="201328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6803"/>
            <a:ext cx="8229600" cy="1143000"/>
          </a:xfrm>
        </p:spPr>
        <p:txBody>
          <a:bodyPr/>
          <a:lstStyle/>
          <a:p>
            <a:r>
              <a:rPr lang="en-US" dirty="0"/>
              <a:t>What is Android?</a:t>
            </a:r>
          </a:p>
        </p:txBody>
      </p:sp>
      <p:sp>
        <p:nvSpPr>
          <p:cNvPr id="3" name="Content Placeholder 2"/>
          <p:cNvSpPr>
            <a:spLocks noGrp="1"/>
          </p:cNvSpPr>
          <p:nvPr>
            <p:ph idx="1"/>
          </p:nvPr>
        </p:nvSpPr>
        <p:spPr>
          <a:xfrm>
            <a:off x="762000" y="1981200"/>
            <a:ext cx="10515600" cy="4629997"/>
          </a:xfrm>
        </p:spPr>
        <p:txBody>
          <a:bodyPr>
            <a:normAutofit lnSpcReduction="10000"/>
          </a:bodyPr>
          <a:lstStyle/>
          <a:p>
            <a:r>
              <a:rPr lang="en-US" sz="2000" dirty="0"/>
              <a:t>A software stack for mobile devices that includes</a:t>
            </a:r>
          </a:p>
          <a:p>
            <a:pPr lvl="1"/>
            <a:r>
              <a:rPr lang="en-US" sz="2000" dirty="0"/>
              <a:t>A free, open-source mobile OS (15 years)</a:t>
            </a:r>
          </a:p>
          <a:p>
            <a:pPr lvl="1"/>
            <a:r>
              <a:rPr lang="en-US" sz="2000" dirty="0"/>
              <a:t>An open-source development platform for creating apps (Android Studio) </a:t>
            </a:r>
          </a:p>
          <a:p>
            <a:pPr lvl="1"/>
            <a:r>
              <a:rPr lang="en-US" sz="2000" dirty="0"/>
              <a:t>Google owns Android</a:t>
            </a:r>
          </a:p>
          <a:p>
            <a:pPr lvl="1"/>
            <a:r>
              <a:rPr lang="en-US" sz="2000" dirty="0"/>
              <a:t>Android was developed using the core code of open-source Linux</a:t>
            </a:r>
          </a:p>
          <a:p>
            <a:r>
              <a:rPr lang="en-US" sz="2000" dirty="0"/>
              <a:t>Uses Linux to provide core system services</a:t>
            </a:r>
          </a:p>
          <a:p>
            <a:pPr lvl="1"/>
            <a:r>
              <a:rPr lang="en-US" sz="2000" dirty="0"/>
              <a:t>Security</a:t>
            </a:r>
          </a:p>
          <a:p>
            <a:pPr lvl="1"/>
            <a:r>
              <a:rPr lang="en-US" sz="2000" dirty="0"/>
              <a:t>Memory management</a:t>
            </a:r>
          </a:p>
          <a:p>
            <a:pPr lvl="1"/>
            <a:r>
              <a:rPr lang="en-US" sz="2000" dirty="0"/>
              <a:t>Process management</a:t>
            </a:r>
          </a:p>
          <a:p>
            <a:pPr lvl="1"/>
            <a:r>
              <a:rPr lang="en-US" sz="2000" dirty="0"/>
              <a:t>Power management</a:t>
            </a:r>
          </a:p>
          <a:p>
            <a:pPr lvl="1"/>
            <a:r>
              <a:rPr lang="en-US" sz="2000" dirty="0"/>
              <a:t>Hardware drivers</a:t>
            </a:r>
          </a:p>
          <a:p>
            <a:pPr lvl="1"/>
            <a:endParaRPr lang="en-US" dirty="0"/>
          </a:p>
        </p:txBody>
      </p:sp>
    </p:spTree>
    <p:extLst>
      <p:ext uri="{BB962C8B-B14F-4D97-AF65-F5344CB8AC3E}">
        <p14:creationId xmlns:p14="http://schemas.microsoft.com/office/powerpoint/2010/main" val="50513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946787" y="609600"/>
            <a:ext cx="8686800" cy="857400"/>
          </a:xfrm>
          <a:prstGeom prst="rect">
            <a:avLst/>
          </a:prstGeom>
        </p:spPr>
        <p:txBody>
          <a:bodyPr vert="horz" lIns="91425" tIns="91425" rIns="91425" bIns="91425" rtlCol="0" anchor="b" anchorCtr="0">
            <a:noAutofit/>
          </a:bodyPr>
          <a:lstStyle/>
          <a:p>
            <a:r>
              <a:rPr lang="en" dirty="0"/>
              <a:t>Android for different devices</a:t>
            </a:r>
          </a:p>
        </p:txBody>
      </p:sp>
      <p:pic>
        <p:nvPicPr>
          <p:cNvPr id="205" name="Shape 205"/>
          <p:cNvPicPr preferRelativeResize="0"/>
          <p:nvPr/>
        </p:nvPicPr>
        <p:blipFill>
          <a:blip r:embed="rId3">
            <a:alphaModFix/>
          </a:blip>
          <a:stretch>
            <a:fillRect/>
          </a:stretch>
        </p:blipFill>
        <p:spPr>
          <a:xfrm>
            <a:off x="1524002" y="2058381"/>
            <a:ext cx="9143999" cy="3673291"/>
          </a:xfrm>
          <a:prstGeom prst="rect">
            <a:avLst/>
          </a:prstGeom>
          <a:noFill/>
          <a:ln>
            <a:noFill/>
          </a:ln>
        </p:spPr>
      </p:pic>
    </p:spTree>
    <p:extLst>
      <p:ext uri="{BB962C8B-B14F-4D97-AF65-F5344CB8AC3E}">
        <p14:creationId xmlns:p14="http://schemas.microsoft.com/office/powerpoint/2010/main" val="360480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4" name="Picture 3">
            <a:extLst>
              <a:ext uri="{FF2B5EF4-FFF2-40B4-BE49-F238E27FC236}">
                <a16:creationId xmlns:a16="http://schemas.microsoft.com/office/drawing/2014/main" id="{EABB2DD2-65AE-4E94-95B8-2D7BF568C7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200" y="685800"/>
            <a:ext cx="6511252" cy="6172200"/>
          </a:xfrm>
          <a:prstGeom prst="rect">
            <a:avLst/>
          </a:prstGeom>
        </p:spPr>
      </p:pic>
      <p:sp>
        <p:nvSpPr>
          <p:cNvPr id="7" name="TextBox 6">
            <a:extLst>
              <a:ext uri="{FF2B5EF4-FFF2-40B4-BE49-F238E27FC236}">
                <a16:creationId xmlns:a16="http://schemas.microsoft.com/office/drawing/2014/main" id="{DFA28D8F-8539-40CD-8F1F-69F1DAE9A158}"/>
              </a:ext>
            </a:extLst>
          </p:cNvPr>
          <p:cNvSpPr txBox="1"/>
          <p:nvPr>
            <p:custDataLst>
              <p:tags r:id="rId1"/>
            </p:custDataLst>
          </p:nvPr>
        </p:nvSpPr>
        <p:spPr>
          <a:xfrm>
            <a:off x="76200" y="3505200"/>
            <a:ext cx="2895600" cy="430887"/>
          </a:xfrm>
          <a:prstGeom prst="rect">
            <a:avLst/>
          </a:prstGeom>
          <a:noFill/>
        </p:spPr>
        <p:txBody>
          <a:bodyPr wrap="square" rtlCol="0">
            <a:spAutoFit/>
          </a:bodyPr>
          <a:lstStyle/>
          <a:p>
            <a:pPr algn="ctr"/>
            <a:r>
              <a:rPr lang="en-US" sz="1100" dirty="0"/>
              <a:t>See:  An Overview of the Android Architecture  </a:t>
            </a:r>
            <a:r>
              <a:rPr lang="en-US" sz="1100" dirty="0">
                <a:hlinkClick r:id="rId5"/>
              </a:rPr>
              <a:t>https://developer.android.com/guide/platform/</a:t>
            </a:r>
            <a:endParaRPr lang="en-US" sz="1100" dirty="0"/>
          </a:p>
        </p:txBody>
      </p:sp>
      <p:sp>
        <p:nvSpPr>
          <p:cNvPr id="8" name="Shape 204">
            <a:extLst>
              <a:ext uri="{FF2B5EF4-FFF2-40B4-BE49-F238E27FC236}">
                <a16:creationId xmlns:a16="http://schemas.microsoft.com/office/drawing/2014/main" id="{51A77AB7-B45F-4E05-BBDB-80F8F75275AA}"/>
              </a:ext>
            </a:extLst>
          </p:cNvPr>
          <p:cNvSpPr txBox="1">
            <a:spLocks noGrp="1"/>
          </p:cNvSpPr>
          <p:nvPr>
            <p:ph type="title"/>
          </p:nvPr>
        </p:nvSpPr>
        <p:spPr>
          <a:xfrm>
            <a:off x="457200" y="1295400"/>
            <a:ext cx="3886200" cy="857400"/>
          </a:xfrm>
          <a:prstGeom prst="rect">
            <a:avLst/>
          </a:prstGeom>
        </p:spPr>
        <p:txBody>
          <a:bodyPr vert="horz" lIns="91425" tIns="91425" rIns="91425" bIns="91425" rtlCol="0" anchor="b" anchorCtr="0">
            <a:noAutofit/>
          </a:bodyPr>
          <a:lstStyle/>
          <a:p>
            <a:r>
              <a:rPr lang="en" sz="2800" dirty="0"/>
              <a:t>Android Platoform</a:t>
            </a:r>
            <a:br>
              <a:rPr lang="en" sz="2800" dirty="0"/>
            </a:br>
            <a:r>
              <a:rPr lang="en" sz="2800" dirty="0"/>
              <a:t>Architecture</a:t>
            </a:r>
          </a:p>
        </p:txBody>
      </p:sp>
    </p:spTree>
    <p:extLst>
      <p:ext uri="{BB962C8B-B14F-4D97-AF65-F5344CB8AC3E}">
        <p14:creationId xmlns:p14="http://schemas.microsoft.com/office/powerpoint/2010/main" val="398551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197923"/>
            <a:ext cx="10662376" cy="5478462"/>
          </a:xfrm>
        </p:spPr>
        <p:txBody>
          <a:bodyPr>
            <a:noAutofit/>
          </a:bodyPr>
          <a:lstStyle/>
          <a:p>
            <a:r>
              <a:rPr lang="en-US" sz="2000" b="1" dirty="0"/>
              <a:t>Application framework</a:t>
            </a:r>
            <a:r>
              <a:rPr lang="en-US" sz="2000" dirty="0"/>
              <a:t> enabling reuse and replacement of components</a:t>
            </a:r>
          </a:p>
          <a:p>
            <a:r>
              <a:rPr lang="en-US" sz="2000" b="1" dirty="0"/>
              <a:t>Integrated browser</a:t>
            </a:r>
            <a:r>
              <a:rPr lang="en-US" sz="2000" dirty="0"/>
              <a:t> based on the open source </a:t>
            </a:r>
            <a:r>
              <a:rPr lang="en-US" sz="2000" dirty="0" err="1">
                <a:hlinkClick r:id="rId2"/>
              </a:rPr>
              <a:t>WebKit</a:t>
            </a:r>
            <a:r>
              <a:rPr lang="en-US" sz="2000" dirty="0"/>
              <a:t> engine </a:t>
            </a:r>
          </a:p>
          <a:p>
            <a:r>
              <a:rPr lang="en-US" sz="2000" b="1" dirty="0"/>
              <a:t>Optimized graphics</a:t>
            </a:r>
            <a:r>
              <a:rPr lang="en-US" sz="2000" dirty="0"/>
              <a:t> powered by a custom 2D graphics library; 3D graphics based on the OpenGL ES 1.0 specification (hardware acceleration optional)</a:t>
            </a:r>
          </a:p>
          <a:p>
            <a:r>
              <a:rPr lang="en-US" sz="2000" b="1" dirty="0"/>
              <a:t>SQLite</a:t>
            </a:r>
            <a:r>
              <a:rPr lang="en-US" sz="2000" dirty="0"/>
              <a:t> for structured data storage</a:t>
            </a:r>
          </a:p>
          <a:p>
            <a:r>
              <a:rPr lang="en-US" sz="2000" b="1" dirty="0"/>
              <a:t>Media support</a:t>
            </a:r>
            <a:r>
              <a:rPr lang="en-US" sz="2000" dirty="0"/>
              <a:t> for common audio, video, and still image formats (MPEG4, H.264, MP3, AAC, AMR, JPG, PNG, GIF)</a:t>
            </a:r>
          </a:p>
          <a:p>
            <a:r>
              <a:rPr lang="en-US" sz="2000" b="1" dirty="0"/>
              <a:t>GSM Telephony</a:t>
            </a:r>
            <a:r>
              <a:rPr lang="en-US" sz="2000" dirty="0"/>
              <a:t> (hardware dependent)</a:t>
            </a:r>
          </a:p>
          <a:p>
            <a:r>
              <a:rPr lang="en-US" sz="2000" b="1" dirty="0"/>
              <a:t>Bluetooth, EDGE, 3G, and </a:t>
            </a:r>
            <a:r>
              <a:rPr lang="en-US" sz="2000" b="1" dirty="0" err="1"/>
              <a:t>WiFi</a:t>
            </a:r>
            <a:r>
              <a:rPr lang="en-US" sz="2000" dirty="0"/>
              <a:t> (hardware dependent)</a:t>
            </a:r>
          </a:p>
          <a:p>
            <a:r>
              <a:rPr lang="en-US" sz="2000" b="1" dirty="0"/>
              <a:t>Camera, GPS, compass, and accelerometer</a:t>
            </a:r>
            <a:r>
              <a:rPr lang="en-US" sz="2000" dirty="0"/>
              <a:t> (hardware dependent)</a:t>
            </a:r>
          </a:p>
          <a:p>
            <a:r>
              <a:rPr lang="en-US" sz="2000" b="1" dirty="0"/>
              <a:t>Rich development environment</a:t>
            </a:r>
            <a:r>
              <a:rPr lang="en-US" sz="2000" dirty="0"/>
              <a:t> including a device emulator, tools for debugging, memory and performance profiling, and a plugin for the Eclipse IDE</a:t>
            </a:r>
          </a:p>
          <a:p>
            <a:pPr marL="0" indent="0">
              <a:buNone/>
            </a:pPr>
            <a:endParaRPr lang="en-US" dirty="0"/>
          </a:p>
        </p:txBody>
      </p:sp>
      <p:sp>
        <p:nvSpPr>
          <p:cNvPr id="5" name="Title 1"/>
          <p:cNvSpPr txBox="1">
            <a:spLocks/>
          </p:cNvSpPr>
          <p:nvPr/>
        </p:nvSpPr>
        <p:spPr>
          <a:xfrm>
            <a:off x="920024" y="685800"/>
            <a:ext cx="7989752" cy="68412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Android Features</a:t>
            </a:r>
          </a:p>
        </p:txBody>
      </p:sp>
    </p:spTree>
    <p:extLst>
      <p:ext uri="{BB962C8B-B14F-4D97-AF65-F5344CB8AC3E}">
        <p14:creationId xmlns:p14="http://schemas.microsoft.com/office/powerpoint/2010/main" val="31176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229139"/>
            <a:ext cx="8229600" cy="5745163"/>
          </a:xfrm>
        </p:spPr>
        <p:txBody>
          <a:bodyPr>
            <a:normAutofit fontScale="92500" lnSpcReduction="10000"/>
          </a:bodyPr>
          <a:lstStyle/>
          <a:p>
            <a:r>
              <a:rPr lang="en-US" dirty="0"/>
              <a:t>2001 Palm Kyocera 6035, combing PDA and phone</a:t>
            </a:r>
          </a:p>
          <a:p>
            <a:pPr lvl="1"/>
            <a:r>
              <a:rPr lang="en-US" dirty="0"/>
              <a:t>PDA = personal data assistant, </a:t>
            </a:r>
            <a:r>
              <a:rPr lang="en-US" dirty="0" err="1"/>
              <a:t>PalmPilot</a:t>
            </a:r>
            <a:endParaRPr lang="en-US" dirty="0"/>
          </a:p>
          <a:p>
            <a:r>
              <a:rPr lang="en-US" dirty="0"/>
              <a:t>2003 - Blackberry smartphone released</a:t>
            </a:r>
          </a:p>
          <a:p>
            <a:r>
              <a:rPr lang="en-US" dirty="0"/>
              <a:t>2005</a:t>
            </a:r>
          </a:p>
          <a:p>
            <a:pPr lvl="1"/>
            <a:r>
              <a:rPr lang="en-US" dirty="0"/>
              <a:t>Google acquires startup Android Inc. to start Android platform.</a:t>
            </a:r>
          </a:p>
          <a:p>
            <a:pPr lvl="1"/>
            <a:r>
              <a:rPr lang="en-US" dirty="0"/>
              <a:t> Work on </a:t>
            </a:r>
            <a:r>
              <a:rPr lang="en-US" dirty="0" err="1"/>
              <a:t>Dalvik</a:t>
            </a:r>
            <a:r>
              <a:rPr lang="en-US" dirty="0"/>
              <a:t> VM begins</a:t>
            </a:r>
          </a:p>
          <a:p>
            <a:r>
              <a:rPr lang="en-US" dirty="0"/>
              <a:t>2007</a:t>
            </a:r>
          </a:p>
          <a:p>
            <a:pPr lvl="1"/>
            <a:r>
              <a:rPr lang="en-US" dirty="0"/>
              <a:t>Open Handset Alliance announced</a:t>
            </a:r>
          </a:p>
          <a:p>
            <a:pPr lvl="1"/>
            <a:r>
              <a:rPr lang="en-US" dirty="0"/>
              <a:t>Early look at SDK</a:t>
            </a:r>
          </a:p>
          <a:p>
            <a:pPr lvl="1"/>
            <a:r>
              <a:rPr lang="en-US" dirty="0"/>
              <a:t>June, iPhone released</a:t>
            </a:r>
          </a:p>
          <a:p>
            <a:r>
              <a:rPr lang="en-US" dirty="0"/>
              <a:t>2008</a:t>
            </a:r>
          </a:p>
          <a:p>
            <a:pPr lvl="1"/>
            <a:r>
              <a:rPr lang="en-US" dirty="0"/>
              <a:t>Google sponsors 1</a:t>
            </a:r>
            <a:r>
              <a:rPr lang="en-US" baseline="30000" dirty="0"/>
              <a:t>st</a:t>
            </a:r>
            <a:r>
              <a:rPr lang="en-US" dirty="0"/>
              <a:t>  Android Developer Challenge</a:t>
            </a:r>
          </a:p>
          <a:p>
            <a:pPr lvl="1"/>
            <a:r>
              <a:rPr lang="en-US" dirty="0"/>
              <a:t>T-Mobile G1 announced, released fall</a:t>
            </a:r>
          </a:p>
          <a:p>
            <a:pPr lvl="1"/>
            <a:r>
              <a:rPr lang="en-US" dirty="0"/>
              <a:t>SDK 1.0 released</a:t>
            </a:r>
          </a:p>
          <a:p>
            <a:pPr lvl="1"/>
            <a:r>
              <a:rPr lang="en-US" dirty="0"/>
              <a:t>Android released open source (Apache License)</a:t>
            </a:r>
          </a:p>
          <a:p>
            <a:pPr lvl="1"/>
            <a:r>
              <a:rPr lang="en-US" dirty="0"/>
              <a:t>Android </a:t>
            </a:r>
            <a:r>
              <a:rPr lang="en-US" dirty="0" err="1"/>
              <a:t>Dev</a:t>
            </a:r>
            <a:r>
              <a:rPr lang="en-US" dirty="0"/>
              <a:t> Phone 1 released</a:t>
            </a:r>
          </a:p>
          <a:p>
            <a:pPr lvl="1"/>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0"/>
            <a:ext cx="1000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304800" y="687475"/>
            <a:ext cx="9790144"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 Short History Of Android</a:t>
            </a:r>
          </a:p>
        </p:txBody>
      </p:sp>
    </p:spTree>
    <p:extLst>
      <p:ext uri="{BB962C8B-B14F-4D97-AF65-F5344CB8AC3E}">
        <p14:creationId xmlns:p14="http://schemas.microsoft.com/office/powerpoint/2010/main" val="2213185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DJczKc5JbqJOMhC2M5FGQ1"/>
</p:tagLst>
</file>

<file path=ppt/tags/tag2.xml><?xml version="1.0" encoding="utf-8"?>
<p:tagLst xmlns:a="http://schemas.openxmlformats.org/drawingml/2006/main" xmlns:r="http://schemas.openxmlformats.org/officeDocument/2006/relationships" xmlns:p="http://schemas.openxmlformats.org/presentationml/2006/main">
  <p:tag name="DVSECTIONID" val="UzvBRt1wUJit9qnXrKtMJd"/>
</p:tagLst>
</file>

<file path=ppt/tags/tag3.xml><?xml version="1.0" encoding="utf-8"?>
<p:tagLst xmlns:a="http://schemas.openxmlformats.org/drawingml/2006/main" xmlns:r="http://schemas.openxmlformats.org/officeDocument/2006/relationships" xmlns:p="http://schemas.openxmlformats.org/presentationml/2006/main">
  <p:tag name="DVSHAPEID" val="1iylqfq0pLYhzt1eqZ03um"/>
</p:tagLst>
</file>

<file path=ppt/tags/tag4.xml><?xml version="1.0" encoding="utf-8"?>
<p:tagLst xmlns:a="http://schemas.openxmlformats.org/drawingml/2006/main" xmlns:r="http://schemas.openxmlformats.org/officeDocument/2006/relationships" xmlns:p="http://schemas.openxmlformats.org/presentationml/2006/main">
  <p:tag name="DVSHAPEID" val="RxjpxjtNXJGENr1lUe6A5c"/>
</p:tagLst>
</file>

<file path=ppt/tags/tag5.xml><?xml version="1.0" encoding="utf-8"?>
<p:tagLst xmlns:a="http://schemas.openxmlformats.org/drawingml/2006/main" xmlns:r="http://schemas.openxmlformats.org/officeDocument/2006/relationships" xmlns:p="http://schemas.openxmlformats.org/presentationml/2006/main">
  <p:tag name="DVSECTIONID" val="jkkSpAOZ1EKxrux3r12B6h"/>
</p:tagLst>
</file>

<file path=ppt/tags/tag6.xml><?xml version="1.0" encoding="utf-8"?>
<p:tagLst xmlns:a="http://schemas.openxmlformats.org/drawingml/2006/main" xmlns:r="http://schemas.openxmlformats.org/officeDocument/2006/relationships" xmlns:p="http://schemas.openxmlformats.org/presentationml/2006/main">
  <p:tag name="DVSHAPEID" val="dUX0oe6MFw1MTdiu2aEqP2"/>
</p:tagLst>
</file>

<file path=ppt/tags/tag7.xml><?xml version="1.0" encoding="utf-8"?>
<p:tagLst xmlns:a="http://schemas.openxmlformats.org/drawingml/2006/main" xmlns:r="http://schemas.openxmlformats.org/officeDocument/2006/relationships" xmlns:p="http://schemas.openxmlformats.org/presentationml/2006/main">
  <p:tag name="DVSHAPEID" val="CO4oXH1ZhNJbY5zwFuLmJD"/>
</p:tagLst>
</file>

<file path=ppt/tags/tag8.xml><?xml version="1.0" encoding="utf-8"?>
<p:tagLst xmlns:a="http://schemas.openxmlformats.org/drawingml/2006/main" xmlns:r="http://schemas.openxmlformats.org/officeDocument/2006/relationships" xmlns:p="http://schemas.openxmlformats.org/presentationml/2006/main">
  <p:tag name="DVSHAPEID" val="GvSykGO7A2IEAYCfc3aWdz"/>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5021</TotalTime>
  <Words>1306</Words>
  <Application>Microsoft Office PowerPoint</Application>
  <PresentationFormat>Widescreen</PresentationFormat>
  <Paragraphs>149</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app-sans</vt:lpstr>
      <vt:lpstr>Arial</vt:lpstr>
      <vt:lpstr>Calibri</vt:lpstr>
      <vt:lpstr>Gill Sans MT</vt:lpstr>
      <vt:lpstr>Roboto</vt:lpstr>
      <vt:lpstr>Wingdings 2</vt:lpstr>
      <vt:lpstr>Dividend</vt:lpstr>
      <vt:lpstr>Mobile  Application Development</vt:lpstr>
      <vt:lpstr>Mobile by the Numbers</vt:lpstr>
      <vt:lpstr>PowerPoint Presentation</vt:lpstr>
      <vt:lpstr>Mobile devices vs PC sales</vt:lpstr>
      <vt:lpstr>What is Android?</vt:lpstr>
      <vt:lpstr>Android for different devices</vt:lpstr>
      <vt:lpstr>Android Platoform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Dominant Version</vt:lpstr>
      <vt:lpstr>iPhone vs. Android</vt:lpstr>
      <vt:lpstr>2015 App Downloads</vt:lpstr>
      <vt:lpstr>Android vs iOS</vt:lpstr>
      <vt:lpstr>Revenue</vt:lpstr>
      <vt:lpstr>Why Android?</vt:lpstr>
    </vt:vector>
  </TitlesOfParts>
  <Company>University of Texas at Austin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Fardin Saad, Lecturer,CSE</cp:lastModifiedBy>
  <cp:revision>179</cp:revision>
  <cp:lastPrinted>2012-08-27T21:22:50Z</cp:lastPrinted>
  <dcterms:created xsi:type="dcterms:W3CDTF">2012-01-17T18:47:14Z</dcterms:created>
  <dcterms:modified xsi:type="dcterms:W3CDTF">2021-12-03T06:05:11Z</dcterms:modified>
</cp:coreProperties>
</file>