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86" r:id="rId4"/>
    <p:sldId id="287" r:id="rId5"/>
    <p:sldId id="288" r:id="rId6"/>
    <p:sldId id="285" r:id="rId7"/>
    <p:sldId id="304" r:id="rId8"/>
    <p:sldId id="320" r:id="rId9"/>
    <p:sldId id="319" r:id="rId10"/>
    <p:sldId id="321" r:id="rId11"/>
    <p:sldId id="323" r:id="rId12"/>
    <p:sldId id="322" r:id="rId13"/>
    <p:sldId id="325" r:id="rId14"/>
    <p:sldId id="326" r:id="rId15"/>
    <p:sldId id="328" r:id="rId16"/>
    <p:sldId id="32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54B"/>
    <a:srgbClr val="50F729"/>
    <a:srgbClr val="00FF00"/>
    <a:srgbClr val="FF3300"/>
    <a:srgbClr val="B9A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216" y="72"/>
      </p:cViewPr>
      <p:guideLst/>
    </p:cSldViewPr>
  </p:slideViewPr>
  <p:outlineViewPr>
    <p:cViewPr>
      <p:scale>
        <a:sx n="33" d="100"/>
        <a:sy n="33" d="100"/>
      </p:scale>
      <p:origin x="0" y="-39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207F3-3A1A-4EF0-96D3-8D0233A9FA6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435BD-C5AF-4255-9D98-87CA1C01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435BD-C5AF-4255-9D98-87CA1C015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435BD-C5AF-4255-9D98-87CA1C015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435BD-C5AF-4255-9D98-87CA1C015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435BD-C5AF-4255-9D98-87CA1C015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4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435BD-C5AF-4255-9D98-87CA1C015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435BD-C5AF-4255-9D98-87CA1C015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7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435BD-C5AF-4255-9D98-87CA1C015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435BD-C5AF-4255-9D98-87CA1C015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435BD-C5AF-4255-9D98-87CA1C015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2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5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6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750B-5217-447B-9A7E-DBF3B2687D3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A4A1-E2BC-4699-8CC4-4563CE73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sensors/sensors_overvie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426" y="2086378"/>
            <a:ext cx="9144000" cy="196449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50F729"/>
                </a:solidFill>
              </a:rPr>
              <a:t>ANDROID Sensors</a:t>
            </a:r>
            <a:endParaRPr lang="en-US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Sensor Capabilities: Sensor Class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6" y="1590492"/>
            <a:ext cx="11499041" cy="516515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Various </a:t>
            </a:r>
            <a:r>
              <a:rPr lang="en-US" sz="2000" dirty="0"/>
              <a:t>methods in Sensor class to </a:t>
            </a:r>
            <a:r>
              <a:rPr lang="en-US" sz="2000" dirty="0" smtClean="0"/>
              <a:t>get capabilities </a:t>
            </a:r>
            <a:r>
              <a:rPr lang="en-US" sz="2000" dirty="0"/>
              <a:t>of </a:t>
            </a:r>
            <a:r>
              <a:rPr lang="en-US" sz="2000" dirty="0" smtClean="0"/>
              <a:t>Sensor</a:t>
            </a: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getMinDelay(): </a:t>
            </a:r>
            <a:r>
              <a:rPr lang="en-US" sz="2000" dirty="0"/>
              <a:t>M</a:t>
            </a:r>
            <a:r>
              <a:rPr lang="en-US" sz="2000" dirty="0" smtClean="0"/>
              <a:t>ethod</a:t>
            </a:r>
            <a:r>
              <a:rPr lang="en-US" sz="2000" dirty="0"/>
              <a:t>, which returns the minimum time interval (in microseconds) a sensor can use to sense data.  </a:t>
            </a:r>
            <a:endParaRPr lang="en-US" sz="2000" dirty="0" smtClean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Any </a:t>
            </a:r>
            <a:r>
              <a:rPr lang="en-US" sz="1600" dirty="0"/>
              <a:t>sensor that returns a non-zero value for the getMinDelay() method is a streaming sensor. Streaming sensors sense data at regular intervals and were introduced in Android 2.3 (API Level 9). If a sensor returns zero when you call the getMinDelay() method, it means the sensor is not a streaming sensor because it reports data only when there is a change in the parameters it is sensing.</a:t>
            </a:r>
            <a:endParaRPr lang="en-US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getPower(): </a:t>
            </a:r>
            <a:r>
              <a:rPr lang="en-US" sz="2000" dirty="0"/>
              <a:t>M</a:t>
            </a:r>
            <a:r>
              <a:rPr lang="en-US" sz="2000" dirty="0" smtClean="0"/>
              <a:t>ethod </a:t>
            </a:r>
            <a:r>
              <a:rPr lang="en-US" sz="2000" dirty="0"/>
              <a:t>to obtain a sensor's power requirements.</a:t>
            </a:r>
            <a:r>
              <a:rPr lang="en-US" sz="2000" dirty="0" smtClean="0"/>
              <a:t> (in </a:t>
            </a:r>
            <a:r>
              <a:rPr lang="en-US" sz="2000" dirty="0"/>
              <a:t>mA </a:t>
            </a:r>
            <a:r>
              <a:rPr lang="en-US" sz="2000" dirty="0" smtClean="0"/>
              <a:t>microAmps)</a:t>
            </a: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getMaximumRange()</a:t>
            </a:r>
            <a:r>
              <a:rPr lang="en-US" sz="2000" dirty="0" smtClean="0"/>
              <a:t>: Method </a:t>
            </a:r>
            <a:r>
              <a:rPr lang="en-US" sz="2000" dirty="0"/>
              <a:t>to obtain </a:t>
            </a:r>
            <a:r>
              <a:rPr lang="en-US" sz="2000" dirty="0" smtClean="0"/>
              <a:t>maximum </a:t>
            </a:r>
            <a:r>
              <a:rPr lang="en-US" sz="2000" dirty="0"/>
              <a:t>range of </a:t>
            </a:r>
            <a:r>
              <a:rPr lang="en-US" sz="2000" dirty="0" smtClean="0"/>
              <a:t>measurement.</a:t>
            </a: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getResolution()</a:t>
            </a:r>
            <a:r>
              <a:rPr lang="en-US" sz="2000" dirty="0" smtClean="0"/>
              <a:t>: Method </a:t>
            </a:r>
            <a:r>
              <a:rPr lang="en-US" sz="2000" dirty="0"/>
              <a:t>to obtain a sensor's </a:t>
            </a:r>
            <a:r>
              <a:rPr lang="en-US" sz="2000" dirty="0" smtClean="0"/>
              <a:t>resolution.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smtClean="0"/>
              <a:t>			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800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Monitoring Sensor Events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6" y="1590492"/>
            <a:ext cx="11499041" cy="516515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To monitor raw sensor data you need to implement two callback methods that are exposed through the </a:t>
            </a:r>
            <a:r>
              <a:rPr lang="en-US" sz="2000" b="1" dirty="0">
                <a:solidFill>
                  <a:srgbClr val="4BD54B"/>
                </a:solidFill>
              </a:rPr>
              <a:t>SensorEventListener</a:t>
            </a:r>
            <a:r>
              <a:rPr lang="en-US" sz="2000" dirty="0">
                <a:solidFill>
                  <a:srgbClr val="4BD54B"/>
                </a:solidFill>
              </a:rPr>
              <a:t> </a:t>
            </a:r>
            <a:r>
              <a:rPr lang="en-US" sz="2000" dirty="0"/>
              <a:t>interface: </a:t>
            </a:r>
            <a:r>
              <a:rPr lang="en-US" sz="2000" b="1" dirty="0">
                <a:solidFill>
                  <a:srgbClr val="0070C0"/>
                </a:solidFill>
              </a:rPr>
              <a:t>onAccuracyChanged()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onSensorChanged</a:t>
            </a:r>
            <a:r>
              <a:rPr lang="en-US" sz="2000" b="1" dirty="0" smtClean="0">
                <a:solidFill>
                  <a:srgbClr val="0070C0"/>
                </a:solidFill>
              </a:rPr>
              <a:t>()</a:t>
            </a:r>
            <a:r>
              <a:rPr lang="en-US" sz="2000" dirty="0" smtClean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A sensor's accuracy </a:t>
            </a:r>
            <a:r>
              <a:rPr lang="en-US" sz="2000" b="1" dirty="0" smtClean="0"/>
              <a:t>changes</a:t>
            </a:r>
            <a:r>
              <a:rPr lang="en-US" sz="2000" dirty="0" smtClean="0"/>
              <a:t>:</a:t>
            </a:r>
            <a:endParaRPr lang="en-US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In this case the system invokes the onAccuracyChanged() method, providing you with a reference to the </a:t>
            </a:r>
            <a:r>
              <a:rPr lang="en-US" sz="1800" b="1" dirty="0">
                <a:solidFill>
                  <a:srgbClr val="FF0000"/>
                </a:solidFill>
              </a:rPr>
              <a:t>Sensor object</a:t>
            </a:r>
            <a:r>
              <a:rPr lang="en-US" sz="1800" dirty="0"/>
              <a:t> that changed and the new accuracy of the sensor</a:t>
            </a:r>
            <a:r>
              <a:rPr lang="en-US" sz="1800" dirty="0" smtClean="0"/>
              <a:t>.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Accuracy </a:t>
            </a:r>
            <a:r>
              <a:rPr lang="en-US" sz="1800" dirty="0"/>
              <a:t>is represented by one of four status constants: SENSOR_STATUS_ACCURACY_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sz="1800" dirty="0"/>
              <a:t>, </a:t>
            </a:r>
            <a:r>
              <a:rPr lang="en-US" sz="1800" dirty="0" smtClean="0"/>
              <a:t>SENSOR_STATUS_ACCURACY_</a:t>
            </a:r>
            <a:r>
              <a:rPr lang="en-US" sz="1800" b="1" dirty="0" smtClean="0">
                <a:solidFill>
                  <a:srgbClr val="50F729"/>
                </a:solidFill>
              </a:rPr>
              <a:t>MEDIUM</a:t>
            </a:r>
            <a:r>
              <a:rPr lang="en-US" sz="1800" dirty="0"/>
              <a:t>, SENSOR_STATUS_ACCURACY_</a:t>
            </a:r>
            <a:r>
              <a:rPr lang="en-US" sz="1800" b="1" dirty="0">
                <a:solidFill>
                  <a:srgbClr val="4BD54B"/>
                </a:solidFill>
              </a:rPr>
              <a:t>HIGH</a:t>
            </a:r>
            <a:r>
              <a:rPr lang="en-US" sz="1800" dirty="0"/>
              <a:t>, or SENSOR_STATUS_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UNRELIABLE</a:t>
            </a:r>
            <a:r>
              <a:rPr lang="en-US" sz="1800" dirty="0" smtClean="0"/>
              <a:t>.</a:t>
            </a: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A sensor reports a new </a:t>
            </a:r>
            <a:r>
              <a:rPr lang="en-US" sz="2000" b="1" dirty="0" smtClean="0"/>
              <a:t>value:</a:t>
            </a: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 this case the system invokes the onSensorChanged() method, providing you with a </a:t>
            </a:r>
            <a:r>
              <a:rPr lang="en-US" sz="2000" b="1" dirty="0">
                <a:solidFill>
                  <a:srgbClr val="FF0000"/>
                </a:solidFill>
              </a:rPr>
              <a:t>SensorEvent object</a:t>
            </a:r>
            <a:r>
              <a:rPr lang="en-US" sz="2000" dirty="0" smtClean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/>
              <a:t>A SensorEvent object contains information about the new sensor data, including: the accuracy of the data, the sensor that generated the data, the timestamp at which the data was generated, and the new data that the sensor recorded.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smtClean="0"/>
              <a:t>			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315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Sensor Events (Example Code)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6" y="1364324"/>
            <a:ext cx="7301553" cy="54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5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Code Explained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6" y="1590492"/>
            <a:ext cx="11499041" cy="516515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The parameters in registering a Event Listener: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registerListener( </a:t>
            </a:r>
            <a:r>
              <a:rPr lang="en-US" sz="2000" b="1" dirty="0" smtClean="0"/>
              <a:t>SensorEventListener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  <a:r>
              <a:rPr lang="en-US" sz="2000" b="1" dirty="0" smtClean="0"/>
              <a:t>Sensor</a:t>
            </a:r>
            <a:r>
              <a:rPr lang="en-US" sz="2000" dirty="0"/>
              <a:t>, </a:t>
            </a:r>
            <a:r>
              <a:rPr lang="en-US" sz="2000" dirty="0" smtClean="0"/>
              <a:t> int </a:t>
            </a:r>
            <a:r>
              <a:rPr lang="en-US" sz="2000" b="1" dirty="0" smtClean="0"/>
              <a:t>data_delay</a:t>
            </a:r>
            <a:r>
              <a:rPr lang="en-US" sz="2000" dirty="0" smtClean="0"/>
              <a:t>). This data_delay can </a:t>
            </a:r>
            <a:r>
              <a:rPr lang="en-US" sz="2000" dirty="0"/>
              <a:t>be:</a:t>
            </a:r>
            <a:br>
              <a:rPr lang="en-US" sz="2000" dirty="0"/>
            </a:br>
            <a:r>
              <a:rPr lang="en-US" sz="2000" dirty="0"/>
              <a:t>• SENSOR_DELAY_NORMAL</a:t>
            </a:r>
            <a:br>
              <a:rPr lang="en-US" sz="2000" dirty="0"/>
            </a:br>
            <a:r>
              <a:rPr lang="en-US" sz="2000" dirty="0"/>
              <a:t>• SENSOR_DELAY_UI</a:t>
            </a:r>
            <a:br>
              <a:rPr lang="en-US" sz="2000" dirty="0"/>
            </a:br>
            <a:r>
              <a:rPr lang="en-US" sz="2000" dirty="0"/>
              <a:t>• SENSOR_DELAY_GAME</a:t>
            </a:r>
            <a:br>
              <a:rPr lang="en-US" sz="2000" dirty="0"/>
            </a:br>
            <a:r>
              <a:rPr lang="en-US" sz="2000" dirty="0"/>
              <a:t>• SENSOR_DELAY_FASTEST</a:t>
            </a:r>
            <a:br>
              <a:rPr lang="en-US" sz="2000" dirty="0"/>
            </a:br>
            <a:r>
              <a:rPr lang="en-US" sz="2000" dirty="0"/>
              <a:t>• time in microseconds (millionths of a second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data delay (or sampling rate) controls the interval at which sensor events are sent to your application via the onSensorChanged() callback method. </a:t>
            </a:r>
            <a:endParaRPr lang="en-US" sz="20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default data delay is suitable for monitoring typical screen orientation changes and uses a delay of 200,000 microseconds. </a:t>
            </a:r>
            <a:endParaRPr lang="en-US" sz="20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can specify other data delays, such as SENSOR_DELAY_GAME (20,000 microsecond delay), SENSOR_DELAY_UI (60,000 microsecond delay), or SENSOR_DELAY_FASTEST (0 microsecond delay). As of Android 3.0 (API Level 11) you can also specify the delay as an absolute value (in microseconds</a:t>
            </a:r>
            <a:r>
              <a:rPr lang="en-US" sz="2000" dirty="0" smtClean="0"/>
              <a:t>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Question: </a:t>
            </a:r>
            <a:r>
              <a:rPr lang="en-US" sz="2000" i="1" dirty="0" smtClean="0"/>
              <a:t>Which Delay should you select?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smtClean="0"/>
              <a:t>			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0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Sensor Coordinate System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87" y="1535900"/>
            <a:ext cx="7588745" cy="5178799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 general, the sensor framework uses a standard 3-axis coordinate system to express data values. </a:t>
            </a:r>
            <a:endParaRPr lang="en-US" sz="20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most sensors, the coordinate system is defined relative to the device's screen when the device is held in its default orientation (see </a:t>
            </a:r>
            <a:r>
              <a:rPr lang="en-US" sz="2000" dirty="0" smtClean="0"/>
              <a:t>figure).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When </a:t>
            </a:r>
            <a:r>
              <a:rPr lang="en-US" sz="2000" dirty="0"/>
              <a:t>a device is held in its default orientation, the X axis is horizontal and points to the right, the Y axis is vertical and points up, and the Z axis points toward the outside of the screen face. </a:t>
            </a:r>
            <a:endParaRPr lang="en-US" sz="20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this system, coordinates behind the screen have negative Z values. This coordinate system is used by the following sensors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Acceleration sensor</a:t>
            </a:r>
          </a:p>
          <a:p>
            <a:r>
              <a:rPr lang="en-US" sz="2000" dirty="0"/>
              <a:t>Gravity sensor</a:t>
            </a:r>
          </a:p>
          <a:p>
            <a:r>
              <a:rPr lang="en-US" sz="2000" dirty="0"/>
              <a:t>Gyroscope</a:t>
            </a:r>
          </a:p>
          <a:p>
            <a:r>
              <a:rPr lang="en-US" sz="2000" dirty="0"/>
              <a:t>Linear acceleration sensor</a:t>
            </a:r>
          </a:p>
          <a:p>
            <a:r>
              <a:rPr lang="en-US" sz="2000" dirty="0"/>
              <a:t>Geomagnetic field sensor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smtClean="0"/>
              <a:t>			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933" y="1752102"/>
            <a:ext cx="3363207" cy="40209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2704" y="5869478"/>
            <a:ext cx="4321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Figure:</a:t>
            </a:r>
            <a:r>
              <a:rPr lang="en-US" sz="1600" dirty="0"/>
              <a:t> Coordinate system (relative to a device) that's used by the Sensor API.</a:t>
            </a:r>
          </a:p>
        </p:txBody>
      </p:sp>
    </p:spTree>
    <p:extLst>
      <p:ext uri="{BB962C8B-B14F-4D97-AF65-F5344CB8AC3E}">
        <p14:creationId xmlns:p14="http://schemas.microsoft.com/office/powerpoint/2010/main" val="319713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Best Practices for Using Sensors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6" y="1590492"/>
            <a:ext cx="11499041" cy="516515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Only gather sensor data in the foreground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Unregister sensor </a:t>
            </a:r>
            <a:r>
              <a:rPr lang="en-US" sz="2000" dirty="0" smtClean="0"/>
              <a:t>listeners</a:t>
            </a: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Test with the Android </a:t>
            </a:r>
            <a:r>
              <a:rPr lang="en-US" sz="2000" dirty="0" smtClean="0"/>
              <a:t>Emulator</a:t>
            </a: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Don't block the onSensorChanged() </a:t>
            </a:r>
            <a:r>
              <a:rPr lang="en-US" sz="2000" dirty="0" smtClean="0"/>
              <a:t>method</a:t>
            </a: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Avoid using deprecated methods or sensor types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Verify sensors before you use them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Choose sensor delays carefully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smtClean="0"/>
              <a:t>			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00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394" y="284103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541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Overview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6" y="1699674"/>
            <a:ext cx="11372559" cy="4894309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Most Android-powered devices have built-in sensors that measure motion, orientation, and various environmental conditions</a:t>
            </a:r>
            <a:r>
              <a:rPr lang="en-US" sz="2000" dirty="0" smtClean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These sensors are capable of providing raw data with high precision and accuracy, and are useful if you want to monitor three-dimensional device movement or positioning, or you want to monitor changes in the ambient environment near a device</a:t>
            </a:r>
            <a:r>
              <a:rPr lang="en-US" sz="2000" dirty="0" smtClean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/>
              <a:t>For </a:t>
            </a:r>
            <a:r>
              <a:rPr lang="en-US" sz="2000" b="1" dirty="0"/>
              <a:t>example</a:t>
            </a:r>
            <a:r>
              <a:rPr lang="en-US" sz="2000" dirty="0"/>
              <a:t>, a game might track readings from a device's gravity sensor to infer complex user gestures and motions, such as tilt, shake, rotation, or swing</a:t>
            </a:r>
            <a:r>
              <a:rPr lang="en-US" sz="2000" dirty="0" smtClean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 Likewise, </a:t>
            </a:r>
            <a:r>
              <a:rPr lang="en-US" sz="2000" i="1" dirty="0"/>
              <a:t>a weather application</a:t>
            </a:r>
            <a:r>
              <a:rPr lang="en-US" sz="2000" dirty="0"/>
              <a:t> might use a device's </a:t>
            </a:r>
            <a:r>
              <a:rPr lang="en-US" sz="2000" i="1" dirty="0"/>
              <a:t>temperature sensor </a:t>
            </a:r>
            <a:r>
              <a:rPr lang="en-US" sz="2000" dirty="0"/>
              <a:t>and </a:t>
            </a:r>
            <a:r>
              <a:rPr lang="en-US" sz="2000" i="1" dirty="0"/>
              <a:t>humidity sensor </a:t>
            </a:r>
            <a:r>
              <a:rPr lang="en-US" sz="2000" dirty="0"/>
              <a:t>to calculate and report the </a:t>
            </a:r>
            <a:r>
              <a:rPr lang="en-US" sz="2000" dirty="0" smtClean="0"/>
              <a:t>dew point.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O</a:t>
            </a:r>
            <a:r>
              <a:rPr lang="en-US" sz="2000" dirty="0" smtClean="0"/>
              <a:t>r </a:t>
            </a:r>
            <a:r>
              <a:rPr lang="en-US" sz="2000" dirty="0"/>
              <a:t>a </a:t>
            </a:r>
            <a:r>
              <a:rPr lang="en-US" sz="2000" i="1" dirty="0"/>
              <a:t>travel application </a:t>
            </a:r>
            <a:r>
              <a:rPr lang="en-US" sz="2000" dirty="0"/>
              <a:t>might use the </a:t>
            </a:r>
            <a:r>
              <a:rPr lang="en-US" sz="2000" i="1" dirty="0"/>
              <a:t>geomagnetic field sensor </a:t>
            </a:r>
            <a:r>
              <a:rPr lang="en-US" sz="2000" dirty="0"/>
              <a:t>and </a:t>
            </a:r>
            <a:r>
              <a:rPr lang="en-US" sz="2000" i="1" dirty="0"/>
              <a:t>accelerometer</a:t>
            </a:r>
            <a:r>
              <a:rPr lang="en-US" sz="2000" dirty="0"/>
              <a:t> to report a compass bearing.</a:t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993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Types of Sensors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7" y="1699674"/>
            <a:ext cx="11218011" cy="4688247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Mainly of 3 types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Motion sensors:</a:t>
            </a:r>
            <a:r>
              <a:rPr lang="en-US" sz="2000" b="1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These </a:t>
            </a:r>
            <a:r>
              <a:rPr lang="en-US" sz="1800" dirty="0"/>
              <a:t>sensors measure acceleration forces and rotational forces along three axes. This category includes </a:t>
            </a:r>
            <a:r>
              <a:rPr lang="en-US" sz="1800" i="1" dirty="0"/>
              <a:t>accelerometers, gravity sensors, gyroscopes</a:t>
            </a:r>
            <a:r>
              <a:rPr lang="en-US" sz="1800" dirty="0"/>
              <a:t>, </a:t>
            </a:r>
            <a:r>
              <a:rPr lang="en-US" sz="1800" i="1" dirty="0"/>
              <a:t>and</a:t>
            </a:r>
            <a:r>
              <a:rPr lang="en-US" sz="1800" dirty="0"/>
              <a:t> </a:t>
            </a:r>
            <a:r>
              <a:rPr lang="en-US" sz="1800" i="1" dirty="0"/>
              <a:t>rotational vector sensors.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Environmental </a:t>
            </a:r>
            <a:r>
              <a:rPr lang="en-US" sz="2000" b="1" dirty="0" smtClean="0">
                <a:solidFill>
                  <a:srgbClr val="00FF00"/>
                </a:solidFill>
              </a:rPr>
              <a:t>sensors</a:t>
            </a:r>
            <a:r>
              <a:rPr lang="en-US" sz="2000" b="1" dirty="0">
                <a:solidFill>
                  <a:srgbClr val="4BD54B"/>
                </a:solidFill>
              </a:rPr>
              <a:t>:</a:t>
            </a:r>
            <a:endParaRPr lang="en-US" sz="2000" b="1" dirty="0" smtClean="0">
              <a:solidFill>
                <a:srgbClr val="4BD54B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These </a:t>
            </a:r>
            <a:r>
              <a:rPr lang="en-US" sz="1800" dirty="0"/>
              <a:t>sensors measure various environmental parameters, such as ambient air temperature and pressure, illumination, and humidity. This category includes </a:t>
            </a:r>
            <a:r>
              <a:rPr lang="en-US" sz="1800" i="1" dirty="0"/>
              <a:t>barometers, photometers, and thermometers</a:t>
            </a:r>
            <a:r>
              <a:rPr lang="en-US" sz="1800" dirty="0"/>
              <a:t>.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Position </a:t>
            </a:r>
            <a:r>
              <a:rPr lang="en-US" sz="2000" b="1" dirty="0" smtClean="0">
                <a:solidFill>
                  <a:srgbClr val="FFC000"/>
                </a:solidFill>
              </a:rPr>
              <a:t>sensors: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These </a:t>
            </a:r>
            <a:r>
              <a:rPr lang="en-US" sz="1800" dirty="0"/>
              <a:t>sensors measure the physical position of a device. This category includes orientation </a:t>
            </a:r>
            <a:r>
              <a:rPr lang="en-US" sz="1800" i="1" dirty="0"/>
              <a:t>sensors and magnetometers.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Android Sensor Framework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05" y="1699674"/>
            <a:ext cx="11321043" cy="4804157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You can access sensors available on the device and acquire raw sensor data by using the Android sensor framework. </a:t>
            </a:r>
            <a:endParaRPr lang="en-US" sz="20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sensor framework provides several classes and interfaces that help you perform a wide variety of sensor-related tasks. For example, you can use the sensor framework to do the following</a:t>
            </a:r>
            <a:r>
              <a:rPr lang="en-US" sz="2000" dirty="0" smtClean="0"/>
              <a:t>:</a:t>
            </a:r>
          </a:p>
          <a:p>
            <a:pPr marL="514350" indent="-514350">
              <a:buClr>
                <a:srgbClr val="FF0000"/>
              </a:buClr>
              <a:buFont typeface="+mj-lt"/>
              <a:buAutoNum type="romanUcPeriod"/>
            </a:pPr>
            <a:r>
              <a:rPr lang="en-US" sz="2000" dirty="0"/>
              <a:t>Determine which sensors are available on a </a:t>
            </a:r>
            <a:r>
              <a:rPr lang="en-US" sz="2000" dirty="0" smtClean="0"/>
              <a:t>device. </a:t>
            </a:r>
          </a:p>
          <a:p>
            <a:pPr marL="514350" indent="-514350">
              <a:buClr>
                <a:srgbClr val="FF0000"/>
              </a:buClr>
              <a:buFont typeface="+mj-lt"/>
              <a:buAutoNum type="romanUcPeriod"/>
            </a:pPr>
            <a:r>
              <a:rPr lang="en-US" sz="2000" dirty="0" smtClean="0"/>
              <a:t>Determine </a:t>
            </a:r>
            <a:r>
              <a:rPr lang="en-US" sz="2000" dirty="0"/>
              <a:t>an individual sensor's capabilities, such as its maximum range, manufacturer, power requirements, and </a:t>
            </a:r>
            <a:r>
              <a:rPr lang="en-US" sz="2000" dirty="0" smtClean="0"/>
              <a:t>resolution. </a:t>
            </a:r>
          </a:p>
          <a:p>
            <a:pPr marL="514350" indent="-514350">
              <a:buClr>
                <a:srgbClr val="FF0000"/>
              </a:buClr>
              <a:buFont typeface="+mj-lt"/>
              <a:buAutoNum type="romanUcPeriod"/>
            </a:pPr>
            <a:r>
              <a:rPr lang="en-US" sz="2000" dirty="0" smtClean="0"/>
              <a:t>Acquire </a:t>
            </a:r>
            <a:r>
              <a:rPr lang="en-US" sz="2000" dirty="0"/>
              <a:t>raw sensor data and define the minimum rate at which you acquire sensor </a:t>
            </a:r>
            <a:r>
              <a:rPr lang="en-US" sz="2000" dirty="0" smtClean="0"/>
              <a:t>data.</a:t>
            </a:r>
          </a:p>
          <a:p>
            <a:pPr marL="514350" indent="-514350">
              <a:buClr>
                <a:srgbClr val="FF0000"/>
              </a:buClr>
              <a:buFont typeface="+mj-lt"/>
              <a:buAutoNum type="romanUcPeriod"/>
            </a:pPr>
            <a:r>
              <a:rPr lang="en-US" sz="2000" dirty="0" smtClean="0"/>
              <a:t>Register </a:t>
            </a:r>
            <a:r>
              <a:rPr lang="en-US" sz="2000" dirty="0"/>
              <a:t>and unregister sensor event listeners that monitor sensor changes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385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Sensor Hardware/Software 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6" y="1699674"/>
            <a:ext cx="11243769" cy="4675368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Android sensor framework lets you access many types of sensors</a:t>
            </a:r>
            <a:r>
              <a:rPr lang="en-US" sz="2000" dirty="0" smtClean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They are either hardware based or software based.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/>
              <a:t>Hardware Based: </a:t>
            </a:r>
            <a:endParaRPr lang="en-US" sz="2000" dirty="0" smtClean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They are physical components built into a handset or tablet device.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They derive their data by directly measuring specific environmental properties, such as acceleration, geomagnetic field strength, or angular change.</a:t>
            </a:r>
            <a:endParaRPr lang="en-US" sz="1800" b="1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/>
              <a:t>Software Based</a:t>
            </a:r>
            <a:r>
              <a:rPr lang="en-US" sz="2000" b="1" dirty="0"/>
              <a:t>: </a:t>
            </a:r>
            <a:endParaRPr lang="en-US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These sensors </a:t>
            </a:r>
            <a:r>
              <a:rPr lang="en-US" sz="1800" dirty="0"/>
              <a:t>are not physical devices, although they mimic hardware-based sensors. </a:t>
            </a:r>
            <a:endParaRPr lang="en-US" sz="1800" dirty="0" smtClean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Software-based </a:t>
            </a:r>
            <a:r>
              <a:rPr lang="en-US" sz="1800" dirty="0"/>
              <a:t>sensors derive their data from one or more of the hardware-based sensors and are sometimes called virtual sensors or synthetic sensors. </a:t>
            </a:r>
            <a:endParaRPr lang="en-US" sz="1800" dirty="0" smtClean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The </a:t>
            </a:r>
            <a:r>
              <a:rPr lang="en-US" sz="1800" dirty="0"/>
              <a:t>linear acceleration sensor and the gravity sensor are examples of software-based sensors</a:t>
            </a:r>
            <a:r>
              <a:rPr lang="en-US" sz="1800" dirty="0" smtClean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Few Android-powered devices have every type of </a:t>
            </a:r>
            <a:r>
              <a:rPr lang="en-US" sz="2000" dirty="0" smtClean="0"/>
              <a:t>sensor.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Also</a:t>
            </a:r>
            <a:r>
              <a:rPr lang="en-US" sz="2000" dirty="0"/>
              <a:t>, a device can have more than one sensor of a given type. For example, a device can have two gravity sensors, each one having a different range</a:t>
            </a:r>
            <a:r>
              <a:rPr lang="en-US" dirty="0"/>
              <a:t>.</a:t>
            </a:r>
            <a:r>
              <a:rPr lang="en-US" dirty="0" smtClean="0"/>
              <a:t>				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09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6" y="1699675"/>
            <a:ext cx="11308163" cy="4289002"/>
          </a:xfrm>
        </p:spPr>
        <p:txBody>
          <a:bodyPr>
            <a:no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358950" y="0"/>
            <a:ext cx="6849576" cy="6858000"/>
            <a:chOff x="137313" y="0"/>
            <a:chExt cx="6721485" cy="66874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" t="882" r="-552" b="-882"/>
            <a:stretch/>
          </p:blipFill>
          <p:spPr>
            <a:xfrm>
              <a:off x="137314" y="0"/>
              <a:ext cx="6672155" cy="37921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77"/>
            <a:stretch/>
          </p:blipFill>
          <p:spPr>
            <a:xfrm>
              <a:off x="137313" y="3792105"/>
              <a:ext cx="6721485" cy="2895298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/>
          <p:nvPr/>
        </p:nvCxnSpPr>
        <p:spPr>
          <a:xfrm>
            <a:off x="3316407" y="0"/>
            <a:ext cx="1598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089547" y="0"/>
            <a:ext cx="1598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0126" y="2274418"/>
            <a:ext cx="2497540" cy="2666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Sensor Types supported by Android Platform</a:t>
            </a:r>
          </a:p>
          <a:p>
            <a:endParaRPr lang="en-US" sz="1400" b="1" dirty="0"/>
          </a:p>
          <a:p>
            <a:r>
              <a:rPr lang="en-US" sz="1400" b="1" dirty="0"/>
              <a:t>Visit</a:t>
            </a:r>
            <a:r>
              <a:rPr lang="en-US" sz="1400" b="1" dirty="0" smtClean="0"/>
              <a:t>: </a:t>
            </a:r>
            <a:r>
              <a:rPr lang="en-US" sz="1400" b="1" dirty="0" smtClean="0">
                <a:hlinkClick r:id="rId4"/>
              </a:rPr>
              <a:t>Full Chart of Sensor types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6592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Sensor Framework Classes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82" y="1488132"/>
            <a:ext cx="12016117" cy="5294804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SensorManager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You can use this class to create an instance of the sensor service. This class provides various methods </a:t>
            </a:r>
            <a:r>
              <a:rPr lang="en-US" sz="1600" dirty="0" smtClean="0"/>
              <a:t>for: Accessing </a:t>
            </a:r>
            <a:r>
              <a:rPr lang="en-US" sz="1600" dirty="0"/>
              <a:t>and listing </a:t>
            </a:r>
            <a:r>
              <a:rPr lang="en-US" sz="1600" dirty="0" smtClean="0"/>
              <a:t>sensors, registering </a:t>
            </a:r>
            <a:r>
              <a:rPr lang="en-US" sz="1600" dirty="0"/>
              <a:t>and unregistering sensor event </a:t>
            </a:r>
            <a:r>
              <a:rPr lang="en-US" sz="1600" dirty="0" smtClean="0"/>
              <a:t>listeners and </a:t>
            </a:r>
            <a:r>
              <a:rPr lang="en-US" sz="1600" dirty="0"/>
              <a:t>a</a:t>
            </a:r>
            <a:r>
              <a:rPr lang="en-US" sz="1600" dirty="0" smtClean="0"/>
              <a:t>cquiring </a:t>
            </a:r>
            <a:r>
              <a:rPr lang="en-US" sz="1600" dirty="0"/>
              <a:t>orientation information. </a:t>
            </a:r>
            <a:endParaRPr lang="en-US" sz="1600" dirty="0" smtClean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dirty="0" smtClean="0"/>
              <a:t>This </a:t>
            </a:r>
            <a:r>
              <a:rPr lang="en-US" sz="1600" dirty="0"/>
              <a:t>class also provides several sensor constants that are used to report sensor accuracy, set data acquisition rates, and calibrate sensors</a:t>
            </a:r>
            <a:r>
              <a:rPr lang="en-US" sz="1200" dirty="0" smtClean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Sensor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You can use this class to create an instance of a specific sensor. This class provides various methods that let you determine a sensor's </a:t>
            </a:r>
            <a:r>
              <a:rPr lang="en-US" sz="1600" dirty="0" smtClean="0"/>
              <a:t>capabilities.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SensorEvent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 system uses this class to create a sensor event object, which provides information about a sensor event. </a:t>
            </a:r>
            <a:endParaRPr lang="en-US" sz="1600" dirty="0" smtClean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A </a:t>
            </a:r>
            <a:r>
              <a:rPr lang="en-US" sz="1600" dirty="0"/>
              <a:t>sensor event object includes the following information: </a:t>
            </a:r>
            <a:endParaRPr lang="en-US" sz="1600" dirty="0" smtClean="0"/>
          </a:p>
          <a:p>
            <a:pPr marL="857250" lvl="1" indent="-400050">
              <a:buClr>
                <a:srgbClr val="FF0000"/>
              </a:buClr>
              <a:buFont typeface="+mj-lt"/>
              <a:buAutoNum type="romanUcPeriod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raw sensor data, </a:t>
            </a:r>
            <a:endParaRPr lang="en-US" sz="1600" dirty="0" smtClean="0"/>
          </a:p>
          <a:p>
            <a:pPr marL="857250" lvl="1" indent="-400050">
              <a:buClr>
                <a:srgbClr val="FF0000"/>
              </a:buClr>
              <a:buFont typeface="+mj-lt"/>
              <a:buAutoNum type="romanUcPeriod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type of sensor that generated the event, </a:t>
            </a:r>
            <a:endParaRPr lang="en-US" sz="1600" dirty="0" smtClean="0"/>
          </a:p>
          <a:p>
            <a:pPr marL="857250" lvl="1" indent="-400050">
              <a:buClr>
                <a:srgbClr val="FF0000"/>
              </a:buClr>
              <a:buFont typeface="+mj-lt"/>
              <a:buAutoNum type="romanUcPeriod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accuracy of the data, and the </a:t>
            </a:r>
            <a:endParaRPr lang="en-US" sz="1600" dirty="0" smtClean="0"/>
          </a:p>
          <a:p>
            <a:pPr marL="857250" lvl="1" indent="-400050">
              <a:buClr>
                <a:srgbClr val="FF0000"/>
              </a:buClr>
              <a:buFont typeface="+mj-lt"/>
              <a:buAutoNum type="romanUcPeriod"/>
            </a:pPr>
            <a:r>
              <a:rPr lang="en-US" sz="1600" dirty="0"/>
              <a:t>T</a:t>
            </a:r>
            <a:r>
              <a:rPr lang="en-US" sz="1600" dirty="0" smtClean="0"/>
              <a:t>imestamp </a:t>
            </a:r>
            <a:r>
              <a:rPr lang="en-US" sz="1600" dirty="0"/>
              <a:t>for the </a:t>
            </a:r>
            <a:r>
              <a:rPr lang="en-US" sz="1600" dirty="0" smtClean="0"/>
              <a:t>event.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SensorEventListener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You can use this interface to create two callback methods that receive notifications (sensor events) when sensor values change or when sensor accuracy changes.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15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Identifying Sensors: SensorManager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6" y="1590492"/>
            <a:ext cx="11499041" cy="516515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Android sensor framework provides several methods that make it easy for you to determine at runtime which sensors are on a device.</a:t>
            </a:r>
            <a:r>
              <a:rPr lang="en-US" dirty="0" smtClean="0"/>
              <a:t>	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To </a:t>
            </a:r>
            <a:r>
              <a:rPr lang="en-US" sz="2000" dirty="0"/>
              <a:t>identify the sensors that are on a device you first need to get a reference to the sensor service. To do this, you create an instance of the </a:t>
            </a:r>
            <a:r>
              <a:rPr lang="en-US" sz="2000" b="1" dirty="0">
                <a:solidFill>
                  <a:srgbClr val="0070C0"/>
                </a:solidFill>
              </a:rPr>
              <a:t>SensorManager</a:t>
            </a:r>
            <a:r>
              <a:rPr lang="en-US" sz="2000" dirty="0"/>
              <a:t> class by calling the </a:t>
            </a:r>
            <a:r>
              <a:rPr lang="en-US" sz="2000" b="1" dirty="0">
                <a:solidFill>
                  <a:srgbClr val="0070C0"/>
                </a:solidFill>
              </a:rPr>
              <a:t>getSystemService()</a:t>
            </a:r>
            <a:r>
              <a:rPr lang="en-US" sz="2000" dirty="0"/>
              <a:t> method </a:t>
            </a:r>
            <a:r>
              <a:rPr lang="en-US" sz="2000" dirty="0" smtClean="0"/>
              <a:t>and passing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SENSOR_SERVICE</a:t>
            </a:r>
            <a:r>
              <a:rPr lang="en-US" sz="2000" dirty="0"/>
              <a:t> argument. </a:t>
            </a:r>
            <a:r>
              <a:rPr lang="en-US" sz="2000" dirty="0" smtClean="0"/>
              <a:t>	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0" indent="0">
              <a:buClr>
                <a:srgbClr val="FF0000"/>
              </a:buClr>
              <a:buNone/>
            </a:pP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Next, you can get a listing of every sensor on a device by calling the </a:t>
            </a:r>
            <a:r>
              <a:rPr lang="en-US" sz="2000" b="1" dirty="0">
                <a:solidFill>
                  <a:srgbClr val="0070C0"/>
                </a:solidFill>
              </a:rPr>
              <a:t>getSensorList()</a:t>
            </a:r>
            <a:r>
              <a:rPr lang="en-US" sz="2000" dirty="0"/>
              <a:t> method and using the </a:t>
            </a:r>
            <a:r>
              <a:rPr lang="en-US" sz="2000" b="1" dirty="0">
                <a:solidFill>
                  <a:srgbClr val="0070C0"/>
                </a:solidFill>
              </a:rPr>
              <a:t>TYPE_ALL</a:t>
            </a:r>
            <a:r>
              <a:rPr lang="en-US" sz="2000" dirty="0"/>
              <a:t> constant. </a:t>
            </a:r>
            <a:r>
              <a:rPr lang="en-US" sz="2000" dirty="0" smtClean="0"/>
              <a:t>	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If you want to list all of the sensors of a given type, you could use another constant instead of </a:t>
            </a:r>
            <a:r>
              <a:rPr lang="en-US" sz="2000" b="1" dirty="0">
                <a:solidFill>
                  <a:srgbClr val="0070C0"/>
                </a:solidFill>
              </a:rPr>
              <a:t>TYPE_ALL</a:t>
            </a:r>
            <a:r>
              <a:rPr lang="en-US" sz="2000" dirty="0"/>
              <a:t> such as </a:t>
            </a:r>
            <a:r>
              <a:rPr lang="en-US" sz="2000" b="1" dirty="0">
                <a:solidFill>
                  <a:srgbClr val="0070C0"/>
                </a:solidFill>
              </a:rPr>
              <a:t>TYPE_GYROSCOPE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TYPE_LINEAR_ACCELERATION</a:t>
            </a:r>
            <a:r>
              <a:rPr lang="en-US" sz="2000" dirty="0"/>
              <a:t>, or </a:t>
            </a:r>
            <a:r>
              <a:rPr lang="en-US" sz="2000" b="1" dirty="0">
                <a:solidFill>
                  <a:srgbClr val="0070C0"/>
                </a:solidFill>
              </a:rPr>
              <a:t>TYPE_GRAVITY</a:t>
            </a:r>
            <a:r>
              <a:rPr lang="en-US" sz="2000" dirty="0"/>
              <a:t>. </a:t>
            </a:r>
            <a:r>
              <a:rPr lang="en-US" sz="2000" dirty="0" smtClean="0"/>
              <a:t>	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"/>
          <a:stretch/>
        </p:blipFill>
        <p:spPr>
          <a:xfrm>
            <a:off x="2209960" y="3391468"/>
            <a:ext cx="7152404" cy="9468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t="3411" r="5559" b="-7488"/>
          <a:stretch/>
        </p:blipFill>
        <p:spPr>
          <a:xfrm>
            <a:off x="2209960" y="5279686"/>
            <a:ext cx="7570978" cy="5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6323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Identifying Sensors: SensorManager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16" y="1590492"/>
            <a:ext cx="11499041" cy="516515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can also determine whether a specific type of sensor exists on a device by using the </a:t>
            </a:r>
            <a:r>
              <a:rPr lang="en-US" sz="2000" b="1" dirty="0">
                <a:solidFill>
                  <a:srgbClr val="0070C0"/>
                </a:solidFill>
              </a:rPr>
              <a:t>getDefaultSensor()</a:t>
            </a:r>
            <a:r>
              <a:rPr lang="en-US" sz="2000" dirty="0"/>
              <a:t> method and passing in the type constant for a specific sensor. </a:t>
            </a:r>
            <a:endParaRPr lang="en-US" sz="20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If </a:t>
            </a:r>
            <a:r>
              <a:rPr lang="en-US" sz="2000" dirty="0"/>
              <a:t>a device has more than one sensor of a given type, one of the sensors must be designated as the default sensor. </a:t>
            </a:r>
            <a:endParaRPr lang="en-US" sz="20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If </a:t>
            </a:r>
            <a:r>
              <a:rPr lang="en-US" sz="2000" dirty="0"/>
              <a:t>a default sensor does not exist for a given type of sensor, the method call returns null, which means the device does not have that type of sensor. For example, the following code checks whether there's a magnetometer on a device: </a:t>
            </a:r>
            <a:r>
              <a:rPr lang="en-US" sz="2000" dirty="0" smtClean="0"/>
              <a:t>			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r="3518" b="6892"/>
          <a:stretch/>
        </p:blipFill>
        <p:spPr>
          <a:xfrm>
            <a:off x="1501253" y="4022941"/>
            <a:ext cx="9303885" cy="23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</TotalTime>
  <Words>1180</Words>
  <Application>Microsoft Office PowerPoint</Application>
  <PresentationFormat>Widescreen</PresentationFormat>
  <Paragraphs>130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Wingdings</vt:lpstr>
      <vt:lpstr>Office Theme</vt:lpstr>
      <vt:lpstr>ANDROID Sensors</vt:lpstr>
      <vt:lpstr>Overview</vt:lpstr>
      <vt:lpstr>Types of Sensors</vt:lpstr>
      <vt:lpstr>Android Sensor Framework</vt:lpstr>
      <vt:lpstr>Sensor Hardware/Software </vt:lpstr>
      <vt:lpstr>PowerPoint Presentation</vt:lpstr>
      <vt:lpstr>Sensor Framework Classes</vt:lpstr>
      <vt:lpstr> Identifying Sensors: SensorManager</vt:lpstr>
      <vt:lpstr> Identifying Sensors: SensorManager</vt:lpstr>
      <vt:lpstr>Sensor Capabilities: Sensor Class</vt:lpstr>
      <vt:lpstr>Monitoring Sensor Events</vt:lpstr>
      <vt:lpstr>Sensor Events (Example Code)</vt:lpstr>
      <vt:lpstr>Code Explained</vt:lpstr>
      <vt:lpstr>Sensor Coordinate System</vt:lpstr>
      <vt:lpstr>Best Practices for Using Sensors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UNICAST ROUTING PROTOCOLS</dc:title>
  <dc:creator>ASUS</dc:creator>
  <cp:lastModifiedBy>ASUS</cp:lastModifiedBy>
  <cp:revision>158</cp:revision>
  <dcterms:created xsi:type="dcterms:W3CDTF">2020-07-05T14:09:45Z</dcterms:created>
  <dcterms:modified xsi:type="dcterms:W3CDTF">2020-12-26T15:10:15Z</dcterms:modified>
</cp:coreProperties>
</file>