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9" r:id="rId3"/>
    <p:sldId id="278" r:id="rId4"/>
    <p:sldId id="257" r:id="rId5"/>
    <p:sldId id="270" r:id="rId6"/>
    <p:sldId id="271" r:id="rId7"/>
    <p:sldId id="279" r:id="rId8"/>
    <p:sldId id="272" r:id="rId9"/>
    <p:sldId id="280" r:id="rId10"/>
    <p:sldId id="28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F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F349E-3CC1-46B9-9449-3F33586F0785}"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3A590-DAF7-4E49-8FF3-4F754505263F}" type="slidenum">
              <a:rPr lang="en-US" smtClean="0"/>
              <a:t>‹#›</a:t>
            </a:fld>
            <a:endParaRPr lang="en-US"/>
          </a:p>
        </p:txBody>
      </p:sp>
    </p:spTree>
    <p:extLst>
      <p:ext uri="{BB962C8B-B14F-4D97-AF65-F5344CB8AC3E}">
        <p14:creationId xmlns:p14="http://schemas.microsoft.com/office/powerpoint/2010/main" val="183602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API? – Application Programming Interface (Software Intermediary that allows two application to speak to each other)</a:t>
            </a:r>
          </a:p>
          <a:p>
            <a:r>
              <a:rPr lang="en-US" dirty="0"/>
              <a:t>-Provides</a:t>
            </a:r>
          </a:p>
          <a:p>
            <a:r>
              <a:rPr lang="en-US" dirty="0"/>
              <a:t>#Data Access #Hide Complexity #Extend Functionality #Security</a:t>
            </a:r>
          </a:p>
          <a:p>
            <a:endParaRPr lang="en-US" dirty="0"/>
          </a:p>
        </p:txBody>
      </p:sp>
      <p:sp>
        <p:nvSpPr>
          <p:cNvPr id="4" name="Slide Number Placeholder 3"/>
          <p:cNvSpPr>
            <a:spLocks noGrp="1"/>
          </p:cNvSpPr>
          <p:nvPr>
            <p:ph type="sldNum" sz="quarter" idx="5"/>
          </p:nvPr>
        </p:nvSpPr>
        <p:spPr/>
        <p:txBody>
          <a:bodyPr/>
          <a:lstStyle/>
          <a:p>
            <a:fld id="{02A3A590-DAF7-4E49-8FF3-4F754505263F}" type="slidenum">
              <a:rPr lang="en-US" smtClean="0"/>
              <a:t>4</a:t>
            </a:fld>
            <a:endParaRPr lang="en-US"/>
          </a:p>
        </p:txBody>
      </p:sp>
    </p:spTree>
    <p:extLst>
      <p:ext uri="{BB962C8B-B14F-4D97-AF65-F5344CB8AC3E}">
        <p14:creationId xmlns:p14="http://schemas.microsoft.com/office/powerpoint/2010/main" val="385724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86750B-5217-447B-9A7E-DBF3B2687D3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51698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50666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28074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95974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750B-5217-447B-9A7E-DBF3B2687D30}"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52803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6750B-5217-447B-9A7E-DBF3B2687D30}"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90249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86750B-5217-447B-9A7E-DBF3B2687D30}"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5383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6750B-5217-447B-9A7E-DBF3B2687D30}"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79138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750B-5217-447B-9A7E-DBF3B2687D30}"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50105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84147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47882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750B-5217-447B-9A7E-DBF3B2687D30}" type="datetimeFigureOut">
              <a:rPr lang="en-US" smtClean="0"/>
              <a:t>11/28/2021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7A4A1-E2BC-4699-8CC4-4563CE738ECB}" type="slidenum">
              <a:rPr lang="en-US" smtClean="0"/>
              <a:t>‹#›</a:t>
            </a:fld>
            <a:endParaRPr lang="en-US"/>
          </a:p>
        </p:txBody>
      </p:sp>
    </p:spTree>
    <p:extLst>
      <p:ext uri="{BB962C8B-B14F-4D97-AF65-F5344CB8AC3E}">
        <p14:creationId xmlns:p14="http://schemas.microsoft.com/office/powerpoint/2010/main" val="81948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92D050"/>
                </a:solidFill>
              </a:rPr>
              <a:t>ANDROID Version History</a:t>
            </a:r>
            <a:br>
              <a:rPr lang="en-US" sz="5400" b="1" dirty="0">
                <a:solidFill>
                  <a:srgbClr val="92D050"/>
                </a:solidFill>
              </a:rPr>
            </a:br>
            <a:r>
              <a:rPr lang="en-US" sz="5400" b="1" dirty="0">
                <a:solidFill>
                  <a:srgbClr val="92D050"/>
                </a:solidFill>
              </a:rPr>
              <a:t>APIs &amp; SDK Version  </a:t>
            </a:r>
          </a:p>
        </p:txBody>
      </p:sp>
    </p:spTree>
    <p:extLst>
      <p:ext uri="{BB962C8B-B14F-4D97-AF65-F5344CB8AC3E}">
        <p14:creationId xmlns:p14="http://schemas.microsoft.com/office/powerpoint/2010/main" val="19795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rPr>
              <a:t>Selecting SDK version/API Level</a:t>
            </a:r>
          </a:p>
        </p:txBody>
      </p:sp>
      <p:sp>
        <p:nvSpPr>
          <p:cNvPr id="3" name="Content Placeholder 2"/>
          <p:cNvSpPr>
            <a:spLocks noGrp="1"/>
          </p:cNvSpPr>
          <p:nvPr>
            <p:ph idx="1"/>
          </p:nvPr>
        </p:nvSpPr>
        <p:spPr>
          <a:xfrm>
            <a:off x="838200" y="1363239"/>
            <a:ext cx="10778544" cy="4351338"/>
          </a:xfrm>
        </p:spPr>
        <p:txBody>
          <a:bodyPr>
            <a:noAutofit/>
          </a:bodyPr>
          <a:lstStyle/>
          <a:p>
            <a:pPr>
              <a:buClr>
                <a:schemeClr val="tx1"/>
              </a:buClr>
            </a:pPr>
            <a:r>
              <a:rPr lang="en-US" sz="2400" dirty="0"/>
              <a:t>You should declare your minSDK, targetSDK but not maxSDK.</a:t>
            </a:r>
          </a:p>
          <a:p>
            <a:pPr>
              <a:buClr>
                <a:schemeClr val="tx1"/>
              </a:buClr>
            </a:pPr>
            <a:r>
              <a:rPr lang="en-US" sz="2400" dirty="0"/>
              <a:t>The minSDK can be determined through some key factors.</a:t>
            </a:r>
          </a:p>
          <a:p>
            <a:pPr lvl="1">
              <a:buClr>
                <a:schemeClr val="tx1"/>
              </a:buClr>
              <a:buFont typeface="Wingdings" panose="05000000000000000000" pitchFamily="2" charset="2"/>
              <a:buChar char="Ø"/>
            </a:pPr>
            <a:r>
              <a:rPr lang="en-US" dirty="0"/>
              <a:t>The lowest possible version of the platform that your application can support.</a:t>
            </a:r>
          </a:p>
          <a:p>
            <a:pPr lvl="1">
              <a:buClr>
                <a:schemeClr val="tx1"/>
              </a:buClr>
              <a:buFont typeface="Wingdings" panose="05000000000000000000" pitchFamily="2" charset="2"/>
              <a:buChar char="Ø"/>
            </a:pPr>
            <a:r>
              <a:rPr lang="en-US" dirty="0"/>
              <a:t>If you build an application that uses APIs or system features introduced in the latest platform  version, you should set the minSDK to the API Level of the latest platform version.</a:t>
            </a:r>
          </a:p>
          <a:p>
            <a:pPr>
              <a:buClr>
                <a:schemeClr val="tx1"/>
              </a:buClr>
            </a:pPr>
            <a:r>
              <a:rPr lang="en-US" sz="2400" dirty="0"/>
              <a:t>The targetSDK should be set to the highest possible version of the platform in order to get access of all the new features.</a:t>
            </a:r>
          </a:p>
          <a:p>
            <a:pPr>
              <a:buClr>
                <a:schemeClr val="tx1"/>
              </a:buClr>
            </a:pPr>
            <a:r>
              <a:rPr lang="en-US" sz="2400" dirty="0"/>
              <a:t>The application should be tested/compiled against every API level from the minSDK to the targetSDK. But it is set to be compiled/tested against targetSDK by default.</a:t>
            </a:r>
          </a:p>
          <a:p>
            <a:pPr marL="0" indent="0">
              <a:buClr>
                <a:schemeClr val="tx1"/>
              </a:buClr>
              <a:buNone/>
            </a:pPr>
            <a:r>
              <a:rPr lang="en-US" sz="2400" dirty="0"/>
              <a:t>          </a:t>
            </a:r>
            <a:r>
              <a:rPr lang="en-US" sz="2400" b="1" dirty="0">
                <a:solidFill>
                  <a:srgbClr val="00B050"/>
                </a:solidFill>
              </a:rPr>
              <a:t>minSDK (lowest possible) &lt;= targetSDK(latest SDK) &lt;= </a:t>
            </a:r>
            <a:r>
              <a:rPr lang="en-US" sz="2400" b="1">
                <a:solidFill>
                  <a:srgbClr val="00B050"/>
                </a:solidFill>
              </a:rPr>
              <a:t>compileSDK</a:t>
            </a:r>
            <a:r>
              <a:rPr lang="en-US" sz="2400" b="1" dirty="0">
                <a:solidFill>
                  <a:srgbClr val="00B050"/>
                </a:solidFill>
              </a:rPr>
              <a:t>(latest SDK)</a:t>
            </a:r>
          </a:p>
          <a:p>
            <a:pPr marL="0" indent="0">
              <a:buClr>
                <a:schemeClr val="tx1"/>
              </a:buClr>
              <a:buNone/>
            </a:pPr>
            <a:br>
              <a:rPr lang="en-US" sz="2400" dirty="0"/>
            </a:br>
            <a:br>
              <a:rPr lang="en-US" dirty="0"/>
            </a:br>
            <a:r>
              <a:rPr lang="en-US" dirty="0"/>
              <a:t> </a:t>
            </a:r>
            <a:br>
              <a:rPr lang="en-US" dirty="0"/>
            </a:br>
            <a:r>
              <a:rPr lang="en-US" dirty="0"/>
              <a:t> </a:t>
            </a:r>
            <a:br>
              <a:rPr lang="en-US" dirty="0"/>
            </a:br>
            <a:br>
              <a:rPr lang="en-US" dirty="0"/>
            </a:br>
            <a:br>
              <a:rPr lang="en-US" b="1" dirty="0"/>
            </a:br>
            <a:br>
              <a:rPr lang="en-US" dirty="0"/>
            </a:br>
            <a:br>
              <a:rPr lang="en-US" dirty="0"/>
            </a:br>
            <a:endParaRPr lang="en-US" dirty="0"/>
          </a:p>
          <a:p>
            <a:pPr marL="0" indent="0">
              <a:buNone/>
            </a:pPr>
            <a:endParaRPr lang="en-US" dirty="0"/>
          </a:p>
        </p:txBody>
      </p:sp>
      <p:sp>
        <p:nvSpPr>
          <p:cNvPr id="7" name="Rectangle 4"/>
          <p:cNvSpPr>
            <a:spLocks noChangeArrowheads="1"/>
          </p:cNvSpPr>
          <p:nvPr/>
        </p:nvSpPr>
        <p:spPr bwMode="auto">
          <a:xfrm>
            <a:off x="0" y="-276999"/>
            <a:ext cx="65" cy="55399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8193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394" y="2841039"/>
            <a:ext cx="10515600" cy="1325563"/>
          </a:xfrm>
        </p:spPr>
        <p:txBody>
          <a:bodyPr/>
          <a:lstStyle/>
          <a:p>
            <a:r>
              <a:rPr lang="en-US" b="1" dirty="0">
                <a:solidFill>
                  <a:schemeClr val="accent1">
                    <a:lumMod val="50000"/>
                  </a:schemeClr>
                </a:solidFill>
              </a:rPr>
              <a:t>THANK YOU</a:t>
            </a:r>
          </a:p>
        </p:txBody>
      </p:sp>
    </p:spTree>
    <p:extLst>
      <p:ext uri="{BB962C8B-B14F-4D97-AF65-F5344CB8AC3E}">
        <p14:creationId xmlns:p14="http://schemas.microsoft.com/office/powerpoint/2010/main" val="331393163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rgbClr val="92D050"/>
                </a:solidFill>
              </a:rPr>
              <a:t>Version History</a:t>
            </a:r>
            <a:endParaRPr lang="en-US" b="1" dirty="0">
              <a:solidFill>
                <a:schemeClr val="accent1">
                  <a:lumMod val="50000"/>
                </a:schemeClr>
              </a:solidFill>
            </a:endParaRPr>
          </a:p>
        </p:txBody>
      </p:sp>
      <p:sp>
        <p:nvSpPr>
          <p:cNvPr id="3" name="Content Placeholder 2"/>
          <p:cNvSpPr>
            <a:spLocks noGrp="1"/>
          </p:cNvSpPr>
          <p:nvPr>
            <p:ph idx="1"/>
          </p:nvPr>
        </p:nvSpPr>
        <p:spPr>
          <a:xfrm>
            <a:off x="838200" y="1363239"/>
            <a:ext cx="10778544" cy="4351338"/>
          </a:xfrm>
        </p:spPr>
        <p:txBody>
          <a:bodyPr>
            <a:normAutofit fontScale="70000" lnSpcReduction="20000"/>
          </a:bodyPr>
          <a:lstStyle/>
          <a:p>
            <a:pPr>
              <a:buClr>
                <a:schemeClr val="tx1"/>
              </a:buClr>
            </a:pPr>
            <a:r>
              <a:rPr lang="en-US" sz="3600" dirty="0"/>
              <a:t>The version history of the Android mobile operating system began with</a:t>
            </a:r>
            <a:br>
              <a:rPr lang="en-US" sz="3600" dirty="0"/>
            </a:br>
            <a:r>
              <a:rPr lang="en-US" sz="3600" dirty="0"/>
              <a:t>the public release of the Android beta on November 5, 2007. </a:t>
            </a:r>
          </a:p>
          <a:p>
            <a:pPr marL="0" indent="0">
              <a:buClr>
                <a:schemeClr val="tx1"/>
              </a:buClr>
              <a:buNone/>
            </a:pPr>
            <a:endParaRPr lang="en-US" sz="3600" dirty="0"/>
          </a:p>
          <a:p>
            <a:pPr>
              <a:buClr>
                <a:schemeClr val="tx1"/>
              </a:buClr>
            </a:pPr>
            <a:r>
              <a:rPr lang="en-US" sz="3600" dirty="0"/>
              <a:t>The first commercial version, Android 1.0, was released on September</a:t>
            </a:r>
            <a:br>
              <a:rPr lang="en-US" sz="3600" dirty="0"/>
            </a:br>
            <a:r>
              <a:rPr lang="en-US" sz="3600" dirty="0"/>
              <a:t>23, 2008. </a:t>
            </a:r>
          </a:p>
          <a:p>
            <a:pPr marL="0" indent="0">
              <a:buClr>
                <a:schemeClr val="tx1"/>
              </a:buClr>
              <a:buNone/>
            </a:pPr>
            <a:endParaRPr lang="en-US" sz="3600" dirty="0"/>
          </a:p>
          <a:p>
            <a:pPr>
              <a:buClr>
                <a:schemeClr val="tx1"/>
              </a:buClr>
            </a:pPr>
            <a:r>
              <a:rPr lang="en-US" sz="3600" dirty="0"/>
              <a:t>Android is continually developed by Google and the Open Handset</a:t>
            </a:r>
            <a:br>
              <a:rPr lang="en-US" sz="3600" dirty="0"/>
            </a:br>
            <a:r>
              <a:rPr lang="en-US" sz="3600" dirty="0"/>
              <a:t>Alliance, and it has seen a number of updates to its base operating</a:t>
            </a:r>
            <a:br>
              <a:rPr lang="en-US" sz="3600" dirty="0"/>
            </a:br>
            <a:r>
              <a:rPr lang="en-US" sz="3600" dirty="0"/>
              <a:t>system since the initial release. </a:t>
            </a:r>
            <a:br>
              <a:rPr lang="en-US" sz="3600" dirty="0"/>
            </a:br>
            <a:br>
              <a:rPr lang="en-US" dirty="0"/>
            </a:br>
            <a:br>
              <a:rPr lang="en-US" dirty="0"/>
            </a:br>
            <a:br>
              <a:rPr lang="en-US" b="1" dirty="0"/>
            </a:b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2839935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rgbClr val="92D050"/>
                </a:solidFill>
              </a:rPr>
              <a:t>Code Names</a:t>
            </a:r>
            <a:endParaRPr lang="en-US" b="1" dirty="0">
              <a:solidFill>
                <a:schemeClr val="accent1">
                  <a:lumMod val="50000"/>
                </a:schemeClr>
              </a:solidFill>
            </a:endParaRPr>
          </a:p>
        </p:txBody>
      </p:sp>
      <p:sp>
        <p:nvSpPr>
          <p:cNvPr id="3" name="Content Placeholder 2"/>
          <p:cNvSpPr>
            <a:spLocks noGrp="1"/>
          </p:cNvSpPr>
          <p:nvPr>
            <p:ph idx="1"/>
          </p:nvPr>
        </p:nvSpPr>
        <p:spPr>
          <a:xfrm>
            <a:off x="838199" y="1363239"/>
            <a:ext cx="11353801" cy="4351338"/>
          </a:xfrm>
        </p:spPr>
        <p:txBody>
          <a:bodyPr>
            <a:noAutofit/>
          </a:bodyPr>
          <a:lstStyle/>
          <a:p>
            <a:pPr>
              <a:buClr>
                <a:schemeClr val="tx1"/>
              </a:buClr>
            </a:pPr>
            <a:r>
              <a:rPr lang="en-US" dirty="0"/>
              <a:t>Versions Android 1.0 and 1.1 were not released under specific code names, although Android 1.0 and 1.1 was unofficially known as ‘</a:t>
            </a:r>
            <a:r>
              <a:rPr lang="en-US" b="1" dirty="0" err="1"/>
              <a:t>Astro</a:t>
            </a:r>
            <a:r>
              <a:rPr lang="en-US" b="1" dirty="0"/>
              <a:t> Boy’ and ‘Bender’</a:t>
            </a:r>
            <a:r>
              <a:rPr lang="en-US" dirty="0"/>
              <a:t>. </a:t>
            </a:r>
            <a:br>
              <a:rPr lang="en-US" dirty="0"/>
            </a:br>
            <a:endParaRPr lang="en-US" dirty="0"/>
          </a:p>
          <a:p>
            <a:pPr>
              <a:buClr>
                <a:schemeClr val="tx1"/>
              </a:buClr>
            </a:pPr>
            <a:r>
              <a:rPr lang="en-US" dirty="0"/>
              <a:t>Android code names are confectionery-themed and have been in alphabetical order since 2009's Android 1.5 (Cupcake). The most recent</a:t>
            </a:r>
            <a:br>
              <a:rPr lang="en-US" dirty="0"/>
            </a:br>
            <a:r>
              <a:rPr lang="en-US" dirty="0"/>
              <a:t>version of Android is Android 11 (R), which was released in September, 2020. </a:t>
            </a:r>
            <a:br>
              <a:rPr lang="en-US" dirty="0"/>
            </a:br>
            <a:endParaRPr lang="en-US" sz="3600" dirty="0"/>
          </a:p>
          <a:p>
            <a:pPr marL="0" indent="0">
              <a:buClr>
                <a:schemeClr val="tx1"/>
              </a:buClr>
              <a:buNone/>
            </a:pPr>
            <a:br>
              <a:rPr lang="en-US" sz="3600" dirty="0"/>
            </a:br>
            <a:br>
              <a:rPr lang="en-US" dirty="0"/>
            </a:br>
            <a:br>
              <a:rPr lang="en-US" dirty="0"/>
            </a:br>
            <a:br>
              <a:rPr lang="en-US" b="1" dirty="0"/>
            </a:b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159217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rgbClr val="92D050"/>
                </a:solidFill>
              </a:rPr>
              <a:t>What is API Level?</a:t>
            </a:r>
          </a:p>
        </p:txBody>
      </p:sp>
      <p:sp>
        <p:nvSpPr>
          <p:cNvPr id="3" name="Content Placeholder 2"/>
          <p:cNvSpPr>
            <a:spLocks noGrp="1"/>
          </p:cNvSpPr>
          <p:nvPr>
            <p:ph idx="1"/>
          </p:nvPr>
        </p:nvSpPr>
        <p:spPr>
          <a:xfrm>
            <a:off x="838200" y="1363239"/>
            <a:ext cx="10778544" cy="4351338"/>
          </a:xfrm>
        </p:spPr>
        <p:txBody>
          <a:bodyPr>
            <a:normAutofit fontScale="92500" lnSpcReduction="20000"/>
          </a:bodyPr>
          <a:lstStyle/>
          <a:p>
            <a:pPr>
              <a:buClr>
                <a:schemeClr val="tx1"/>
              </a:buClr>
            </a:pPr>
            <a:r>
              <a:rPr lang="en-US" dirty="0"/>
              <a:t>API Level is an integer value that uniquely identifies the framework API revision offered by a version of the Android platform. These API levels are also know as SDK versions.</a:t>
            </a:r>
          </a:p>
          <a:p>
            <a:pPr marL="0" indent="0">
              <a:buClr>
                <a:schemeClr val="tx1"/>
              </a:buClr>
              <a:buNone/>
            </a:pPr>
            <a:endParaRPr lang="en-US" dirty="0"/>
          </a:p>
          <a:p>
            <a:pPr>
              <a:buClr>
                <a:schemeClr val="tx1"/>
              </a:buClr>
            </a:pPr>
            <a:r>
              <a:rPr lang="en-US" dirty="0"/>
              <a:t>The Android platform provides a framework API that applications can use to interact with the underlying Android system. The framework API consists of:</a:t>
            </a:r>
          </a:p>
          <a:p>
            <a:pPr lvl="1">
              <a:buFont typeface="Wingdings" panose="05000000000000000000" pitchFamily="2" charset="2"/>
              <a:buChar char="Ø"/>
            </a:pPr>
            <a:r>
              <a:rPr lang="en-US" dirty="0"/>
              <a:t>A core set of packages and classes</a:t>
            </a:r>
          </a:p>
          <a:p>
            <a:pPr lvl="1">
              <a:buFont typeface="Wingdings" panose="05000000000000000000" pitchFamily="2" charset="2"/>
              <a:buChar char="Ø"/>
            </a:pPr>
            <a:r>
              <a:rPr lang="en-US" dirty="0"/>
              <a:t>A set of XML elements and attributes for declaring a manifest file</a:t>
            </a:r>
          </a:p>
          <a:p>
            <a:pPr lvl="1">
              <a:buFont typeface="Wingdings" panose="05000000000000000000" pitchFamily="2" charset="2"/>
              <a:buChar char="Ø"/>
            </a:pPr>
            <a:r>
              <a:rPr lang="en-US" dirty="0"/>
              <a:t>A set of XML elements and attributes for declaring and accessing resources</a:t>
            </a:r>
          </a:p>
          <a:p>
            <a:pPr lvl="1">
              <a:buFont typeface="Wingdings" panose="05000000000000000000" pitchFamily="2" charset="2"/>
              <a:buChar char="Ø"/>
            </a:pPr>
            <a:r>
              <a:rPr lang="en-US" dirty="0"/>
              <a:t>A set of Intents</a:t>
            </a:r>
          </a:p>
          <a:p>
            <a:pPr lvl="1">
              <a:buFont typeface="Wingdings" panose="05000000000000000000" pitchFamily="2" charset="2"/>
              <a:buChar char="Ø"/>
            </a:pPr>
            <a:r>
              <a:rPr lang="en-US" dirty="0"/>
              <a:t>A set of permissions that applications can request, as well as permission enforcements included in the system</a:t>
            </a:r>
          </a:p>
          <a:p>
            <a:pPr marL="457200" lvl="1" indent="0">
              <a:buClr>
                <a:schemeClr val="tx1"/>
              </a:buClr>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3096906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anim calcmode="lin" valueType="num">
                                      <p:cBhvr>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anim calcmode="lin" valueType="num">
                                      <p:cBhvr>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anim calcmode="lin" valueType="num">
                                      <p:cBhvr>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anim calcmode="lin" valueType="num">
                                      <p:cBhvr>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5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anim calcmode="lin" valueType="num">
                                      <p:cBhvr>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274" y="-78395"/>
            <a:ext cx="8499526" cy="6936395"/>
          </a:xfrm>
        </p:spPr>
      </p:pic>
      <p:sp>
        <p:nvSpPr>
          <p:cNvPr id="8" name="Rectangle 7"/>
          <p:cNvSpPr/>
          <p:nvPr/>
        </p:nvSpPr>
        <p:spPr>
          <a:xfrm>
            <a:off x="912811" y="552650"/>
            <a:ext cx="1841851" cy="923330"/>
          </a:xfrm>
          <a:prstGeom prst="rect">
            <a:avLst/>
          </a:prstGeom>
        </p:spPr>
        <p:txBody>
          <a:bodyPr wrap="none">
            <a:spAutoFit/>
          </a:bodyPr>
          <a:lstStyle/>
          <a:p>
            <a:r>
              <a:rPr lang="en-US" b="1" dirty="0">
                <a:solidFill>
                  <a:srgbClr val="7030A0"/>
                </a:solidFill>
              </a:rPr>
              <a:t>Unofficial names</a:t>
            </a:r>
          </a:p>
          <a:p>
            <a:r>
              <a:rPr lang="en-US" b="1" dirty="0" err="1">
                <a:solidFill>
                  <a:srgbClr val="7030A0"/>
                </a:solidFill>
              </a:rPr>
              <a:t>Astro</a:t>
            </a:r>
            <a:r>
              <a:rPr lang="en-US" b="1" dirty="0">
                <a:solidFill>
                  <a:srgbClr val="7030A0"/>
                </a:solidFill>
              </a:rPr>
              <a:t> Boy </a:t>
            </a:r>
            <a:r>
              <a:rPr lang="en-US" b="1" dirty="0">
                <a:solidFill>
                  <a:srgbClr val="7030A0"/>
                </a:solidFill>
                <a:sym typeface="Wingdings" panose="05000000000000000000" pitchFamily="2" charset="2"/>
              </a:rPr>
              <a:t> 1.0</a:t>
            </a:r>
            <a:r>
              <a:rPr lang="en-US" b="1" dirty="0">
                <a:solidFill>
                  <a:srgbClr val="7030A0"/>
                </a:solidFill>
              </a:rPr>
              <a:t>  </a:t>
            </a:r>
          </a:p>
          <a:p>
            <a:r>
              <a:rPr lang="en-US" b="1" dirty="0">
                <a:solidFill>
                  <a:srgbClr val="7030A0"/>
                </a:solidFill>
              </a:rPr>
              <a:t>Bender </a:t>
            </a:r>
            <a:r>
              <a:rPr lang="en-US" b="1" dirty="0">
                <a:solidFill>
                  <a:srgbClr val="7030A0"/>
                </a:solidFill>
                <a:sym typeface="Wingdings" panose="05000000000000000000" pitchFamily="2" charset="2"/>
              </a:rPr>
              <a:t> 1.1</a:t>
            </a:r>
            <a:endParaRPr lang="en-US" dirty="0">
              <a:solidFill>
                <a:srgbClr val="7030A0"/>
              </a:solidFill>
            </a:endParaRPr>
          </a:p>
        </p:txBody>
      </p:sp>
      <p:sp>
        <p:nvSpPr>
          <p:cNvPr id="11" name="Rectangle 10"/>
          <p:cNvSpPr/>
          <p:nvPr/>
        </p:nvSpPr>
        <p:spPr>
          <a:xfrm>
            <a:off x="1956172" y="5974655"/>
            <a:ext cx="798490" cy="369332"/>
          </a:xfrm>
          <a:prstGeom prst="rect">
            <a:avLst/>
          </a:prstGeom>
        </p:spPr>
        <p:txBody>
          <a:bodyPr wrap="square">
            <a:spAutoFit/>
          </a:bodyPr>
          <a:lstStyle/>
          <a:p>
            <a:r>
              <a:rPr lang="en-US" b="1" dirty="0">
                <a:solidFill>
                  <a:srgbClr val="C00000"/>
                </a:solidFill>
              </a:rPr>
              <a:t>Q --&gt;</a:t>
            </a:r>
          </a:p>
        </p:txBody>
      </p:sp>
      <p:sp>
        <p:nvSpPr>
          <p:cNvPr id="12" name="Rectangle 11"/>
          <p:cNvSpPr/>
          <p:nvPr/>
        </p:nvSpPr>
        <p:spPr>
          <a:xfrm>
            <a:off x="1956172" y="6343987"/>
            <a:ext cx="798490" cy="369332"/>
          </a:xfrm>
          <a:prstGeom prst="rect">
            <a:avLst/>
          </a:prstGeom>
        </p:spPr>
        <p:txBody>
          <a:bodyPr wrap="square">
            <a:spAutoFit/>
          </a:bodyPr>
          <a:lstStyle/>
          <a:p>
            <a:r>
              <a:rPr lang="en-US" b="1" dirty="0">
                <a:solidFill>
                  <a:srgbClr val="C00000"/>
                </a:solidFill>
              </a:rPr>
              <a:t>R --&gt;</a:t>
            </a:r>
            <a:endParaRPr lang="en-US" dirty="0">
              <a:solidFill>
                <a:srgbClr val="C00000"/>
              </a:solidFill>
            </a:endParaRPr>
          </a:p>
        </p:txBody>
      </p:sp>
    </p:spTree>
    <p:extLst>
      <p:ext uri="{BB962C8B-B14F-4D97-AF65-F5344CB8AC3E}">
        <p14:creationId xmlns:p14="http://schemas.microsoft.com/office/powerpoint/2010/main" val="42306071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rPr>
              <a:t>Application Forward Compatibility</a:t>
            </a:r>
          </a:p>
        </p:txBody>
      </p:sp>
      <p:sp>
        <p:nvSpPr>
          <p:cNvPr id="3" name="Content Placeholder 2"/>
          <p:cNvSpPr>
            <a:spLocks noGrp="1"/>
          </p:cNvSpPr>
          <p:nvPr>
            <p:ph idx="1"/>
          </p:nvPr>
        </p:nvSpPr>
        <p:spPr>
          <a:xfrm>
            <a:off x="838200" y="1363239"/>
            <a:ext cx="10778544" cy="4351338"/>
          </a:xfrm>
        </p:spPr>
        <p:txBody>
          <a:bodyPr>
            <a:noAutofit/>
          </a:bodyPr>
          <a:lstStyle/>
          <a:p>
            <a:pPr>
              <a:buClr>
                <a:schemeClr val="tx1"/>
              </a:buClr>
              <a:buFont typeface="Wingdings" panose="05000000000000000000" pitchFamily="2" charset="2"/>
              <a:buChar char="v"/>
            </a:pPr>
            <a:r>
              <a:rPr lang="en-US" sz="2000" dirty="0"/>
              <a:t>Each successive version of the Android platform can include updates to the Android application framework API that it delivers. These updates are also known as OTA (Over the Air) updates.</a:t>
            </a:r>
          </a:p>
          <a:p>
            <a:pPr>
              <a:buClr>
                <a:schemeClr val="tx1"/>
              </a:buClr>
              <a:buFont typeface="Wingdings" panose="05000000000000000000" pitchFamily="2" charset="2"/>
              <a:buChar char="v"/>
            </a:pPr>
            <a:r>
              <a:rPr lang="en-US" sz="2000" dirty="0"/>
              <a:t>Updates to the framework API are designed so that the new API remains compatible with earlier versions of the API.</a:t>
            </a:r>
          </a:p>
          <a:p>
            <a:pPr>
              <a:buClr>
                <a:schemeClr val="tx1"/>
              </a:buClr>
              <a:buFont typeface="Wingdings" panose="05000000000000000000" pitchFamily="2" charset="2"/>
              <a:buChar char="v"/>
            </a:pPr>
            <a:r>
              <a:rPr lang="en-US" sz="2000" dirty="0"/>
              <a:t>Most changes in the API are additive and introduce new or replacement functionality.</a:t>
            </a:r>
          </a:p>
          <a:p>
            <a:pPr>
              <a:buClr>
                <a:schemeClr val="tx1"/>
              </a:buClr>
              <a:buFont typeface="Wingdings" panose="05000000000000000000" pitchFamily="2" charset="2"/>
              <a:buChar char="v"/>
            </a:pPr>
            <a:r>
              <a:rPr lang="en-US" sz="2000" dirty="0"/>
              <a:t>As parts of the API are upgraded, the older replaced parts are deprecated but are not removed, so that existing applications can still use them. </a:t>
            </a:r>
          </a:p>
          <a:p>
            <a:pPr>
              <a:buClr>
                <a:schemeClr val="tx1"/>
              </a:buClr>
              <a:buFont typeface="Wingdings" panose="05000000000000000000" pitchFamily="2" charset="2"/>
              <a:buChar char="v"/>
            </a:pPr>
            <a:r>
              <a:rPr lang="en-US" sz="2000" dirty="0"/>
              <a:t>Hence, all other API parts from earlier revisions are carried forward without modification.</a:t>
            </a:r>
          </a:p>
          <a:p>
            <a:pPr>
              <a:buClr>
                <a:schemeClr val="tx1"/>
              </a:buClr>
              <a:buFont typeface="Wingdings" panose="05000000000000000000" pitchFamily="2" charset="2"/>
              <a:buChar char="v"/>
            </a:pPr>
            <a:r>
              <a:rPr lang="en-US" sz="2000" dirty="0"/>
              <a:t>An application running on API level 30 for instance can run on higher level APIs if an OTA update takes place. </a:t>
            </a:r>
            <a:br>
              <a:rPr lang="en-US" sz="1800" dirty="0"/>
            </a:br>
            <a:r>
              <a:rPr lang="en-US" sz="1800" dirty="0"/>
              <a:t> </a:t>
            </a:r>
            <a:br>
              <a:rPr lang="en-US" dirty="0"/>
            </a:br>
            <a:br>
              <a:rPr lang="en-US" dirty="0"/>
            </a:br>
            <a:br>
              <a:rPr lang="en-US" b="1" dirty="0"/>
            </a:b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329335847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rPr>
              <a:t>Application Backward Compatibility</a:t>
            </a:r>
          </a:p>
        </p:txBody>
      </p:sp>
      <p:sp>
        <p:nvSpPr>
          <p:cNvPr id="3" name="Content Placeholder 2"/>
          <p:cNvSpPr>
            <a:spLocks noGrp="1"/>
          </p:cNvSpPr>
          <p:nvPr>
            <p:ph idx="1"/>
          </p:nvPr>
        </p:nvSpPr>
        <p:spPr>
          <a:xfrm>
            <a:off x="838200" y="1363239"/>
            <a:ext cx="10778544" cy="4351338"/>
          </a:xfrm>
        </p:spPr>
        <p:txBody>
          <a:bodyPr>
            <a:normAutofit fontScale="55000" lnSpcReduction="20000"/>
          </a:bodyPr>
          <a:lstStyle/>
          <a:p>
            <a:pPr>
              <a:buClr>
                <a:schemeClr val="tx1"/>
              </a:buClr>
              <a:buFont typeface="Wingdings" panose="05000000000000000000" pitchFamily="2" charset="2"/>
              <a:buChar char="v"/>
            </a:pPr>
            <a:r>
              <a:rPr lang="en-US" sz="3600" dirty="0"/>
              <a:t>Android applications are not necessarily backward compatible with versions of the Android platform older than the version against which they were compiled/tested.</a:t>
            </a:r>
          </a:p>
          <a:p>
            <a:pPr marL="0" indent="0">
              <a:buClr>
                <a:schemeClr val="tx1"/>
              </a:buClr>
              <a:buNone/>
            </a:pPr>
            <a:r>
              <a:rPr lang="en-US" sz="3600" dirty="0"/>
              <a:t> </a:t>
            </a:r>
          </a:p>
          <a:p>
            <a:pPr>
              <a:buClr>
                <a:schemeClr val="tx1"/>
              </a:buClr>
              <a:buFont typeface="Wingdings" panose="05000000000000000000" pitchFamily="2" charset="2"/>
              <a:buChar char="v"/>
            </a:pPr>
            <a:r>
              <a:rPr lang="en-US" sz="3600" dirty="0"/>
              <a:t>Each new version of the Android platform can include new framework APIs, such as those that give applications access to new platform capabilities/features.</a:t>
            </a:r>
          </a:p>
          <a:p>
            <a:pPr>
              <a:buClr>
                <a:schemeClr val="tx1"/>
              </a:buClr>
              <a:buFont typeface="Wingdings" panose="05000000000000000000" pitchFamily="2" charset="2"/>
              <a:buChar char="v"/>
            </a:pPr>
            <a:endParaRPr lang="en-US" sz="3600" dirty="0"/>
          </a:p>
          <a:p>
            <a:pPr>
              <a:buClr>
                <a:schemeClr val="tx1"/>
              </a:buClr>
              <a:buFont typeface="Wingdings" panose="05000000000000000000" pitchFamily="2" charset="2"/>
              <a:buChar char="v"/>
            </a:pPr>
            <a:r>
              <a:rPr lang="en-US" sz="3600" dirty="0"/>
              <a:t>Earlier versions of the platform do not include the new APIs, applications that use the new APIs are unable to run on those platforms. </a:t>
            </a:r>
          </a:p>
          <a:p>
            <a:pPr marL="0" indent="0">
              <a:buClr>
                <a:schemeClr val="tx1"/>
              </a:buClr>
              <a:buNone/>
            </a:pPr>
            <a:endParaRPr lang="en-US" sz="3600" dirty="0"/>
          </a:p>
          <a:p>
            <a:pPr>
              <a:buClr>
                <a:schemeClr val="tx1"/>
              </a:buClr>
              <a:buFont typeface="Wingdings" panose="05000000000000000000" pitchFamily="2" charset="2"/>
              <a:buChar char="v"/>
            </a:pPr>
            <a:r>
              <a:rPr lang="en-US" sz="3600" dirty="0"/>
              <a:t>An application running on API level 30 may have some features which are absent in API level 15. Thus this application can’t be run on platforms with API level 15 or below.</a:t>
            </a:r>
            <a:br>
              <a:rPr lang="en-US" sz="3200" dirty="0"/>
            </a:br>
            <a:r>
              <a:rPr lang="en-US" sz="3200" dirty="0"/>
              <a:t> </a:t>
            </a:r>
            <a:br>
              <a:rPr lang="en-US" dirty="0"/>
            </a:br>
            <a:br>
              <a:rPr lang="en-US" dirty="0"/>
            </a:br>
            <a:br>
              <a:rPr lang="en-US" b="1" dirty="0"/>
            </a:br>
            <a:br>
              <a:rPr lang="en-US" dirty="0"/>
            </a:br>
            <a:br>
              <a:rPr lang="en-US" dirty="0"/>
            </a:br>
            <a:endParaRPr lang="en-US" dirty="0"/>
          </a:p>
          <a:p>
            <a:pPr marL="0" indent="0">
              <a:buNone/>
            </a:pPr>
            <a:endParaRPr lang="en-US" dirty="0"/>
          </a:p>
        </p:txBody>
      </p:sp>
    </p:spTree>
    <p:extLst>
      <p:ext uri="{BB962C8B-B14F-4D97-AF65-F5344CB8AC3E}">
        <p14:creationId xmlns:p14="http://schemas.microsoft.com/office/powerpoint/2010/main" val="325607036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rPr>
              <a:t> Min, Target &amp; Max SDK Version</a:t>
            </a:r>
          </a:p>
        </p:txBody>
      </p:sp>
      <p:sp>
        <p:nvSpPr>
          <p:cNvPr id="3" name="Content Placeholder 2"/>
          <p:cNvSpPr>
            <a:spLocks noGrp="1"/>
          </p:cNvSpPr>
          <p:nvPr>
            <p:ph idx="1"/>
          </p:nvPr>
        </p:nvSpPr>
        <p:spPr>
          <a:xfrm>
            <a:off x="838200" y="1363239"/>
            <a:ext cx="10778544" cy="4351338"/>
          </a:xfrm>
        </p:spPr>
        <p:txBody>
          <a:bodyPr>
            <a:noAutofit/>
          </a:bodyPr>
          <a:lstStyle/>
          <a:p>
            <a:pPr>
              <a:buClr>
                <a:schemeClr val="tx1"/>
              </a:buClr>
            </a:pPr>
            <a:r>
              <a:rPr lang="en-US" sz="2400" dirty="0"/>
              <a:t>Applications can use a manifest element provided by the framework API  &lt;uses-</a:t>
            </a:r>
            <a:r>
              <a:rPr lang="en-US" sz="2400" dirty="0" err="1"/>
              <a:t>sdk</a:t>
            </a:r>
            <a:r>
              <a:rPr lang="en-US" sz="2400" dirty="0"/>
              <a:t>&gt; to describe the minimum and maximum API Levels under which they are able to run, as well as the preferred API Level that they are designed to support. The element offers three key attributes:</a:t>
            </a:r>
            <a:endParaRPr lang="en-US" dirty="0"/>
          </a:p>
          <a:p>
            <a:pPr eaLnBrk="0" fontAlgn="base" hangingPunct="0">
              <a:lnSpc>
                <a:spcPct val="100000"/>
              </a:lnSpc>
              <a:spcBef>
                <a:spcPct val="0"/>
              </a:spcBef>
              <a:spcAft>
                <a:spcPct val="0"/>
              </a:spcAft>
              <a:buFont typeface="Wingdings" panose="05000000000000000000" pitchFamily="2" charset="2"/>
              <a:buChar char="Ø"/>
            </a:pPr>
            <a:r>
              <a:rPr lang="en-US" sz="1800" dirty="0">
                <a:solidFill>
                  <a:srgbClr val="FF0000"/>
                </a:solidFill>
              </a:rPr>
              <a:t>Minimum SDK Version </a:t>
            </a:r>
            <a:r>
              <a:rPr lang="en-US" sz="1800" dirty="0">
                <a:solidFill>
                  <a:srgbClr val="202124"/>
                </a:solidFill>
              </a:rPr>
              <a:t>— </a:t>
            </a:r>
            <a:r>
              <a:rPr lang="en-US" sz="1800" dirty="0"/>
              <a:t>Specifies the minimum API Level on which the application is able to run. The default value is "1".</a:t>
            </a:r>
          </a:p>
          <a:p>
            <a:pPr eaLnBrk="0" fontAlgn="base" hangingPunct="0">
              <a:lnSpc>
                <a:spcPct val="100000"/>
              </a:lnSpc>
              <a:spcBef>
                <a:spcPct val="0"/>
              </a:spcBef>
              <a:spcAft>
                <a:spcPct val="0"/>
              </a:spcAft>
              <a:buFont typeface="Wingdings" panose="05000000000000000000" pitchFamily="2" charset="2"/>
              <a:buChar char="Ø"/>
            </a:pPr>
            <a:r>
              <a:rPr lang="en-US" sz="1800" dirty="0">
                <a:solidFill>
                  <a:srgbClr val="FF0000"/>
                </a:solidFill>
              </a:rPr>
              <a:t>Target SDK Version </a:t>
            </a:r>
            <a:r>
              <a:rPr lang="en-US" sz="1800" dirty="0">
                <a:solidFill>
                  <a:srgbClr val="202124"/>
                </a:solidFill>
              </a:rPr>
              <a:t> — </a:t>
            </a:r>
            <a:r>
              <a:rPr lang="en-US" sz="1800" dirty="0"/>
              <a:t>Specifies the API Level on which the application is designed to run. </a:t>
            </a:r>
          </a:p>
          <a:p>
            <a:pPr eaLnBrk="0" fontAlgn="base" hangingPunct="0">
              <a:lnSpc>
                <a:spcPct val="100000"/>
              </a:lnSpc>
              <a:spcBef>
                <a:spcPct val="0"/>
              </a:spcBef>
              <a:spcAft>
                <a:spcPct val="0"/>
              </a:spcAft>
              <a:buFont typeface="Wingdings" panose="05000000000000000000" pitchFamily="2" charset="2"/>
              <a:buChar char="Ø"/>
            </a:pPr>
            <a:r>
              <a:rPr lang="en-US" sz="1800" dirty="0">
                <a:solidFill>
                  <a:srgbClr val="FF0000"/>
                </a:solidFill>
              </a:rPr>
              <a:t>Maximum SDK Version </a:t>
            </a:r>
            <a:r>
              <a:rPr lang="en-US" sz="1800" dirty="0">
                <a:solidFill>
                  <a:srgbClr val="202124"/>
                </a:solidFill>
              </a:rPr>
              <a:t> — </a:t>
            </a:r>
            <a:r>
              <a:rPr lang="en-US" sz="1800" dirty="0"/>
              <a:t>Specifies the maximum API Level on which the application is able to run. (Not used nowadays)</a:t>
            </a:r>
          </a:p>
          <a:p>
            <a:pPr marL="457200" lvl="1" indent="0">
              <a:buClr>
                <a:schemeClr val="tx1"/>
              </a:buClr>
              <a:buNone/>
            </a:pPr>
            <a:br>
              <a:rPr lang="en-US" dirty="0"/>
            </a:br>
            <a:br>
              <a:rPr lang="en-US" dirty="0"/>
            </a:br>
            <a:r>
              <a:rPr lang="en-US" dirty="0"/>
              <a:t> </a:t>
            </a:r>
            <a:br>
              <a:rPr lang="en-US" dirty="0"/>
            </a:br>
            <a:r>
              <a:rPr lang="en-US" dirty="0"/>
              <a:t> </a:t>
            </a:r>
            <a:br>
              <a:rPr lang="en-US" dirty="0"/>
            </a:br>
            <a:br>
              <a:rPr lang="en-US" dirty="0"/>
            </a:br>
            <a:br>
              <a:rPr lang="en-US" b="1" dirty="0"/>
            </a:br>
            <a:br>
              <a:rPr lang="en-US" dirty="0"/>
            </a:br>
            <a:br>
              <a:rPr lang="en-US" dirty="0"/>
            </a:br>
            <a:endParaRPr lang="en-US" dirty="0"/>
          </a:p>
          <a:p>
            <a:pPr marL="0" indent="0">
              <a:buNone/>
            </a:pPr>
            <a:endParaRPr lang="en-US" dirty="0"/>
          </a:p>
        </p:txBody>
      </p:sp>
      <p:sp>
        <p:nvSpPr>
          <p:cNvPr id="7" name="Rectangle 4"/>
          <p:cNvSpPr>
            <a:spLocks noChangeArrowheads="1"/>
          </p:cNvSpPr>
          <p:nvPr/>
        </p:nvSpPr>
        <p:spPr bwMode="auto">
          <a:xfrm>
            <a:off x="0" y="-276999"/>
            <a:ext cx="65" cy="55399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354" y="4147043"/>
            <a:ext cx="8279079" cy="1931785"/>
          </a:xfrm>
          <a:prstGeom prst="rect">
            <a:avLst/>
          </a:prstGeom>
        </p:spPr>
      </p:pic>
    </p:spTree>
    <p:extLst>
      <p:ext uri="{BB962C8B-B14F-4D97-AF65-F5344CB8AC3E}">
        <p14:creationId xmlns:p14="http://schemas.microsoft.com/office/powerpoint/2010/main" val="16925843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solidFill>
                  <a:schemeClr val="accent1">
                    <a:lumMod val="50000"/>
                  </a:schemeClr>
                </a:solidFill>
              </a:rPr>
              <a:t>SDK Version Relationship</a:t>
            </a:r>
          </a:p>
        </p:txBody>
      </p:sp>
      <p:sp>
        <p:nvSpPr>
          <p:cNvPr id="3" name="Content Placeholder 2"/>
          <p:cNvSpPr>
            <a:spLocks noGrp="1"/>
          </p:cNvSpPr>
          <p:nvPr>
            <p:ph idx="1"/>
          </p:nvPr>
        </p:nvSpPr>
        <p:spPr>
          <a:xfrm>
            <a:off x="838200" y="1363239"/>
            <a:ext cx="10778544" cy="4351338"/>
          </a:xfrm>
        </p:spPr>
        <p:txBody>
          <a:bodyPr>
            <a:noAutofit/>
          </a:bodyPr>
          <a:lstStyle/>
          <a:p>
            <a:pPr>
              <a:buClr>
                <a:schemeClr val="tx1"/>
              </a:buClr>
            </a:pPr>
            <a:r>
              <a:rPr lang="en-US" sz="2200" dirty="0"/>
              <a:t>For instance, if </a:t>
            </a:r>
            <a:r>
              <a:rPr lang="en-US" sz="2200" dirty="0">
                <a:solidFill>
                  <a:srgbClr val="0070C0"/>
                </a:solidFill>
              </a:rPr>
              <a:t>minSDK </a:t>
            </a:r>
            <a:r>
              <a:rPr lang="en-US" sz="2200" dirty="0"/>
              <a:t>= API 12 for an application then devices with less than API 12 won’t be able to run the application. This minSDK is set to ‘1’ by default so it is always necessary to declare it.</a:t>
            </a:r>
          </a:p>
          <a:p>
            <a:pPr>
              <a:buClr>
                <a:schemeClr val="tx1"/>
              </a:buClr>
            </a:pPr>
            <a:r>
              <a:rPr lang="en-US" sz="2200" dirty="0"/>
              <a:t>Again if </a:t>
            </a:r>
            <a:r>
              <a:rPr lang="en-US" sz="2200" dirty="0">
                <a:solidFill>
                  <a:srgbClr val="FF0000"/>
                </a:solidFill>
              </a:rPr>
              <a:t>maxSDK </a:t>
            </a:r>
            <a:r>
              <a:rPr lang="en-US" sz="2200" dirty="0"/>
              <a:t>= API 5 is declared for an app then devices with API &gt; 5 won’t be able to run the application. On the other hand, if a device with API 5 is running the said application but it receives an OTA (Over-the-Air) update and now is updated to API 6, then the system will remove the app from the device. Nowadays, these maxSDK are not declared since it potentially stops the applications from running.</a:t>
            </a:r>
          </a:p>
          <a:p>
            <a:pPr>
              <a:buClr>
                <a:schemeClr val="tx1"/>
              </a:buClr>
            </a:pPr>
            <a:r>
              <a:rPr lang="en-US" sz="2200" dirty="0"/>
              <a:t>If </a:t>
            </a:r>
            <a:r>
              <a:rPr lang="en-US" sz="2200" dirty="0">
                <a:solidFill>
                  <a:srgbClr val="00B050"/>
                </a:solidFill>
              </a:rPr>
              <a:t>targetSDK</a:t>
            </a:r>
            <a:r>
              <a:rPr lang="en-US" sz="2200" dirty="0"/>
              <a:t> for an application is set to API 25 then a device with API 25 or lower can run the application. However, if the device receives an OTA update and is updated to API 26, even then this application can be run on the device. Thus targetSDK takes advantage of the forward compatibility.</a:t>
            </a:r>
            <a:br>
              <a:rPr lang="en-US" sz="3100" dirty="0"/>
            </a:br>
            <a:br>
              <a:rPr lang="en-US" dirty="0"/>
            </a:br>
            <a:r>
              <a:rPr lang="en-US" dirty="0"/>
              <a:t> </a:t>
            </a:r>
            <a:br>
              <a:rPr lang="en-US" dirty="0"/>
            </a:br>
            <a:r>
              <a:rPr lang="en-US" dirty="0"/>
              <a:t> </a:t>
            </a:r>
            <a:br>
              <a:rPr lang="en-US" dirty="0"/>
            </a:br>
            <a:br>
              <a:rPr lang="en-US" dirty="0"/>
            </a:br>
            <a:br>
              <a:rPr lang="en-US" b="1" dirty="0"/>
            </a:br>
            <a:br>
              <a:rPr lang="en-US" dirty="0"/>
            </a:br>
            <a:br>
              <a:rPr lang="en-US" dirty="0"/>
            </a:br>
            <a:endParaRPr lang="en-US" dirty="0"/>
          </a:p>
          <a:p>
            <a:pPr marL="0" indent="0">
              <a:buNone/>
            </a:pPr>
            <a:endParaRPr lang="en-US" dirty="0"/>
          </a:p>
        </p:txBody>
      </p:sp>
      <p:sp>
        <p:nvSpPr>
          <p:cNvPr id="7" name="Rectangle 4"/>
          <p:cNvSpPr>
            <a:spLocks noChangeArrowheads="1"/>
          </p:cNvSpPr>
          <p:nvPr/>
        </p:nvSpPr>
        <p:spPr bwMode="auto">
          <a:xfrm>
            <a:off x="0" y="-276999"/>
            <a:ext cx="65" cy="55399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206179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1095</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ANDROID Version History APIs &amp; SDK Version  </vt:lpstr>
      <vt:lpstr>Version History</vt:lpstr>
      <vt:lpstr>Code Names</vt:lpstr>
      <vt:lpstr>What is API Level?</vt:lpstr>
      <vt:lpstr>PowerPoint Presentation</vt:lpstr>
      <vt:lpstr>Application Forward Compatibility</vt:lpstr>
      <vt:lpstr>Application Backward Compatibility</vt:lpstr>
      <vt:lpstr> Min, Target &amp; Max SDK Version</vt:lpstr>
      <vt:lpstr>SDK Version Relationship</vt:lpstr>
      <vt:lpstr>Selecting SDK version/API Level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 PROTOCOLS</dc:title>
  <dc:creator>ASUS</dc:creator>
  <cp:lastModifiedBy>Fardin Saad, Lecturer,CSE</cp:lastModifiedBy>
  <cp:revision>61</cp:revision>
  <dcterms:created xsi:type="dcterms:W3CDTF">2020-07-05T14:09:45Z</dcterms:created>
  <dcterms:modified xsi:type="dcterms:W3CDTF">2021-11-28T14:46:58Z</dcterms:modified>
</cp:coreProperties>
</file>