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18"/>
  </p:notesMasterIdLst>
  <p:handoutMasterIdLst>
    <p:handoutMasterId r:id="rId19"/>
  </p:handoutMasterIdLst>
  <p:sldIdLst>
    <p:sldId id="313" r:id="rId2"/>
    <p:sldId id="356" r:id="rId3"/>
    <p:sldId id="357" r:id="rId4"/>
    <p:sldId id="333" r:id="rId5"/>
    <p:sldId id="329" r:id="rId6"/>
    <p:sldId id="332" r:id="rId7"/>
    <p:sldId id="334" r:id="rId8"/>
    <p:sldId id="335" r:id="rId9"/>
    <p:sldId id="336" r:id="rId10"/>
    <p:sldId id="338" r:id="rId11"/>
    <p:sldId id="340" r:id="rId12"/>
    <p:sldId id="339" r:id="rId13"/>
    <p:sldId id="341" r:id="rId14"/>
    <p:sldId id="270" r:id="rId15"/>
    <p:sldId id="279" r:id="rId16"/>
    <p:sldId id="284" r:id="rId17"/>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6374" autoAdjust="0"/>
  </p:normalViewPr>
  <p:slideViewPr>
    <p:cSldViewPr>
      <p:cViewPr varScale="1">
        <p:scale>
          <a:sx n="110" d="100"/>
          <a:sy n="110" d="100"/>
        </p:scale>
        <p:origin x="1644" y="108"/>
      </p:cViewPr>
      <p:guideLst>
        <p:guide orient="horz" pos="2160"/>
        <p:guide pos="2880"/>
      </p:guideLst>
    </p:cSldViewPr>
  </p:slideViewPr>
  <p:outlineViewPr>
    <p:cViewPr>
      <p:scale>
        <a:sx n="33" d="100"/>
        <a:sy n="33" d="100"/>
      </p:scale>
      <p:origin x="0" y="-3342"/>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4160521" cy="366137"/>
          </a:xfrm>
          <a:prstGeom prst="rect">
            <a:avLst/>
          </a:prstGeom>
        </p:spPr>
        <p:txBody>
          <a:bodyPr vert="horz" lIns="95299" tIns="47649" rIns="95299" bIns="47649" rtlCol="0"/>
          <a:lstStyle>
            <a:lvl1pPr algn="l">
              <a:defRPr sz="1300"/>
            </a:lvl1pPr>
          </a:lstStyle>
          <a:p>
            <a:endParaRPr lang="en-US"/>
          </a:p>
        </p:txBody>
      </p:sp>
      <p:sp>
        <p:nvSpPr>
          <p:cNvPr id="3" name="Date Placeholder 2"/>
          <p:cNvSpPr>
            <a:spLocks noGrp="1"/>
          </p:cNvSpPr>
          <p:nvPr>
            <p:ph type="dt" sz="quarter" idx="1"/>
          </p:nvPr>
        </p:nvSpPr>
        <p:spPr>
          <a:xfrm>
            <a:off x="5438503" y="2"/>
            <a:ext cx="4160521" cy="366137"/>
          </a:xfrm>
          <a:prstGeom prst="rect">
            <a:avLst/>
          </a:prstGeom>
        </p:spPr>
        <p:txBody>
          <a:bodyPr vert="horz" lIns="95299" tIns="47649" rIns="95299" bIns="47649" rtlCol="0"/>
          <a:lstStyle>
            <a:lvl1pPr algn="r">
              <a:defRPr sz="1300"/>
            </a:lvl1pPr>
          </a:lstStyle>
          <a:p>
            <a:fld id="{192D050E-68A7-4BF6-AD9D-1C7A44A395DD}" type="datetimeFigureOut">
              <a:rPr lang="en-US" smtClean="0"/>
              <a:t>12/9/2021</a:t>
            </a:fld>
            <a:endParaRPr lang="en-US"/>
          </a:p>
        </p:txBody>
      </p:sp>
      <p:sp>
        <p:nvSpPr>
          <p:cNvPr id="4" name="Footer Placeholder 3"/>
          <p:cNvSpPr>
            <a:spLocks noGrp="1"/>
          </p:cNvSpPr>
          <p:nvPr>
            <p:ph type="ftr" sz="quarter" idx="2"/>
          </p:nvPr>
        </p:nvSpPr>
        <p:spPr>
          <a:xfrm>
            <a:off x="1" y="6947805"/>
            <a:ext cx="4160521" cy="366137"/>
          </a:xfrm>
          <a:prstGeom prst="rect">
            <a:avLst/>
          </a:prstGeom>
        </p:spPr>
        <p:txBody>
          <a:bodyPr vert="horz" lIns="95299" tIns="47649" rIns="95299" bIns="47649" rtlCol="0" anchor="b"/>
          <a:lstStyle>
            <a:lvl1pPr algn="l">
              <a:defRPr sz="1300"/>
            </a:lvl1pPr>
          </a:lstStyle>
          <a:p>
            <a:endParaRPr lang="en-US"/>
          </a:p>
        </p:txBody>
      </p:sp>
      <p:sp>
        <p:nvSpPr>
          <p:cNvPr id="5" name="Slide Number Placeholder 4"/>
          <p:cNvSpPr>
            <a:spLocks noGrp="1"/>
          </p:cNvSpPr>
          <p:nvPr>
            <p:ph type="sldNum" sz="quarter" idx="3"/>
          </p:nvPr>
        </p:nvSpPr>
        <p:spPr>
          <a:xfrm>
            <a:off x="5438503" y="6947805"/>
            <a:ext cx="4160521" cy="366137"/>
          </a:xfrm>
          <a:prstGeom prst="rect">
            <a:avLst/>
          </a:prstGeom>
        </p:spPr>
        <p:txBody>
          <a:bodyPr vert="horz" lIns="95299" tIns="47649" rIns="95299" bIns="47649" rtlCol="0" anchor="b"/>
          <a:lstStyle>
            <a:lvl1pPr algn="r">
              <a:defRPr sz="1300"/>
            </a:lvl1pPr>
          </a:lstStyle>
          <a:p>
            <a:fld id="{251C81D9-15D7-4112-A060-F6577A2F814F}" type="slidenum">
              <a:rPr lang="en-US" smtClean="0"/>
              <a:t>‹#›</a:t>
            </a:fld>
            <a:endParaRPr lang="en-US"/>
          </a:p>
        </p:txBody>
      </p:sp>
    </p:spTree>
    <p:extLst>
      <p:ext uri="{BB962C8B-B14F-4D97-AF65-F5344CB8AC3E}">
        <p14:creationId xmlns:p14="http://schemas.microsoft.com/office/powerpoint/2010/main" val="3066421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160521" cy="365760"/>
          </a:xfrm>
          <a:prstGeom prst="rect">
            <a:avLst/>
          </a:prstGeom>
        </p:spPr>
        <p:txBody>
          <a:bodyPr vert="horz" lIns="96652" tIns="48326" rIns="96652" bIns="48326" rtlCol="0"/>
          <a:lstStyle>
            <a:lvl1pPr algn="l">
              <a:defRPr sz="1300"/>
            </a:lvl1pPr>
          </a:lstStyle>
          <a:p>
            <a:endParaRPr lang="en-US"/>
          </a:p>
        </p:txBody>
      </p:sp>
      <p:sp>
        <p:nvSpPr>
          <p:cNvPr id="3" name="Date Placeholder 2"/>
          <p:cNvSpPr>
            <a:spLocks noGrp="1"/>
          </p:cNvSpPr>
          <p:nvPr>
            <p:ph type="dt" idx="1"/>
          </p:nvPr>
        </p:nvSpPr>
        <p:spPr>
          <a:xfrm>
            <a:off x="5438458" y="0"/>
            <a:ext cx="4160521" cy="365760"/>
          </a:xfrm>
          <a:prstGeom prst="rect">
            <a:avLst/>
          </a:prstGeom>
        </p:spPr>
        <p:txBody>
          <a:bodyPr vert="horz" lIns="96652" tIns="48326" rIns="96652" bIns="48326" rtlCol="0"/>
          <a:lstStyle>
            <a:lvl1pPr algn="r">
              <a:defRPr sz="1300"/>
            </a:lvl1pPr>
          </a:lstStyle>
          <a:p>
            <a:fld id="{346C757F-8E6F-4388-B04F-98E120A4A3FC}" type="datetimeFigureOut">
              <a:rPr lang="en-US" smtClean="0"/>
              <a:t>12/9/2021</a:t>
            </a:fld>
            <a:endParaRPr lang="en-US"/>
          </a:p>
        </p:txBody>
      </p:sp>
      <p:sp>
        <p:nvSpPr>
          <p:cNvPr id="4" name="Slide Image Placeholder 3"/>
          <p:cNvSpPr>
            <a:spLocks noGrp="1" noRot="1" noChangeAspect="1"/>
          </p:cNvSpPr>
          <p:nvPr>
            <p:ph type="sldImg" idx="2"/>
          </p:nvPr>
        </p:nvSpPr>
        <p:spPr>
          <a:xfrm>
            <a:off x="2973388" y="549275"/>
            <a:ext cx="3654425" cy="2741613"/>
          </a:xfrm>
          <a:prstGeom prst="rect">
            <a:avLst/>
          </a:prstGeom>
          <a:noFill/>
          <a:ln w="12700">
            <a:solidFill>
              <a:prstClr val="black"/>
            </a:solidFill>
          </a:ln>
        </p:spPr>
        <p:txBody>
          <a:bodyPr vert="horz" lIns="96652" tIns="48326" rIns="96652" bIns="48326" rtlCol="0" anchor="ctr"/>
          <a:lstStyle/>
          <a:p>
            <a:endParaRPr lang="en-US"/>
          </a:p>
        </p:txBody>
      </p:sp>
      <p:sp>
        <p:nvSpPr>
          <p:cNvPr id="5" name="Notes Placeholder 4"/>
          <p:cNvSpPr>
            <a:spLocks noGrp="1"/>
          </p:cNvSpPr>
          <p:nvPr>
            <p:ph type="body" sz="quarter" idx="3"/>
          </p:nvPr>
        </p:nvSpPr>
        <p:spPr>
          <a:xfrm>
            <a:off x="960121" y="3474721"/>
            <a:ext cx="7680960" cy="3291840"/>
          </a:xfrm>
          <a:prstGeom prst="rect">
            <a:avLst/>
          </a:prstGeom>
        </p:spPr>
        <p:txBody>
          <a:bodyPr vert="horz" lIns="96652" tIns="48326" rIns="96652" bIns="4832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948170"/>
            <a:ext cx="4160521" cy="365760"/>
          </a:xfrm>
          <a:prstGeom prst="rect">
            <a:avLst/>
          </a:prstGeom>
        </p:spPr>
        <p:txBody>
          <a:bodyPr vert="horz" lIns="96652" tIns="48326" rIns="96652"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0"/>
            <a:ext cx="4160521" cy="365760"/>
          </a:xfrm>
          <a:prstGeom prst="rect">
            <a:avLst/>
          </a:prstGeom>
        </p:spPr>
        <p:txBody>
          <a:bodyPr vert="horz" lIns="96652" tIns="48326" rIns="96652" bIns="48326" rtlCol="0" anchor="b"/>
          <a:lstStyle>
            <a:lvl1pPr algn="r">
              <a:defRPr sz="1300"/>
            </a:lvl1pPr>
          </a:lstStyle>
          <a:p>
            <a:fld id="{4A48ABE3-AAC7-446F-BC4B-9C6CAE8F49B8}" type="slidenum">
              <a:rPr lang="en-US" smtClean="0"/>
              <a:t>‹#›</a:t>
            </a:fld>
            <a:endParaRPr lang="en-US"/>
          </a:p>
        </p:txBody>
      </p:sp>
    </p:spTree>
    <p:extLst>
      <p:ext uri="{BB962C8B-B14F-4D97-AF65-F5344CB8AC3E}">
        <p14:creationId xmlns:p14="http://schemas.microsoft.com/office/powerpoint/2010/main" val="97250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android.com/studio/build#sourcesets"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developer.android.com/reference/android/app/Instrumentation.html" TargetMode="External"/><Relationship Id="rId4" Type="http://schemas.openxmlformats.org/officeDocument/2006/relationships/hyperlink" Target="http://developer.android.com/reference/android/content/Intent.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b="0" i="0" dirty="0">
                <a:solidFill>
                  <a:srgbClr val="202124"/>
                </a:solidFill>
                <a:effectLst/>
                <a:latin typeface="Roboto" panose="02000000000000000000" pitchFamily="2" charset="0"/>
              </a:rPr>
              <a:t>Every app project must have an </a:t>
            </a:r>
            <a:r>
              <a:rPr lang="en-US" dirty="0"/>
              <a:t>AndroidManifest.xml</a:t>
            </a:r>
            <a:r>
              <a:rPr lang="en-US" b="0" i="0" dirty="0">
                <a:solidFill>
                  <a:srgbClr val="202124"/>
                </a:solidFill>
                <a:effectLst/>
                <a:latin typeface="Roboto" panose="02000000000000000000" pitchFamily="2" charset="0"/>
              </a:rPr>
              <a:t> file (with precisely that name) at the root of the </a:t>
            </a:r>
            <a:r>
              <a:rPr lang="en-US" b="0" i="0" dirty="0">
                <a:effectLst/>
                <a:latin typeface="Roboto" panose="02000000000000000000" pitchFamily="2" charset="0"/>
                <a:hlinkClick r:id="rId3"/>
              </a:rPr>
              <a:t>project source set</a:t>
            </a:r>
            <a:r>
              <a:rPr lang="en-US" b="0" i="0" dirty="0">
                <a:solidFill>
                  <a:srgbClr val="202124"/>
                </a:solidFill>
                <a:effectLst/>
                <a:latin typeface="Roboto" panose="02000000000000000000" pitchFamily="2" charset="0"/>
              </a:rPr>
              <a:t>. The manifest file describes essential information about your app to the Android build tools, the Android operating system, and Google Play.</a:t>
            </a:r>
          </a:p>
          <a:p>
            <a:pPr marL="228600" indent="-228600">
              <a:buAutoNum type="arabicPeriod"/>
            </a:pPr>
            <a:r>
              <a:rPr lang="en-US" b="0" i="0" dirty="0">
                <a:solidFill>
                  <a:srgbClr val="202124"/>
                </a:solidFill>
                <a:effectLst/>
                <a:latin typeface="Roboto" panose="02000000000000000000" pitchFamily="2" charset="0"/>
              </a:rPr>
              <a:t>The app's package name, which usually matches your code's namespace.</a:t>
            </a:r>
          </a:p>
          <a:p>
            <a:pPr marL="228600" indent="-228600">
              <a:buAutoNum type="arabicPeriod"/>
            </a:pPr>
            <a:r>
              <a:rPr lang="en-US" b="0" i="0" dirty="0">
                <a:solidFill>
                  <a:srgbClr val="202124"/>
                </a:solidFill>
                <a:effectLst/>
                <a:latin typeface="Roboto" panose="02000000000000000000" pitchFamily="2" charset="0"/>
              </a:rPr>
              <a:t>The components of the app, which include all activities, services, broadcast receivers, and content providers. </a:t>
            </a:r>
          </a:p>
          <a:p>
            <a:pPr marL="228600" indent="-228600">
              <a:buAutoNum type="arabicPeriod"/>
            </a:pPr>
            <a:r>
              <a:rPr lang="en-US" b="0" i="0" dirty="0">
                <a:solidFill>
                  <a:srgbClr val="202124"/>
                </a:solidFill>
                <a:effectLst/>
                <a:latin typeface="Roboto" panose="02000000000000000000" pitchFamily="2" charset="0"/>
              </a:rPr>
              <a:t>The permissions that the app needs in order to access protected parts of the system or other apps.</a:t>
            </a:r>
          </a:p>
          <a:p>
            <a:pPr marL="228600" indent="-228600">
              <a:buAutoNum type="arabicPeriod"/>
            </a:pPr>
            <a:r>
              <a:rPr lang="en-US" b="0" i="0" dirty="0">
                <a:solidFill>
                  <a:srgbClr val="202124"/>
                </a:solidFill>
                <a:effectLst/>
                <a:latin typeface="Roboto" panose="02000000000000000000" pitchFamily="2" charset="0"/>
              </a:rPr>
              <a:t>The hardware and software features the app requires, which affects which devices can install the app from Google Play.</a:t>
            </a:r>
          </a:p>
          <a:p>
            <a:pPr marL="228600" indent="-228600">
              <a:buAutoNum type="arabicPeriod"/>
            </a:pPr>
            <a:endParaRPr lang="en-US" b="0" i="0" dirty="0">
              <a:solidFill>
                <a:srgbClr val="202124"/>
              </a:solidFill>
              <a:effectLst/>
              <a:latin typeface="Roboto" panose="02000000000000000000" pitchFamily="2" charset="0"/>
            </a:endParaRPr>
          </a:p>
          <a:p>
            <a:r>
              <a:rPr lang="en-US" dirty="0"/>
              <a:t>Every application must have an AndroidManifest.xml file (with precisely that name) in its root directory. The manifest presents essential information about the application to the Android system, information the system must have before it can run any of the application's code. Among other things, the manifest does the following:</a:t>
            </a:r>
          </a:p>
          <a:p>
            <a:r>
              <a:rPr lang="en-US" dirty="0"/>
              <a:t>It names the Java package for the application. The package name serves as a unique identifier for the application.</a:t>
            </a:r>
          </a:p>
          <a:p>
            <a:r>
              <a:rPr lang="en-US" dirty="0"/>
              <a:t>It describes the components of the application — the activities, services, broadcast receivers, and content providers that the application is composed of. It names the classes that implement each of the components and publishes their capabilities (for example, which </a:t>
            </a:r>
            <a:r>
              <a:rPr lang="en-US" dirty="0">
                <a:hlinkClick r:id="rId4" action="ppaction://hlinkfile"/>
              </a:rPr>
              <a:t>Intent</a:t>
            </a:r>
            <a:r>
              <a:rPr lang="en-US" dirty="0"/>
              <a:t> messages they can handle). These declarations let the Android system know what the components are and under what conditions they can be launched.</a:t>
            </a:r>
          </a:p>
          <a:p>
            <a:r>
              <a:rPr lang="en-US" dirty="0"/>
              <a:t>It determines which processes will host application components.</a:t>
            </a:r>
          </a:p>
          <a:p>
            <a:r>
              <a:rPr lang="en-US" dirty="0"/>
              <a:t>It declares which permissions the application must have in order to access protected parts of the API and interact with other applications.</a:t>
            </a:r>
          </a:p>
          <a:p>
            <a:r>
              <a:rPr lang="en-US" dirty="0"/>
              <a:t>It also declares the permissions that others are required to have in order to interact with the application's components.</a:t>
            </a:r>
          </a:p>
          <a:p>
            <a:r>
              <a:rPr lang="en-US" dirty="0"/>
              <a:t>It lists the </a:t>
            </a:r>
            <a:r>
              <a:rPr lang="en-US" dirty="0">
                <a:hlinkClick r:id="rId5" action="ppaction://hlinkfile"/>
              </a:rPr>
              <a:t>Instrumentation</a:t>
            </a:r>
            <a:r>
              <a:rPr lang="en-US" dirty="0"/>
              <a:t> classes that provide profiling and other information as the application is running. These declarations are present in the manifest only while the application is being developed and tested; they're removed before the application is published.</a:t>
            </a:r>
          </a:p>
          <a:p>
            <a:r>
              <a:rPr lang="en-US" dirty="0"/>
              <a:t>It declares the minimum level of the Android API that the application requires.</a:t>
            </a:r>
          </a:p>
          <a:p>
            <a:r>
              <a:rPr lang="en-US" dirty="0"/>
              <a:t>It lists the libraries that the application must be linked against.</a:t>
            </a:r>
          </a:p>
          <a:p>
            <a:pPr marL="0" indent="0">
              <a:buNone/>
            </a:pPr>
            <a:endParaRPr lang="en-US" dirty="0"/>
          </a:p>
        </p:txBody>
      </p:sp>
      <p:sp>
        <p:nvSpPr>
          <p:cNvPr id="4" name="Slide Number Placeholder 3"/>
          <p:cNvSpPr>
            <a:spLocks noGrp="1"/>
          </p:cNvSpPr>
          <p:nvPr>
            <p:ph type="sldNum" sz="quarter" idx="5"/>
          </p:nvPr>
        </p:nvSpPr>
        <p:spPr/>
        <p:txBody>
          <a:bodyPr/>
          <a:lstStyle/>
          <a:p>
            <a:fld id="{4A48ABE3-AAC7-446F-BC4B-9C6CAE8F49B8}" type="slidenum">
              <a:rPr lang="en-US" smtClean="0"/>
              <a:t>5</a:t>
            </a:fld>
            <a:endParaRPr lang="en-US"/>
          </a:p>
        </p:txBody>
      </p:sp>
    </p:spTree>
    <p:extLst>
      <p:ext uri="{BB962C8B-B14F-4D97-AF65-F5344CB8AC3E}">
        <p14:creationId xmlns:p14="http://schemas.microsoft.com/office/powerpoint/2010/main" val="2239169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121"/>
                </a:solidFill>
                <a:effectLst/>
                <a:latin typeface="open sans" panose="020B0604020202020204" pitchFamily="34" charset="0"/>
              </a:rPr>
              <a:t>JVM was designed for Java, by keeping Desktop applications in mind. The major difference between Desktop, and mobile is that mobiles have a very limited amount of memory (RAM) and less CPU speed compared to desktops and laptops. JVM is very heavyweight and requires a lot of RAM and CPU speed to execute a program. Since mobiles can't afford that much RAM and CPU, Android needs a more optimized and lightweight version of the JVM. The DVM was created to replace the JVM. The DVM is meant for embedded devices that have less RAM and CPU speed.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121"/>
                </a:solidFill>
                <a:effectLst/>
                <a:latin typeface="open sans" panose="020B0604020202020204" pitchFamily="34" charset="0"/>
              </a:rPr>
              <a:t>https://www.c-sharpcorner.com/UploadFile/34ef56/android-application-build-process-or-compilation-process/</a:t>
            </a:r>
          </a:p>
          <a:p>
            <a:endParaRPr lang="en-US" dirty="0"/>
          </a:p>
        </p:txBody>
      </p:sp>
      <p:sp>
        <p:nvSpPr>
          <p:cNvPr id="4" name="Slide Number Placeholder 3"/>
          <p:cNvSpPr>
            <a:spLocks noGrp="1"/>
          </p:cNvSpPr>
          <p:nvPr>
            <p:ph type="sldNum" sz="quarter" idx="5"/>
          </p:nvPr>
        </p:nvSpPr>
        <p:spPr/>
        <p:txBody>
          <a:bodyPr/>
          <a:lstStyle/>
          <a:p>
            <a:fld id="{4A48ABE3-AAC7-446F-BC4B-9C6CAE8F49B8}" type="slidenum">
              <a:rPr lang="en-US" smtClean="0"/>
              <a:t>15</a:t>
            </a:fld>
            <a:endParaRPr lang="en-US"/>
          </a:p>
        </p:txBody>
      </p:sp>
    </p:spTree>
    <p:extLst>
      <p:ext uri="{BB962C8B-B14F-4D97-AF65-F5344CB8AC3E}">
        <p14:creationId xmlns:p14="http://schemas.microsoft.com/office/powerpoint/2010/main" val="3070584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a:r>
            <a:r>
              <a:rPr lang="en-US" b="0" i="0" dirty="0">
                <a:solidFill>
                  <a:srgbClr val="202124"/>
                </a:solidFill>
                <a:effectLst/>
                <a:latin typeface="arial" panose="020B0604020202020204" pitchFamily="34" charset="0"/>
              </a:rPr>
              <a:t>The </a:t>
            </a:r>
            <a:r>
              <a:rPr lang="en-US" b="0" i="0" dirty="0" err="1">
                <a:solidFill>
                  <a:srgbClr val="202124"/>
                </a:solidFill>
                <a:effectLst/>
                <a:latin typeface="arial" panose="020B0604020202020204" pitchFamily="34" charset="0"/>
              </a:rPr>
              <a:t>javac</a:t>
            </a:r>
            <a:r>
              <a:rPr lang="en-US" b="0" i="0" dirty="0">
                <a:solidFill>
                  <a:srgbClr val="202124"/>
                </a:solidFill>
                <a:effectLst/>
                <a:latin typeface="arial" panose="020B0604020202020204" pitchFamily="34" charset="0"/>
              </a:rPr>
              <a:t> command reads </a:t>
            </a:r>
            <a:r>
              <a:rPr lang="en-US" b="1" i="0" dirty="0">
                <a:solidFill>
                  <a:srgbClr val="202124"/>
                </a:solidFill>
                <a:effectLst/>
                <a:latin typeface="arial" panose="020B0604020202020204" pitchFamily="34" charset="0"/>
              </a:rPr>
              <a:t>source files that contain module, package and type declarations written in the Java programming language</a:t>
            </a:r>
            <a:r>
              <a:rPr lang="en-US" b="0" i="0" dirty="0">
                <a:solidFill>
                  <a:srgbClr val="202124"/>
                </a:solidFill>
                <a:effectLst/>
                <a:latin typeface="arial" panose="020B0604020202020204" pitchFamily="34" charset="0"/>
              </a:rPr>
              <a:t>, and compiles them into class files that run on the Java Virtual Machine. (</a:t>
            </a:r>
            <a:r>
              <a:rPr lang="en-US" b="0" i="0" dirty="0" err="1">
                <a:solidFill>
                  <a:srgbClr val="202124"/>
                </a:solidFill>
                <a:effectLst/>
                <a:latin typeface="arial" panose="020B0604020202020204" pitchFamily="34" charset="0"/>
              </a:rPr>
              <a:t>Javac</a:t>
            </a:r>
            <a:r>
              <a:rPr lang="en-US" b="0" i="0" dirty="0">
                <a:solidFill>
                  <a:srgbClr val="202124"/>
                </a:solidFill>
                <a:effectLst/>
                <a:latin typeface="arial" panose="020B0604020202020204" pitchFamily="34" charset="0"/>
              </a:rPr>
              <a:t> = Java compiler)</a:t>
            </a:r>
          </a:p>
          <a:p>
            <a:pPr algn="l">
              <a:buFont typeface="Arial" panose="020B0604020202020204" pitchFamily="34" charset="0"/>
              <a:buChar char="•"/>
            </a:pPr>
            <a:r>
              <a:rPr lang="en-US" b="0" i="0" dirty="0">
                <a:solidFill>
                  <a:srgbClr val="202124"/>
                </a:solidFill>
                <a:effectLst/>
                <a:latin typeface="arial" panose="020B0604020202020204" pitchFamily="34" charset="0"/>
              </a:rPr>
              <a:t>- </a:t>
            </a:r>
            <a:r>
              <a:rPr lang="en-US" b="1" i="0" dirty="0">
                <a:solidFill>
                  <a:srgbClr val="212121"/>
                </a:solidFill>
                <a:effectLst/>
                <a:latin typeface="open sans" panose="020B0606030504020204" pitchFamily="34" charset="0"/>
              </a:rPr>
              <a:t>DEX:</a:t>
            </a:r>
            <a:r>
              <a:rPr lang="en-US" b="0" i="0" dirty="0">
                <a:solidFill>
                  <a:srgbClr val="212121"/>
                </a:solidFill>
                <a:effectLst/>
                <a:latin typeface="open sans" panose="020B0606030504020204" pitchFamily="34" charset="0"/>
              </a:rPr>
              <a:t> full form is the Dalvik </a:t>
            </a:r>
            <a:r>
              <a:rPr lang="en-US" b="0" i="0" dirty="0" err="1">
                <a:solidFill>
                  <a:srgbClr val="212121"/>
                </a:solidFill>
                <a:effectLst/>
                <a:latin typeface="open sans" panose="020B0606030504020204" pitchFamily="34" charset="0"/>
              </a:rPr>
              <a:t>EXecutable</a:t>
            </a:r>
            <a:r>
              <a:rPr lang="en-US" b="0" i="0" dirty="0">
                <a:solidFill>
                  <a:srgbClr val="212121"/>
                </a:solidFill>
                <a:effectLst/>
                <a:latin typeface="open sans" panose="020B0606030504020204" pitchFamily="34" charset="0"/>
              </a:rPr>
              <a:t> file. The DVM executes only DEX files. A DEX file is a compressed version of all .class files, in such a way that DEX will be loaded very quickly, takes less memory, and is executed quickly compared to .class files. A  DEX file requires less memory compared to .class files.</a:t>
            </a:r>
          </a:p>
          <a:p>
            <a:pPr algn="l">
              <a:buFont typeface="Arial" panose="020B0604020202020204" pitchFamily="34" charset="0"/>
              <a:buChar char="•"/>
            </a:pPr>
            <a:r>
              <a:rPr lang="en-US" b="1" i="0" dirty="0">
                <a:solidFill>
                  <a:srgbClr val="212121"/>
                </a:solidFill>
                <a:effectLst/>
                <a:latin typeface="open sans" panose="020B0606030504020204" pitchFamily="34" charset="0"/>
              </a:rPr>
              <a:t>dx: </a:t>
            </a:r>
            <a:r>
              <a:rPr lang="en-US" b="0" i="0" dirty="0">
                <a:solidFill>
                  <a:srgbClr val="212121"/>
                </a:solidFill>
                <a:effectLst/>
                <a:latin typeface="open sans" panose="020B0606030504020204" pitchFamily="34" charset="0"/>
              </a:rPr>
              <a:t>this is the tool used to convert all .class files into a single DEX file. This tool comes with the Android SDK.</a:t>
            </a:r>
          </a:p>
          <a:p>
            <a:pPr algn="l">
              <a:buFont typeface="Arial" panose="020B0604020202020204" pitchFamily="34" charset="0"/>
              <a:buChar char="•"/>
            </a:pPr>
            <a:r>
              <a:rPr lang="en-US" b="1" i="0" dirty="0">
                <a:solidFill>
                  <a:srgbClr val="212121"/>
                </a:solidFill>
                <a:effectLst/>
                <a:latin typeface="open sans" panose="020B0606030504020204" pitchFamily="34" charset="0"/>
              </a:rPr>
              <a:t>AP:</a:t>
            </a:r>
            <a:r>
              <a:rPr lang="en-US" b="0" i="0" dirty="0">
                <a:solidFill>
                  <a:srgbClr val="212121"/>
                </a:solidFill>
                <a:effectLst/>
                <a:latin typeface="open sans" panose="020B0606030504020204" pitchFamily="34" charset="0"/>
              </a:rPr>
              <a:t> full form is an Android Application Package file. This is the final file of any Android application that can be loaded into an emulator or device for execution. You can think of it as a .exe file. If you have a .</a:t>
            </a:r>
            <a:r>
              <a:rPr lang="en-US" b="0" i="0" dirty="0" err="1">
                <a:solidFill>
                  <a:srgbClr val="212121"/>
                </a:solidFill>
                <a:effectLst/>
                <a:latin typeface="open sans" panose="020B0606030504020204" pitchFamily="34" charset="0"/>
              </a:rPr>
              <a:t>apk</a:t>
            </a:r>
            <a:r>
              <a:rPr lang="en-US" b="0" i="0" dirty="0">
                <a:solidFill>
                  <a:srgbClr val="212121"/>
                </a:solidFill>
                <a:effectLst/>
                <a:latin typeface="open sans" panose="020B0606030504020204" pitchFamily="34" charset="0"/>
              </a:rPr>
              <a:t> file for an Android application then it can be loaded into Android devices and will run. </a:t>
            </a:r>
          </a:p>
          <a:p>
            <a:pPr algn="l">
              <a:buFont typeface="Arial" panose="020B0604020202020204" pitchFamily="34" charset="0"/>
              <a:buChar char="•"/>
            </a:pPr>
            <a:r>
              <a:rPr lang="en-US" b="0" i="0" dirty="0">
                <a:solidFill>
                  <a:srgbClr val="212121"/>
                </a:solidFill>
                <a:effectLst/>
                <a:latin typeface="open sans" panose="020B0606030504020204" pitchFamily="34" charset="0"/>
              </a:rPr>
              <a:t>APK file = DEX file + zipped resources + any native libraries (non-Java).</a:t>
            </a:r>
          </a:p>
          <a:p>
            <a:pPr algn="l">
              <a:buFont typeface="Arial" panose="020B0604020202020204" pitchFamily="34" charset="0"/>
              <a:buChar char="•"/>
            </a:pPr>
            <a:r>
              <a:rPr lang="en-US" b="1" i="0" dirty="0" err="1">
                <a:solidFill>
                  <a:srgbClr val="212121"/>
                </a:solidFill>
                <a:effectLst/>
                <a:latin typeface="open sans" panose="020B0606030504020204" pitchFamily="34" charset="0"/>
              </a:rPr>
              <a:t>apkbuilder</a:t>
            </a:r>
            <a:r>
              <a:rPr lang="en-US" b="1" i="0" dirty="0">
                <a:solidFill>
                  <a:srgbClr val="212121"/>
                </a:solidFill>
                <a:effectLst/>
                <a:latin typeface="open sans" panose="020B0606030504020204" pitchFamily="34" charset="0"/>
              </a:rPr>
              <a:t>: </a:t>
            </a:r>
            <a:r>
              <a:rPr lang="en-US" b="0" i="0" dirty="0">
                <a:solidFill>
                  <a:srgbClr val="212121"/>
                </a:solidFill>
                <a:effectLst/>
                <a:latin typeface="open sans" panose="020B0606030504020204" pitchFamily="34" charset="0"/>
              </a:rPr>
              <a:t>is the tool that will generate a .</a:t>
            </a:r>
            <a:r>
              <a:rPr lang="en-US" b="0" i="0" dirty="0" err="1">
                <a:solidFill>
                  <a:srgbClr val="212121"/>
                </a:solidFill>
                <a:effectLst/>
                <a:latin typeface="open sans" panose="020B0606030504020204" pitchFamily="34" charset="0"/>
              </a:rPr>
              <a:t>apk</a:t>
            </a:r>
            <a:r>
              <a:rPr lang="en-US" b="0" i="0" dirty="0">
                <a:solidFill>
                  <a:srgbClr val="212121"/>
                </a:solidFill>
                <a:effectLst/>
                <a:latin typeface="open sans" panose="020B0606030504020204" pitchFamily="34" charset="0"/>
              </a:rPr>
              <a:t> file from a DEX file + non-Java libraries + zipped resources.</a:t>
            </a:r>
          </a:p>
          <a:p>
            <a:endParaRPr lang="en-US" dirty="0"/>
          </a:p>
        </p:txBody>
      </p:sp>
      <p:sp>
        <p:nvSpPr>
          <p:cNvPr id="4" name="Slide Number Placeholder 3"/>
          <p:cNvSpPr>
            <a:spLocks noGrp="1"/>
          </p:cNvSpPr>
          <p:nvPr>
            <p:ph type="sldNum" sz="quarter" idx="10"/>
          </p:nvPr>
        </p:nvSpPr>
        <p:spPr/>
        <p:txBody>
          <a:bodyPr/>
          <a:lstStyle/>
          <a:p>
            <a:fld id="{0978F96B-700B-43DA-B73A-97610C133C2D}" type="slidenum">
              <a:rPr lang="en-US" smtClean="0"/>
              <a:pPr/>
              <a:t>16</a:t>
            </a:fld>
            <a:endParaRPr lang="en-US"/>
          </a:p>
        </p:txBody>
      </p:sp>
    </p:spTree>
    <p:extLst>
      <p:ext uri="{BB962C8B-B14F-4D97-AF65-F5344CB8AC3E}">
        <p14:creationId xmlns:p14="http://schemas.microsoft.com/office/powerpoint/2010/main" val="938525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77337CF-463D-4AC2-A30B-9D90A59E8CD0}" type="datetimeFigureOut">
              <a:rPr lang="en-US" smtClean="0"/>
              <a:pPr/>
              <a:t>12/9/2021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F43637C-DFDA-4D48-8BAD-E22581FA0542}" type="slidenum">
              <a:rPr lang="en-US" smtClean="0"/>
              <a:pPr/>
              <a:t>‹#›</a:t>
            </a:fld>
            <a:endParaRPr lang="en-US"/>
          </a:p>
        </p:txBody>
      </p:sp>
    </p:spTree>
    <p:extLst>
      <p:ext uri="{BB962C8B-B14F-4D97-AF65-F5344CB8AC3E}">
        <p14:creationId xmlns:p14="http://schemas.microsoft.com/office/powerpoint/2010/main" val="2095029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337CF-463D-4AC2-A30B-9D90A59E8CD0}"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111097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977337CF-463D-4AC2-A30B-9D90A59E8CD0}" type="datetimeFigureOut">
              <a:rPr lang="en-US" smtClean="0"/>
              <a:t>12/9/2021</a:t>
            </a:fld>
            <a:endParaRPr lang="en-US"/>
          </a:p>
        </p:txBody>
      </p:sp>
      <p:sp>
        <p:nvSpPr>
          <p:cNvPr id="5" name="Footer Placeholder 4"/>
          <p:cNvSpPr>
            <a:spLocks noGrp="1"/>
          </p:cNvSpPr>
          <p:nvPr>
            <p:ph type="ftr" sz="quarter" idx="11"/>
          </p:nvPr>
        </p:nvSpPr>
        <p:spPr>
          <a:xfrm>
            <a:off x="581192" y="5951810"/>
            <a:ext cx="5922209"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F43637C-DFDA-4D48-8BAD-E22581FA0542}" type="slidenum">
              <a:rPr lang="en-US" smtClean="0"/>
              <a:t>‹#›</a:t>
            </a:fld>
            <a:endParaRPr lang="en-US"/>
          </a:p>
        </p:txBody>
      </p:sp>
    </p:spTree>
    <p:extLst>
      <p:ext uri="{BB962C8B-B14F-4D97-AF65-F5344CB8AC3E}">
        <p14:creationId xmlns:p14="http://schemas.microsoft.com/office/powerpoint/2010/main" val="3707633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337CF-463D-4AC2-A30B-9D90A59E8CD0}"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2480829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77337CF-463D-4AC2-A30B-9D90A59E8CD0}" type="datetimeFigureOut">
              <a:rPr lang="en-US" smtClean="0"/>
              <a:t>12/9/2021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F43637C-DFDA-4D48-8BAD-E22581FA0542}" type="slidenum">
              <a:rPr lang="en-US" smtClean="0"/>
              <a:t>‹#›</a:t>
            </a:fld>
            <a:endParaRPr lang="en-US"/>
          </a:p>
        </p:txBody>
      </p:sp>
    </p:spTree>
    <p:extLst>
      <p:ext uri="{BB962C8B-B14F-4D97-AF65-F5344CB8AC3E}">
        <p14:creationId xmlns:p14="http://schemas.microsoft.com/office/powerpoint/2010/main" val="1685253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7337CF-463D-4AC2-A30B-9D90A59E8CD0}"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204879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7337CF-463D-4AC2-A30B-9D90A59E8CD0}" type="datetimeFigureOut">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272258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7337CF-463D-4AC2-A30B-9D90A59E8CD0}"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72609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337CF-463D-4AC2-A30B-9D90A59E8CD0}" type="datetimeFigureOut">
              <a:rPr lang="en-US" smtClean="0"/>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88718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77337CF-463D-4AC2-A30B-9D90A59E8CD0}" type="datetimeFigureOut">
              <a:rPr lang="en-US" smtClean="0"/>
              <a:t>12/9/2021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F43637C-DFDA-4D48-8BAD-E22581FA0542}" type="slidenum">
              <a:rPr lang="en-US" smtClean="0"/>
              <a:t>‹#›</a:t>
            </a:fld>
            <a:endParaRPr lang="en-US"/>
          </a:p>
        </p:txBody>
      </p:sp>
    </p:spTree>
    <p:extLst>
      <p:ext uri="{BB962C8B-B14F-4D97-AF65-F5344CB8AC3E}">
        <p14:creationId xmlns:p14="http://schemas.microsoft.com/office/powerpoint/2010/main" val="101665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7337CF-463D-4AC2-A30B-9D90A59E8CD0}"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507283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977337CF-463D-4AC2-A30B-9D90A59E8CD0}" type="datetimeFigureOut">
              <a:rPr lang="en-US" smtClean="0"/>
              <a:pPr/>
              <a:t>12/9/2021</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F43637C-DFDA-4D48-8BAD-E22581FA0542}"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74730552"/>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tags" Target="../tags/tag24.xml"/><Relationship Id="rId26" Type="http://schemas.openxmlformats.org/officeDocument/2006/relationships/tags" Target="../tags/tag32.xml"/><Relationship Id="rId3" Type="http://schemas.openxmlformats.org/officeDocument/2006/relationships/tags" Target="../tags/tag9.xml"/><Relationship Id="rId21" Type="http://schemas.openxmlformats.org/officeDocument/2006/relationships/tags" Target="../tags/tag27.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tags" Target="../tags/tag23.xml"/><Relationship Id="rId25" Type="http://schemas.openxmlformats.org/officeDocument/2006/relationships/tags" Target="../tags/tag31.xml"/><Relationship Id="rId2" Type="http://schemas.openxmlformats.org/officeDocument/2006/relationships/tags" Target="../tags/tag8.xml"/><Relationship Id="rId16" Type="http://schemas.openxmlformats.org/officeDocument/2006/relationships/tags" Target="../tags/tag22.xml"/><Relationship Id="rId20" Type="http://schemas.openxmlformats.org/officeDocument/2006/relationships/tags" Target="../tags/tag26.xml"/><Relationship Id="rId29"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24" Type="http://schemas.openxmlformats.org/officeDocument/2006/relationships/tags" Target="../tags/tag30.xml"/><Relationship Id="rId32" Type="http://schemas.openxmlformats.org/officeDocument/2006/relationships/image" Target="../media/image9.wmf"/><Relationship Id="rId5" Type="http://schemas.openxmlformats.org/officeDocument/2006/relationships/tags" Target="../tags/tag11.xml"/><Relationship Id="rId15" Type="http://schemas.openxmlformats.org/officeDocument/2006/relationships/tags" Target="../tags/tag21.xml"/><Relationship Id="rId23" Type="http://schemas.openxmlformats.org/officeDocument/2006/relationships/tags" Target="../tags/tag29.xml"/><Relationship Id="rId28" Type="http://schemas.openxmlformats.org/officeDocument/2006/relationships/tags" Target="../tags/tag34.xml"/><Relationship Id="rId10" Type="http://schemas.openxmlformats.org/officeDocument/2006/relationships/tags" Target="../tags/tag16.xml"/><Relationship Id="rId19" Type="http://schemas.openxmlformats.org/officeDocument/2006/relationships/tags" Target="../tags/tag25.xml"/><Relationship Id="rId31" Type="http://schemas.openxmlformats.org/officeDocument/2006/relationships/image" Target="../media/image8.png"/><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 Id="rId22" Type="http://schemas.openxmlformats.org/officeDocument/2006/relationships/tags" Target="../tags/tag28.xml"/><Relationship Id="rId27" Type="http://schemas.openxmlformats.org/officeDocument/2006/relationships/tags" Target="../tags/tag33.xml"/><Relationship Id="rId30"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developer.android.com/reference/android/Manifest.permission.html" TargetMode="External"/><Relationship Id="rId4" Type="http://schemas.openxmlformats.org/officeDocument/2006/relationships/hyperlink" Target="http://developer.android.com/guide/topics/manifest/manifest-intro.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2133600"/>
            <a:ext cx="7772400" cy="1362075"/>
          </a:xfrm>
        </p:spPr>
        <p:txBody>
          <a:bodyPr>
            <a:normAutofit/>
          </a:bodyPr>
          <a:lstStyle/>
          <a:p>
            <a:r>
              <a:rPr lang="en-US" dirty="0"/>
              <a:t>Android development tools</a:t>
            </a:r>
          </a:p>
        </p:txBody>
      </p:sp>
    </p:spTree>
    <p:extLst>
      <p:ext uri="{BB962C8B-B14F-4D97-AF65-F5344CB8AC3E}">
        <p14:creationId xmlns:p14="http://schemas.microsoft.com/office/powerpoint/2010/main" val="3008409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Gradle</a:t>
            </a:r>
          </a:p>
        </p:txBody>
      </p:sp>
      <p:sp>
        <p:nvSpPr>
          <p:cNvPr id="3" name="Content Placeholder 2"/>
          <p:cNvSpPr>
            <a:spLocks noGrp="1"/>
          </p:cNvSpPr>
          <p:nvPr>
            <p:ph idx="1"/>
          </p:nvPr>
        </p:nvSpPr>
        <p:spPr>
          <a:xfrm>
            <a:off x="0" y="1219200"/>
            <a:ext cx="4800599" cy="5486400"/>
          </a:xfrm>
        </p:spPr>
        <p:txBody>
          <a:bodyPr>
            <a:normAutofit/>
          </a:bodyPr>
          <a:lstStyle/>
          <a:p>
            <a:r>
              <a:rPr lang="en-US" dirty="0"/>
              <a:t>Every Android project needs a </a:t>
            </a:r>
            <a:r>
              <a:rPr lang="en-US" dirty="0" err="1"/>
              <a:t>gradle</a:t>
            </a:r>
            <a:r>
              <a:rPr lang="en-US" dirty="0"/>
              <a:t> for generating an APK from the </a:t>
            </a:r>
            <a:r>
              <a:rPr lang="en-US" i="1" dirty="0"/>
              <a:t>.java</a:t>
            </a:r>
            <a:r>
              <a:rPr lang="en-US" dirty="0"/>
              <a:t> and </a:t>
            </a:r>
            <a:r>
              <a:rPr lang="en-US" i="1" dirty="0"/>
              <a:t>.xml</a:t>
            </a:r>
            <a:r>
              <a:rPr lang="en-US" dirty="0"/>
              <a:t> files in the project</a:t>
            </a:r>
          </a:p>
          <a:p>
            <a:r>
              <a:rPr lang="en-US" dirty="0"/>
              <a:t>APK or Android Package or Android Package Kit</a:t>
            </a:r>
          </a:p>
          <a:p>
            <a:r>
              <a:rPr lang="en-US" dirty="0"/>
              <a:t>APK files allow you to install apps on your Android phone. (JAR)</a:t>
            </a:r>
          </a:p>
          <a:p>
            <a:r>
              <a:rPr lang="en-US" dirty="0"/>
              <a:t>Two types</a:t>
            </a:r>
          </a:p>
          <a:p>
            <a:pPr lvl="1"/>
            <a:r>
              <a:rPr lang="en-US" dirty="0"/>
              <a:t>Top level build.gradle: Top level Configurations</a:t>
            </a:r>
          </a:p>
          <a:p>
            <a:pPr lvl="1"/>
            <a:r>
              <a:rPr lang="en-US" dirty="0"/>
              <a:t>Module-level build.gradle: Dependencies and SDK version.</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3527" y="1570703"/>
            <a:ext cx="4148945"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4323572" y="4648199"/>
            <a:ext cx="4724400" cy="2209801"/>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1023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024" y="762000"/>
            <a:ext cx="7989752" cy="685800"/>
          </a:xfrm>
        </p:spPr>
        <p:txBody>
          <a:bodyPr/>
          <a:lstStyle/>
          <a:p>
            <a:r>
              <a:rPr lang="en-US" dirty="0"/>
              <a:t>sample build.gradle file - PROJECT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81200"/>
            <a:ext cx="8763000" cy="4821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9787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534400" cy="1143000"/>
          </a:xfrm>
        </p:spPr>
        <p:txBody>
          <a:bodyPr>
            <a:normAutofit/>
          </a:bodyPr>
          <a:lstStyle/>
          <a:p>
            <a:r>
              <a:rPr lang="en-US" dirty="0"/>
              <a:t>sample build.gradle file - MODULE / APP</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0"/>
            <a:ext cx="8694217" cy="4219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6988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emulators</a:t>
            </a:r>
          </a:p>
        </p:txBody>
      </p:sp>
    </p:spTree>
    <p:extLst>
      <p:ext uri="{BB962C8B-B14F-4D97-AF65-F5344CB8AC3E}">
        <p14:creationId xmlns:p14="http://schemas.microsoft.com/office/powerpoint/2010/main" val="331221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Android Emulator or </a:t>
            </a:r>
            <a:br>
              <a:rPr lang="en-US" dirty="0"/>
            </a:br>
            <a:r>
              <a:rPr lang="en-US" dirty="0"/>
              <a:t>Android Virtual Device (AVD)</a:t>
            </a:r>
          </a:p>
        </p:txBody>
      </p:sp>
      <p:sp>
        <p:nvSpPr>
          <p:cNvPr id="3" name="Content Placeholder 2"/>
          <p:cNvSpPr>
            <a:spLocks noGrp="1"/>
          </p:cNvSpPr>
          <p:nvPr>
            <p:ph idx="1"/>
            <p:custDataLst>
              <p:tags r:id="rId3"/>
            </p:custDataLst>
          </p:nvPr>
        </p:nvSpPr>
        <p:spPr/>
        <p:txBody>
          <a:bodyPr>
            <a:normAutofit/>
          </a:bodyPr>
          <a:lstStyle/>
          <a:p>
            <a:r>
              <a:rPr lang="en-US" sz="2400" dirty="0"/>
              <a:t>Emulator is useful for testing apps but is not a substitute of a real device</a:t>
            </a:r>
          </a:p>
          <a:p>
            <a:r>
              <a:rPr lang="en-US" sz="2400" dirty="0"/>
              <a:t>Emulators are called </a:t>
            </a:r>
            <a:r>
              <a:rPr lang="en-US" sz="2400" b="1" dirty="0"/>
              <a:t>Android Virtual Devices </a:t>
            </a:r>
            <a:r>
              <a:rPr lang="en-US" sz="2400" dirty="0"/>
              <a:t>(AVDs)</a:t>
            </a:r>
          </a:p>
          <a:p>
            <a:r>
              <a:rPr lang="en-US" sz="2400" dirty="0"/>
              <a:t>Android SDK and AVD Manager allows you to create AVDs that target any Android API level</a:t>
            </a:r>
          </a:p>
          <a:p>
            <a:r>
              <a:rPr lang="en-US" sz="2400" dirty="0"/>
              <a:t>AVD have configurable resolutions, RAM, SD cards, skins, and other hardware </a:t>
            </a:r>
          </a:p>
        </p:txBody>
      </p:sp>
    </p:spTree>
    <p:custDataLst>
      <p:tags r:id="rId1"/>
    </p:custDataLst>
    <p:extLst>
      <p:ext uri="{BB962C8B-B14F-4D97-AF65-F5344CB8AC3E}">
        <p14:creationId xmlns:p14="http://schemas.microsoft.com/office/powerpoint/2010/main" val="2685432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Android Runtime: </a:t>
            </a:r>
            <a:r>
              <a:rPr lang="en-US" dirty="0" err="1"/>
              <a:t>Dalvik</a:t>
            </a:r>
            <a:r>
              <a:rPr lang="en-US" dirty="0"/>
              <a:t> VM</a:t>
            </a:r>
          </a:p>
        </p:txBody>
      </p:sp>
      <p:sp>
        <p:nvSpPr>
          <p:cNvPr id="3" name="Content Placeholder 2"/>
          <p:cNvSpPr>
            <a:spLocks noGrp="1"/>
          </p:cNvSpPr>
          <p:nvPr>
            <p:ph idx="1"/>
            <p:custDataLst>
              <p:tags r:id="rId3"/>
            </p:custDataLst>
          </p:nvPr>
        </p:nvSpPr>
        <p:spPr/>
        <p:txBody>
          <a:bodyPr>
            <a:normAutofit/>
          </a:bodyPr>
          <a:lstStyle/>
          <a:p>
            <a:r>
              <a:rPr lang="en-US" sz="2400" dirty="0"/>
              <a:t>Subset of Java developed by Google</a:t>
            </a:r>
          </a:p>
          <a:p>
            <a:r>
              <a:rPr lang="en-US" sz="2400" dirty="0"/>
              <a:t>JVM vs DVM ?</a:t>
            </a:r>
          </a:p>
          <a:p>
            <a:r>
              <a:rPr lang="en-US" sz="2400" dirty="0"/>
              <a:t>Optimized for mobile devices (better memory management, battery utilization, etc.)</a:t>
            </a:r>
          </a:p>
          <a:p>
            <a:r>
              <a:rPr lang="en-US" sz="2400" dirty="0"/>
              <a:t>Dalvik executes .</a:t>
            </a:r>
            <a:r>
              <a:rPr lang="en-US" sz="2400" dirty="0" err="1"/>
              <a:t>dex</a:t>
            </a:r>
            <a:r>
              <a:rPr lang="en-US" sz="2400" dirty="0"/>
              <a:t> files that are compiled from .class files</a:t>
            </a:r>
          </a:p>
          <a:p>
            <a:r>
              <a:rPr lang="en-US" sz="2400" dirty="0"/>
              <a:t>Introduces new libraries</a:t>
            </a:r>
          </a:p>
          <a:p>
            <a:r>
              <a:rPr lang="en-US" sz="2400" dirty="0"/>
              <a:t>Does not support some Java libraries like AWT, Swing</a:t>
            </a:r>
          </a:p>
          <a:p>
            <a:pPr lvl="1"/>
            <a:endParaRPr lang="en-US" dirty="0"/>
          </a:p>
          <a:p>
            <a:endParaRPr lang="en-US" dirty="0"/>
          </a:p>
        </p:txBody>
      </p:sp>
    </p:spTree>
    <p:custDataLst>
      <p:tags r:id="rId1"/>
    </p:custDataLst>
    <p:extLst>
      <p:ext uri="{BB962C8B-B14F-4D97-AF65-F5344CB8AC3E}">
        <p14:creationId xmlns:p14="http://schemas.microsoft.com/office/powerpoint/2010/main" val="3364887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custDataLst>
              <p:tags r:id="rId2"/>
            </p:custDataLst>
          </p:nvPr>
        </p:nvSpPr>
        <p:spPr>
          <a:xfrm>
            <a:off x="762000" y="1524000"/>
            <a:ext cx="1143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Java code</a:t>
            </a:r>
          </a:p>
        </p:txBody>
      </p:sp>
      <p:sp>
        <p:nvSpPr>
          <p:cNvPr id="4" name="Rectangle 3"/>
          <p:cNvSpPr/>
          <p:nvPr>
            <p:custDataLst>
              <p:tags r:id="rId3"/>
            </p:custDataLst>
          </p:nvPr>
        </p:nvSpPr>
        <p:spPr>
          <a:xfrm>
            <a:off x="2895600" y="1524000"/>
            <a:ext cx="1143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Byte code</a:t>
            </a:r>
          </a:p>
        </p:txBody>
      </p:sp>
      <p:sp>
        <p:nvSpPr>
          <p:cNvPr id="5" name="Rectangle 4"/>
          <p:cNvSpPr/>
          <p:nvPr>
            <p:custDataLst>
              <p:tags r:id="rId4"/>
            </p:custDataLst>
          </p:nvPr>
        </p:nvSpPr>
        <p:spPr>
          <a:xfrm>
            <a:off x="5334000" y="2209800"/>
            <a:ext cx="1143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Dalvik exe file</a:t>
            </a:r>
          </a:p>
          <a:p>
            <a:pPr algn="ctr"/>
            <a:r>
              <a:rPr lang="en-US" dirty="0">
                <a:solidFill>
                  <a:schemeClr val="tx2"/>
                </a:solidFill>
              </a:rPr>
              <a:t>(DEX)</a:t>
            </a:r>
          </a:p>
        </p:txBody>
      </p:sp>
      <p:sp>
        <p:nvSpPr>
          <p:cNvPr id="6" name="Rectangle 5"/>
          <p:cNvSpPr/>
          <p:nvPr>
            <p:custDataLst>
              <p:tags r:id="rId5"/>
            </p:custDataLst>
          </p:nvPr>
        </p:nvSpPr>
        <p:spPr>
          <a:xfrm>
            <a:off x="2667000" y="3212068"/>
            <a:ext cx="11430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Rectangle 9"/>
          <p:cNvSpPr/>
          <p:nvPr>
            <p:custDataLst>
              <p:tags r:id="rId6"/>
            </p:custDataLst>
          </p:nvPr>
        </p:nvSpPr>
        <p:spPr>
          <a:xfrm>
            <a:off x="2819400" y="3364468"/>
            <a:ext cx="11430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Rectangle 10"/>
          <p:cNvSpPr/>
          <p:nvPr>
            <p:custDataLst>
              <p:tags r:id="rId7"/>
            </p:custDataLst>
          </p:nvPr>
        </p:nvSpPr>
        <p:spPr>
          <a:xfrm>
            <a:off x="2971800" y="3516868"/>
            <a:ext cx="11430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2" name="Rectangle 11"/>
          <p:cNvSpPr/>
          <p:nvPr>
            <p:custDataLst>
              <p:tags r:id="rId8"/>
            </p:custDataLst>
          </p:nvPr>
        </p:nvSpPr>
        <p:spPr>
          <a:xfrm>
            <a:off x="3124200" y="3669268"/>
            <a:ext cx="11430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Byte code</a:t>
            </a:r>
          </a:p>
        </p:txBody>
      </p:sp>
      <p:sp>
        <p:nvSpPr>
          <p:cNvPr id="13" name="Rectangle 12"/>
          <p:cNvSpPr/>
          <p:nvPr>
            <p:custDataLst>
              <p:tags r:id="rId9"/>
            </p:custDataLst>
          </p:nvPr>
        </p:nvSpPr>
        <p:spPr>
          <a:xfrm>
            <a:off x="5334000" y="3733800"/>
            <a:ext cx="1143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&lt;xml&gt;</a:t>
            </a:r>
          </a:p>
        </p:txBody>
      </p:sp>
      <p:grpSp>
        <p:nvGrpSpPr>
          <p:cNvPr id="26" name="Group 25"/>
          <p:cNvGrpSpPr/>
          <p:nvPr>
            <p:custDataLst>
              <p:tags r:id="rId10"/>
            </p:custDataLst>
          </p:nvPr>
        </p:nvGrpSpPr>
        <p:grpSpPr>
          <a:xfrm>
            <a:off x="7620000" y="3733800"/>
            <a:ext cx="1143000" cy="990600"/>
            <a:chOff x="7467600" y="3200400"/>
            <a:chExt cx="1143000" cy="990600"/>
          </a:xfrm>
        </p:grpSpPr>
        <p:sp>
          <p:nvSpPr>
            <p:cNvPr id="19" name="Rectangle 18"/>
            <p:cNvSpPr/>
            <p:nvPr/>
          </p:nvSpPr>
          <p:spPr>
            <a:xfrm>
              <a:off x="7467600" y="3200400"/>
              <a:ext cx="1143000" cy="990600"/>
            </a:xfrm>
            <a:prstGeom prst="rect">
              <a:avLst/>
            </a:prstGeom>
            <a:solidFill>
              <a:srgbClr val="3058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pic>
          <p:nvPicPr>
            <p:cNvPr id="49154" name="Picture 2"/>
            <p:cNvPicPr>
              <a:picLocks noChangeAspect="1" noChangeArrowheads="1"/>
            </p:cNvPicPr>
            <p:nvPr/>
          </p:nvPicPr>
          <p:blipFill>
            <a:blip r:embed="rId31" cstate="print"/>
            <a:srcRect/>
            <a:stretch>
              <a:fillRect/>
            </a:stretch>
          </p:blipFill>
          <p:spPr bwMode="auto">
            <a:xfrm>
              <a:off x="7589520" y="3200400"/>
              <a:ext cx="914400" cy="953588"/>
            </a:xfrm>
            <a:prstGeom prst="rect">
              <a:avLst/>
            </a:prstGeom>
            <a:noFill/>
            <a:ln w="9525">
              <a:noFill/>
              <a:miter lim="800000"/>
              <a:headEnd/>
              <a:tailEnd/>
            </a:ln>
          </p:spPr>
        </p:pic>
      </p:grpSp>
      <p:sp>
        <p:nvSpPr>
          <p:cNvPr id="49155" name="Music"/>
          <p:cNvSpPr>
            <a:spLocks noEditPoints="1" noChangeArrowheads="1"/>
          </p:cNvSpPr>
          <p:nvPr>
            <p:custDataLst>
              <p:tags r:id="rId11"/>
            </p:custDataLst>
          </p:nvPr>
        </p:nvSpPr>
        <p:spPr bwMode="auto">
          <a:xfrm>
            <a:off x="5410200" y="5334000"/>
            <a:ext cx="371475" cy="3714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sx="1000" sy="1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custDataLst>
              <p:tags r:id="rId12"/>
            </p:custDataLst>
          </p:nvPr>
        </p:nvSpPr>
        <p:spPr>
          <a:xfrm>
            <a:off x="5334000" y="5257800"/>
            <a:ext cx="1143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pic>
        <p:nvPicPr>
          <p:cNvPr id="49156" name="Picture 4" descr="C:\Users\fmccown\AppData\Local\Microsoft\Windows\Temporary Internet Files\Content.IE5\BSJPH8Q7\MCj03125660000[1].wmf"/>
          <p:cNvPicPr>
            <a:picLocks noChangeAspect="1" noChangeArrowheads="1"/>
          </p:cNvPicPr>
          <p:nvPr>
            <p:custDataLst>
              <p:tags r:id="rId13"/>
            </p:custDataLst>
          </p:nvPr>
        </p:nvPicPr>
        <p:blipFill>
          <a:blip r:embed="rId32" cstate="print"/>
          <a:srcRect/>
          <a:stretch>
            <a:fillRect/>
          </a:stretch>
        </p:blipFill>
        <p:spPr bwMode="auto">
          <a:xfrm>
            <a:off x="5715000" y="5791200"/>
            <a:ext cx="762000" cy="416857"/>
          </a:xfrm>
          <a:prstGeom prst="rect">
            <a:avLst/>
          </a:prstGeom>
          <a:noFill/>
        </p:spPr>
      </p:pic>
      <p:sp>
        <p:nvSpPr>
          <p:cNvPr id="18" name="TextBox 17"/>
          <p:cNvSpPr txBox="1"/>
          <p:nvPr>
            <p:custDataLst>
              <p:tags r:id="rId14"/>
            </p:custDataLst>
          </p:nvPr>
        </p:nvSpPr>
        <p:spPr>
          <a:xfrm>
            <a:off x="5867400" y="5334000"/>
            <a:ext cx="609600" cy="338554"/>
          </a:xfrm>
          <a:prstGeom prst="rect">
            <a:avLst/>
          </a:prstGeom>
          <a:noFill/>
        </p:spPr>
        <p:txBody>
          <a:bodyPr wrap="square" rtlCol="0">
            <a:spAutoFit/>
          </a:bodyPr>
          <a:lstStyle/>
          <a:p>
            <a:r>
              <a:rPr lang="en-US" sz="1600" dirty="0"/>
              <a:t>&lt;</a:t>
            </a:r>
            <a:r>
              <a:rPr lang="en-US" sz="1600" dirty="0" err="1"/>
              <a:t>str</a:t>
            </a:r>
            <a:r>
              <a:rPr lang="en-US" sz="1600" dirty="0"/>
              <a:t>&gt;</a:t>
            </a:r>
          </a:p>
        </p:txBody>
      </p:sp>
      <p:sp>
        <p:nvSpPr>
          <p:cNvPr id="20" name="TextBox 19"/>
          <p:cNvSpPr txBox="1"/>
          <p:nvPr>
            <p:custDataLst>
              <p:tags r:id="rId15"/>
            </p:custDataLst>
          </p:nvPr>
        </p:nvSpPr>
        <p:spPr>
          <a:xfrm>
            <a:off x="381000" y="2514600"/>
            <a:ext cx="1905000" cy="369332"/>
          </a:xfrm>
          <a:prstGeom prst="rect">
            <a:avLst/>
          </a:prstGeom>
          <a:noFill/>
        </p:spPr>
        <p:txBody>
          <a:bodyPr wrap="square" rtlCol="0">
            <a:spAutoFit/>
          </a:bodyPr>
          <a:lstStyle/>
          <a:p>
            <a:pPr algn="ctr"/>
            <a:r>
              <a:rPr lang="en-US" dirty="0"/>
              <a:t>.java</a:t>
            </a:r>
          </a:p>
        </p:txBody>
      </p:sp>
      <p:sp>
        <p:nvSpPr>
          <p:cNvPr id="21" name="TextBox 20"/>
          <p:cNvSpPr txBox="1"/>
          <p:nvPr>
            <p:custDataLst>
              <p:tags r:id="rId16"/>
            </p:custDataLst>
          </p:nvPr>
        </p:nvSpPr>
        <p:spPr>
          <a:xfrm>
            <a:off x="2514600" y="2514600"/>
            <a:ext cx="1905000" cy="369332"/>
          </a:xfrm>
          <a:prstGeom prst="rect">
            <a:avLst/>
          </a:prstGeom>
          <a:noFill/>
        </p:spPr>
        <p:txBody>
          <a:bodyPr wrap="square" rtlCol="0">
            <a:spAutoFit/>
          </a:bodyPr>
          <a:lstStyle/>
          <a:p>
            <a:pPr algn="ctr"/>
            <a:r>
              <a:rPr lang="en-US" dirty="0"/>
              <a:t>.class</a:t>
            </a:r>
          </a:p>
        </p:txBody>
      </p:sp>
      <p:sp>
        <p:nvSpPr>
          <p:cNvPr id="22" name="TextBox 21"/>
          <p:cNvSpPr txBox="1"/>
          <p:nvPr>
            <p:custDataLst>
              <p:tags r:id="rId17"/>
            </p:custDataLst>
          </p:nvPr>
        </p:nvSpPr>
        <p:spPr>
          <a:xfrm>
            <a:off x="2590800" y="4648200"/>
            <a:ext cx="1905000" cy="369332"/>
          </a:xfrm>
          <a:prstGeom prst="rect">
            <a:avLst/>
          </a:prstGeom>
          <a:noFill/>
        </p:spPr>
        <p:txBody>
          <a:bodyPr wrap="square" rtlCol="0">
            <a:spAutoFit/>
          </a:bodyPr>
          <a:lstStyle/>
          <a:p>
            <a:pPr algn="ctr"/>
            <a:r>
              <a:rPr lang="en-US" dirty="0"/>
              <a:t>Other .class files</a:t>
            </a:r>
          </a:p>
        </p:txBody>
      </p:sp>
      <p:cxnSp>
        <p:nvCxnSpPr>
          <p:cNvPr id="24" name="Straight Arrow Connector 23"/>
          <p:cNvCxnSpPr>
            <a:stCxn id="3" idx="3"/>
            <a:endCxn id="4" idx="1"/>
          </p:cNvCxnSpPr>
          <p:nvPr>
            <p:custDataLst>
              <p:tags r:id="rId18"/>
            </p:custDataLst>
          </p:nvPr>
        </p:nvCxnSpPr>
        <p:spPr>
          <a:xfrm>
            <a:off x="1905000" y="2019300"/>
            <a:ext cx="990600" cy="1588"/>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custDataLst>
              <p:tags r:id="rId19"/>
            </p:custDataLst>
          </p:nvPr>
        </p:nvSpPr>
        <p:spPr>
          <a:xfrm>
            <a:off x="1447800" y="1611868"/>
            <a:ext cx="1905000" cy="369332"/>
          </a:xfrm>
          <a:prstGeom prst="rect">
            <a:avLst/>
          </a:prstGeom>
          <a:noFill/>
        </p:spPr>
        <p:txBody>
          <a:bodyPr wrap="square" rtlCol="0">
            <a:spAutoFit/>
          </a:bodyPr>
          <a:lstStyle/>
          <a:p>
            <a:pPr algn="ctr"/>
            <a:r>
              <a:rPr lang="en-US" b="1" dirty="0" err="1"/>
              <a:t>javac</a:t>
            </a:r>
            <a:endParaRPr lang="en-US" b="1" dirty="0"/>
          </a:p>
        </p:txBody>
      </p:sp>
      <p:sp>
        <p:nvSpPr>
          <p:cNvPr id="27" name="Right Brace 26"/>
          <p:cNvSpPr/>
          <p:nvPr>
            <p:custDataLst>
              <p:tags r:id="rId20"/>
            </p:custDataLst>
          </p:nvPr>
        </p:nvSpPr>
        <p:spPr>
          <a:xfrm>
            <a:off x="4419600" y="2133600"/>
            <a:ext cx="457200" cy="2286000"/>
          </a:xfrm>
          <a:prstGeom prst="rightBrace">
            <a:avLst>
              <a:gd name="adj1" fmla="val 8333"/>
              <a:gd name="adj2" fmla="val 2878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custDataLst>
              <p:tags r:id="rId21"/>
            </p:custDataLst>
          </p:nvPr>
        </p:nvSpPr>
        <p:spPr>
          <a:xfrm>
            <a:off x="4419600" y="2362200"/>
            <a:ext cx="914400" cy="369332"/>
          </a:xfrm>
          <a:prstGeom prst="rect">
            <a:avLst/>
          </a:prstGeom>
          <a:noFill/>
        </p:spPr>
        <p:txBody>
          <a:bodyPr wrap="square" rtlCol="0">
            <a:spAutoFit/>
          </a:bodyPr>
          <a:lstStyle/>
          <a:p>
            <a:pPr algn="ctr"/>
            <a:r>
              <a:rPr lang="en-US" b="1" dirty="0" err="1"/>
              <a:t>dx</a:t>
            </a:r>
            <a:endParaRPr lang="en-US" b="1" dirty="0"/>
          </a:p>
        </p:txBody>
      </p:sp>
      <p:sp>
        <p:nvSpPr>
          <p:cNvPr id="29" name="TextBox 28"/>
          <p:cNvSpPr txBox="1"/>
          <p:nvPr>
            <p:custDataLst>
              <p:tags r:id="rId22"/>
            </p:custDataLst>
          </p:nvPr>
        </p:nvSpPr>
        <p:spPr>
          <a:xfrm>
            <a:off x="4953000" y="3200400"/>
            <a:ext cx="1905000" cy="369332"/>
          </a:xfrm>
          <a:prstGeom prst="rect">
            <a:avLst/>
          </a:prstGeom>
          <a:noFill/>
        </p:spPr>
        <p:txBody>
          <a:bodyPr wrap="square" rtlCol="0">
            <a:spAutoFit/>
          </a:bodyPr>
          <a:lstStyle/>
          <a:p>
            <a:pPr algn="ctr"/>
            <a:r>
              <a:rPr lang="en-US" dirty="0"/>
              <a:t>classes.dex</a:t>
            </a:r>
          </a:p>
        </p:txBody>
      </p:sp>
      <p:sp>
        <p:nvSpPr>
          <p:cNvPr id="30" name="TextBox 29"/>
          <p:cNvSpPr txBox="1"/>
          <p:nvPr>
            <p:custDataLst>
              <p:tags r:id="rId23"/>
            </p:custDataLst>
          </p:nvPr>
        </p:nvSpPr>
        <p:spPr>
          <a:xfrm>
            <a:off x="4800600" y="4724400"/>
            <a:ext cx="2209800" cy="369332"/>
          </a:xfrm>
          <a:prstGeom prst="rect">
            <a:avLst/>
          </a:prstGeom>
          <a:noFill/>
        </p:spPr>
        <p:txBody>
          <a:bodyPr wrap="square" rtlCol="0">
            <a:spAutoFit/>
          </a:bodyPr>
          <a:lstStyle/>
          <a:p>
            <a:pPr algn="ctr"/>
            <a:r>
              <a:rPr lang="en-US" dirty="0"/>
              <a:t>AndroidManifest.xml</a:t>
            </a:r>
          </a:p>
        </p:txBody>
      </p:sp>
      <p:sp>
        <p:nvSpPr>
          <p:cNvPr id="31" name="TextBox 30"/>
          <p:cNvSpPr txBox="1"/>
          <p:nvPr>
            <p:custDataLst>
              <p:tags r:id="rId24"/>
            </p:custDataLst>
          </p:nvPr>
        </p:nvSpPr>
        <p:spPr>
          <a:xfrm>
            <a:off x="4800600" y="6248400"/>
            <a:ext cx="2209800" cy="369332"/>
          </a:xfrm>
          <a:prstGeom prst="rect">
            <a:avLst/>
          </a:prstGeom>
          <a:noFill/>
        </p:spPr>
        <p:txBody>
          <a:bodyPr wrap="square" rtlCol="0">
            <a:spAutoFit/>
          </a:bodyPr>
          <a:lstStyle/>
          <a:p>
            <a:pPr algn="ctr"/>
            <a:r>
              <a:rPr lang="en-US" dirty="0"/>
              <a:t>Resources</a:t>
            </a:r>
          </a:p>
        </p:txBody>
      </p:sp>
      <p:sp>
        <p:nvSpPr>
          <p:cNvPr id="32" name="Right Brace 31"/>
          <p:cNvSpPr/>
          <p:nvPr>
            <p:custDataLst>
              <p:tags r:id="rId25"/>
            </p:custDataLst>
          </p:nvPr>
        </p:nvSpPr>
        <p:spPr>
          <a:xfrm>
            <a:off x="6781800" y="2895600"/>
            <a:ext cx="457200" cy="2971800"/>
          </a:xfrm>
          <a:prstGeom prst="rightBrace">
            <a:avLst>
              <a:gd name="adj1" fmla="val 8333"/>
              <a:gd name="adj2" fmla="val 446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custDataLst>
              <p:tags r:id="rId26"/>
            </p:custDataLst>
          </p:nvPr>
        </p:nvSpPr>
        <p:spPr>
          <a:xfrm>
            <a:off x="7239000" y="4724400"/>
            <a:ext cx="1905000" cy="369332"/>
          </a:xfrm>
          <a:prstGeom prst="rect">
            <a:avLst/>
          </a:prstGeom>
          <a:noFill/>
        </p:spPr>
        <p:txBody>
          <a:bodyPr wrap="square" rtlCol="0">
            <a:spAutoFit/>
          </a:bodyPr>
          <a:lstStyle/>
          <a:p>
            <a:pPr algn="ctr"/>
            <a:r>
              <a:rPr lang="en-US" dirty="0"/>
              <a:t>.</a:t>
            </a:r>
            <a:r>
              <a:rPr lang="en-US" dirty="0" err="1"/>
              <a:t>apk</a:t>
            </a:r>
            <a:endParaRPr lang="en-US" dirty="0"/>
          </a:p>
        </p:txBody>
      </p:sp>
      <p:sp>
        <p:nvSpPr>
          <p:cNvPr id="34" name="TextBox 33"/>
          <p:cNvSpPr txBox="1"/>
          <p:nvPr>
            <p:custDataLst>
              <p:tags r:id="rId27"/>
            </p:custDataLst>
          </p:nvPr>
        </p:nvSpPr>
        <p:spPr>
          <a:xfrm>
            <a:off x="6908074" y="3268525"/>
            <a:ext cx="1524000" cy="369332"/>
          </a:xfrm>
          <a:prstGeom prst="rect">
            <a:avLst/>
          </a:prstGeom>
          <a:noFill/>
        </p:spPr>
        <p:txBody>
          <a:bodyPr wrap="square" rtlCol="0">
            <a:spAutoFit/>
          </a:bodyPr>
          <a:lstStyle/>
          <a:p>
            <a:pPr algn="ctr"/>
            <a:r>
              <a:rPr lang="en-US" b="1" dirty="0" err="1"/>
              <a:t>apkbuilder</a:t>
            </a:r>
            <a:endParaRPr lang="en-US" b="1" dirty="0"/>
          </a:p>
        </p:txBody>
      </p:sp>
      <p:sp>
        <p:nvSpPr>
          <p:cNvPr id="35" name="Title 1"/>
          <p:cNvSpPr txBox="1">
            <a:spLocks/>
          </p:cNvSpPr>
          <p:nvPr>
            <p:custDataLst>
              <p:tags r:id="rId28"/>
            </p:custDataLst>
          </p:nvPr>
        </p:nvSpPr>
        <p:spPr>
          <a:xfrm>
            <a:off x="424724" y="597932"/>
            <a:ext cx="7989752" cy="1083329"/>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Producing an Android App</a:t>
            </a:r>
          </a:p>
        </p:txBody>
      </p:sp>
    </p:spTree>
    <p:custDataLst>
      <p:tags r:id="rId1"/>
    </p:custDataLst>
    <p:extLst>
      <p:ext uri="{BB962C8B-B14F-4D97-AF65-F5344CB8AC3E}">
        <p14:creationId xmlns:p14="http://schemas.microsoft.com/office/powerpoint/2010/main" val="96036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Android Projects</a:t>
            </a:r>
          </a:p>
        </p:txBody>
      </p:sp>
      <p:sp>
        <p:nvSpPr>
          <p:cNvPr id="3" name="Content Placeholder 2"/>
          <p:cNvSpPr>
            <a:spLocks noGrp="1"/>
          </p:cNvSpPr>
          <p:nvPr>
            <p:ph idx="1"/>
          </p:nvPr>
        </p:nvSpPr>
        <p:spPr>
          <a:xfrm>
            <a:off x="457200" y="1828800"/>
            <a:ext cx="8991600" cy="5287963"/>
          </a:xfrm>
        </p:spPr>
        <p:txBody>
          <a:bodyPr>
            <a:normAutofit/>
          </a:bodyPr>
          <a:lstStyle/>
          <a:p>
            <a:r>
              <a:rPr lang="en-US" sz="1400" b="1" i="1" dirty="0"/>
              <a:t>Application Name</a:t>
            </a:r>
          </a:p>
          <a:p>
            <a:pPr lvl="1"/>
            <a:r>
              <a:rPr lang="en-US" sz="1400" dirty="0"/>
              <a:t>seen by users on app chooser, app list, store</a:t>
            </a:r>
          </a:p>
          <a:p>
            <a:r>
              <a:rPr lang="en-US" sz="1400" b="1" i="1" dirty="0"/>
              <a:t>Project Name</a:t>
            </a:r>
          </a:p>
          <a:p>
            <a:pPr lvl="1"/>
            <a:r>
              <a:rPr lang="en-US" sz="1400" dirty="0"/>
              <a:t>in IDE, can be different, often directory</a:t>
            </a:r>
          </a:p>
          <a:p>
            <a:r>
              <a:rPr lang="en-US" sz="1400" b="1" i="1" dirty="0"/>
              <a:t>Package Name</a:t>
            </a:r>
          </a:p>
          <a:p>
            <a:pPr lvl="1"/>
            <a:r>
              <a:rPr lang="en-US" sz="1400" dirty="0"/>
              <a:t>Java package name, not using default package</a:t>
            </a:r>
          </a:p>
          <a:p>
            <a:r>
              <a:rPr lang="en-US" sz="1400" b="1" i="1" dirty="0"/>
              <a:t>Minimum SDK version</a:t>
            </a:r>
          </a:p>
          <a:p>
            <a:pPr lvl="1"/>
            <a:r>
              <a:rPr lang="en-US" sz="1400" dirty="0"/>
              <a:t>how far back of API level do you support, ~16 as of Jan 2017</a:t>
            </a:r>
          </a:p>
          <a:p>
            <a:r>
              <a:rPr lang="en-US" sz="1400" b="1" i="1" dirty="0"/>
              <a:t>Compile SDK version</a:t>
            </a:r>
          </a:p>
          <a:p>
            <a:pPr lvl="1"/>
            <a:r>
              <a:rPr lang="en-US" sz="1400" dirty="0"/>
              <a:t>SDK version (PI level) where your app has been complied. it is strongly recommended that you always compile with the latest SDK.</a:t>
            </a:r>
          </a:p>
          <a:p>
            <a:r>
              <a:rPr lang="en-US" sz="1400" b="1" i="1" dirty="0"/>
              <a:t>Target SDK version</a:t>
            </a:r>
          </a:p>
          <a:p>
            <a:pPr lvl="1"/>
            <a:r>
              <a:rPr lang="en-US" sz="1400" dirty="0"/>
              <a:t>Level of API you had in mind for app, most recent?</a:t>
            </a:r>
          </a:p>
          <a:p>
            <a:r>
              <a:rPr lang="en-US" sz="1400" b="1" i="1" dirty="0"/>
              <a:t>Theme</a:t>
            </a:r>
          </a:p>
          <a:p>
            <a:pPr lvl="1"/>
            <a:r>
              <a:rPr lang="en-US" sz="1400" dirty="0"/>
              <a:t>look and feel of app, color scheme, various built in themes such as Theme, </a:t>
            </a:r>
            <a:r>
              <a:rPr lang="en-US" sz="1400" dirty="0" err="1"/>
              <a:t>Holo</a:t>
            </a:r>
            <a:r>
              <a:rPr lang="en-US" sz="1400" dirty="0"/>
              <a:t>, Material (Design)</a:t>
            </a:r>
          </a:p>
          <a:p>
            <a:pPr lvl="1"/>
            <a:endParaRPr lang="en-US" dirty="0"/>
          </a:p>
        </p:txBody>
      </p:sp>
    </p:spTree>
    <p:extLst>
      <p:ext uri="{BB962C8B-B14F-4D97-AF65-F5344CB8AC3E}">
        <p14:creationId xmlns:p14="http://schemas.microsoft.com/office/powerpoint/2010/main" val="262877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Projects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814" y="2368929"/>
            <a:ext cx="4101560" cy="3650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57200" y="6019800"/>
            <a:ext cx="3263586" cy="523220"/>
          </a:xfrm>
          <a:prstGeom prst="rect">
            <a:avLst/>
          </a:prstGeom>
          <a:noFill/>
        </p:spPr>
        <p:txBody>
          <a:bodyPr wrap="none" rtlCol="0">
            <a:spAutoFit/>
          </a:bodyPr>
          <a:lstStyle/>
          <a:p>
            <a:r>
              <a:rPr lang="en-US" sz="2800" dirty="0"/>
              <a:t>Android Project View</a:t>
            </a:r>
          </a:p>
        </p:txBody>
      </p:sp>
      <p:cxnSp>
        <p:nvCxnSpPr>
          <p:cNvPr id="6" name="Straight Connector 5"/>
          <p:cNvCxnSpPr/>
          <p:nvPr/>
        </p:nvCxnSpPr>
        <p:spPr>
          <a:xfrm>
            <a:off x="0" y="22860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0" y="2286000"/>
            <a:ext cx="0" cy="472440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3886" y="2368929"/>
            <a:ext cx="3657600" cy="3650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5263806" y="6172200"/>
            <a:ext cx="3057760" cy="523220"/>
          </a:xfrm>
          <a:prstGeom prst="rect">
            <a:avLst/>
          </a:prstGeom>
          <a:noFill/>
        </p:spPr>
        <p:txBody>
          <a:bodyPr wrap="none" rtlCol="0">
            <a:spAutoFit/>
          </a:bodyPr>
          <a:lstStyle/>
          <a:p>
            <a:r>
              <a:rPr lang="en-US" sz="2800" dirty="0"/>
              <a:t>Classic Project View</a:t>
            </a:r>
          </a:p>
        </p:txBody>
      </p:sp>
    </p:spTree>
    <p:extLst>
      <p:ext uri="{BB962C8B-B14F-4D97-AF65-F5344CB8AC3E}">
        <p14:creationId xmlns:p14="http://schemas.microsoft.com/office/powerpoint/2010/main" val="1835772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Android Project Components</a:t>
            </a:r>
          </a:p>
        </p:txBody>
      </p:sp>
    </p:spTree>
    <p:extLst>
      <p:ext uri="{BB962C8B-B14F-4D97-AF65-F5344CB8AC3E}">
        <p14:creationId xmlns:p14="http://schemas.microsoft.com/office/powerpoint/2010/main" val="48710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Android Project Components - Manifests</a:t>
            </a: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943600" y="2536401"/>
            <a:ext cx="2951737" cy="363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5771137" y="2536401"/>
            <a:ext cx="3124200" cy="7620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228600" y="2292152"/>
            <a:ext cx="5334000" cy="41206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AndroidManifest.xml</a:t>
            </a:r>
          </a:p>
          <a:p>
            <a:r>
              <a:rPr lang="en-US" sz="2000" dirty="0">
                <a:hlinkClick r:id="rId4"/>
              </a:rPr>
              <a:t>Like a table of contents for your app</a:t>
            </a:r>
            <a:endParaRPr lang="en-US" sz="2000" dirty="0"/>
          </a:p>
          <a:p>
            <a:r>
              <a:rPr lang="en-US" sz="2000" dirty="0"/>
              <a:t>Main activity</a:t>
            </a:r>
          </a:p>
          <a:p>
            <a:r>
              <a:rPr lang="en-US" sz="2000" dirty="0"/>
              <a:t>Explicit and Implicit Intent Filters</a:t>
            </a:r>
          </a:p>
          <a:p>
            <a:r>
              <a:rPr lang="en-US" sz="2000" dirty="0"/>
              <a:t>Declare all the parts of your apps:</a:t>
            </a:r>
          </a:p>
          <a:p>
            <a:pPr lvl="1"/>
            <a:r>
              <a:rPr lang="en-US" sz="2000" dirty="0"/>
              <a:t>Application package name, activities, services, broadcast receivers, icon, theme</a:t>
            </a:r>
          </a:p>
          <a:p>
            <a:r>
              <a:rPr lang="en-US" sz="2000" dirty="0">
                <a:hlinkClick r:id="rId5"/>
              </a:rPr>
              <a:t>Request permissions</a:t>
            </a:r>
            <a:endParaRPr lang="en-US" sz="2000" dirty="0"/>
          </a:p>
          <a:p>
            <a:pPr lvl="1"/>
            <a:r>
              <a:rPr lang="en-US" sz="2000" dirty="0"/>
              <a:t>network, location, ...</a:t>
            </a:r>
          </a:p>
        </p:txBody>
      </p:sp>
    </p:spTree>
    <p:extLst>
      <p:ext uri="{BB962C8B-B14F-4D97-AF65-F5344CB8AC3E}">
        <p14:creationId xmlns:p14="http://schemas.microsoft.com/office/powerpoint/2010/main" val="3002625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Manifest - Sample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981200"/>
            <a:ext cx="8686801" cy="4740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9410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Android Project Components -</a:t>
            </a:r>
            <a:br>
              <a:rPr lang="en-US" dirty="0"/>
            </a:br>
            <a:r>
              <a:rPr lang="en-US" dirty="0"/>
              <a:t>Java Source Code</a:t>
            </a:r>
          </a:p>
        </p:txBody>
      </p:sp>
      <p:sp>
        <p:nvSpPr>
          <p:cNvPr id="3" name="Content Placeholder 2"/>
          <p:cNvSpPr>
            <a:spLocks noGrp="1"/>
          </p:cNvSpPr>
          <p:nvPr>
            <p:ph idx="1"/>
          </p:nvPr>
        </p:nvSpPr>
        <p:spPr>
          <a:xfrm>
            <a:off x="32657" y="1219200"/>
            <a:ext cx="4844143" cy="5211763"/>
          </a:xfrm>
        </p:spPr>
        <p:txBody>
          <a:bodyPr/>
          <a:lstStyle/>
          <a:p>
            <a:r>
              <a:rPr lang="en-US" dirty="0"/>
              <a:t>Source Code:</a:t>
            </a:r>
          </a:p>
          <a:p>
            <a:r>
              <a:rPr lang="en-US" dirty="0"/>
              <a:t>In java directory in Android Project View</a:t>
            </a:r>
          </a:p>
          <a:p>
            <a:r>
              <a:rPr lang="en-US" dirty="0"/>
              <a:t>Actually in </a:t>
            </a:r>
            <a:r>
              <a:rPr lang="en-US" dirty="0" err="1"/>
              <a:t>src</a:t>
            </a:r>
            <a:r>
              <a:rPr lang="en-US" dirty="0"/>
              <a:t> directory on system</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7327" y="1752600"/>
            <a:ext cx="4148945"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4419600" y="2485601"/>
            <a:ext cx="4724400" cy="12192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1814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Android Project Components -</a:t>
            </a:r>
            <a:br>
              <a:rPr lang="en-US" dirty="0"/>
            </a:br>
            <a:r>
              <a:rPr lang="en-US" dirty="0"/>
              <a:t>Resources</a:t>
            </a:r>
          </a:p>
        </p:txBody>
      </p:sp>
      <p:sp>
        <p:nvSpPr>
          <p:cNvPr id="3" name="Content Placeholder 2"/>
          <p:cNvSpPr>
            <a:spLocks noGrp="1"/>
          </p:cNvSpPr>
          <p:nvPr>
            <p:ph idx="1"/>
          </p:nvPr>
        </p:nvSpPr>
        <p:spPr>
          <a:xfrm>
            <a:off x="32657" y="1219200"/>
            <a:ext cx="4844143" cy="5211763"/>
          </a:xfrm>
        </p:spPr>
        <p:txBody>
          <a:bodyPr/>
          <a:lstStyle/>
          <a:p>
            <a:r>
              <a:rPr lang="en-US" dirty="0">
                <a:latin typeface="+mj-lt"/>
              </a:rPr>
              <a:t>Resources or the res directory</a:t>
            </a:r>
          </a:p>
          <a:p>
            <a:r>
              <a:rPr lang="en-US" b="0" i="0" dirty="0">
                <a:solidFill>
                  <a:srgbClr val="202124"/>
                </a:solidFill>
                <a:effectLst/>
                <a:latin typeface="+mj-lt"/>
              </a:rPr>
              <a:t>Resources are the additional files and static content that your code uses, such as bitmaps, layout definitions, user interface strings, animation instructions, and more.</a:t>
            </a:r>
            <a:endParaRPr lang="en-US" dirty="0">
              <a:latin typeface="+mj-lt"/>
            </a:endParaRPr>
          </a:p>
          <a:p>
            <a:r>
              <a:rPr lang="en-US" dirty="0">
                <a:latin typeface="+mj-lt"/>
              </a:rPr>
              <a:t>Packaged up with app</a:t>
            </a:r>
          </a:p>
          <a:p>
            <a:r>
              <a:rPr lang="en-US" dirty="0">
                <a:latin typeface="+mj-lt"/>
              </a:rPr>
              <a:t>Plays a large role and has multifaceted use      in development of app.</a:t>
            </a:r>
          </a:p>
        </p:txBody>
      </p:sp>
      <p:pic>
        <p:nvPicPr>
          <p:cNvPr id="7" name="Picture 6">
            <a:extLst>
              <a:ext uri="{FF2B5EF4-FFF2-40B4-BE49-F238E27FC236}">
                <a16:creationId xmlns:a16="http://schemas.microsoft.com/office/drawing/2014/main" id="{CBE77ADB-2594-44FF-8CF4-C0CE5729F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2591" y="2057400"/>
            <a:ext cx="4150754" cy="44631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Oval 4"/>
          <p:cNvSpPr/>
          <p:nvPr/>
        </p:nvSpPr>
        <p:spPr>
          <a:xfrm>
            <a:off x="4822590" y="2667000"/>
            <a:ext cx="3178409" cy="20574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2789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Directories</a:t>
            </a:r>
          </a:p>
        </p:txBody>
      </p:sp>
      <p:sp>
        <p:nvSpPr>
          <p:cNvPr id="3" name="Content Placeholder 2"/>
          <p:cNvSpPr>
            <a:spLocks noGrp="1"/>
          </p:cNvSpPr>
          <p:nvPr>
            <p:ph idx="1"/>
          </p:nvPr>
        </p:nvSpPr>
        <p:spPr>
          <a:xfrm>
            <a:off x="76200" y="1112837"/>
            <a:ext cx="8915400" cy="5745163"/>
          </a:xfrm>
        </p:spPr>
        <p:txBody>
          <a:bodyPr>
            <a:normAutofit/>
          </a:bodyPr>
          <a:lstStyle/>
          <a:p>
            <a:r>
              <a:rPr lang="en-US" b="1" dirty="0"/>
              <a:t>res/drawable</a:t>
            </a:r>
            <a:r>
              <a:rPr lang="en-US" dirty="0"/>
              <a:t> for graphic images such as </a:t>
            </a:r>
            <a:r>
              <a:rPr lang="en-US" dirty="0" err="1"/>
              <a:t>png</a:t>
            </a:r>
            <a:r>
              <a:rPr lang="en-US" dirty="0"/>
              <a:t>, jpeg</a:t>
            </a:r>
          </a:p>
          <a:p>
            <a:r>
              <a:rPr lang="en-US" b="1" dirty="0"/>
              <a:t>res/layout</a:t>
            </a:r>
            <a:r>
              <a:rPr lang="en-US" dirty="0"/>
              <a:t> for xml files that define the layout of user interfaces inside the app</a:t>
            </a:r>
          </a:p>
          <a:p>
            <a:r>
              <a:rPr lang="en-US" b="1" dirty="0"/>
              <a:t>res/menu</a:t>
            </a:r>
            <a:r>
              <a:rPr lang="en-US" dirty="0"/>
              <a:t> for xml based menu specifications</a:t>
            </a:r>
          </a:p>
          <a:p>
            <a:r>
              <a:rPr lang="en-US" b="1" dirty="0"/>
              <a:t>res/values</a:t>
            </a:r>
            <a:r>
              <a:rPr lang="en-US" dirty="0"/>
              <a:t> for lists of strings, dimensions, colors, lists of data</a:t>
            </a:r>
          </a:p>
          <a:p>
            <a:r>
              <a:rPr lang="en-US" b="1" dirty="0"/>
              <a:t>res/raw</a:t>
            </a:r>
            <a:r>
              <a:rPr lang="en-US" dirty="0"/>
              <a:t> for other kinds of files such as audio clips, video clips, csv files, raw text</a:t>
            </a:r>
          </a:p>
          <a:p>
            <a:r>
              <a:rPr lang="en-US" b="1" dirty="0"/>
              <a:t>res/xml</a:t>
            </a:r>
            <a:r>
              <a:rPr lang="en-US" dirty="0"/>
              <a:t> for other general purpose xml files</a:t>
            </a:r>
          </a:p>
          <a:p>
            <a:r>
              <a:rPr lang="en-US" b="1" dirty="0"/>
              <a:t>res/mipmap</a:t>
            </a:r>
            <a:r>
              <a:rPr lang="en-US" dirty="0"/>
              <a:t> for drawable files for different launcher icon densities. </a:t>
            </a:r>
          </a:p>
          <a:p>
            <a:pPr marL="0" indent="0">
              <a:buNone/>
            </a:pPr>
            <a:endParaRPr lang="en-US" dirty="0"/>
          </a:p>
        </p:txBody>
      </p:sp>
    </p:spTree>
    <p:extLst>
      <p:ext uri="{BB962C8B-B14F-4D97-AF65-F5344CB8AC3E}">
        <p14:creationId xmlns:p14="http://schemas.microsoft.com/office/powerpoint/2010/main" val="35326102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8XZYuvkXv3lELuDEMsDxDe"/>
</p:tagLst>
</file>

<file path=ppt/tags/tag10.xml><?xml version="1.0" encoding="utf-8"?>
<p:tagLst xmlns:a="http://schemas.openxmlformats.org/drawingml/2006/main" xmlns:r="http://schemas.openxmlformats.org/officeDocument/2006/relationships" xmlns:p="http://schemas.openxmlformats.org/presentationml/2006/main">
  <p:tag name="DVSHAPEID" val="8Je9ilrSdTUAWN8ZC9zKHM"/>
</p:tagLst>
</file>

<file path=ppt/tags/tag11.xml><?xml version="1.0" encoding="utf-8"?>
<p:tagLst xmlns:a="http://schemas.openxmlformats.org/drawingml/2006/main" xmlns:r="http://schemas.openxmlformats.org/officeDocument/2006/relationships" xmlns:p="http://schemas.openxmlformats.org/presentationml/2006/main">
  <p:tag name="DVSHAPEID" val="1kCLphIGQoq7O3WUmlWhNB"/>
</p:tagLst>
</file>

<file path=ppt/tags/tag12.xml><?xml version="1.0" encoding="utf-8"?>
<p:tagLst xmlns:a="http://schemas.openxmlformats.org/drawingml/2006/main" xmlns:r="http://schemas.openxmlformats.org/officeDocument/2006/relationships" xmlns:p="http://schemas.openxmlformats.org/presentationml/2006/main">
  <p:tag name="DVSHAPEID" val="I9bakZcbj6imHTwwV9aw3v"/>
</p:tagLst>
</file>

<file path=ppt/tags/tag13.xml><?xml version="1.0" encoding="utf-8"?>
<p:tagLst xmlns:a="http://schemas.openxmlformats.org/drawingml/2006/main" xmlns:r="http://schemas.openxmlformats.org/officeDocument/2006/relationships" xmlns:p="http://schemas.openxmlformats.org/presentationml/2006/main">
  <p:tag name="DVSHAPEID" val="aOY52IMdOpZqCtzfXJuF4j"/>
</p:tagLst>
</file>

<file path=ppt/tags/tag14.xml><?xml version="1.0" encoding="utf-8"?>
<p:tagLst xmlns:a="http://schemas.openxmlformats.org/drawingml/2006/main" xmlns:r="http://schemas.openxmlformats.org/officeDocument/2006/relationships" xmlns:p="http://schemas.openxmlformats.org/presentationml/2006/main">
  <p:tag name="DVSHAPEID" val="Prl3nPqM7gycZnceWuo5iS"/>
</p:tagLst>
</file>

<file path=ppt/tags/tag15.xml><?xml version="1.0" encoding="utf-8"?>
<p:tagLst xmlns:a="http://schemas.openxmlformats.org/drawingml/2006/main" xmlns:r="http://schemas.openxmlformats.org/officeDocument/2006/relationships" xmlns:p="http://schemas.openxmlformats.org/presentationml/2006/main">
  <p:tag name="DVSHAPEID" val="ngh3WGcr2oqQZwKZkXN1iI"/>
</p:tagLst>
</file>

<file path=ppt/tags/tag16.xml><?xml version="1.0" encoding="utf-8"?>
<p:tagLst xmlns:a="http://schemas.openxmlformats.org/drawingml/2006/main" xmlns:r="http://schemas.openxmlformats.org/officeDocument/2006/relationships" xmlns:p="http://schemas.openxmlformats.org/presentationml/2006/main">
  <p:tag name="DVSHAPEID" val="Spuc3INZgZ0W44MkSJAFd9"/>
</p:tagLst>
</file>

<file path=ppt/tags/tag17.xml><?xml version="1.0" encoding="utf-8"?>
<p:tagLst xmlns:a="http://schemas.openxmlformats.org/drawingml/2006/main" xmlns:r="http://schemas.openxmlformats.org/officeDocument/2006/relationships" xmlns:p="http://schemas.openxmlformats.org/presentationml/2006/main">
  <p:tag name="DVSHAPEID" val="L8nFuW9rigAEoRzKDtE37r"/>
</p:tagLst>
</file>

<file path=ppt/tags/tag18.xml><?xml version="1.0" encoding="utf-8"?>
<p:tagLst xmlns:a="http://schemas.openxmlformats.org/drawingml/2006/main" xmlns:r="http://schemas.openxmlformats.org/officeDocument/2006/relationships" xmlns:p="http://schemas.openxmlformats.org/presentationml/2006/main">
  <p:tag name="DVSHAPEID" val="Q2sFc044rCvIElOndQPPHJ"/>
</p:tagLst>
</file>

<file path=ppt/tags/tag19.xml><?xml version="1.0" encoding="utf-8"?>
<p:tagLst xmlns:a="http://schemas.openxmlformats.org/drawingml/2006/main" xmlns:r="http://schemas.openxmlformats.org/officeDocument/2006/relationships" xmlns:p="http://schemas.openxmlformats.org/presentationml/2006/main">
  <p:tag name="DVSHAPEID" val="mpGVL8661a2jikcPK9mePX"/>
</p:tagLst>
</file>

<file path=ppt/tags/tag2.xml><?xml version="1.0" encoding="utf-8"?>
<p:tagLst xmlns:a="http://schemas.openxmlformats.org/drawingml/2006/main" xmlns:r="http://schemas.openxmlformats.org/officeDocument/2006/relationships" xmlns:p="http://schemas.openxmlformats.org/presentationml/2006/main">
  <p:tag name="DVSHAPEID" val="PBZw3CKXQCUeRcHeoYqdHK"/>
</p:tagLst>
</file>

<file path=ppt/tags/tag20.xml><?xml version="1.0" encoding="utf-8"?>
<p:tagLst xmlns:a="http://schemas.openxmlformats.org/drawingml/2006/main" xmlns:r="http://schemas.openxmlformats.org/officeDocument/2006/relationships" xmlns:p="http://schemas.openxmlformats.org/presentationml/2006/main">
  <p:tag name="DVSHAPEID" val="9FddVffNdiK6G3ZhfWYlBk"/>
</p:tagLst>
</file>

<file path=ppt/tags/tag21.xml><?xml version="1.0" encoding="utf-8"?>
<p:tagLst xmlns:a="http://schemas.openxmlformats.org/drawingml/2006/main" xmlns:r="http://schemas.openxmlformats.org/officeDocument/2006/relationships" xmlns:p="http://schemas.openxmlformats.org/presentationml/2006/main">
  <p:tag name="DVSHAPEID" val="Gk3tbo6GtsUpf0HxcQQeXK"/>
</p:tagLst>
</file>

<file path=ppt/tags/tag22.xml><?xml version="1.0" encoding="utf-8"?>
<p:tagLst xmlns:a="http://schemas.openxmlformats.org/drawingml/2006/main" xmlns:r="http://schemas.openxmlformats.org/officeDocument/2006/relationships" xmlns:p="http://schemas.openxmlformats.org/presentationml/2006/main">
  <p:tag name="DVSHAPEID" val="zbE8QsUpgulOZT9r3RHwOh"/>
</p:tagLst>
</file>

<file path=ppt/tags/tag23.xml><?xml version="1.0" encoding="utf-8"?>
<p:tagLst xmlns:a="http://schemas.openxmlformats.org/drawingml/2006/main" xmlns:r="http://schemas.openxmlformats.org/officeDocument/2006/relationships" xmlns:p="http://schemas.openxmlformats.org/presentationml/2006/main">
  <p:tag name="DVSHAPEID" val="bhNYAHJ7unnWKRP2yEL3cq"/>
</p:tagLst>
</file>

<file path=ppt/tags/tag24.xml><?xml version="1.0" encoding="utf-8"?>
<p:tagLst xmlns:a="http://schemas.openxmlformats.org/drawingml/2006/main" xmlns:r="http://schemas.openxmlformats.org/officeDocument/2006/relationships" xmlns:p="http://schemas.openxmlformats.org/presentationml/2006/main">
  <p:tag name="DVSHAPEID" val="3r1OoLMZwqVh0mlRSdF80Y"/>
</p:tagLst>
</file>

<file path=ppt/tags/tag25.xml><?xml version="1.0" encoding="utf-8"?>
<p:tagLst xmlns:a="http://schemas.openxmlformats.org/drawingml/2006/main" xmlns:r="http://schemas.openxmlformats.org/officeDocument/2006/relationships" xmlns:p="http://schemas.openxmlformats.org/presentationml/2006/main">
  <p:tag name="DVSHAPEID" val="q28hB0i3LL4KemWLiYkuQX"/>
</p:tagLst>
</file>

<file path=ppt/tags/tag26.xml><?xml version="1.0" encoding="utf-8"?>
<p:tagLst xmlns:a="http://schemas.openxmlformats.org/drawingml/2006/main" xmlns:r="http://schemas.openxmlformats.org/officeDocument/2006/relationships" xmlns:p="http://schemas.openxmlformats.org/presentationml/2006/main">
  <p:tag name="DVSHAPEID" val="1tRsHGLyo4q40YF79LGtFa"/>
</p:tagLst>
</file>

<file path=ppt/tags/tag27.xml><?xml version="1.0" encoding="utf-8"?>
<p:tagLst xmlns:a="http://schemas.openxmlformats.org/drawingml/2006/main" xmlns:r="http://schemas.openxmlformats.org/officeDocument/2006/relationships" xmlns:p="http://schemas.openxmlformats.org/presentationml/2006/main">
  <p:tag name="DVSHAPEID" val="cf8YU6UHNv8t1Fp8iChdn0"/>
</p:tagLst>
</file>

<file path=ppt/tags/tag28.xml><?xml version="1.0" encoding="utf-8"?>
<p:tagLst xmlns:a="http://schemas.openxmlformats.org/drawingml/2006/main" xmlns:r="http://schemas.openxmlformats.org/officeDocument/2006/relationships" xmlns:p="http://schemas.openxmlformats.org/presentationml/2006/main">
  <p:tag name="DVSHAPEID" val="k9lY5bOyNniRgBkJLFDGgU"/>
</p:tagLst>
</file>

<file path=ppt/tags/tag29.xml><?xml version="1.0" encoding="utf-8"?>
<p:tagLst xmlns:a="http://schemas.openxmlformats.org/drawingml/2006/main" xmlns:r="http://schemas.openxmlformats.org/officeDocument/2006/relationships" xmlns:p="http://schemas.openxmlformats.org/presentationml/2006/main">
  <p:tag name="DVSHAPEID" val="WwX0H1t4brMcVYCW0JTfIL"/>
</p:tagLst>
</file>

<file path=ppt/tags/tag3.xml><?xml version="1.0" encoding="utf-8"?>
<p:tagLst xmlns:a="http://schemas.openxmlformats.org/drawingml/2006/main" xmlns:r="http://schemas.openxmlformats.org/officeDocument/2006/relationships" xmlns:p="http://schemas.openxmlformats.org/presentationml/2006/main">
  <p:tag name="DVSHAPEID" val="35xJa648BiTKFDjN18kmNf"/>
</p:tagLst>
</file>

<file path=ppt/tags/tag30.xml><?xml version="1.0" encoding="utf-8"?>
<p:tagLst xmlns:a="http://schemas.openxmlformats.org/drawingml/2006/main" xmlns:r="http://schemas.openxmlformats.org/officeDocument/2006/relationships" xmlns:p="http://schemas.openxmlformats.org/presentationml/2006/main">
  <p:tag name="DVSHAPEID" val="bapOOzQCzGJpdP05uM5IbQ"/>
</p:tagLst>
</file>

<file path=ppt/tags/tag31.xml><?xml version="1.0" encoding="utf-8"?>
<p:tagLst xmlns:a="http://schemas.openxmlformats.org/drawingml/2006/main" xmlns:r="http://schemas.openxmlformats.org/officeDocument/2006/relationships" xmlns:p="http://schemas.openxmlformats.org/presentationml/2006/main">
  <p:tag name="DVSHAPEID" val="43Fl6OETN1calMBScTdzR6"/>
</p:tagLst>
</file>

<file path=ppt/tags/tag32.xml><?xml version="1.0" encoding="utf-8"?>
<p:tagLst xmlns:a="http://schemas.openxmlformats.org/drawingml/2006/main" xmlns:r="http://schemas.openxmlformats.org/officeDocument/2006/relationships" xmlns:p="http://schemas.openxmlformats.org/presentationml/2006/main">
  <p:tag name="DVSHAPEID" val="swLNVVf69Zzl6l8st2XFTI"/>
</p:tagLst>
</file>

<file path=ppt/tags/tag33.xml><?xml version="1.0" encoding="utf-8"?>
<p:tagLst xmlns:a="http://schemas.openxmlformats.org/drawingml/2006/main" xmlns:r="http://schemas.openxmlformats.org/officeDocument/2006/relationships" xmlns:p="http://schemas.openxmlformats.org/presentationml/2006/main">
  <p:tag name="DVSHAPEID" val="c2tduBAcvBYXB9AiSJEGRd"/>
</p:tagLst>
</file>

<file path=ppt/tags/tag34.xml><?xml version="1.0" encoding="utf-8"?>
<p:tagLst xmlns:a="http://schemas.openxmlformats.org/drawingml/2006/main" xmlns:r="http://schemas.openxmlformats.org/officeDocument/2006/relationships" xmlns:p="http://schemas.openxmlformats.org/presentationml/2006/main">
  <p:tag name="DVSHAPEID" val="PCcHo9u7aZSVgbvbJcAI4c"/>
</p:tagLst>
</file>

<file path=ppt/tags/tag4.xml><?xml version="1.0" encoding="utf-8"?>
<p:tagLst xmlns:a="http://schemas.openxmlformats.org/drawingml/2006/main" xmlns:r="http://schemas.openxmlformats.org/officeDocument/2006/relationships" xmlns:p="http://schemas.openxmlformats.org/presentationml/2006/main">
  <p:tag name="DVSECTIONID" val="wORZYivOFIuo9JT8GgfM3g"/>
</p:tagLst>
</file>

<file path=ppt/tags/tag5.xml><?xml version="1.0" encoding="utf-8"?>
<p:tagLst xmlns:a="http://schemas.openxmlformats.org/drawingml/2006/main" xmlns:r="http://schemas.openxmlformats.org/officeDocument/2006/relationships" xmlns:p="http://schemas.openxmlformats.org/presentationml/2006/main">
  <p:tag name="DVSHAPEID" val="6BUpSjJYDPY4gJmpvyK3kX"/>
</p:tagLst>
</file>

<file path=ppt/tags/tag6.xml><?xml version="1.0" encoding="utf-8"?>
<p:tagLst xmlns:a="http://schemas.openxmlformats.org/drawingml/2006/main" xmlns:r="http://schemas.openxmlformats.org/officeDocument/2006/relationships" xmlns:p="http://schemas.openxmlformats.org/presentationml/2006/main">
  <p:tag name="DVSHAPEID" val="wiql36gVcsXtKhjmHJKSHv"/>
</p:tagLst>
</file>

<file path=ppt/tags/tag7.xml><?xml version="1.0" encoding="utf-8"?>
<p:tagLst xmlns:a="http://schemas.openxmlformats.org/drawingml/2006/main" xmlns:r="http://schemas.openxmlformats.org/officeDocument/2006/relationships" xmlns:p="http://schemas.openxmlformats.org/presentationml/2006/main">
  <p:tag name="DVSECTIONID" val="JTFX2gi20XKfYL01KNPUiJ"/>
</p:tagLst>
</file>

<file path=ppt/tags/tag8.xml><?xml version="1.0" encoding="utf-8"?>
<p:tagLst xmlns:a="http://schemas.openxmlformats.org/drawingml/2006/main" xmlns:r="http://schemas.openxmlformats.org/officeDocument/2006/relationships" xmlns:p="http://schemas.openxmlformats.org/presentationml/2006/main">
  <p:tag name="DVSHAPEID" val="S4JVaFNh7SMxXmTnKHvahh"/>
</p:tagLst>
</file>

<file path=ppt/tags/tag9.xml><?xml version="1.0" encoding="utf-8"?>
<p:tagLst xmlns:a="http://schemas.openxmlformats.org/drawingml/2006/main" xmlns:r="http://schemas.openxmlformats.org/officeDocument/2006/relationships" xmlns:p="http://schemas.openxmlformats.org/presentationml/2006/main">
  <p:tag name="DVSHAPEID" val="8WMb3EHna0vCK7XsYOkTR0"/>
</p:tagLst>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5045</TotalTime>
  <Words>1375</Words>
  <Application>Microsoft Office PowerPoint</Application>
  <PresentationFormat>On-screen Show (4:3)</PresentationFormat>
  <Paragraphs>113</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vt:lpstr>
      <vt:lpstr>Calibri</vt:lpstr>
      <vt:lpstr>Gill Sans MT</vt:lpstr>
      <vt:lpstr>open sans</vt:lpstr>
      <vt:lpstr>Roboto</vt:lpstr>
      <vt:lpstr>Wingdings 2</vt:lpstr>
      <vt:lpstr>Dividend</vt:lpstr>
      <vt:lpstr>Android development tools</vt:lpstr>
      <vt:lpstr>Elements of Android Projects</vt:lpstr>
      <vt:lpstr>Android Projects</vt:lpstr>
      <vt:lpstr>Android Project Components</vt:lpstr>
      <vt:lpstr>Android Project Components - Manifests</vt:lpstr>
      <vt:lpstr>Android Manifest - Sample</vt:lpstr>
      <vt:lpstr>Android Project Components - Java Source Code</vt:lpstr>
      <vt:lpstr>Android Project Components - Resources</vt:lpstr>
      <vt:lpstr>Resource Directories</vt:lpstr>
      <vt:lpstr>Gradle</vt:lpstr>
      <vt:lpstr>sample build.gradle file - PROJECT</vt:lpstr>
      <vt:lpstr>sample build.gradle file - MODULE / APP</vt:lpstr>
      <vt:lpstr>emulators</vt:lpstr>
      <vt:lpstr>Android Emulator or  Android Virtual Device (AVD)</vt:lpstr>
      <vt:lpstr>Android Runtime: Dalvik VM</vt:lpstr>
      <vt:lpstr>PowerPoint Presentation</vt:lpstr>
    </vt:vector>
  </TitlesOfParts>
  <Company>University of Texas at Austin Computer Science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CS378 - Mobile Computing</dc:title>
  <dc:creator>Michael D. Scott</dc:creator>
  <cp:lastModifiedBy>Fardin Saad, Lecturer,CSE</cp:lastModifiedBy>
  <cp:revision>184</cp:revision>
  <cp:lastPrinted>2012-08-27T21:22:50Z</cp:lastPrinted>
  <dcterms:created xsi:type="dcterms:W3CDTF">2012-01-17T18:47:14Z</dcterms:created>
  <dcterms:modified xsi:type="dcterms:W3CDTF">2021-12-09T18:31:59Z</dcterms:modified>
</cp:coreProperties>
</file>