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2"/>
  </p:notesMasterIdLst>
  <p:handoutMasterIdLst>
    <p:handoutMasterId r:id="rId13"/>
  </p:handoutMasterIdLst>
  <p:sldIdLst>
    <p:sldId id="256" r:id="rId2"/>
    <p:sldId id="342" r:id="rId3"/>
    <p:sldId id="368" r:id="rId4"/>
    <p:sldId id="343" r:id="rId5"/>
    <p:sldId id="344" r:id="rId6"/>
    <p:sldId id="365" r:id="rId7"/>
    <p:sldId id="366" r:id="rId8"/>
    <p:sldId id="364" r:id="rId9"/>
    <p:sldId id="367" r:id="rId10"/>
    <p:sldId id="363" r:id="rId11"/>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6374" autoAdjust="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16704"/>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12/13/2021</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12/13/2021</a:t>
            </a:fld>
            <a:endParaRPr lang="en-US"/>
          </a:p>
        </p:txBody>
      </p:sp>
      <p:sp>
        <p:nvSpPr>
          <p:cNvPr id="4" name="Slide Image Placeholder 3"/>
          <p:cNvSpPr>
            <a:spLocks noGrp="1" noRot="1" noChangeAspect="1"/>
          </p:cNvSpPr>
          <p:nvPr>
            <p:ph type="sldImg" idx="2"/>
          </p:nvPr>
        </p:nvSpPr>
        <p:spPr>
          <a:xfrm>
            <a:off x="2973388" y="549275"/>
            <a:ext cx="36544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android.com/guide/topics/ui/notifiers/notification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eloper.android.com/reference/android/provider/ContactsContract.Dat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eveloper.android.com/guide/components/activities/activity-lifecycle#saras" TargetMode="External"/><Relationship Id="rId3" Type="http://schemas.openxmlformats.org/officeDocument/2006/relationships/hyperlink" Target="https://developer.android.com/reference/android/app/Activity#setContentView(android.view.View)" TargetMode="External"/><Relationship Id="rId7" Type="http://schemas.openxmlformats.org/officeDocument/2006/relationships/hyperlink" Target="https://developer.android.com/reference/android/app/Activity#onPause()" TargetMode="External"/><Relationship Id="rId12" Type="http://schemas.openxmlformats.org/officeDocument/2006/relationships/hyperlink" Target="https://developer.android.com/reference/android/app/Activity#onDestro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veloper.android.com/reference/android/app/Activity#onResume()" TargetMode="External"/><Relationship Id="rId11" Type="http://schemas.openxmlformats.org/officeDocument/2006/relationships/hyperlink" Target="https://developer.android.com/reference/android/app/Activity#onRestart()" TargetMode="External"/><Relationship Id="rId5" Type="http://schemas.openxmlformats.org/officeDocument/2006/relationships/hyperlink" Target="https://developer.android.com/reference/android/app/Activity#onStart()" TargetMode="External"/><Relationship Id="rId10" Type="http://schemas.openxmlformats.org/officeDocument/2006/relationships/hyperlink" Target="https://developer.android.com/reference/androidx/lifecycle/Lifecycle.Event#ON_STOP" TargetMode="External"/><Relationship Id="rId4" Type="http://schemas.openxmlformats.org/officeDocument/2006/relationships/hyperlink" Target="https://developer.android.com/reference/android/app/Activity#onCreate(android.os.Bundle)" TargetMode="External"/><Relationship Id="rId9" Type="http://schemas.openxmlformats.org/officeDocument/2006/relationships/hyperlink" Target="https://developer.android.com/reference/android/app/Activity#onSto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guide/topics/manifest/action-elemen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eveloper.android.com/guide/topics/manifest/data-element" TargetMode="External"/><Relationship Id="rId4" Type="http://schemas.openxmlformats.org/officeDocument/2006/relationships/hyperlink" Target="https://developer.android.com/guide/topics/manifest/category-ele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rtl="0">
              <a:spcBef>
                <a:spcPts val="0"/>
              </a:spcBef>
              <a:buFont typeface="Arial" panose="020B0604020202020204" pitchFamily="34" charset="0"/>
              <a:buChar char="•"/>
            </a:pPr>
            <a:r>
              <a:rPr lang="en-US" dirty="0"/>
              <a:t>Service: </a:t>
            </a:r>
            <a:r>
              <a:rPr lang="en-US" b="0" i="0" dirty="0">
                <a:solidFill>
                  <a:srgbClr val="202124"/>
                </a:solidFill>
                <a:effectLst/>
                <a:latin typeface="Roboto" panose="02000000000000000000" pitchFamily="2" charset="0"/>
              </a:rPr>
              <a:t>A </a:t>
            </a:r>
            <a:r>
              <a:rPr lang="en-US" b="0" i="1" dirty="0">
                <a:solidFill>
                  <a:srgbClr val="202124"/>
                </a:solidFill>
                <a:effectLst/>
                <a:latin typeface="Roboto" panose="02000000000000000000" pitchFamily="2" charset="0"/>
              </a:rPr>
              <a:t>service</a:t>
            </a:r>
            <a:r>
              <a:rPr lang="en-US" b="0" i="0" dirty="0">
                <a:solidFill>
                  <a:srgbClr val="202124"/>
                </a:solidFill>
                <a:effectLst/>
                <a:latin typeface="Roboto" panose="02000000000000000000" pitchFamily="2" charset="0"/>
              </a:rPr>
              <a:t> is a general-purpose entry point for keeping an app running in the background for all kinds of reasons. It is a component that runs in the background to perform long-running operations or to perform work for remote processes. A service does not provide a user interface. For example, a service might play music in the background while the user is in a different app, or it might fetch data over the network without blocking user interaction with an activity. Another component, such as an activity, can start the service and let it run or bind to it in order to interact with it.</a:t>
            </a:r>
            <a:endParaRPr lang="en-US" dirty="0"/>
          </a:p>
          <a:p>
            <a:pPr marL="171450" lvl="0" indent="-171450" rtl="0">
              <a:spcBef>
                <a:spcPts val="0"/>
              </a:spcBef>
              <a:buFont typeface="Arial" panose="020B0604020202020204" pitchFamily="34" charset="0"/>
              <a:buChar char="•"/>
            </a:pPr>
            <a:r>
              <a:rPr lang="en-US" dirty="0" err="1"/>
              <a:t>BoradcastReceiver</a:t>
            </a:r>
            <a:r>
              <a:rPr lang="en-US" dirty="0"/>
              <a:t>: </a:t>
            </a:r>
            <a:r>
              <a:rPr lang="en-US" b="0" i="0" dirty="0">
                <a:solidFill>
                  <a:srgbClr val="202124"/>
                </a:solidFill>
                <a:effectLst/>
                <a:latin typeface="Roboto" panose="02000000000000000000" pitchFamily="2" charset="0"/>
              </a:rPr>
              <a:t>A </a:t>
            </a:r>
            <a:r>
              <a:rPr lang="en-US" b="0" i="1" dirty="0">
                <a:solidFill>
                  <a:srgbClr val="202124"/>
                </a:solidFill>
                <a:effectLst/>
                <a:latin typeface="Roboto" panose="02000000000000000000" pitchFamily="2" charset="0"/>
              </a:rPr>
              <a:t>broadcast receiver</a:t>
            </a:r>
            <a:r>
              <a:rPr lang="en-US" b="0" i="0" dirty="0">
                <a:solidFill>
                  <a:srgbClr val="202124"/>
                </a:solidFill>
                <a:effectLst/>
                <a:latin typeface="Roboto" panose="02000000000000000000" pitchFamily="2" charset="0"/>
              </a:rPr>
              <a:t> is a component that enables the system to deliver events to the app outside of a regular user flow, allowing the app to respond to system-wide broadcast announcements. Because broadcast receivers are another well-defined entry into the app, the system can deliver broadcasts even to apps that aren't currently running. So, for example, an app can schedule an alarm to post a notification to tell the user about an upcoming event... and by delivering that alarm to a </a:t>
            </a:r>
            <a:r>
              <a:rPr lang="en-US" b="0" i="0" dirty="0" err="1">
                <a:solidFill>
                  <a:srgbClr val="202124"/>
                </a:solidFill>
                <a:effectLst/>
                <a:latin typeface="Roboto" panose="02000000000000000000" pitchFamily="2" charset="0"/>
              </a:rPr>
              <a:t>BroadcastReceiver</a:t>
            </a:r>
            <a:r>
              <a:rPr lang="en-US" b="0" i="0" dirty="0">
                <a:solidFill>
                  <a:srgbClr val="202124"/>
                </a:solidFill>
                <a:effectLst/>
                <a:latin typeface="Roboto" panose="02000000000000000000" pitchFamily="2" charset="0"/>
              </a:rPr>
              <a:t> of the app, there is no need for the app to remain running until the alarm goes off. Many broadcasts originate from the system—for example, a broadcast announcing that the screen has turned off, the battery is low, or a picture was captured. Apps can also initiate broadcasts—for example, to let other apps know that some data has been downloaded to the device and is available for them to use. Although broadcast receivers don't display a user interface, they may </a:t>
            </a:r>
            <a:r>
              <a:rPr lang="en-US" b="0" i="0" dirty="0">
                <a:effectLst/>
                <a:latin typeface="Roboto" panose="02000000000000000000" pitchFamily="2" charset="0"/>
                <a:hlinkClick r:id="rId3"/>
              </a:rPr>
              <a:t>create a status bar notification</a:t>
            </a:r>
            <a:r>
              <a:rPr lang="en-US" b="0" i="0" dirty="0">
                <a:solidFill>
                  <a:srgbClr val="202124"/>
                </a:solidFill>
                <a:effectLst/>
                <a:latin typeface="Roboto" panose="02000000000000000000" pitchFamily="2" charset="0"/>
              </a:rPr>
              <a:t> to alert the user when a broadcast event occurs. More commonly, though, a broadcast receiver is just a </a:t>
            </a:r>
            <a:r>
              <a:rPr lang="en-US" b="0" i="1" dirty="0">
                <a:solidFill>
                  <a:srgbClr val="202124"/>
                </a:solidFill>
                <a:effectLst/>
                <a:latin typeface="Roboto" panose="02000000000000000000" pitchFamily="2" charset="0"/>
              </a:rPr>
              <a:t>gateway</a:t>
            </a:r>
            <a:r>
              <a:rPr lang="en-US" b="0" i="0" dirty="0">
                <a:solidFill>
                  <a:srgbClr val="202124"/>
                </a:solidFill>
                <a:effectLst/>
                <a:latin typeface="Roboto" panose="02000000000000000000" pitchFamily="2" charset="0"/>
              </a:rPr>
              <a:t> to other components and is intended to do a very minimal amount of work. </a:t>
            </a:r>
          </a:p>
          <a:p>
            <a:pPr marL="171450" lvl="0" indent="-171450" rtl="0">
              <a:spcBef>
                <a:spcPts val="0"/>
              </a:spcBef>
              <a:buFont typeface="Arial" panose="020B0604020202020204" pitchFamily="34" charset="0"/>
              <a:buChar char="•"/>
            </a:pPr>
            <a:r>
              <a:rPr lang="en-US" dirty="0" err="1"/>
              <a:t>ContentProviders</a:t>
            </a:r>
            <a:r>
              <a:rPr lang="en-US" dirty="0"/>
              <a:t>: </a:t>
            </a:r>
            <a:r>
              <a:rPr lang="en-US" b="0" i="0" dirty="0">
                <a:solidFill>
                  <a:srgbClr val="202124"/>
                </a:solidFill>
                <a:effectLst/>
                <a:latin typeface="Roboto" panose="02000000000000000000" pitchFamily="2" charset="0"/>
              </a:rPr>
              <a:t>A </a:t>
            </a:r>
            <a:r>
              <a:rPr lang="en-US" b="0" i="1" dirty="0">
                <a:solidFill>
                  <a:srgbClr val="202124"/>
                </a:solidFill>
                <a:effectLst/>
                <a:latin typeface="Roboto" panose="02000000000000000000" pitchFamily="2" charset="0"/>
              </a:rPr>
              <a:t>content provider</a:t>
            </a:r>
            <a:r>
              <a:rPr lang="en-US" b="0" i="0" dirty="0">
                <a:solidFill>
                  <a:srgbClr val="202124"/>
                </a:solidFill>
                <a:effectLst/>
                <a:latin typeface="Roboto" panose="02000000000000000000" pitchFamily="2" charset="0"/>
              </a:rPr>
              <a:t> manages a shared set of app data that you can store in the file system, in a SQLite database, on the web, or on any other persistent storage location that your app can access. Through the content provider, other apps can query or modify the data if the content provider allows it. For example, the Android system provides a content provider that manages the user's contact information. As such, any app with the proper permissions can query the content provider, such as </a:t>
            </a:r>
            <a:r>
              <a:rPr lang="en-US" dirty="0" err="1">
                <a:effectLst/>
                <a:hlinkClick r:id="rId4"/>
              </a:rPr>
              <a:t>ContactsContract.Data</a:t>
            </a:r>
            <a:r>
              <a:rPr lang="en-US" b="0" i="0" dirty="0">
                <a:solidFill>
                  <a:srgbClr val="202124"/>
                </a:solidFill>
                <a:effectLst/>
                <a:latin typeface="Roboto" panose="02000000000000000000" pitchFamily="2" charset="0"/>
              </a:rPr>
              <a:t>, to read and write information about a particular person. It is tempting to think of a content provider as an abstraction on a database, because there is a lot of API and support built in to them for that common case. However, they have a different core purpose from a system-design perspective. To the system, a content provider is an entry point into an app for publishing named data items, identified by a URI scheme. Thus an app can decide how it wants to map the data it contains to a URI namespace, handing out those URIs to other entities which can in turn use them to access the data.</a:t>
            </a:r>
            <a:endParaRPr dirty="0"/>
          </a:p>
        </p:txBody>
      </p:sp>
    </p:spTree>
    <p:extLst>
      <p:ext uri="{BB962C8B-B14F-4D97-AF65-F5344CB8AC3E}">
        <p14:creationId xmlns:p14="http://schemas.microsoft.com/office/powerpoint/2010/main" val="18373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a:t>
            </a:fld>
            <a:endParaRPr lang="en-US"/>
          </a:p>
        </p:txBody>
      </p:sp>
    </p:spTree>
    <p:extLst>
      <p:ext uri="{BB962C8B-B14F-4D97-AF65-F5344CB8AC3E}">
        <p14:creationId xmlns:p14="http://schemas.microsoft.com/office/powerpoint/2010/main" val="369596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l"/>
            <a:r>
              <a:rPr lang="en-US" b="1" i="0" dirty="0" err="1">
                <a:solidFill>
                  <a:srgbClr val="202124"/>
                </a:solidFill>
                <a:effectLst/>
              </a:rPr>
              <a:t>onCreate</a:t>
            </a:r>
            <a:r>
              <a:rPr lang="en-US" b="1" i="0" dirty="0">
                <a:solidFill>
                  <a:srgbClr val="202124"/>
                </a:solidFill>
                <a:effectLst/>
              </a:rPr>
              <a:t>()</a:t>
            </a:r>
          </a:p>
          <a:p>
            <a:pPr algn="l"/>
            <a:r>
              <a:rPr lang="en-US" b="0" i="0" dirty="0">
                <a:solidFill>
                  <a:srgbClr val="202124"/>
                </a:solidFill>
                <a:effectLst/>
                <a:latin typeface="Roboto" panose="02000000000000000000" pitchFamily="2" charset="0"/>
              </a:rPr>
              <a:t>You must implement this callback, which fires when the system creates your activity. Your implementation should initialize the essential components of your activity: For example, your app should create views and bind data to lists here. Most importantly, this is where you must call </a:t>
            </a:r>
            <a:r>
              <a:rPr lang="en-US" b="0" i="0" dirty="0" err="1">
                <a:solidFill>
                  <a:srgbClr val="202124"/>
                </a:solidFill>
                <a:effectLst/>
                <a:latin typeface="Roboto" panose="02000000000000000000" pitchFamily="2" charset="0"/>
                <a:hlinkClick r:id="rId3"/>
              </a:rPr>
              <a:t>setContentView</a:t>
            </a:r>
            <a:r>
              <a:rPr lang="en-US" b="0" i="0" dirty="0">
                <a:solidFill>
                  <a:srgbClr val="202124"/>
                </a:solidFill>
                <a:effectLst/>
                <a:latin typeface="Roboto" panose="02000000000000000000" pitchFamily="2" charset="0"/>
                <a:hlinkClick r:id="rId3"/>
              </a:rPr>
              <a:t>()</a:t>
            </a:r>
            <a:r>
              <a:rPr lang="en-US" b="0" i="0" dirty="0">
                <a:solidFill>
                  <a:srgbClr val="202124"/>
                </a:solidFill>
                <a:effectLst/>
                <a:latin typeface="Roboto" panose="02000000000000000000" pitchFamily="2" charset="0"/>
              </a:rPr>
              <a:t> to define the layout for the activity's user interface.</a:t>
            </a:r>
          </a:p>
          <a:p>
            <a:pPr algn="l"/>
            <a:r>
              <a:rPr lang="en-US" b="0" i="0" dirty="0">
                <a:solidFill>
                  <a:srgbClr val="202124"/>
                </a:solidFill>
                <a:effectLst/>
                <a:latin typeface="Roboto" panose="02000000000000000000" pitchFamily="2" charset="0"/>
              </a:rPr>
              <a:t>When </a:t>
            </a:r>
            <a:r>
              <a:rPr lang="en-US" b="0" i="0" dirty="0" err="1">
                <a:solidFill>
                  <a:srgbClr val="202124"/>
                </a:solidFill>
                <a:effectLst/>
                <a:latin typeface="Roboto" panose="02000000000000000000" pitchFamily="2" charset="0"/>
                <a:hlinkClick r:id="rId4"/>
              </a:rPr>
              <a:t>onCreate</a:t>
            </a:r>
            <a:r>
              <a:rPr lang="en-US" b="0" i="0" dirty="0">
                <a:solidFill>
                  <a:srgbClr val="202124"/>
                </a:solidFill>
                <a:effectLst/>
                <a:latin typeface="Roboto" panose="02000000000000000000" pitchFamily="2" charset="0"/>
                <a:hlinkClick r:id="rId4"/>
              </a:rPr>
              <a:t>()</a:t>
            </a:r>
            <a:r>
              <a:rPr lang="en-US" b="0" i="0" dirty="0">
                <a:solidFill>
                  <a:srgbClr val="202124"/>
                </a:solidFill>
                <a:effectLst/>
                <a:latin typeface="Roboto" panose="02000000000000000000" pitchFamily="2" charset="0"/>
              </a:rPr>
              <a:t> finishes, the next callback is always </a:t>
            </a:r>
            <a:r>
              <a:rPr lang="en-US" b="0" i="0" dirty="0" err="1">
                <a:solidFill>
                  <a:srgbClr val="202124"/>
                </a:solidFill>
                <a:effectLst/>
                <a:latin typeface="Roboto" panose="02000000000000000000" pitchFamily="2" charset="0"/>
                <a:hlinkClick r:id="rId5"/>
              </a:rPr>
              <a:t>onStart</a:t>
            </a:r>
            <a:r>
              <a:rPr lang="en-US" b="0" i="0" dirty="0">
                <a:solidFill>
                  <a:srgbClr val="202124"/>
                </a:solidFill>
                <a:effectLst/>
                <a:latin typeface="Roboto" panose="02000000000000000000" pitchFamily="2" charset="0"/>
                <a:hlinkClick r:id="rId5"/>
              </a:rPr>
              <a:t>()</a:t>
            </a:r>
            <a:r>
              <a:rPr lang="en-US" b="0" i="0" dirty="0">
                <a:solidFill>
                  <a:srgbClr val="202124"/>
                </a:solidFill>
                <a:effectLst/>
                <a:latin typeface="Roboto" panose="02000000000000000000" pitchFamily="2" charset="0"/>
              </a:rPr>
              <a:t>.</a:t>
            </a:r>
          </a:p>
          <a:p>
            <a:pPr algn="l"/>
            <a:r>
              <a:rPr lang="en-US" b="1" i="0" dirty="0" err="1">
                <a:solidFill>
                  <a:srgbClr val="202124"/>
                </a:solidFill>
                <a:effectLst/>
              </a:rPr>
              <a:t>onStart</a:t>
            </a:r>
            <a:r>
              <a:rPr lang="en-US" b="1" i="0" dirty="0">
                <a:solidFill>
                  <a:srgbClr val="202124"/>
                </a:solidFill>
                <a:effectLst/>
              </a:rPr>
              <a:t>()</a:t>
            </a:r>
          </a:p>
          <a:p>
            <a:pPr algn="l"/>
            <a:r>
              <a:rPr lang="en-US" b="0" i="0" dirty="0">
                <a:solidFill>
                  <a:srgbClr val="202124"/>
                </a:solidFill>
                <a:effectLst/>
                <a:latin typeface="Roboto" panose="02000000000000000000" pitchFamily="2" charset="0"/>
              </a:rPr>
              <a:t>As </a:t>
            </a:r>
            <a:r>
              <a:rPr lang="en-US" b="0" i="0" dirty="0" err="1">
                <a:solidFill>
                  <a:srgbClr val="202124"/>
                </a:solidFill>
                <a:effectLst/>
                <a:latin typeface="Roboto" panose="02000000000000000000" pitchFamily="2" charset="0"/>
                <a:hlinkClick r:id="rId4"/>
              </a:rPr>
              <a:t>onCreate</a:t>
            </a:r>
            <a:r>
              <a:rPr lang="en-US" b="0" i="0" dirty="0">
                <a:solidFill>
                  <a:srgbClr val="202124"/>
                </a:solidFill>
                <a:effectLst/>
                <a:latin typeface="Roboto" panose="02000000000000000000" pitchFamily="2" charset="0"/>
                <a:hlinkClick r:id="rId4"/>
              </a:rPr>
              <a:t>()</a:t>
            </a:r>
            <a:r>
              <a:rPr lang="en-US" b="0" i="0" dirty="0">
                <a:solidFill>
                  <a:srgbClr val="202124"/>
                </a:solidFill>
                <a:effectLst/>
                <a:latin typeface="Roboto" panose="02000000000000000000" pitchFamily="2" charset="0"/>
              </a:rPr>
              <a:t> exits, the activity enters the Started state, and the activity becomes visible to the user. This callback contains what amounts to the activity’s final preparations for coming to the foreground and becoming interactive.</a:t>
            </a:r>
          </a:p>
          <a:p>
            <a:pPr algn="l"/>
            <a:r>
              <a:rPr lang="en-US" b="1" i="0" dirty="0" err="1">
                <a:solidFill>
                  <a:srgbClr val="202124"/>
                </a:solidFill>
                <a:effectLst/>
              </a:rPr>
              <a:t>onResume</a:t>
            </a:r>
            <a:r>
              <a:rPr lang="en-US" b="1" i="0" dirty="0">
                <a:solidFill>
                  <a:srgbClr val="202124"/>
                </a:solidFill>
                <a:effectLst/>
              </a:rPr>
              <a:t>()</a:t>
            </a:r>
          </a:p>
          <a:p>
            <a:pPr algn="l"/>
            <a:r>
              <a:rPr lang="en-US" b="0" i="0" dirty="0">
                <a:solidFill>
                  <a:srgbClr val="202124"/>
                </a:solidFill>
                <a:effectLst/>
                <a:latin typeface="Roboto" panose="02000000000000000000" pitchFamily="2" charset="0"/>
              </a:rPr>
              <a:t>The system invokes this callback just before the activity starts interacting with the user. At this point, the activity is at the top of the activity stack, and captures all user input. Most of an app’s core functionality is implemented in the </a:t>
            </a:r>
            <a:r>
              <a:rPr lang="en-US" b="0" i="0" dirty="0" err="1">
                <a:solidFill>
                  <a:srgbClr val="202124"/>
                </a:solidFill>
                <a:effectLst/>
                <a:latin typeface="Roboto" panose="02000000000000000000" pitchFamily="2" charset="0"/>
                <a:hlinkClick r:id="rId6"/>
              </a:rPr>
              <a:t>onResume</a:t>
            </a:r>
            <a:r>
              <a:rPr lang="en-US" b="0" i="0" dirty="0">
                <a:solidFill>
                  <a:srgbClr val="202124"/>
                </a:solidFill>
                <a:effectLst/>
                <a:latin typeface="Roboto" panose="02000000000000000000" pitchFamily="2" charset="0"/>
                <a:hlinkClick r:id="rId6"/>
              </a:rPr>
              <a:t>()</a:t>
            </a:r>
            <a:r>
              <a:rPr lang="en-US" b="0" i="0" dirty="0">
                <a:solidFill>
                  <a:srgbClr val="202124"/>
                </a:solidFill>
                <a:effectLst/>
                <a:latin typeface="Roboto" panose="02000000000000000000" pitchFamily="2" charset="0"/>
              </a:rPr>
              <a:t> method.</a:t>
            </a:r>
          </a:p>
          <a:p>
            <a:pPr algn="l"/>
            <a:r>
              <a:rPr lang="en-US" b="0" i="0" dirty="0">
                <a:solidFill>
                  <a:srgbClr val="202124"/>
                </a:solidFill>
                <a:effectLst/>
                <a:latin typeface="Roboto" panose="02000000000000000000" pitchFamily="2" charset="0"/>
              </a:rPr>
              <a:t>The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callback always follows </a:t>
            </a:r>
            <a:r>
              <a:rPr lang="en-US" b="0" i="0" dirty="0" err="1">
                <a:solidFill>
                  <a:srgbClr val="202124"/>
                </a:solidFill>
                <a:effectLst/>
                <a:latin typeface="Roboto" panose="02000000000000000000" pitchFamily="2" charset="0"/>
                <a:hlinkClick r:id="rId6"/>
              </a:rPr>
              <a:t>onResume</a:t>
            </a:r>
            <a:r>
              <a:rPr lang="en-US" b="0" i="0" dirty="0">
                <a:solidFill>
                  <a:srgbClr val="202124"/>
                </a:solidFill>
                <a:effectLst/>
                <a:latin typeface="Roboto" panose="02000000000000000000" pitchFamily="2" charset="0"/>
                <a:hlinkClick r:id="rId6"/>
              </a:rPr>
              <a:t>()</a:t>
            </a:r>
            <a:r>
              <a:rPr lang="en-US" b="0" i="0" dirty="0">
                <a:solidFill>
                  <a:srgbClr val="202124"/>
                </a:solidFill>
                <a:effectLst/>
                <a:latin typeface="Roboto" panose="02000000000000000000" pitchFamily="2" charset="0"/>
              </a:rPr>
              <a:t>.</a:t>
            </a:r>
          </a:p>
          <a:p>
            <a:pPr algn="l"/>
            <a:r>
              <a:rPr lang="en-US" b="1" i="0" dirty="0" err="1">
                <a:solidFill>
                  <a:srgbClr val="202124"/>
                </a:solidFill>
                <a:effectLst/>
              </a:rPr>
              <a:t>onPause</a:t>
            </a:r>
            <a:r>
              <a:rPr lang="en-US" b="1" i="0" dirty="0">
                <a:solidFill>
                  <a:srgbClr val="202124"/>
                </a:solidFill>
                <a:effectLst/>
              </a:rPr>
              <a:t>()</a:t>
            </a:r>
          </a:p>
          <a:p>
            <a:pPr algn="l"/>
            <a:r>
              <a:rPr lang="en-US" b="0" i="0" dirty="0">
                <a:solidFill>
                  <a:srgbClr val="202124"/>
                </a:solidFill>
                <a:effectLst/>
                <a:latin typeface="Roboto" panose="02000000000000000000" pitchFamily="2" charset="0"/>
              </a:rPr>
              <a:t>The system calls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when the activity loses focus and enters a Paused state. This state occurs when, for example, the user taps the Back or </a:t>
            </a:r>
            <a:r>
              <a:rPr lang="en-US" b="0" i="0" dirty="0" err="1">
                <a:solidFill>
                  <a:srgbClr val="202124"/>
                </a:solidFill>
                <a:effectLst/>
                <a:latin typeface="Roboto" panose="02000000000000000000" pitchFamily="2" charset="0"/>
              </a:rPr>
              <a:t>Recents</a:t>
            </a:r>
            <a:r>
              <a:rPr lang="en-US" b="0" i="0" dirty="0">
                <a:solidFill>
                  <a:srgbClr val="202124"/>
                </a:solidFill>
                <a:effectLst/>
                <a:latin typeface="Roboto" panose="02000000000000000000" pitchFamily="2" charset="0"/>
              </a:rPr>
              <a:t> button. When the system calls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for your activity, it technically means your activity is still partially visible, but most often is an indication that the user is leaving the activity, and the activity will soon enter the Stopped or Resumed state.</a:t>
            </a:r>
          </a:p>
          <a:p>
            <a:pPr algn="l"/>
            <a:r>
              <a:rPr lang="en-US" b="0" i="0" dirty="0">
                <a:solidFill>
                  <a:srgbClr val="202124"/>
                </a:solidFill>
                <a:effectLst/>
                <a:latin typeface="Roboto" panose="02000000000000000000" pitchFamily="2" charset="0"/>
              </a:rPr>
              <a:t>An activity in the Paused state may continue to update the UI if the user is expecting the UI to update. Examples of such an activity include one showing a navigation map screen or a media player playing. Even if such activities lose focus, the user expects their UI to continue updating.</a:t>
            </a:r>
          </a:p>
          <a:p>
            <a:pPr algn="l"/>
            <a:r>
              <a:rPr lang="en-US" b="0" i="0" dirty="0">
                <a:solidFill>
                  <a:srgbClr val="202124"/>
                </a:solidFill>
                <a:effectLst/>
                <a:latin typeface="Roboto" panose="02000000000000000000" pitchFamily="2" charset="0"/>
              </a:rPr>
              <a:t>You should </a:t>
            </a:r>
            <a:r>
              <a:rPr lang="en-US" b="1" i="0" dirty="0">
                <a:solidFill>
                  <a:srgbClr val="202124"/>
                </a:solidFill>
                <a:effectLst/>
                <a:latin typeface="Roboto" panose="02000000000000000000" pitchFamily="2" charset="0"/>
              </a:rPr>
              <a:t>not</a:t>
            </a:r>
            <a:r>
              <a:rPr lang="en-US" b="0" i="0" dirty="0">
                <a:solidFill>
                  <a:srgbClr val="202124"/>
                </a:solidFill>
                <a:effectLst/>
                <a:latin typeface="Roboto" panose="02000000000000000000" pitchFamily="2" charset="0"/>
              </a:rPr>
              <a:t> use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to save application or user data, make network calls, or execute database transactions. For information about saving data, see </a:t>
            </a:r>
            <a:r>
              <a:rPr lang="en-US" b="0" i="0" dirty="0">
                <a:solidFill>
                  <a:srgbClr val="202124"/>
                </a:solidFill>
                <a:effectLst/>
                <a:latin typeface="Roboto" panose="02000000000000000000" pitchFamily="2" charset="0"/>
                <a:hlinkClick r:id="rId8"/>
              </a:rPr>
              <a:t>Saving and restoring activity state</a:t>
            </a:r>
            <a:r>
              <a:rPr lang="en-US" b="0" i="0" dirty="0">
                <a:solidFill>
                  <a:srgbClr val="202124"/>
                </a:solidFill>
                <a:effectLst/>
                <a:latin typeface="Roboto" panose="02000000000000000000" pitchFamily="2" charset="0"/>
              </a:rPr>
              <a:t>.</a:t>
            </a:r>
          </a:p>
          <a:p>
            <a:pPr algn="l"/>
            <a:r>
              <a:rPr lang="en-US" b="0" i="0" dirty="0">
                <a:solidFill>
                  <a:srgbClr val="202124"/>
                </a:solidFill>
                <a:effectLst/>
                <a:latin typeface="Roboto" panose="02000000000000000000" pitchFamily="2" charset="0"/>
              </a:rPr>
              <a:t>Once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finishes executing, the next callback is either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or </a:t>
            </a:r>
            <a:r>
              <a:rPr lang="en-US" b="0" i="0" dirty="0" err="1">
                <a:solidFill>
                  <a:srgbClr val="202124"/>
                </a:solidFill>
                <a:effectLst/>
                <a:latin typeface="Roboto" panose="02000000000000000000" pitchFamily="2" charset="0"/>
                <a:hlinkClick r:id="rId6"/>
              </a:rPr>
              <a:t>onResume</a:t>
            </a:r>
            <a:r>
              <a:rPr lang="en-US" b="0" i="0" dirty="0">
                <a:solidFill>
                  <a:srgbClr val="202124"/>
                </a:solidFill>
                <a:effectLst/>
                <a:latin typeface="Roboto" panose="02000000000000000000" pitchFamily="2" charset="0"/>
                <a:hlinkClick r:id="rId6"/>
              </a:rPr>
              <a:t>()</a:t>
            </a:r>
            <a:r>
              <a:rPr lang="en-US" b="0" i="0" dirty="0">
                <a:solidFill>
                  <a:srgbClr val="202124"/>
                </a:solidFill>
                <a:effectLst/>
                <a:latin typeface="Roboto" panose="02000000000000000000" pitchFamily="2" charset="0"/>
              </a:rPr>
              <a:t>, depending on what happens after the activity enters the Paused state.</a:t>
            </a:r>
          </a:p>
          <a:p>
            <a:pPr algn="l"/>
            <a:r>
              <a:rPr lang="en-US" b="1" i="0" dirty="0" err="1">
                <a:solidFill>
                  <a:srgbClr val="202124"/>
                </a:solidFill>
                <a:effectLst/>
              </a:rPr>
              <a:t>onStop</a:t>
            </a:r>
            <a:r>
              <a:rPr lang="en-US" b="1" i="0" dirty="0">
                <a:solidFill>
                  <a:srgbClr val="202124"/>
                </a:solidFill>
                <a:effectLst/>
              </a:rPr>
              <a:t>()</a:t>
            </a:r>
          </a:p>
          <a:p>
            <a:pPr algn="l"/>
            <a:r>
              <a:rPr lang="en-US" b="0" i="0" dirty="0">
                <a:solidFill>
                  <a:srgbClr val="202124"/>
                </a:solidFill>
                <a:effectLst/>
                <a:latin typeface="Roboto" panose="02000000000000000000" pitchFamily="2" charset="0"/>
              </a:rPr>
              <a:t>The system calls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when the activity is no longer visible to the user. This may happen because the activity is being destroyed, a new activity is starting, or an existing activity is entering a Resumed state and is covering the stopped activity. In all of these cases, the stopped activity is no longer visible at all. When your activity is no longer visible to the user, it has entered the </a:t>
            </a:r>
            <a:r>
              <a:rPr lang="en-US" b="0" i="1" dirty="0">
                <a:solidFill>
                  <a:srgbClr val="202124"/>
                </a:solidFill>
                <a:effectLst/>
                <a:latin typeface="Roboto" panose="02000000000000000000" pitchFamily="2" charset="0"/>
              </a:rPr>
              <a:t>Stopped</a:t>
            </a:r>
            <a:r>
              <a:rPr lang="en-US" b="0" i="0" dirty="0">
                <a:solidFill>
                  <a:srgbClr val="202124"/>
                </a:solidFill>
                <a:effectLst/>
                <a:latin typeface="Roboto" panose="02000000000000000000" pitchFamily="2" charset="0"/>
              </a:rPr>
              <a:t> state, and the system invokes the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callback. This may occur, for example, when a newly launched activity covers the entire screen. The system may also call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when the activity has finished running, and is about to be terminated.</a:t>
            </a:r>
          </a:p>
          <a:p>
            <a:pPr algn="l"/>
            <a:r>
              <a:rPr lang="en-US" b="0" i="0" dirty="0">
                <a:solidFill>
                  <a:srgbClr val="202124"/>
                </a:solidFill>
                <a:effectLst/>
                <a:latin typeface="Roboto" panose="02000000000000000000" pitchFamily="2" charset="0"/>
              </a:rPr>
              <a:t>When the activity moves to the stopped state, any lifecycle-aware component tied to the activity's lifecycle will receive the </a:t>
            </a:r>
            <a:r>
              <a:rPr lang="en-US" b="0" i="0" dirty="0">
                <a:solidFill>
                  <a:srgbClr val="202124"/>
                </a:solidFill>
                <a:effectLst/>
                <a:latin typeface="Roboto" panose="02000000000000000000" pitchFamily="2" charset="0"/>
                <a:hlinkClick r:id="rId10"/>
              </a:rPr>
              <a:t>ON_STOP</a:t>
            </a:r>
            <a:r>
              <a:rPr lang="en-US" b="0" i="0" dirty="0">
                <a:solidFill>
                  <a:srgbClr val="202124"/>
                </a:solidFill>
                <a:effectLst/>
                <a:latin typeface="Roboto" panose="02000000000000000000" pitchFamily="2" charset="0"/>
              </a:rPr>
              <a:t> event. This is where the lifecycle components can stop any functionality that does not need to run while the component is not visible on the screen.</a:t>
            </a:r>
          </a:p>
          <a:p>
            <a:pPr algn="l"/>
            <a:r>
              <a:rPr lang="en-US" b="0" i="0" dirty="0">
                <a:solidFill>
                  <a:srgbClr val="202124"/>
                </a:solidFill>
                <a:effectLst/>
                <a:latin typeface="Roboto" panose="02000000000000000000" pitchFamily="2" charset="0"/>
              </a:rPr>
              <a:t>In the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method, the app should release or adjust resources that are not needed while the app is not visible to the user. For example, your app might pause animations or switch from fine-grained to coarse-grained location updates. Using </a:t>
            </a:r>
            <a:r>
              <a:rPr lang="en-US" b="0" i="0" dirty="0" err="1">
                <a:solidFill>
                  <a:srgbClr val="202124"/>
                </a:solidFill>
                <a:effectLst/>
                <a:latin typeface="Roboto" panose="02000000000000000000" pitchFamily="2" charset="0"/>
                <a:hlinkClick r:id="rId9"/>
              </a:rPr>
              <a:t>onStop</a:t>
            </a:r>
            <a:r>
              <a:rPr lang="en-US" b="0" i="0" dirty="0">
                <a:solidFill>
                  <a:srgbClr val="202124"/>
                </a:solidFill>
                <a:effectLst/>
                <a:latin typeface="Roboto" panose="02000000000000000000" pitchFamily="2" charset="0"/>
                <a:hlinkClick r:id="rId9"/>
              </a:rPr>
              <a:t>()</a:t>
            </a:r>
            <a:r>
              <a:rPr lang="en-US" b="0" i="0" dirty="0">
                <a:solidFill>
                  <a:srgbClr val="202124"/>
                </a:solidFill>
                <a:effectLst/>
                <a:latin typeface="Roboto" panose="02000000000000000000" pitchFamily="2" charset="0"/>
              </a:rPr>
              <a:t> instead of </a:t>
            </a:r>
            <a:r>
              <a:rPr lang="en-US" b="0" i="0" dirty="0" err="1">
                <a:solidFill>
                  <a:srgbClr val="202124"/>
                </a:solidFill>
                <a:effectLst/>
                <a:latin typeface="Roboto" panose="02000000000000000000" pitchFamily="2" charset="0"/>
                <a:hlinkClick r:id="rId7"/>
              </a:rPr>
              <a:t>onPause</a:t>
            </a:r>
            <a:r>
              <a:rPr lang="en-US" b="0" i="0" dirty="0">
                <a:solidFill>
                  <a:srgbClr val="202124"/>
                </a:solidFill>
                <a:effectLst/>
                <a:latin typeface="Roboto" panose="02000000000000000000" pitchFamily="2" charset="0"/>
                <a:hlinkClick r:id="rId7"/>
              </a:rPr>
              <a:t>()</a:t>
            </a:r>
            <a:r>
              <a:rPr lang="en-US" b="0" i="0" dirty="0">
                <a:solidFill>
                  <a:srgbClr val="202124"/>
                </a:solidFill>
                <a:effectLst/>
                <a:latin typeface="Roboto" panose="02000000000000000000" pitchFamily="2" charset="0"/>
              </a:rPr>
              <a:t> ensures that UI-related work continues, even when the user is viewing your activity in multi-window mode.</a:t>
            </a:r>
          </a:p>
          <a:p>
            <a:pPr algn="l"/>
            <a:endParaRPr lang="en-US" b="0" i="0" dirty="0">
              <a:solidFill>
                <a:srgbClr val="202124"/>
              </a:solidFill>
              <a:effectLst/>
              <a:latin typeface="Roboto" panose="02000000000000000000" pitchFamily="2" charset="0"/>
            </a:endParaRPr>
          </a:p>
          <a:p>
            <a:pPr algn="l"/>
            <a:r>
              <a:rPr lang="en-US" b="0" i="0" dirty="0">
                <a:solidFill>
                  <a:srgbClr val="202124"/>
                </a:solidFill>
                <a:effectLst/>
                <a:latin typeface="Roboto" panose="02000000000000000000" pitchFamily="2" charset="0"/>
              </a:rPr>
              <a:t>The next callback that the system calls is either </a:t>
            </a:r>
            <a:r>
              <a:rPr lang="en-US" b="0" i="0" dirty="0" err="1">
                <a:solidFill>
                  <a:srgbClr val="202124"/>
                </a:solidFill>
                <a:effectLst/>
                <a:latin typeface="Roboto" panose="02000000000000000000" pitchFamily="2" charset="0"/>
                <a:hlinkClick r:id="rId11"/>
              </a:rPr>
              <a:t>onRestart</a:t>
            </a:r>
            <a:r>
              <a:rPr lang="en-US" b="0" i="0" dirty="0">
                <a:solidFill>
                  <a:srgbClr val="202124"/>
                </a:solidFill>
                <a:effectLst/>
                <a:latin typeface="Roboto" panose="02000000000000000000" pitchFamily="2" charset="0"/>
                <a:hlinkClick r:id="rId11"/>
              </a:rPr>
              <a:t>()</a:t>
            </a:r>
            <a:r>
              <a:rPr lang="en-US" b="0" i="0" dirty="0">
                <a:solidFill>
                  <a:srgbClr val="202124"/>
                </a:solidFill>
                <a:effectLst/>
                <a:latin typeface="Roboto" panose="02000000000000000000" pitchFamily="2" charset="0"/>
              </a:rPr>
              <a:t>, if the activity is coming back to interact with the user, or by </a:t>
            </a:r>
            <a:r>
              <a:rPr lang="en-US" b="0" i="0" dirty="0" err="1">
                <a:solidFill>
                  <a:srgbClr val="202124"/>
                </a:solidFill>
                <a:effectLst/>
                <a:latin typeface="Roboto" panose="02000000000000000000" pitchFamily="2" charset="0"/>
                <a:hlinkClick r:id="rId12"/>
              </a:rPr>
              <a:t>onDestroy</a:t>
            </a:r>
            <a:r>
              <a:rPr lang="en-US" b="0" i="0" dirty="0">
                <a:solidFill>
                  <a:srgbClr val="202124"/>
                </a:solidFill>
                <a:effectLst/>
                <a:latin typeface="Roboto" panose="02000000000000000000" pitchFamily="2" charset="0"/>
                <a:hlinkClick r:id="rId12"/>
              </a:rPr>
              <a:t>()</a:t>
            </a:r>
            <a:r>
              <a:rPr lang="en-US" b="0" i="0" dirty="0">
                <a:solidFill>
                  <a:srgbClr val="202124"/>
                </a:solidFill>
                <a:effectLst/>
                <a:latin typeface="Roboto" panose="02000000000000000000" pitchFamily="2" charset="0"/>
              </a:rPr>
              <a:t> if this activity is completely terminating.</a:t>
            </a:r>
          </a:p>
          <a:p>
            <a:pPr algn="l"/>
            <a:r>
              <a:rPr lang="en-US" b="1" i="0" dirty="0" err="1">
                <a:solidFill>
                  <a:srgbClr val="202124"/>
                </a:solidFill>
                <a:effectLst/>
              </a:rPr>
              <a:t>onRestart</a:t>
            </a:r>
            <a:r>
              <a:rPr lang="en-US" b="1" i="0" dirty="0">
                <a:solidFill>
                  <a:srgbClr val="202124"/>
                </a:solidFill>
                <a:effectLst/>
              </a:rPr>
              <a:t>()</a:t>
            </a:r>
          </a:p>
          <a:p>
            <a:pPr algn="l"/>
            <a:r>
              <a:rPr lang="en-US" b="0" i="0" dirty="0">
                <a:solidFill>
                  <a:srgbClr val="202124"/>
                </a:solidFill>
                <a:effectLst/>
                <a:latin typeface="Roboto" panose="02000000000000000000" pitchFamily="2" charset="0"/>
              </a:rPr>
              <a:t>The system invokes this callback when an activity in the Stopped state is about to restart. </a:t>
            </a:r>
            <a:r>
              <a:rPr lang="en-US" b="0" i="0" dirty="0" err="1">
                <a:solidFill>
                  <a:srgbClr val="202124"/>
                </a:solidFill>
                <a:effectLst/>
                <a:latin typeface="Roboto" panose="02000000000000000000" pitchFamily="2" charset="0"/>
                <a:hlinkClick r:id="rId11"/>
              </a:rPr>
              <a:t>onRestart</a:t>
            </a:r>
            <a:r>
              <a:rPr lang="en-US" b="0" i="0" dirty="0">
                <a:solidFill>
                  <a:srgbClr val="202124"/>
                </a:solidFill>
                <a:effectLst/>
                <a:latin typeface="Roboto" panose="02000000000000000000" pitchFamily="2" charset="0"/>
                <a:hlinkClick r:id="rId11"/>
              </a:rPr>
              <a:t>()</a:t>
            </a:r>
            <a:r>
              <a:rPr lang="en-US" b="0" i="0" dirty="0">
                <a:solidFill>
                  <a:srgbClr val="202124"/>
                </a:solidFill>
                <a:effectLst/>
                <a:latin typeface="Roboto" panose="02000000000000000000" pitchFamily="2" charset="0"/>
              </a:rPr>
              <a:t> restores the state of the activity from the time that it was stopped.</a:t>
            </a:r>
          </a:p>
          <a:p>
            <a:pPr algn="l"/>
            <a:r>
              <a:rPr lang="en-US" b="0" i="0" dirty="0">
                <a:solidFill>
                  <a:srgbClr val="202124"/>
                </a:solidFill>
                <a:effectLst/>
                <a:latin typeface="Roboto" panose="02000000000000000000" pitchFamily="2" charset="0"/>
              </a:rPr>
              <a:t>This callback is always followed by </a:t>
            </a:r>
            <a:r>
              <a:rPr lang="en-US" b="0" i="0" dirty="0" err="1">
                <a:solidFill>
                  <a:srgbClr val="202124"/>
                </a:solidFill>
                <a:effectLst/>
                <a:latin typeface="Roboto" panose="02000000000000000000" pitchFamily="2" charset="0"/>
                <a:hlinkClick r:id="rId5"/>
              </a:rPr>
              <a:t>onStart</a:t>
            </a:r>
            <a:r>
              <a:rPr lang="en-US" b="0" i="0" dirty="0">
                <a:solidFill>
                  <a:srgbClr val="202124"/>
                </a:solidFill>
                <a:effectLst/>
                <a:latin typeface="Roboto" panose="02000000000000000000" pitchFamily="2" charset="0"/>
                <a:hlinkClick r:id="rId5"/>
              </a:rPr>
              <a:t>()</a:t>
            </a:r>
            <a:r>
              <a:rPr lang="en-US" b="0" i="0" dirty="0">
                <a:solidFill>
                  <a:srgbClr val="202124"/>
                </a:solidFill>
                <a:effectLst/>
                <a:latin typeface="Roboto" panose="02000000000000000000" pitchFamily="2" charset="0"/>
              </a:rPr>
              <a:t>.</a:t>
            </a:r>
          </a:p>
          <a:p>
            <a:pPr algn="l"/>
            <a:r>
              <a:rPr lang="en-US" b="1" i="0" dirty="0" err="1">
                <a:solidFill>
                  <a:srgbClr val="202124"/>
                </a:solidFill>
                <a:effectLst/>
              </a:rPr>
              <a:t>onDestroy</a:t>
            </a:r>
            <a:r>
              <a:rPr lang="en-US" b="1" i="0" dirty="0">
                <a:solidFill>
                  <a:srgbClr val="202124"/>
                </a:solidFill>
                <a:effectLst/>
              </a:rPr>
              <a:t>()</a:t>
            </a:r>
          </a:p>
          <a:p>
            <a:pPr algn="l"/>
            <a:r>
              <a:rPr lang="en-US" b="0" i="0" dirty="0">
                <a:solidFill>
                  <a:srgbClr val="202124"/>
                </a:solidFill>
                <a:effectLst/>
                <a:latin typeface="Roboto" panose="02000000000000000000" pitchFamily="2" charset="0"/>
              </a:rPr>
              <a:t>The system invokes this callback before an activity is destroyed.</a:t>
            </a:r>
          </a:p>
          <a:p>
            <a:pPr algn="l"/>
            <a:r>
              <a:rPr lang="en-US" b="0" i="0" dirty="0">
                <a:solidFill>
                  <a:srgbClr val="202124"/>
                </a:solidFill>
                <a:effectLst/>
                <a:latin typeface="Roboto" panose="02000000000000000000" pitchFamily="2" charset="0"/>
              </a:rPr>
              <a:t>This callback is the final one that the activity receives. </a:t>
            </a:r>
            <a:r>
              <a:rPr lang="en-US" b="0" i="0" dirty="0" err="1">
                <a:solidFill>
                  <a:srgbClr val="202124"/>
                </a:solidFill>
                <a:effectLst/>
                <a:latin typeface="Roboto" panose="02000000000000000000" pitchFamily="2" charset="0"/>
                <a:hlinkClick r:id="rId12"/>
              </a:rPr>
              <a:t>onDestroy</a:t>
            </a:r>
            <a:r>
              <a:rPr lang="en-US" b="0" i="0" dirty="0">
                <a:solidFill>
                  <a:srgbClr val="202124"/>
                </a:solidFill>
                <a:effectLst/>
                <a:latin typeface="Roboto" panose="02000000000000000000" pitchFamily="2" charset="0"/>
                <a:hlinkClick r:id="rId12"/>
              </a:rPr>
              <a:t>()</a:t>
            </a:r>
            <a:r>
              <a:rPr lang="en-US" b="0" i="0" dirty="0">
                <a:solidFill>
                  <a:srgbClr val="202124"/>
                </a:solidFill>
                <a:effectLst/>
                <a:latin typeface="Roboto" panose="02000000000000000000" pitchFamily="2" charset="0"/>
              </a:rPr>
              <a:t> is usually implemented to ensure that all of an activity’s resources are released when the activity, or the process containing it, is destroyed.</a:t>
            </a:r>
          </a:p>
          <a:p>
            <a:pPr lvl="0" rtl="0">
              <a:spcBef>
                <a:spcPts val="0"/>
              </a:spcBef>
              <a:buNone/>
            </a:pPr>
            <a:endParaRPr dirty="0"/>
          </a:p>
        </p:txBody>
      </p:sp>
    </p:spTree>
    <p:extLst>
      <p:ext uri="{BB962C8B-B14F-4D97-AF65-F5344CB8AC3E}">
        <p14:creationId xmlns:p14="http://schemas.microsoft.com/office/powerpoint/2010/main" val="212116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 Filters are declared if you want to start receiving/communicating</a:t>
            </a:r>
            <a:r>
              <a:rPr lang="en-US" baseline="0" dirty="0"/>
              <a:t> with other applications. But if you don’t declare it then the activity will only be started through a explicit intent.</a:t>
            </a:r>
          </a:p>
          <a:p>
            <a:pPr marL="171450" indent="-171450">
              <a:buFont typeface="Arial" panose="020B0604020202020204" pitchFamily="34" charset="0"/>
              <a:buChar char="•"/>
            </a:pPr>
            <a:r>
              <a:rPr lang="en-US" b="0" i="0" dirty="0">
                <a:solidFill>
                  <a:srgbClr val="202124"/>
                </a:solidFill>
                <a:effectLst/>
                <a:latin typeface="Roboto" panose="02000000000000000000" pitchFamily="2" charset="0"/>
              </a:rPr>
              <a:t>The following code snippet shows how to configure an activity that sends text data, and receives requests from other activities to do so:</a:t>
            </a:r>
          </a:p>
          <a:p>
            <a:pPr marL="171450" indent="-171450">
              <a:buFont typeface="Arial" panose="020B0604020202020204" pitchFamily="34" charset="0"/>
              <a:buChar char="•"/>
            </a:pPr>
            <a:r>
              <a:rPr lang="en-US" b="0" i="0" dirty="0">
                <a:solidFill>
                  <a:srgbClr val="202124"/>
                </a:solidFill>
                <a:effectLst/>
                <a:latin typeface="Roboto" panose="02000000000000000000" pitchFamily="2" charset="0"/>
              </a:rPr>
              <a:t>In this example, the </a:t>
            </a:r>
            <a:r>
              <a:rPr lang="en-US" b="0" i="0" dirty="0">
                <a:effectLst/>
                <a:latin typeface="Roboto" panose="02000000000000000000" pitchFamily="2" charset="0"/>
                <a:hlinkClick r:id="rId3"/>
              </a:rPr>
              <a:t>&lt;action&gt;</a:t>
            </a:r>
            <a:r>
              <a:rPr lang="en-US" b="0" i="0" dirty="0">
                <a:solidFill>
                  <a:srgbClr val="202124"/>
                </a:solidFill>
                <a:effectLst/>
                <a:latin typeface="Roboto" panose="02000000000000000000" pitchFamily="2" charset="0"/>
              </a:rPr>
              <a:t> element specifies that this activity sends data. Declaring the </a:t>
            </a:r>
            <a:r>
              <a:rPr lang="en-US" b="0" i="0" dirty="0">
                <a:effectLst/>
                <a:latin typeface="Roboto" panose="02000000000000000000" pitchFamily="2" charset="0"/>
                <a:hlinkClick r:id="rId4"/>
              </a:rPr>
              <a:t>&lt;category&gt;</a:t>
            </a:r>
            <a:r>
              <a:rPr lang="en-US" b="0" i="0" dirty="0">
                <a:solidFill>
                  <a:srgbClr val="202124"/>
                </a:solidFill>
                <a:effectLst/>
                <a:latin typeface="Roboto" panose="02000000000000000000" pitchFamily="2" charset="0"/>
              </a:rPr>
              <a:t> element as </a:t>
            </a:r>
            <a:r>
              <a:rPr lang="en-US" dirty="0"/>
              <a:t>DEFAULT</a:t>
            </a:r>
            <a:r>
              <a:rPr lang="en-US" b="0" i="0" dirty="0">
                <a:solidFill>
                  <a:srgbClr val="202124"/>
                </a:solidFill>
                <a:effectLst/>
                <a:latin typeface="Roboto" panose="02000000000000000000" pitchFamily="2" charset="0"/>
              </a:rPr>
              <a:t> enables the activity to receive launch requests. The </a:t>
            </a:r>
            <a:r>
              <a:rPr lang="en-US" b="0" i="0" dirty="0">
                <a:effectLst/>
                <a:latin typeface="Roboto" panose="02000000000000000000" pitchFamily="2" charset="0"/>
                <a:hlinkClick r:id="rId5"/>
              </a:rPr>
              <a:t>&lt;data&gt;</a:t>
            </a:r>
            <a:r>
              <a:rPr lang="en-US" b="0" i="0" dirty="0">
                <a:solidFill>
                  <a:srgbClr val="202124"/>
                </a:solidFill>
                <a:effectLst/>
                <a:latin typeface="Roboto" panose="02000000000000000000" pitchFamily="2" charset="0"/>
              </a:rPr>
              <a:t> element specifies the type of data that this activity can send.</a:t>
            </a:r>
          </a:p>
          <a:p>
            <a:pPr marL="171450" indent="-171450">
              <a:buFont typeface="Arial" panose="020B0604020202020204" pitchFamily="34" charset="0"/>
              <a:buChar char="•"/>
            </a:pPr>
            <a:r>
              <a:rPr lang="en-US" b="0" i="0" dirty="0">
                <a:solidFill>
                  <a:srgbClr val="202124"/>
                </a:solidFill>
                <a:effectLst/>
                <a:latin typeface="Roboto" panose="02000000000000000000" pitchFamily="2" charset="0"/>
              </a:rPr>
              <a:t>If you intend for your app to be self-contained and not allow other apps to activate its activities, you don't need any other intent filters. Activities that you don't want to make available to other applications should have no intent filters, and you can start them yourself using explicit intents</a:t>
            </a:r>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8</a:t>
            </a:fld>
            <a:endParaRPr lang="en-US"/>
          </a:p>
        </p:txBody>
      </p:sp>
    </p:spTree>
    <p:extLst>
      <p:ext uri="{BB962C8B-B14F-4D97-AF65-F5344CB8AC3E}">
        <p14:creationId xmlns:p14="http://schemas.microsoft.com/office/powerpoint/2010/main" val="193676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008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pPr/>
              <a:t>12/13/2021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209502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1110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977337CF-463D-4AC2-A30B-9D90A59E8CD0}" type="datetimeFigureOut">
              <a:rPr lang="en-US" smtClean="0"/>
              <a:t>12/13/2021</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370763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47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48082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12/13/2021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68525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337CF-463D-4AC2-A30B-9D90A59E8CD0}"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0487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337CF-463D-4AC2-A30B-9D90A59E8CD0}"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2258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337CF-463D-4AC2-A30B-9D90A59E8CD0}"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72609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88718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12/13/2021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016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50728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977337CF-463D-4AC2-A30B-9D90A59E8CD0}" type="datetimeFigureOut">
              <a:rPr lang="en-US" smtClean="0"/>
              <a:pPr/>
              <a:t>12/13/2021</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F43637C-DFDA-4D48-8BAD-E22581FA0542}"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47305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Mobile  Application Development</a:t>
            </a:r>
          </a:p>
        </p:txBody>
      </p:sp>
      <p:sp>
        <p:nvSpPr>
          <p:cNvPr id="3" name="Subtitle 2"/>
          <p:cNvSpPr>
            <a:spLocks noGrp="1"/>
          </p:cNvSpPr>
          <p:nvPr>
            <p:ph type="subTitle" idx="1"/>
          </p:nvPr>
        </p:nvSpPr>
        <p:spPr/>
        <p:txBody>
          <a:bodyPr/>
          <a:lstStyle/>
          <a:p>
            <a:pPr algn="ctr"/>
            <a:r>
              <a:rPr lang="en-US" b="1" dirty="0">
                <a:solidFill>
                  <a:schemeClr val="tx1"/>
                </a:solidFill>
              </a:rPr>
              <a:t>Activities and intent</a:t>
            </a: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352800" y="2968228"/>
            <a:ext cx="3048000" cy="917972"/>
          </a:xfrm>
          <a:prstGeom prst="rect">
            <a:avLst/>
          </a:prstGeom>
        </p:spPr>
        <p:txBody>
          <a:bodyPr vert="horz" lIns="91425" tIns="91425" rIns="91425" bIns="91425" rtlCol="0" anchor="b" anchorCtr="0">
            <a:noAutofit/>
          </a:bodyPr>
          <a:lstStyle/>
          <a:p>
            <a:r>
              <a:rPr lang="en" dirty="0">
                <a:solidFill>
                  <a:schemeClr val="accent6"/>
                </a:solidFill>
                <a:latin typeface="Algerian" panose="04020705040A02060702" pitchFamily="82" charset="0"/>
              </a:rPr>
              <a:t>Thank You!</a:t>
            </a:r>
          </a:p>
        </p:txBody>
      </p:sp>
    </p:spTree>
    <p:extLst>
      <p:ext uri="{BB962C8B-B14F-4D97-AF65-F5344CB8AC3E}">
        <p14:creationId xmlns:p14="http://schemas.microsoft.com/office/powerpoint/2010/main" val="332959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p:nvPr/>
        </p:nvSpPr>
        <p:spPr>
          <a:xfrm>
            <a:off x="372836" y="685800"/>
            <a:ext cx="8771164" cy="457200"/>
          </a:xfrm>
          <a:prstGeom prst="rect">
            <a:avLst/>
          </a:prstGeom>
          <a:noFill/>
        </p:spPr>
        <p:txBody>
          <a:bodyPr lIns="91425" tIns="91425" rIns="91425" bIns="91425" anchor="ctr" anchorCtr="0">
            <a:noAutofit/>
          </a:bodyPr>
          <a:lstStyle/>
          <a:p>
            <a:pPr>
              <a:spcBef>
                <a:spcPts val="0"/>
              </a:spcBef>
              <a:buNone/>
            </a:pPr>
            <a:r>
              <a:rPr lang="en" sz="2400" dirty="0">
                <a:latin typeface="Roboto Condensed"/>
                <a:ea typeface="Roboto Condensed"/>
                <a:cs typeface="Roboto Condensed"/>
                <a:sym typeface="Roboto Condensed"/>
              </a:rPr>
              <a:t>There are </a:t>
            </a:r>
            <a:r>
              <a:rPr lang="en" sz="2400" dirty="0">
                <a:solidFill>
                  <a:srgbClr val="CC0000"/>
                </a:solidFill>
                <a:latin typeface="Roboto Condensed"/>
                <a:ea typeface="Roboto Condensed"/>
                <a:cs typeface="Roboto Condensed"/>
                <a:sym typeface="Roboto Condensed"/>
              </a:rPr>
              <a:t>4 types</a:t>
            </a:r>
            <a:r>
              <a:rPr lang="en" sz="2400" dirty="0">
                <a:latin typeface="Roboto Condensed"/>
                <a:ea typeface="Roboto Condensed"/>
                <a:cs typeface="Roboto Condensed"/>
                <a:sym typeface="Roboto Condensed"/>
              </a:rPr>
              <a:t> of application </a:t>
            </a:r>
            <a:r>
              <a:rPr lang="en" sz="2400" dirty="0">
                <a:solidFill>
                  <a:srgbClr val="CC0000"/>
                </a:solidFill>
                <a:latin typeface="Roboto Condensed"/>
                <a:ea typeface="Roboto Condensed"/>
                <a:cs typeface="Roboto Condensed"/>
                <a:sym typeface="Roboto Condensed"/>
              </a:rPr>
              <a:t>components/building blocks</a:t>
            </a:r>
            <a:r>
              <a:rPr lang="en" sz="2400" dirty="0">
                <a:latin typeface="Roboto Condensed"/>
                <a:ea typeface="Roboto Condensed"/>
                <a:cs typeface="Roboto Condensed"/>
                <a:sym typeface="Roboto Condensed"/>
              </a:rPr>
              <a:t>:</a:t>
            </a:r>
          </a:p>
        </p:txBody>
      </p:sp>
      <p:sp>
        <p:nvSpPr>
          <p:cNvPr id="42" name="Shape 42"/>
          <p:cNvSpPr txBox="1">
            <a:spLocks noGrp="1"/>
          </p:cNvSpPr>
          <p:nvPr>
            <p:ph type="title"/>
          </p:nvPr>
        </p:nvSpPr>
        <p:spPr>
          <a:xfrm>
            <a:off x="38066" y="27709"/>
            <a:ext cx="7074299" cy="684300"/>
          </a:xfrm>
          <a:prstGeom prst="rect">
            <a:avLst/>
          </a:prstGeom>
          <a:solidFill>
            <a:srgbClr val="F3F3F3"/>
          </a:solidFill>
        </p:spPr>
        <p:txBody>
          <a:bodyPr lIns="91425" tIns="91425" rIns="91425" bIns="91425" anchor="b" anchorCtr="0">
            <a:noAutofit/>
          </a:bodyPr>
          <a:lstStyle/>
          <a:p>
            <a:pPr lvl="0" rtl="0">
              <a:spcBef>
                <a:spcPts val="0"/>
              </a:spcBef>
              <a:buNone/>
            </a:pPr>
            <a:r>
              <a:rPr lang="en" sz="2800" b="0" dirty="0">
                <a:solidFill>
                  <a:srgbClr val="0099CC"/>
                </a:solidFill>
                <a:latin typeface="Roboto Condensed"/>
                <a:ea typeface="Roboto Condensed"/>
                <a:cs typeface="Roboto Condensed"/>
                <a:sym typeface="Roboto Condensed"/>
              </a:rPr>
              <a:t>Getting Active Through Activities</a:t>
            </a:r>
          </a:p>
        </p:txBody>
      </p:sp>
      <p:sp>
        <p:nvSpPr>
          <p:cNvPr id="43" name="Shape 43"/>
          <p:cNvSpPr txBox="1">
            <a:spLocks noGrp="1"/>
          </p:cNvSpPr>
          <p:nvPr>
            <p:ph type="title" idx="4294967295"/>
          </p:nvPr>
        </p:nvSpPr>
        <p:spPr>
          <a:xfrm>
            <a:off x="7080940" y="27710"/>
            <a:ext cx="2063059" cy="769216"/>
          </a:xfrm>
          <a:prstGeom prst="rect">
            <a:avLst/>
          </a:prstGeom>
          <a:solidFill>
            <a:srgbClr val="D9D9D9"/>
          </a:solidFill>
        </p:spPr>
        <p:txBody>
          <a:bodyPr lIns="91425" tIns="91425" rIns="91425" bIns="91425" anchor="b" anchorCtr="0">
            <a:noAutofit/>
          </a:bodyPr>
          <a:lstStyle/>
          <a:p>
            <a:pPr lvl="0" algn="r" rtl="0">
              <a:spcBef>
                <a:spcPts val="0"/>
              </a:spcBef>
              <a:buNone/>
            </a:pPr>
            <a:r>
              <a:rPr lang="en" sz="2000" b="0" dirty="0">
                <a:solidFill>
                  <a:srgbClr val="666666"/>
                </a:solidFill>
                <a:latin typeface="Roboto Condensed"/>
                <a:ea typeface="Roboto Condensed"/>
                <a:cs typeface="Roboto Condensed"/>
                <a:sym typeface="Roboto Condensed"/>
              </a:rPr>
              <a:t>Application Anatomy </a:t>
            </a:r>
          </a:p>
        </p:txBody>
      </p:sp>
      <p:sp>
        <p:nvSpPr>
          <p:cNvPr id="44" name="Shape 44"/>
          <p:cNvSpPr/>
          <p:nvPr/>
        </p:nvSpPr>
        <p:spPr>
          <a:xfrm>
            <a:off x="264700" y="1895450"/>
            <a:ext cx="4150499" cy="1846799"/>
          </a:xfrm>
          <a:prstGeom prst="rect">
            <a:avLst/>
          </a:prstGeom>
          <a:solidFill>
            <a:srgbClr val="CFE2F3"/>
          </a:solidFill>
          <a:ln w="19050" cap="flat">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5" name="Shape 45"/>
          <p:cNvSpPr txBox="1"/>
          <p:nvPr/>
        </p:nvSpPr>
        <p:spPr>
          <a:xfrm>
            <a:off x="220960" y="1143000"/>
            <a:ext cx="1379240" cy="457200"/>
          </a:xfrm>
          <a:prstGeom prst="rect">
            <a:avLst/>
          </a:prstGeom>
          <a:solidFill>
            <a:srgbClr val="6FA8DC"/>
          </a:solidFill>
        </p:spPr>
        <p:txBody>
          <a:bodyPr lIns="91425" tIns="91425" rIns="91425" bIns="91425" anchor="ctr" anchorCtr="0">
            <a:noAutofit/>
          </a:bodyPr>
          <a:lstStyle/>
          <a:p>
            <a:pPr>
              <a:spcBef>
                <a:spcPts val="0"/>
              </a:spcBef>
              <a:buNone/>
            </a:pPr>
            <a:r>
              <a:rPr lang="en" sz="2200" dirty="0">
                <a:solidFill>
                  <a:srgbClr val="F3F3F3"/>
                </a:solidFill>
                <a:latin typeface="Roboto Condensed"/>
                <a:ea typeface="Roboto Condensed"/>
                <a:cs typeface="Roboto Condensed"/>
                <a:sym typeface="Roboto Condensed"/>
              </a:rPr>
              <a:t>Activities</a:t>
            </a:r>
          </a:p>
        </p:txBody>
      </p:sp>
      <p:sp>
        <p:nvSpPr>
          <p:cNvPr id="46" name="Shape 46"/>
          <p:cNvSpPr txBox="1"/>
          <p:nvPr/>
        </p:nvSpPr>
        <p:spPr>
          <a:xfrm>
            <a:off x="308461" y="1600200"/>
            <a:ext cx="4150499" cy="2133600"/>
          </a:xfrm>
          <a:prstGeom prst="rect">
            <a:avLst/>
          </a:prstGeom>
          <a:noFill/>
        </p:spPr>
        <p:txBody>
          <a:bodyPr lIns="91425" tIns="91425" rIns="91425" bIns="91425" anchor="t" anchorCtr="0">
            <a:noAutofit/>
          </a:bodyPr>
          <a:lstStyle/>
          <a:p>
            <a:pPr lvl="0" rtl="0">
              <a:lnSpc>
                <a:spcPct val="115000"/>
              </a:lnSpc>
              <a:spcBef>
                <a:spcPts val="0"/>
              </a:spcBef>
              <a:buNone/>
            </a:pPr>
            <a:r>
              <a:rPr lang="en" sz="2200" dirty="0">
                <a:solidFill>
                  <a:srgbClr val="222222"/>
                </a:solidFill>
                <a:latin typeface="Roboto Condensed"/>
                <a:ea typeface="Roboto Condensed"/>
                <a:cs typeface="Roboto Condensed"/>
                <a:sym typeface="Roboto Condensed"/>
              </a:rPr>
              <a:t>1</a:t>
            </a:r>
            <a:r>
              <a:rPr lang="en" sz="2000" dirty="0">
                <a:solidFill>
                  <a:srgbClr val="222222"/>
                </a:solidFill>
                <a:latin typeface="Roboto Condensed"/>
                <a:ea typeface="Roboto Condensed"/>
                <a:cs typeface="Roboto Condensed"/>
                <a:sym typeface="Roboto Condensed"/>
              </a:rPr>
              <a:t>. Activity provides </a:t>
            </a:r>
            <a:r>
              <a:rPr lang="en" sz="2000" dirty="0">
                <a:solidFill>
                  <a:srgbClr val="CC0000"/>
                </a:solidFill>
                <a:latin typeface="Roboto Condensed"/>
                <a:ea typeface="Roboto Condensed"/>
                <a:cs typeface="Roboto Condensed"/>
                <a:sym typeface="Roboto Condensed"/>
              </a:rPr>
              <a:t>user interface</a:t>
            </a:r>
          </a:p>
          <a:p>
            <a:pPr lvl="0" rtl="0">
              <a:lnSpc>
                <a:spcPct val="115000"/>
              </a:lnSpc>
              <a:spcBef>
                <a:spcPts val="0"/>
              </a:spcBef>
              <a:buNone/>
            </a:pPr>
            <a:r>
              <a:rPr lang="en" sz="2000" dirty="0">
                <a:latin typeface="Roboto Condensed"/>
                <a:ea typeface="Roboto Condensed"/>
                <a:cs typeface="Roboto Condensed"/>
                <a:sym typeface="Roboto Condensed"/>
              </a:rPr>
              <a:t>2. Usually represents a </a:t>
            </a:r>
            <a:r>
              <a:rPr lang="en" sz="2000" dirty="0">
                <a:solidFill>
                  <a:srgbClr val="CC0000"/>
                </a:solidFill>
                <a:latin typeface="Roboto Condensed"/>
                <a:ea typeface="Roboto Condensed"/>
                <a:cs typeface="Roboto Condensed"/>
                <a:sym typeface="Roboto Condensed"/>
              </a:rPr>
              <a:t>single screen</a:t>
            </a:r>
          </a:p>
          <a:p>
            <a:pPr lvl="0" rtl="0">
              <a:lnSpc>
                <a:spcPct val="115000"/>
              </a:lnSpc>
              <a:spcBef>
                <a:spcPts val="0"/>
              </a:spcBef>
              <a:buNone/>
            </a:pPr>
            <a:r>
              <a:rPr lang="en" sz="2000" dirty="0">
                <a:latin typeface="Roboto Condensed"/>
                <a:ea typeface="Roboto Condensed"/>
                <a:cs typeface="Roboto Condensed"/>
                <a:sym typeface="Roboto Condensed"/>
              </a:rPr>
              <a:t>3. Can contain </a:t>
            </a:r>
            <a:r>
              <a:rPr lang="en" sz="2000" dirty="0">
                <a:solidFill>
                  <a:srgbClr val="CC0000"/>
                </a:solidFill>
                <a:latin typeface="Roboto Condensed"/>
                <a:ea typeface="Roboto Condensed"/>
                <a:cs typeface="Roboto Condensed"/>
                <a:sym typeface="Roboto Condensed"/>
              </a:rPr>
              <a:t>one or more views</a:t>
            </a:r>
          </a:p>
          <a:p>
            <a:pPr lvl="0" rtl="0">
              <a:lnSpc>
                <a:spcPct val="115000"/>
              </a:lnSpc>
              <a:spcBef>
                <a:spcPts val="0"/>
              </a:spcBef>
              <a:buNone/>
            </a:pPr>
            <a:r>
              <a:rPr lang="en" sz="2000" dirty="0">
                <a:latin typeface="Roboto Condensed"/>
                <a:ea typeface="Roboto Condensed"/>
                <a:cs typeface="Roboto Condensed"/>
                <a:sym typeface="Roboto Condensed"/>
              </a:rPr>
              <a:t>4. </a:t>
            </a:r>
            <a:r>
              <a:rPr lang="en" sz="2000" dirty="0">
                <a:solidFill>
                  <a:srgbClr val="CC0000"/>
                </a:solidFill>
                <a:latin typeface="Roboto Condensed"/>
                <a:ea typeface="Roboto Condensed"/>
                <a:cs typeface="Roboto Condensed"/>
                <a:sym typeface="Roboto Condensed"/>
              </a:rPr>
              <a:t>Extends </a:t>
            </a:r>
            <a:r>
              <a:rPr lang="en" sz="2000" dirty="0">
                <a:latin typeface="Roboto Condensed"/>
                <a:ea typeface="Roboto Condensed"/>
                <a:cs typeface="Roboto Condensed"/>
                <a:sym typeface="Roboto Condensed"/>
              </a:rPr>
              <a:t>the </a:t>
            </a:r>
            <a:r>
              <a:rPr lang="en" sz="2000" dirty="0">
                <a:solidFill>
                  <a:srgbClr val="CC0000"/>
                </a:solidFill>
                <a:latin typeface="Roboto Condensed"/>
                <a:ea typeface="Roboto Condensed"/>
                <a:cs typeface="Roboto Condensed"/>
                <a:sym typeface="Roboto Condensed"/>
              </a:rPr>
              <a:t>Activity </a:t>
            </a:r>
            <a:r>
              <a:rPr lang="en" sz="2000" dirty="0">
                <a:latin typeface="Roboto Condensed"/>
                <a:ea typeface="Roboto Condensed"/>
                <a:cs typeface="Roboto Condensed"/>
                <a:sym typeface="Roboto Condensed"/>
              </a:rPr>
              <a:t>base </a:t>
            </a:r>
            <a:r>
              <a:rPr lang="en" sz="2200" dirty="0">
                <a:latin typeface="Roboto Condensed"/>
                <a:ea typeface="Roboto Condensed"/>
                <a:cs typeface="Roboto Condensed"/>
                <a:sym typeface="Roboto Condensed"/>
              </a:rPr>
              <a:t>class</a:t>
            </a:r>
          </a:p>
          <a:p>
            <a:pPr>
              <a:spcBef>
                <a:spcPts val="0"/>
              </a:spcBef>
              <a:buNone/>
            </a:pPr>
            <a:endParaRPr sz="2200" dirty="0">
              <a:latin typeface="Roboto Condensed"/>
              <a:ea typeface="Roboto Condensed"/>
              <a:cs typeface="Roboto Condensed"/>
              <a:sym typeface="Roboto Condensed"/>
            </a:endParaRPr>
          </a:p>
        </p:txBody>
      </p:sp>
      <p:sp>
        <p:nvSpPr>
          <p:cNvPr id="47" name="Shape 47"/>
          <p:cNvSpPr/>
          <p:nvPr/>
        </p:nvSpPr>
        <p:spPr>
          <a:xfrm>
            <a:off x="4622687" y="1862375"/>
            <a:ext cx="4150499" cy="1879800"/>
          </a:xfrm>
          <a:prstGeom prst="rect">
            <a:avLst/>
          </a:prstGeom>
          <a:solidFill>
            <a:srgbClr val="D9EAD3"/>
          </a:solidFill>
          <a:ln w="19050" cap="flat">
            <a:solidFill>
              <a:srgbClr val="D9EAD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 name="Shape 48"/>
          <p:cNvSpPr txBox="1"/>
          <p:nvPr/>
        </p:nvSpPr>
        <p:spPr>
          <a:xfrm>
            <a:off x="4622687" y="1190430"/>
            <a:ext cx="1549513" cy="457200"/>
          </a:xfrm>
          <a:prstGeom prst="rect">
            <a:avLst/>
          </a:prstGeom>
          <a:solidFill>
            <a:srgbClr val="6AA84F"/>
          </a:solidFill>
        </p:spPr>
        <p:txBody>
          <a:bodyPr lIns="91425" tIns="91425" rIns="91425" bIns="91425" anchor="ctr" anchorCtr="0">
            <a:noAutofit/>
          </a:bodyPr>
          <a:lstStyle/>
          <a:p>
            <a:pPr lvl="0" rtl="0">
              <a:spcBef>
                <a:spcPts val="0"/>
              </a:spcBef>
              <a:buNone/>
            </a:pPr>
            <a:r>
              <a:rPr lang="en" sz="2200" dirty="0">
                <a:solidFill>
                  <a:srgbClr val="F3F3F3"/>
                </a:solidFill>
                <a:latin typeface="Roboto Condensed"/>
                <a:ea typeface="Roboto Condensed"/>
                <a:cs typeface="Roboto Condensed"/>
                <a:sym typeface="Roboto Condensed"/>
              </a:rPr>
              <a:t>Services</a:t>
            </a:r>
          </a:p>
        </p:txBody>
      </p:sp>
      <p:sp>
        <p:nvSpPr>
          <p:cNvPr id="49" name="Shape 49"/>
          <p:cNvSpPr txBox="1"/>
          <p:nvPr/>
        </p:nvSpPr>
        <p:spPr>
          <a:xfrm>
            <a:off x="4652425" y="1647630"/>
            <a:ext cx="4150499" cy="1879800"/>
          </a:xfrm>
          <a:prstGeom prst="rect">
            <a:avLst/>
          </a:prstGeom>
          <a:noFill/>
        </p:spPr>
        <p:txBody>
          <a:bodyPr lIns="91425" tIns="91425" rIns="91425" bIns="91425" anchor="t" anchorCtr="0">
            <a:noAutofit/>
          </a:bodyPr>
          <a:lstStyle/>
          <a:p>
            <a:pPr lvl="0" rtl="0">
              <a:spcBef>
                <a:spcPts val="0"/>
              </a:spcBef>
              <a:buNone/>
            </a:pPr>
            <a:r>
              <a:rPr lang="en" sz="2200" dirty="0">
                <a:latin typeface="Roboto Condensed"/>
                <a:ea typeface="Roboto Condensed"/>
                <a:cs typeface="Roboto Condensed"/>
                <a:sym typeface="Roboto Condensed"/>
              </a:rPr>
              <a:t>1</a:t>
            </a:r>
            <a:r>
              <a:rPr lang="en" sz="2000" dirty="0">
                <a:latin typeface="Roboto Condensed"/>
                <a:ea typeface="Roboto Condensed"/>
                <a:cs typeface="Roboto Condensed"/>
                <a:sym typeface="Roboto Condensed"/>
              </a:rPr>
              <a:t>. </a:t>
            </a:r>
            <a:r>
              <a:rPr lang="en" sz="2000" dirty="0">
                <a:solidFill>
                  <a:srgbClr val="CC0000"/>
                </a:solidFill>
                <a:latin typeface="Roboto Condensed"/>
                <a:ea typeface="Roboto Condensed"/>
                <a:cs typeface="Roboto Condensed"/>
                <a:sym typeface="Roboto Condensed"/>
              </a:rPr>
              <a:t>No user interface</a:t>
            </a:r>
          </a:p>
          <a:p>
            <a:pPr lvl="0" rtl="0">
              <a:spcBef>
                <a:spcPts val="0"/>
              </a:spcBef>
              <a:buNone/>
            </a:pPr>
            <a:r>
              <a:rPr lang="en" sz="2000" dirty="0">
                <a:latin typeface="Roboto Condensed"/>
                <a:ea typeface="Roboto Condensed"/>
                <a:cs typeface="Roboto Condensed"/>
                <a:sym typeface="Roboto Condensed"/>
              </a:rPr>
              <a:t>2. Runs in </a:t>
            </a:r>
            <a:r>
              <a:rPr lang="en" sz="2000" dirty="0">
                <a:solidFill>
                  <a:srgbClr val="CC0000"/>
                </a:solidFill>
                <a:latin typeface="Roboto Condensed"/>
                <a:ea typeface="Roboto Condensed"/>
                <a:cs typeface="Roboto Condensed"/>
                <a:sym typeface="Roboto Condensed"/>
              </a:rPr>
              <a:t>background</a:t>
            </a:r>
          </a:p>
          <a:p>
            <a:pPr lvl="0" rtl="0">
              <a:spcBef>
                <a:spcPts val="0"/>
              </a:spcBef>
              <a:buNone/>
            </a:pPr>
            <a:r>
              <a:rPr lang="en" sz="2000" dirty="0">
                <a:latin typeface="Roboto Condensed"/>
                <a:ea typeface="Roboto Condensed"/>
                <a:cs typeface="Roboto Condensed"/>
                <a:sym typeface="Roboto Condensed"/>
              </a:rPr>
              <a:t>3. </a:t>
            </a:r>
            <a:r>
              <a:rPr lang="en" sz="2000" dirty="0">
                <a:solidFill>
                  <a:srgbClr val="CC0000"/>
                </a:solidFill>
                <a:latin typeface="Roboto Condensed"/>
                <a:ea typeface="Roboto Condensed"/>
                <a:cs typeface="Roboto Condensed"/>
                <a:sym typeface="Roboto Condensed"/>
              </a:rPr>
              <a:t>Extends </a:t>
            </a:r>
            <a:r>
              <a:rPr lang="en" sz="2000" dirty="0">
                <a:latin typeface="Roboto Condensed"/>
                <a:ea typeface="Roboto Condensed"/>
                <a:cs typeface="Roboto Condensed"/>
                <a:sym typeface="Roboto Condensed"/>
              </a:rPr>
              <a:t>the </a:t>
            </a:r>
            <a:r>
              <a:rPr lang="en" sz="2000" dirty="0">
                <a:solidFill>
                  <a:srgbClr val="CC0000"/>
                </a:solidFill>
                <a:latin typeface="Roboto Condensed"/>
                <a:ea typeface="Roboto Condensed"/>
                <a:cs typeface="Roboto Condensed"/>
                <a:sym typeface="Roboto Condensed"/>
              </a:rPr>
              <a:t>Service </a:t>
            </a:r>
            <a:r>
              <a:rPr lang="en" sz="2000" dirty="0">
                <a:latin typeface="Roboto Condensed"/>
                <a:ea typeface="Roboto Condensed"/>
                <a:cs typeface="Roboto Condensed"/>
                <a:sym typeface="Roboto Condensed"/>
              </a:rPr>
              <a:t>base class</a:t>
            </a:r>
          </a:p>
        </p:txBody>
      </p:sp>
      <p:sp>
        <p:nvSpPr>
          <p:cNvPr id="50" name="Shape 50"/>
          <p:cNvSpPr/>
          <p:nvPr/>
        </p:nvSpPr>
        <p:spPr>
          <a:xfrm>
            <a:off x="234962" y="4471200"/>
            <a:ext cx="4150499" cy="1879800"/>
          </a:xfrm>
          <a:prstGeom prst="rect">
            <a:avLst/>
          </a:prstGeom>
          <a:solidFill>
            <a:srgbClr val="FFF2CC"/>
          </a:solidFill>
          <a:ln w="19050" cap="flat">
            <a:solidFill>
              <a:srgbClr val="FFF2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 name="Shape 51"/>
          <p:cNvSpPr txBox="1"/>
          <p:nvPr/>
        </p:nvSpPr>
        <p:spPr>
          <a:xfrm>
            <a:off x="220960" y="3827254"/>
            <a:ext cx="2750840" cy="457200"/>
          </a:xfrm>
          <a:prstGeom prst="rect">
            <a:avLst/>
          </a:prstGeom>
          <a:solidFill>
            <a:srgbClr val="FFD966"/>
          </a:solidFill>
        </p:spPr>
        <p:txBody>
          <a:bodyPr lIns="91425" tIns="91425" rIns="91425" bIns="91425" anchor="ctr" anchorCtr="0">
            <a:noAutofit/>
          </a:bodyPr>
          <a:lstStyle/>
          <a:p>
            <a:pPr lvl="0" rtl="0">
              <a:spcBef>
                <a:spcPts val="0"/>
              </a:spcBef>
              <a:buNone/>
            </a:pPr>
            <a:r>
              <a:rPr lang="en" sz="2200" dirty="0">
                <a:solidFill>
                  <a:srgbClr val="FFFFFF"/>
                </a:solidFill>
                <a:latin typeface="Roboto Condensed"/>
                <a:ea typeface="Roboto Condensed"/>
                <a:cs typeface="Roboto Condensed"/>
                <a:sym typeface="Roboto Condensed"/>
              </a:rPr>
              <a:t>BroadcastReceiver</a:t>
            </a:r>
          </a:p>
        </p:txBody>
      </p:sp>
      <p:sp>
        <p:nvSpPr>
          <p:cNvPr id="52" name="Shape 52"/>
          <p:cNvSpPr txBox="1"/>
          <p:nvPr/>
        </p:nvSpPr>
        <p:spPr>
          <a:xfrm>
            <a:off x="292409" y="4519691"/>
            <a:ext cx="4150499" cy="1955100"/>
          </a:xfrm>
          <a:prstGeom prst="rect">
            <a:avLst/>
          </a:prstGeom>
          <a:noFill/>
        </p:spPr>
        <p:txBody>
          <a:bodyPr lIns="91425" tIns="91425" rIns="91425" bIns="91425" anchor="t" anchorCtr="0">
            <a:noAutofit/>
          </a:bodyPr>
          <a:lstStyle/>
          <a:p>
            <a:pPr lvl="0" rtl="0">
              <a:spcBef>
                <a:spcPts val="0"/>
              </a:spcBef>
              <a:buNone/>
            </a:pPr>
            <a:r>
              <a:rPr lang="en" sz="2000" dirty="0">
                <a:latin typeface="Roboto Condensed"/>
                <a:ea typeface="Roboto Condensed"/>
                <a:cs typeface="Roboto Condensed"/>
                <a:sym typeface="Roboto Condensed"/>
              </a:rPr>
              <a:t>1. </a:t>
            </a:r>
            <a:r>
              <a:rPr lang="en" sz="2000" dirty="0">
                <a:solidFill>
                  <a:srgbClr val="CC0000"/>
                </a:solidFill>
                <a:latin typeface="Roboto Condensed"/>
                <a:ea typeface="Roboto Condensed"/>
                <a:cs typeface="Roboto Condensed"/>
                <a:sym typeface="Roboto Condensed"/>
              </a:rPr>
              <a:t>Receives and Reacts</a:t>
            </a:r>
            <a:r>
              <a:rPr lang="en" sz="2000" dirty="0">
                <a:latin typeface="Roboto Condensed"/>
                <a:ea typeface="Roboto Condensed"/>
                <a:cs typeface="Roboto Condensed"/>
                <a:sym typeface="Roboto Condensed"/>
              </a:rPr>
              <a:t> to broadcast Intents</a:t>
            </a:r>
          </a:p>
          <a:p>
            <a:pPr lvl="0" rtl="0">
              <a:spcBef>
                <a:spcPts val="0"/>
              </a:spcBef>
              <a:buNone/>
            </a:pPr>
            <a:r>
              <a:rPr lang="en" sz="2000" dirty="0">
                <a:latin typeface="Roboto Condensed"/>
                <a:ea typeface="Roboto Condensed"/>
                <a:cs typeface="Roboto Condensed"/>
                <a:sym typeface="Roboto Condensed"/>
              </a:rPr>
              <a:t>2. No UI but </a:t>
            </a:r>
            <a:r>
              <a:rPr lang="en" sz="2000" dirty="0">
                <a:solidFill>
                  <a:srgbClr val="CC0000"/>
                </a:solidFill>
                <a:latin typeface="Roboto Condensed"/>
                <a:ea typeface="Roboto Condensed"/>
                <a:cs typeface="Roboto Condensed"/>
                <a:sym typeface="Roboto Condensed"/>
              </a:rPr>
              <a:t>can start</a:t>
            </a:r>
            <a:r>
              <a:rPr lang="en" sz="2000" dirty="0">
                <a:latin typeface="Roboto Condensed"/>
                <a:ea typeface="Roboto Condensed"/>
                <a:cs typeface="Roboto Condensed"/>
                <a:sym typeface="Roboto Condensed"/>
              </a:rPr>
              <a:t> an Activity</a:t>
            </a:r>
          </a:p>
          <a:p>
            <a:pPr lvl="0" rtl="0">
              <a:spcBef>
                <a:spcPts val="0"/>
              </a:spcBef>
              <a:buNone/>
            </a:pPr>
            <a:r>
              <a:rPr lang="en" sz="2000" dirty="0">
                <a:latin typeface="Roboto Condensed"/>
                <a:ea typeface="Roboto Condensed"/>
                <a:cs typeface="Roboto Condensed"/>
                <a:sym typeface="Roboto Condensed"/>
              </a:rPr>
              <a:t>3. </a:t>
            </a:r>
            <a:r>
              <a:rPr lang="en" sz="2000" dirty="0">
                <a:solidFill>
                  <a:srgbClr val="CC0000"/>
                </a:solidFill>
                <a:latin typeface="Roboto Condensed"/>
                <a:ea typeface="Roboto Condensed"/>
                <a:cs typeface="Roboto Condensed"/>
                <a:sym typeface="Roboto Condensed"/>
              </a:rPr>
              <a:t>Extends </a:t>
            </a:r>
            <a:r>
              <a:rPr lang="en" sz="2000" dirty="0">
                <a:latin typeface="Roboto Condensed"/>
                <a:ea typeface="Roboto Condensed"/>
                <a:cs typeface="Roboto Condensed"/>
                <a:sym typeface="Roboto Condensed"/>
              </a:rPr>
              <a:t>the </a:t>
            </a:r>
            <a:r>
              <a:rPr lang="en" sz="2000" dirty="0">
                <a:solidFill>
                  <a:srgbClr val="CC0000"/>
                </a:solidFill>
                <a:latin typeface="Roboto Condensed"/>
                <a:ea typeface="Roboto Condensed"/>
                <a:cs typeface="Roboto Condensed"/>
                <a:sym typeface="Roboto Condensed"/>
              </a:rPr>
              <a:t>BroadcastReceiver </a:t>
            </a:r>
            <a:r>
              <a:rPr lang="en" sz="2000" dirty="0">
                <a:latin typeface="Roboto Condensed"/>
                <a:ea typeface="Roboto Condensed"/>
                <a:cs typeface="Roboto Condensed"/>
                <a:sym typeface="Roboto Condensed"/>
              </a:rPr>
              <a:t>base class </a:t>
            </a:r>
          </a:p>
        </p:txBody>
      </p:sp>
      <p:sp>
        <p:nvSpPr>
          <p:cNvPr id="53" name="Shape 53"/>
          <p:cNvSpPr/>
          <p:nvPr/>
        </p:nvSpPr>
        <p:spPr>
          <a:xfrm>
            <a:off x="4578925" y="4471200"/>
            <a:ext cx="4150499" cy="1879800"/>
          </a:xfrm>
          <a:prstGeom prst="rect">
            <a:avLst/>
          </a:prstGeom>
          <a:solidFill>
            <a:srgbClr val="F4CCCC"/>
          </a:solidFill>
          <a:ln w="19050" cap="flat">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4" name="Shape 54"/>
          <p:cNvSpPr txBox="1"/>
          <p:nvPr/>
        </p:nvSpPr>
        <p:spPr>
          <a:xfrm>
            <a:off x="4559241" y="3837290"/>
            <a:ext cx="2521700" cy="457200"/>
          </a:xfrm>
          <a:prstGeom prst="rect">
            <a:avLst/>
          </a:prstGeom>
          <a:solidFill>
            <a:srgbClr val="EA9999"/>
          </a:solidFill>
        </p:spPr>
        <p:txBody>
          <a:bodyPr lIns="91425" tIns="91425" rIns="91425" bIns="91425" anchor="ctr" anchorCtr="0">
            <a:noAutofit/>
          </a:bodyPr>
          <a:lstStyle/>
          <a:p>
            <a:pPr lvl="0" rtl="0">
              <a:spcBef>
                <a:spcPts val="0"/>
              </a:spcBef>
              <a:buNone/>
            </a:pPr>
            <a:r>
              <a:rPr lang="en" sz="2200" dirty="0">
                <a:solidFill>
                  <a:srgbClr val="F3F3F3"/>
                </a:solidFill>
                <a:latin typeface="Roboto Condensed"/>
                <a:ea typeface="Roboto Condensed"/>
                <a:cs typeface="Roboto Condensed"/>
                <a:sym typeface="Roboto Condensed"/>
              </a:rPr>
              <a:t>ContentProviders</a:t>
            </a:r>
          </a:p>
        </p:txBody>
      </p:sp>
      <p:sp>
        <p:nvSpPr>
          <p:cNvPr id="55" name="Shape 55"/>
          <p:cNvSpPr txBox="1"/>
          <p:nvPr/>
        </p:nvSpPr>
        <p:spPr>
          <a:xfrm>
            <a:off x="4652425" y="4284454"/>
            <a:ext cx="4150499" cy="1955100"/>
          </a:xfrm>
          <a:prstGeom prst="rect">
            <a:avLst/>
          </a:prstGeom>
          <a:noFill/>
        </p:spPr>
        <p:txBody>
          <a:bodyPr lIns="91425" tIns="91425" rIns="91425" bIns="91425" anchor="t" anchorCtr="0">
            <a:noAutofit/>
          </a:bodyPr>
          <a:lstStyle/>
          <a:p>
            <a:pPr lvl="0" rtl="0">
              <a:spcBef>
                <a:spcPts val="0"/>
              </a:spcBef>
              <a:buNone/>
            </a:pPr>
            <a:r>
              <a:rPr lang="en" sz="2000" dirty="0">
                <a:latin typeface="Roboto Condensed"/>
                <a:ea typeface="Roboto Condensed"/>
                <a:cs typeface="Roboto Condensed"/>
                <a:sym typeface="Roboto Condensed"/>
              </a:rPr>
              <a:t>1. Makes application data available to other apps [</a:t>
            </a:r>
            <a:r>
              <a:rPr lang="en" sz="2000" dirty="0">
                <a:solidFill>
                  <a:srgbClr val="CC0000"/>
                </a:solidFill>
                <a:latin typeface="Roboto Condensed"/>
                <a:ea typeface="Roboto Condensed"/>
                <a:cs typeface="Roboto Condensed"/>
                <a:sym typeface="Roboto Condensed"/>
              </a:rPr>
              <a:t>data sharing</a:t>
            </a:r>
            <a:r>
              <a:rPr lang="en" sz="2000" dirty="0">
                <a:latin typeface="Roboto Condensed"/>
                <a:ea typeface="Roboto Condensed"/>
                <a:cs typeface="Roboto Condensed"/>
                <a:sym typeface="Roboto Condensed"/>
              </a:rPr>
              <a:t>]</a:t>
            </a:r>
          </a:p>
          <a:p>
            <a:pPr lvl="0" rtl="0">
              <a:spcBef>
                <a:spcPts val="0"/>
              </a:spcBef>
              <a:buNone/>
            </a:pPr>
            <a:r>
              <a:rPr lang="en" sz="2000" dirty="0">
                <a:latin typeface="Roboto Condensed"/>
                <a:ea typeface="Roboto Condensed"/>
                <a:cs typeface="Roboto Condensed"/>
                <a:sym typeface="Roboto Condensed"/>
              </a:rPr>
              <a:t>2. Uses </a:t>
            </a:r>
            <a:r>
              <a:rPr lang="en" sz="2000" dirty="0">
                <a:solidFill>
                  <a:srgbClr val="CC0000"/>
                </a:solidFill>
                <a:latin typeface="Roboto Condensed"/>
                <a:ea typeface="Roboto Condensed"/>
                <a:cs typeface="Roboto Condensed"/>
                <a:sym typeface="Roboto Condensed"/>
              </a:rPr>
              <a:t>SQLite </a:t>
            </a:r>
            <a:r>
              <a:rPr lang="en" sz="2000" dirty="0">
                <a:latin typeface="Roboto Condensed"/>
                <a:ea typeface="Roboto Condensed"/>
                <a:cs typeface="Roboto Condensed"/>
                <a:sym typeface="Roboto Condensed"/>
              </a:rPr>
              <a:t>database as storage</a:t>
            </a:r>
          </a:p>
          <a:p>
            <a:pPr lvl="0" rtl="0">
              <a:spcBef>
                <a:spcPts val="0"/>
              </a:spcBef>
              <a:buNone/>
            </a:pPr>
            <a:r>
              <a:rPr lang="en" sz="2000" dirty="0">
                <a:latin typeface="Roboto Condensed"/>
                <a:ea typeface="Roboto Condensed"/>
                <a:cs typeface="Roboto Condensed"/>
                <a:sym typeface="Roboto Condensed"/>
              </a:rPr>
              <a:t>3. </a:t>
            </a:r>
            <a:r>
              <a:rPr lang="en" sz="2000" dirty="0">
                <a:solidFill>
                  <a:srgbClr val="CC0000"/>
                </a:solidFill>
                <a:latin typeface="Roboto Condensed"/>
                <a:ea typeface="Roboto Condensed"/>
                <a:cs typeface="Roboto Condensed"/>
                <a:sym typeface="Roboto Condensed"/>
              </a:rPr>
              <a:t>Extends </a:t>
            </a:r>
            <a:r>
              <a:rPr lang="en" sz="2000" dirty="0">
                <a:latin typeface="Roboto Condensed"/>
                <a:ea typeface="Roboto Condensed"/>
                <a:cs typeface="Roboto Condensed"/>
                <a:sym typeface="Roboto Condensed"/>
              </a:rPr>
              <a:t>the </a:t>
            </a:r>
            <a:r>
              <a:rPr lang="en" sz="2000" dirty="0">
                <a:solidFill>
                  <a:srgbClr val="CC0000"/>
                </a:solidFill>
                <a:latin typeface="Roboto Condensed"/>
                <a:ea typeface="Roboto Condensed"/>
                <a:cs typeface="Roboto Condensed"/>
                <a:sym typeface="Roboto Condensed"/>
              </a:rPr>
              <a:t>ContentProvider </a:t>
            </a:r>
            <a:r>
              <a:rPr lang="en" sz="2000" dirty="0">
                <a:latin typeface="Roboto Condensed"/>
                <a:ea typeface="Roboto Condensed"/>
                <a:cs typeface="Roboto Condensed"/>
                <a:sym typeface="Roboto Condensed"/>
              </a:rPr>
              <a:t>base class</a:t>
            </a:r>
          </a:p>
        </p:txBody>
      </p:sp>
    </p:spTree>
    <p:extLst>
      <p:ext uri="{BB962C8B-B14F-4D97-AF65-F5344CB8AC3E}">
        <p14:creationId xmlns:p14="http://schemas.microsoft.com/office/powerpoint/2010/main" val="373246010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Text Placeholder 2"/>
          <p:cNvSpPr>
            <a:spLocks noGrp="1"/>
          </p:cNvSpPr>
          <p:nvPr>
            <p:ph type="body" idx="1"/>
          </p:nvPr>
        </p:nvSpPr>
        <p:spPr>
          <a:xfrm>
            <a:off x="457200" y="1600200"/>
            <a:ext cx="8305800" cy="4967574"/>
          </a:xfrm>
        </p:spPr>
        <p:txBody>
          <a:bodyPr>
            <a:normAutofit/>
          </a:bodyPr>
          <a:lstStyle/>
          <a:p>
            <a:r>
              <a:rPr lang="en-US" b="0" i="0" dirty="0">
                <a:solidFill>
                  <a:srgbClr val="202124"/>
                </a:solidFill>
                <a:effectLst/>
              </a:rPr>
              <a:t>An </a:t>
            </a:r>
            <a:r>
              <a:rPr lang="en-US" b="0" i="1" dirty="0">
                <a:solidFill>
                  <a:srgbClr val="202124"/>
                </a:solidFill>
                <a:effectLst/>
              </a:rPr>
              <a:t>activity</a:t>
            </a:r>
            <a:r>
              <a:rPr lang="en-US" b="0" i="0" dirty="0">
                <a:solidFill>
                  <a:srgbClr val="202124"/>
                </a:solidFill>
                <a:effectLst/>
              </a:rPr>
              <a:t> is the entry point for interacting with the user. It represents a single screen with a user interface.</a:t>
            </a:r>
          </a:p>
          <a:p>
            <a:r>
              <a:rPr lang="en-US" dirty="0"/>
              <a:t>Most apps contain multiple screens, which means they comprise multiple activities. Typically, one activity in an app is specified as the </a:t>
            </a:r>
            <a:r>
              <a:rPr lang="en-US" i="1" dirty="0"/>
              <a:t>main activity</a:t>
            </a:r>
            <a:r>
              <a:rPr lang="en-US" dirty="0"/>
              <a:t>, which is the first screen to appear when the user launches the app. Each activity can then start another activity in order to perform different actions.</a:t>
            </a:r>
            <a:endParaRPr lang="en-US" b="0" i="0" dirty="0">
              <a:solidFill>
                <a:srgbClr val="202124"/>
              </a:solidFill>
              <a:effectLst/>
            </a:endParaRPr>
          </a:p>
          <a:p>
            <a:r>
              <a:rPr lang="en-US" b="0" i="0" dirty="0">
                <a:solidFill>
                  <a:srgbClr val="202124"/>
                </a:solidFill>
                <a:effectLst/>
              </a:rPr>
              <a:t>For example, an email app might have one activity that shows a list of new emails, another activity to compose an email, and another activity for reading emails.</a:t>
            </a:r>
            <a:endParaRPr lang="en-US" dirty="0">
              <a:solidFill>
                <a:srgbClr val="202124"/>
              </a:solidFill>
            </a:endParaRPr>
          </a:p>
          <a:p>
            <a:r>
              <a:rPr lang="en-US" b="0" i="0" dirty="0">
                <a:solidFill>
                  <a:srgbClr val="202124"/>
                </a:solidFill>
                <a:effectLst/>
              </a:rPr>
              <a:t>Although the activities work together to form a cohesive user experience in the email app, each one is independent of the others.</a:t>
            </a:r>
          </a:p>
          <a:p>
            <a:r>
              <a:rPr lang="en-US" b="0" i="0" dirty="0">
                <a:solidFill>
                  <a:srgbClr val="202124"/>
                </a:solidFill>
                <a:effectLst/>
              </a:rPr>
              <a:t>As such, a different app can start any one of these activities if the email app allows it. </a:t>
            </a:r>
          </a:p>
          <a:p>
            <a:r>
              <a:rPr lang="en-US" b="0" i="0" dirty="0">
                <a:solidFill>
                  <a:srgbClr val="202124"/>
                </a:solidFill>
                <a:effectLst/>
              </a:rPr>
              <a:t>For example, a camera app can start the activity in the email app that composes new mail to allow the user to share a picture.</a:t>
            </a:r>
          </a:p>
          <a:p>
            <a:pPr marL="324000" lvl="1" indent="0">
              <a:buNone/>
            </a:pPr>
            <a:endParaRPr lang="en-US" sz="1400" dirty="0"/>
          </a:p>
        </p:txBody>
      </p:sp>
    </p:spTree>
    <p:extLst>
      <p:ext uri="{BB962C8B-B14F-4D97-AF65-F5344CB8AC3E}">
        <p14:creationId xmlns:p14="http://schemas.microsoft.com/office/powerpoint/2010/main" val="309691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egnaposto contenuto 4"/>
          <p:cNvSpPr>
            <a:spLocks noGrp="1"/>
          </p:cNvSpPr>
          <p:nvPr>
            <p:ph idx="1"/>
          </p:nvPr>
        </p:nvSpPr>
        <p:spPr>
          <a:xfrm>
            <a:off x="128275" y="2547377"/>
            <a:ext cx="5739125" cy="4310622"/>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public class </a:t>
            </a:r>
            <a:r>
              <a:rPr lang="en-US" sz="2400" dirty="0" err="1">
                <a:solidFill>
                  <a:srgbClr val="163794"/>
                </a:solidFill>
                <a:latin typeface="Consolas" pitchFamily="49" charset="0"/>
                <a:ea typeface="ＭＳ Ｐゴシック" pitchFamily="34" charset="-128"/>
                <a:cs typeface="Consolas" pitchFamily="49" charset="0"/>
              </a:rPr>
              <a:t>MyApp</a:t>
            </a:r>
            <a:r>
              <a:rPr lang="en-US" sz="2400" dirty="0">
                <a:solidFill>
                  <a:srgbClr val="163794"/>
                </a:solidFill>
                <a:latin typeface="Consolas" pitchFamily="49" charset="0"/>
                <a:ea typeface="ＭＳ Ｐゴシック" pitchFamily="34" charset="-128"/>
                <a:cs typeface="Consolas" pitchFamily="49" charset="0"/>
              </a:rPr>
              <a:t> extends Activity {</a:t>
            </a:r>
          </a:p>
          <a:p>
            <a:pPr marL="0" indent="0" eaLnBrk="1" hangingPunct="1">
              <a:buFont typeface="Wingdings" pitchFamily="2" charset="2"/>
              <a:buNone/>
            </a:pPr>
            <a:endParaRPr lang="en-US" sz="2400" dirty="0">
              <a:solidFill>
                <a:srgbClr val="163794"/>
              </a:solidFill>
              <a:latin typeface="Consolas" pitchFamily="49" charset="0"/>
              <a:ea typeface="ＭＳ Ｐゴシック" pitchFamily="34" charset="-128"/>
              <a:cs typeface="Consolas" pitchFamily="49" charset="0"/>
            </a:endParaRP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	public void </a:t>
            </a:r>
            <a:r>
              <a:rPr lang="en-US" sz="2400" b="1" dirty="0" err="1">
                <a:solidFill>
                  <a:srgbClr val="163794"/>
                </a:solidFill>
                <a:latin typeface="Consolas" pitchFamily="49" charset="0"/>
                <a:ea typeface="ＭＳ Ｐゴシック" pitchFamily="34" charset="-128"/>
                <a:cs typeface="Consolas" pitchFamily="49" charset="0"/>
              </a:rPr>
              <a:t>onCreate</a:t>
            </a:r>
            <a:r>
              <a:rPr lang="en-US" sz="2400" dirty="0">
                <a:solidFill>
                  <a:srgbClr val="163794"/>
                </a:solidFill>
                <a:latin typeface="Consolas" pitchFamily="49" charset="0"/>
                <a:ea typeface="ＭＳ Ｐゴシック" pitchFamily="34" charset="-128"/>
                <a:cs typeface="Consolas" pitchFamily="49" charset="0"/>
              </a:rPr>
              <a:t>() { ... }</a:t>
            </a: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	public void </a:t>
            </a:r>
            <a:r>
              <a:rPr lang="en-US" sz="2400" b="1" dirty="0" err="1">
                <a:solidFill>
                  <a:srgbClr val="163794"/>
                </a:solidFill>
                <a:latin typeface="Consolas" pitchFamily="49" charset="0"/>
                <a:ea typeface="ＭＳ Ｐゴシック" pitchFamily="34" charset="-128"/>
                <a:cs typeface="Consolas" pitchFamily="49" charset="0"/>
              </a:rPr>
              <a:t>onPause</a:t>
            </a:r>
            <a:r>
              <a:rPr lang="en-US" sz="2400" dirty="0">
                <a:solidFill>
                  <a:srgbClr val="163794"/>
                </a:solidFill>
                <a:latin typeface="Consolas" pitchFamily="49" charset="0"/>
                <a:ea typeface="ＭＳ Ｐゴシック" pitchFamily="34" charset="-128"/>
                <a:cs typeface="Consolas" pitchFamily="49" charset="0"/>
              </a:rPr>
              <a:t>()  { ... }</a:t>
            </a: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	public void </a:t>
            </a:r>
            <a:r>
              <a:rPr lang="en-US" sz="2400" b="1" dirty="0" err="1">
                <a:solidFill>
                  <a:srgbClr val="163794"/>
                </a:solidFill>
                <a:latin typeface="Consolas" pitchFamily="49" charset="0"/>
                <a:ea typeface="ＭＳ Ｐゴシック" pitchFamily="34" charset="-128"/>
                <a:cs typeface="Consolas" pitchFamily="49" charset="0"/>
              </a:rPr>
              <a:t>onStop</a:t>
            </a:r>
            <a:r>
              <a:rPr lang="en-US" sz="2400" dirty="0">
                <a:solidFill>
                  <a:srgbClr val="163794"/>
                </a:solidFill>
                <a:latin typeface="Consolas" pitchFamily="49" charset="0"/>
                <a:ea typeface="ＭＳ Ｐゴシック" pitchFamily="34" charset="-128"/>
                <a:cs typeface="Consolas" pitchFamily="49" charset="0"/>
              </a:rPr>
              <a:t>()   { ... }</a:t>
            </a: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	public void </a:t>
            </a:r>
            <a:r>
              <a:rPr lang="en-US" sz="2400" b="1" dirty="0" err="1">
                <a:solidFill>
                  <a:srgbClr val="163794"/>
                </a:solidFill>
                <a:latin typeface="Consolas" pitchFamily="49" charset="0"/>
                <a:ea typeface="ＭＳ Ｐゴシック" pitchFamily="34" charset="-128"/>
                <a:cs typeface="Consolas" pitchFamily="49" charset="0"/>
              </a:rPr>
              <a:t>onDestroy</a:t>
            </a:r>
            <a:r>
              <a:rPr lang="en-US" sz="2400" dirty="0">
                <a:solidFill>
                  <a:srgbClr val="163794"/>
                </a:solidFill>
                <a:latin typeface="Consolas" pitchFamily="49" charset="0"/>
                <a:ea typeface="ＭＳ Ｐゴシック" pitchFamily="34" charset="-128"/>
                <a:cs typeface="Consolas" pitchFamily="49" charset="0"/>
              </a:rPr>
              <a:t>(){ ... }</a:t>
            </a: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	….</a:t>
            </a:r>
          </a:p>
          <a:p>
            <a:pPr marL="0" indent="0" eaLnBrk="1" hangingPunct="1">
              <a:buFont typeface="Wingdings" pitchFamily="2" charset="2"/>
              <a:buNone/>
            </a:pPr>
            <a:r>
              <a:rPr lang="en-US" sz="2400" dirty="0">
                <a:solidFill>
                  <a:srgbClr val="163794"/>
                </a:solidFill>
                <a:latin typeface="Consolas" pitchFamily="49" charset="0"/>
                <a:ea typeface="ＭＳ Ｐゴシック" pitchFamily="34" charset="-128"/>
                <a:cs typeface="Consolas" pitchFamily="49" charset="0"/>
              </a:rPr>
              <a:t>}</a:t>
            </a:r>
          </a:p>
        </p:txBody>
      </p:sp>
      <p:sp>
        <p:nvSpPr>
          <p:cNvPr id="2" name="TextBox 1"/>
          <p:cNvSpPr txBox="1">
            <a:spLocks noChangeArrowheads="1"/>
          </p:cNvSpPr>
          <p:nvPr/>
        </p:nvSpPr>
        <p:spPr bwMode="auto">
          <a:xfrm>
            <a:off x="6065471" y="2985687"/>
            <a:ext cx="2941831" cy="646331"/>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en-US" dirty="0">
                <a:solidFill>
                  <a:schemeClr val="dk1"/>
                </a:solidFill>
                <a:latin typeface="+mn-lt"/>
                <a:ea typeface="+mn-ea"/>
              </a:rPr>
              <a:t>Called when the Activity</a:t>
            </a:r>
          </a:p>
          <a:p>
            <a:pPr>
              <a:defRPr/>
            </a:pPr>
            <a:r>
              <a:rPr lang="en-US" dirty="0">
                <a:solidFill>
                  <a:schemeClr val="dk1"/>
                </a:solidFill>
                <a:latin typeface="+mn-lt"/>
                <a:ea typeface="+mn-ea"/>
              </a:rPr>
              <a:t>is </a:t>
            </a:r>
            <a:r>
              <a:rPr lang="en-US" b="1" dirty="0">
                <a:solidFill>
                  <a:schemeClr val="dk1"/>
                </a:solidFill>
                <a:latin typeface="+mn-lt"/>
                <a:ea typeface="+mn-ea"/>
              </a:rPr>
              <a:t>created</a:t>
            </a:r>
            <a:r>
              <a:rPr lang="en-US" dirty="0">
                <a:solidFill>
                  <a:schemeClr val="dk1"/>
                </a:solidFill>
                <a:latin typeface="+mn-lt"/>
                <a:ea typeface="+mn-ea"/>
              </a:rPr>
              <a:t> the first time.</a:t>
            </a:r>
          </a:p>
        </p:txBody>
      </p:sp>
      <p:sp>
        <p:nvSpPr>
          <p:cNvPr id="6" name="TextBox 5"/>
          <p:cNvSpPr txBox="1">
            <a:spLocks noChangeArrowheads="1"/>
          </p:cNvSpPr>
          <p:nvPr/>
        </p:nvSpPr>
        <p:spPr bwMode="auto">
          <a:xfrm>
            <a:off x="6117252" y="4406507"/>
            <a:ext cx="2941831" cy="646331"/>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en-US" dirty="0">
                <a:solidFill>
                  <a:schemeClr val="dk1"/>
                </a:solidFill>
                <a:latin typeface="+mn-lt"/>
                <a:ea typeface="+mn-ea"/>
              </a:rPr>
              <a:t>Called when the Activity</a:t>
            </a:r>
          </a:p>
          <a:p>
            <a:pPr>
              <a:defRPr/>
            </a:pPr>
            <a:r>
              <a:rPr lang="en-US" dirty="0">
                <a:solidFill>
                  <a:schemeClr val="dk1"/>
                </a:solidFill>
                <a:latin typeface="+mn-lt"/>
                <a:ea typeface="+mn-ea"/>
              </a:rPr>
              <a:t>is </a:t>
            </a:r>
            <a:r>
              <a:rPr lang="en-US" b="1" dirty="0">
                <a:solidFill>
                  <a:schemeClr val="dk1"/>
                </a:solidFill>
                <a:latin typeface="+mn-lt"/>
                <a:ea typeface="+mn-ea"/>
              </a:rPr>
              <a:t>partially visible</a:t>
            </a:r>
            <a:r>
              <a:rPr lang="en-US" dirty="0">
                <a:solidFill>
                  <a:schemeClr val="dk1"/>
                </a:solidFill>
                <a:latin typeface="+mn-lt"/>
                <a:ea typeface="+mn-ea"/>
              </a:rPr>
              <a:t>.</a:t>
            </a:r>
          </a:p>
        </p:txBody>
      </p:sp>
      <p:sp>
        <p:nvSpPr>
          <p:cNvPr id="7" name="TextBox 6"/>
          <p:cNvSpPr txBox="1">
            <a:spLocks noChangeArrowheads="1"/>
          </p:cNvSpPr>
          <p:nvPr/>
        </p:nvSpPr>
        <p:spPr bwMode="auto">
          <a:xfrm>
            <a:off x="6094968" y="5251673"/>
            <a:ext cx="2941831" cy="646331"/>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en-US" dirty="0">
                <a:solidFill>
                  <a:schemeClr val="dk1"/>
                </a:solidFill>
                <a:latin typeface="+mn-lt"/>
                <a:ea typeface="+mn-ea"/>
              </a:rPr>
              <a:t>Called when the Activity</a:t>
            </a:r>
          </a:p>
          <a:p>
            <a:pPr>
              <a:defRPr/>
            </a:pPr>
            <a:r>
              <a:rPr lang="en-US" dirty="0">
                <a:solidFill>
                  <a:schemeClr val="dk1"/>
                </a:solidFill>
                <a:latin typeface="+mn-lt"/>
                <a:ea typeface="+mn-ea"/>
              </a:rPr>
              <a:t>is </a:t>
            </a:r>
            <a:r>
              <a:rPr lang="en-US" b="1" dirty="0">
                <a:solidFill>
                  <a:schemeClr val="dk1"/>
                </a:solidFill>
                <a:latin typeface="+mn-lt"/>
                <a:ea typeface="+mn-ea"/>
              </a:rPr>
              <a:t>no longer visible</a:t>
            </a:r>
            <a:r>
              <a:rPr lang="en-US" dirty="0">
                <a:solidFill>
                  <a:schemeClr val="dk1"/>
                </a:solidFill>
                <a:latin typeface="+mn-lt"/>
                <a:ea typeface="+mn-ea"/>
              </a:rPr>
              <a:t>.</a:t>
            </a:r>
          </a:p>
        </p:txBody>
      </p:sp>
      <p:sp>
        <p:nvSpPr>
          <p:cNvPr id="8" name="TextBox 7"/>
          <p:cNvSpPr txBox="1">
            <a:spLocks noChangeArrowheads="1"/>
          </p:cNvSpPr>
          <p:nvPr/>
        </p:nvSpPr>
        <p:spPr bwMode="auto">
          <a:xfrm>
            <a:off x="6104815" y="6130974"/>
            <a:ext cx="2941831" cy="646331"/>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en-US" dirty="0">
                <a:solidFill>
                  <a:schemeClr val="dk1"/>
                </a:solidFill>
                <a:latin typeface="+mn-lt"/>
                <a:ea typeface="+mn-ea"/>
              </a:rPr>
              <a:t>Called when the Activity</a:t>
            </a:r>
          </a:p>
          <a:p>
            <a:pPr>
              <a:defRPr/>
            </a:pPr>
            <a:r>
              <a:rPr lang="en-US" dirty="0">
                <a:solidFill>
                  <a:schemeClr val="dk1"/>
                </a:solidFill>
                <a:latin typeface="+mn-lt"/>
                <a:ea typeface="+mn-ea"/>
              </a:rPr>
              <a:t>is </a:t>
            </a:r>
            <a:r>
              <a:rPr lang="en-US" b="1" dirty="0">
                <a:solidFill>
                  <a:schemeClr val="dk1"/>
                </a:solidFill>
                <a:latin typeface="+mn-lt"/>
                <a:ea typeface="+mn-ea"/>
              </a:rPr>
              <a:t>dismissed</a:t>
            </a:r>
            <a:r>
              <a:rPr lang="en-US" dirty="0">
                <a:solidFill>
                  <a:schemeClr val="dk1"/>
                </a:solidFill>
                <a:latin typeface="+mn-lt"/>
                <a:ea typeface="+mn-ea"/>
              </a:rPr>
              <a:t>.</a:t>
            </a:r>
          </a:p>
        </p:txBody>
      </p:sp>
      <p:cxnSp>
        <p:nvCxnSpPr>
          <p:cNvPr id="4" name="Straight Arrow Connector 3"/>
          <p:cNvCxnSpPr>
            <a:cxnSpLocks noChangeShapeType="1"/>
            <a:stCxn id="2" idx="1"/>
          </p:cNvCxnSpPr>
          <p:nvPr/>
        </p:nvCxnSpPr>
        <p:spPr bwMode="auto">
          <a:xfrm flipH="1">
            <a:off x="5029295" y="3308853"/>
            <a:ext cx="1036176" cy="756334"/>
          </a:xfrm>
          <a:prstGeom prst="straightConnector1">
            <a:avLst/>
          </a:prstGeom>
          <a:noFill/>
          <a:ln w="38100">
            <a:solidFill>
              <a:schemeClr val="accent2"/>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a:stCxn id="6" idx="1"/>
          </p:cNvCxnSpPr>
          <p:nvPr/>
        </p:nvCxnSpPr>
        <p:spPr bwMode="auto">
          <a:xfrm flipH="1" flipV="1">
            <a:off x="5138218" y="4516045"/>
            <a:ext cx="979034" cy="213628"/>
          </a:xfrm>
          <a:prstGeom prst="straightConnector1">
            <a:avLst/>
          </a:prstGeom>
          <a:noFill/>
          <a:ln w="38100">
            <a:solidFill>
              <a:schemeClr val="accent2"/>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7" idx="1"/>
          </p:cNvCxnSpPr>
          <p:nvPr/>
        </p:nvCxnSpPr>
        <p:spPr bwMode="auto">
          <a:xfrm flipH="1" flipV="1">
            <a:off x="5081076" y="5251673"/>
            <a:ext cx="1013892" cy="323166"/>
          </a:xfrm>
          <a:prstGeom prst="straightConnector1">
            <a:avLst/>
          </a:prstGeom>
          <a:noFill/>
          <a:ln w="38100">
            <a:solidFill>
              <a:schemeClr val="accent2"/>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8" idx="1"/>
          </p:cNvCxnSpPr>
          <p:nvPr/>
        </p:nvCxnSpPr>
        <p:spPr bwMode="auto">
          <a:xfrm flipH="1" flipV="1">
            <a:off x="5223134" y="5773674"/>
            <a:ext cx="881681" cy="680466"/>
          </a:xfrm>
          <a:prstGeom prst="straightConnector1">
            <a:avLst/>
          </a:prstGeom>
          <a:noFill/>
          <a:ln w="38100">
            <a:solidFill>
              <a:schemeClr val="accent2"/>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4" name="Shape 60"/>
          <p:cNvSpPr txBox="1">
            <a:spLocks/>
          </p:cNvSpPr>
          <p:nvPr/>
        </p:nvSpPr>
        <p:spPr>
          <a:xfrm>
            <a:off x="381000" y="613978"/>
            <a:ext cx="7074299" cy="684300"/>
          </a:xfrm>
          <a:prstGeom prst="rect">
            <a:avLst/>
          </a:prstGeom>
          <a:solidFill>
            <a:srgbClr val="F3F3F3"/>
          </a:solidFill>
        </p:spPr>
        <p:txBody>
          <a:bodyPr vert="horz" lIns="91425" tIns="91425" rIns="91425" bIns="91425" rtlCol="0" anchor="b" anchorCtr="0">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3200" dirty="0">
                <a:solidFill>
                  <a:srgbClr val="0099CC"/>
                </a:solidFill>
                <a:latin typeface="Roboto Condensed"/>
                <a:ea typeface="Roboto Condensed"/>
                <a:cs typeface="Roboto Condensed"/>
                <a:sym typeface="Roboto Condensed"/>
              </a:rPr>
              <a:t>Getting Active Through Activities</a:t>
            </a:r>
          </a:p>
        </p:txBody>
      </p:sp>
      <p:sp>
        <p:nvSpPr>
          <p:cNvPr id="16" name="Shape 63"/>
          <p:cNvSpPr txBox="1"/>
          <p:nvPr/>
        </p:nvSpPr>
        <p:spPr>
          <a:xfrm>
            <a:off x="128275" y="1840155"/>
            <a:ext cx="1471925" cy="457200"/>
          </a:xfrm>
          <a:prstGeom prst="rect">
            <a:avLst/>
          </a:prstGeom>
          <a:solidFill>
            <a:srgbClr val="6FA8DC"/>
          </a:solidFill>
        </p:spPr>
        <p:txBody>
          <a:bodyPr lIns="91425" tIns="91425" rIns="91425" bIns="91425" anchor="ctr" anchorCtr="0">
            <a:noAutofit/>
          </a:bodyPr>
          <a:lstStyle/>
          <a:p>
            <a:pPr lvl="0" rtl="0">
              <a:spcBef>
                <a:spcPts val="0"/>
              </a:spcBef>
              <a:buNone/>
            </a:pPr>
            <a:r>
              <a:rPr lang="en" sz="2200" dirty="0">
                <a:solidFill>
                  <a:srgbClr val="F3F3F3"/>
                </a:solidFill>
                <a:latin typeface="Roboto Condensed"/>
                <a:ea typeface="Roboto Condensed"/>
                <a:cs typeface="Roboto Condensed"/>
                <a:sym typeface="Roboto Condensed"/>
              </a:rPr>
              <a:t>Activity</a:t>
            </a:r>
          </a:p>
        </p:txBody>
      </p:sp>
    </p:spTree>
    <p:extLst>
      <p:ext uri="{BB962C8B-B14F-4D97-AF65-F5344CB8AC3E}">
        <p14:creationId xmlns:p14="http://schemas.microsoft.com/office/powerpoint/2010/main" val="8881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28275" y="144350"/>
            <a:ext cx="8876099" cy="684300"/>
          </a:xfrm>
          <a:prstGeom prst="rect">
            <a:avLst/>
          </a:prstGeom>
          <a:solidFill>
            <a:srgbClr val="F3F3F3"/>
          </a:solidFill>
        </p:spPr>
        <p:txBody>
          <a:bodyPr lIns="91425" tIns="91425" rIns="91425" bIns="91425" anchor="b" anchorCtr="0">
            <a:noAutofit/>
          </a:bodyPr>
          <a:lstStyle/>
          <a:p>
            <a:pPr lvl="0" rtl="0">
              <a:spcBef>
                <a:spcPts val="0"/>
              </a:spcBef>
              <a:buNone/>
            </a:pPr>
            <a:r>
              <a:rPr lang="en" sz="3200" b="0" dirty="0">
                <a:solidFill>
                  <a:srgbClr val="0099CC"/>
                </a:solidFill>
                <a:latin typeface="Roboto Condensed"/>
                <a:ea typeface="Roboto Condensed"/>
                <a:cs typeface="Roboto Condensed"/>
                <a:sym typeface="Roboto Condensed"/>
              </a:rPr>
              <a:t>Activity Lifecycle</a:t>
            </a:r>
          </a:p>
        </p:txBody>
      </p:sp>
      <p:pic>
        <p:nvPicPr>
          <p:cNvPr id="73" name="Shape 73"/>
          <p:cNvPicPr preferRelativeResize="0"/>
          <p:nvPr/>
        </p:nvPicPr>
        <p:blipFill>
          <a:blip r:embed="rId3"/>
          <a:stretch>
            <a:fillRect/>
          </a:stretch>
        </p:blipFill>
        <p:spPr>
          <a:xfrm>
            <a:off x="3200400" y="0"/>
            <a:ext cx="5276550" cy="6858000"/>
          </a:xfrm>
          <a:prstGeom prst="rect">
            <a:avLst/>
          </a:prstGeom>
          <a:noFill/>
          <a:ln>
            <a:noFill/>
          </a:ln>
        </p:spPr>
      </p:pic>
    </p:spTree>
    <p:extLst>
      <p:ext uri="{BB962C8B-B14F-4D97-AF65-F5344CB8AC3E}">
        <p14:creationId xmlns:p14="http://schemas.microsoft.com/office/powerpoint/2010/main" val="272263560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Intents</a:t>
            </a:r>
          </a:p>
        </p:txBody>
      </p:sp>
      <p:sp>
        <p:nvSpPr>
          <p:cNvPr id="3" name="Text Placeholder 2"/>
          <p:cNvSpPr>
            <a:spLocks noGrp="1"/>
          </p:cNvSpPr>
          <p:nvPr>
            <p:ph type="body" idx="1"/>
          </p:nvPr>
        </p:nvSpPr>
        <p:spPr/>
        <p:txBody>
          <a:bodyPr/>
          <a:lstStyle/>
          <a:p>
            <a:r>
              <a:rPr lang="en-US" dirty="0"/>
              <a:t>An Intent is a messaging object you can use to request an action from another app component. </a:t>
            </a:r>
          </a:p>
          <a:p>
            <a:r>
              <a:rPr lang="en-US" dirty="0"/>
              <a:t>Although intents facilitate communication between components in several ways, there are three fundamental use cases:</a:t>
            </a:r>
          </a:p>
          <a:p>
            <a:pPr lvl="1"/>
            <a:r>
              <a:rPr lang="en-US" b="1" dirty="0"/>
              <a:t>Starting an activity</a:t>
            </a:r>
          </a:p>
          <a:p>
            <a:pPr lvl="1"/>
            <a:r>
              <a:rPr lang="en-US" b="1" dirty="0"/>
              <a:t>Starting a service:  </a:t>
            </a:r>
            <a:r>
              <a:rPr lang="en-US" dirty="0"/>
              <a:t>A Service is a component that performs operations in the background without a user interface.</a:t>
            </a:r>
          </a:p>
          <a:p>
            <a:pPr lvl="1"/>
            <a:r>
              <a:rPr lang="en-US" b="1" dirty="0"/>
              <a:t>Delivering a broadcast: </a:t>
            </a:r>
            <a:r>
              <a:rPr lang="en-US" dirty="0"/>
              <a:t>A broadcast is a message that any app can receive. </a:t>
            </a:r>
          </a:p>
          <a:p>
            <a:r>
              <a:rPr lang="en-US" dirty="0"/>
              <a:t>There are two types of Intent.</a:t>
            </a:r>
          </a:p>
          <a:p>
            <a:pPr lvl="1"/>
            <a:r>
              <a:rPr lang="en-US" b="1" dirty="0"/>
              <a:t>Explicit intents</a:t>
            </a:r>
            <a:r>
              <a:rPr lang="en-US" dirty="0"/>
              <a:t> </a:t>
            </a:r>
          </a:p>
          <a:p>
            <a:pPr lvl="1"/>
            <a:r>
              <a:rPr lang="en-US" b="1" dirty="0"/>
              <a:t>Implicit intents</a:t>
            </a:r>
          </a:p>
        </p:txBody>
      </p:sp>
    </p:spTree>
    <p:extLst>
      <p:ext uri="{BB962C8B-B14F-4D97-AF65-F5344CB8AC3E}">
        <p14:creationId xmlns:p14="http://schemas.microsoft.com/office/powerpoint/2010/main" val="114064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Intents</a:t>
            </a:r>
          </a:p>
        </p:txBody>
      </p:sp>
      <p:sp>
        <p:nvSpPr>
          <p:cNvPr id="3" name="Text Placeholder 2"/>
          <p:cNvSpPr>
            <a:spLocks noGrp="1"/>
          </p:cNvSpPr>
          <p:nvPr>
            <p:ph type="body" idx="1"/>
          </p:nvPr>
        </p:nvSpPr>
        <p:spPr/>
        <p:txBody>
          <a:bodyPr/>
          <a:lstStyle/>
          <a:p>
            <a:r>
              <a:rPr lang="en-US" b="1" i="1" dirty="0"/>
              <a:t>Explicit intents</a:t>
            </a:r>
            <a:r>
              <a:rPr lang="en-US" dirty="0"/>
              <a:t> specify which application will satisfy the intent, by supplying either the target app's package name or a fully-qualified component class name. </a:t>
            </a:r>
          </a:p>
          <a:p>
            <a:r>
              <a:rPr lang="en-US" dirty="0"/>
              <a:t>You'll typically use an explicit intent to start a component in your own app, because you know the class name of the activity or service you want to start. </a:t>
            </a:r>
          </a:p>
          <a:p>
            <a:r>
              <a:rPr lang="en-US" dirty="0"/>
              <a:t>For example, you might start a new activity within your app in response to a user action, or start a service to download a file in the background.</a:t>
            </a:r>
          </a:p>
          <a:p>
            <a:r>
              <a:rPr lang="en-US" b="1" i="1" dirty="0"/>
              <a:t>Implicit intents</a:t>
            </a:r>
            <a:r>
              <a:rPr lang="en-US" b="1" dirty="0"/>
              <a:t> </a:t>
            </a:r>
            <a:r>
              <a:rPr lang="en-US" dirty="0"/>
              <a:t>do not name a specific component, but instead declare a general action to perform, which allows a component from another app to handle it. </a:t>
            </a:r>
          </a:p>
          <a:p>
            <a:r>
              <a:rPr lang="en-US" dirty="0"/>
              <a:t>For example, if you want to show the user a location on a map, you can use an implicit intent to request that another capable app show a specified location on a map.</a:t>
            </a:r>
          </a:p>
          <a:p>
            <a:pPr marL="0" indent="0">
              <a:buNone/>
            </a:pPr>
            <a:endParaRPr lang="en-US" b="1" dirty="0"/>
          </a:p>
        </p:txBody>
      </p:sp>
    </p:spTree>
    <p:extLst>
      <p:ext uri="{BB962C8B-B14F-4D97-AF65-F5344CB8AC3E}">
        <p14:creationId xmlns:p14="http://schemas.microsoft.com/office/powerpoint/2010/main" val="184196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Intent filters</a:t>
            </a:r>
          </a:p>
        </p:txBody>
      </p:sp>
      <p:sp>
        <p:nvSpPr>
          <p:cNvPr id="3" name="Text Placeholder 2"/>
          <p:cNvSpPr>
            <a:spLocks noGrp="1"/>
          </p:cNvSpPr>
          <p:nvPr>
            <p:ph type="body" idx="1"/>
          </p:nvPr>
        </p:nvSpPr>
        <p:spPr/>
        <p:txBody>
          <a:bodyPr/>
          <a:lstStyle/>
          <a:p>
            <a:r>
              <a:rPr lang="en-US" b="1" dirty="0"/>
              <a:t>Intent filters </a:t>
            </a:r>
            <a:r>
              <a:rPr lang="en-US" dirty="0"/>
              <a:t>are a very powerful feature of the Android platform. </a:t>
            </a:r>
          </a:p>
          <a:p>
            <a:r>
              <a:rPr lang="en-US" dirty="0"/>
              <a:t>Intent Filters are declared if you want to start receiving/communicating</a:t>
            </a:r>
            <a:r>
              <a:rPr lang="en-US" baseline="0" dirty="0"/>
              <a:t> with other applications. </a:t>
            </a:r>
            <a:endParaRPr lang="en-US" dirty="0"/>
          </a:p>
          <a:p>
            <a:r>
              <a:rPr lang="en-US" dirty="0"/>
              <a:t>Ability to launch an activity based not only on an </a:t>
            </a:r>
            <a:r>
              <a:rPr lang="en-US" b="1" i="1" dirty="0"/>
              <a:t>explicit</a:t>
            </a:r>
            <a:r>
              <a:rPr lang="en-US" dirty="0"/>
              <a:t> request, but also an </a:t>
            </a:r>
            <a:r>
              <a:rPr lang="en-US" b="1" i="1" dirty="0"/>
              <a:t>implicit</a:t>
            </a:r>
            <a:r>
              <a:rPr lang="en-US" dirty="0"/>
              <a:t> one. For instance: </a:t>
            </a:r>
          </a:p>
          <a:p>
            <a:pPr lvl="1"/>
            <a:r>
              <a:rPr lang="en-US" dirty="0"/>
              <a:t>An explicit request might tell the system to “Start the Send Email activity in the Gmail app". </a:t>
            </a:r>
          </a:p>
          <a:p>
            <a:pPr lvl="1"/>
            <a:r>
              <a:rPr lang="en-US" dirty="0"/>
              <a:t>By contrast, an implicit request tells the system to “Start a Send Email screen in any activity that can do the job.“</a:t>
            </a:r>
          </a:p>
          <a:p>
            <a:r>
              <a:rPr lang="en-US" dirty="0"/>
              <a:t>It includes three elements </a:t>
            </a:r>
          </a:p>
          <a:p>
            <a:pPr lvl="1"/>
            <a:r>
              <a:rPr lang="en-US" dirty="0"/>
              <a:t>Action</a:t>
            </a:r>
          </a:p>
          <a:p>
            <a:pPr lvl="1"/>
            <a:r>
              <a:rPr lang="en-US" dirty="0"/>
              <a:t>Category</a:t>
            </a:r>
          </a:p>
          <a:p>
            <a:pPr lvl="1"/>
            <a:r>
              <a:rPr lang="en-US" dirty="0"/>
              <a:t>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4714554"/>
            <a:ext cx="6705600" cy="1610792"/>
          </a:xfrm>
          <a:prstGeom prst="rect">
            <a:avLst/>
          </a:prstGeom>
        </p:spPr>
      </p:pic>
    </p:spTree>
    <p:extLst>
      <p:ext uri="{BB962C8B-B14F-4D97-AF65-F5344CB8AC3E}">
        <p14:creationId xmlns:p14="http://schemas.microsoft.com/office/powerpoint/2010/main" val="32301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a:t>
            </a:r>
          </a:p>
        </p:txBody>
      </p:sp>
      <p:sp>
        <p:nvSpPr>
          <p:cNvPr id="3" name="Text Placeholder 2"/>
          <p:cNvSpPr>
            <a:spLocks noGrp="1"/>
          </p:cNvSpPr>
          <p:nvPr>
            <p:ph type="body" idx="1"/>
          </p:nvPr>
        </p:nvSpPr>
        <p:spPr/>
        <p:txBody>
          <a:bodyPr/>
          <a:lstStyle/>
          <a:p>
            <a:r>
              <a:rPr lang="en-US" dirty="0"/>
              <a:t>How an implicit intent is delivered through the system to start another activity:</a:t>
            </a:r>
          </a:p>
          <a:p>
            <a:r>
              <a:rPr lang="en-US" b="1" dirty="0"/>
              <a:t>Step 1:  </a:t>
            </a:r>
            <a:r>
              <a:rPr lang="en-US" dirty="0"/>
              <a:t>Activity A creates an Intent with an action description and passes it to </a:t>
            </a:r>
            <a:r>
              <a:rPr lang="en-US" dirty="0" err="1"/>
              <a:t>startActivity</a:t>
            </a:r>
            <a:r>
              <a:rPr lang="en-US" dirty="0"/>
              <a:t>()</a:t>
            </a:r>
          </a:p>
          <a:p>
            <a:endParaRPr lang="en-US" dirty="0"/>
          </a:p>
          <a:p>
            <a:endParaRPr lang="en-US" dirty="0"/>
          </a:p>
          <a:p>
            <a:endParaRPr lang="en-US" dirty="0"/>
          </a:p>
          <a:p>
            <a:endParaRPr lang="en-US" dirty="0"/>
          </a:p>
          <a:p>
            <a:endParaRPr lang="en-US" dirty="0"/>
          </a:p>
          <a:p>
            <a:endParaRPr lang="en-US" dirty="0"/>
          </a:p>
          <a:p>
            <a:r>
              <a:rPr lang="en-US" dirty="0"/>
              <a:t>The Android System searches all apps for an intent filter that matches the intent.</a:t>
            </a:r>
          </a:p>
          <a:p>
            <a:r>
              <a:rPr lang="en-US" dirty="0"/>
              <a:t>When a match is found, the system starts the matching activity (Activity B) by invoking its </a:t>
            </a:r>
            <a:r>
              <a:rPr lang="en-US" dirty="0" err="1"/>
              <a:t>onCreate</a:t>
            </a:r>
            <a:r>
              <a:rPr lang="en-US" dirty="0"/>
              <a:t>() method and passing it the Intent.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90800"/>
            <a:ext cx="4648200" cy="2063453"/>
          </a:xfrm>
          <a:prstGeom prst="rect">
            <a:avLst/>
          </a:prstGeom>
        </p:spPr>
      </p:pic>
    </p:spTree>
    <p:extLst>
      <p:ext uri="{BB962C8B-B14F-4D97-AF65-F5344CB8AC3E}">
        <p14:creationId xmlns:p14="http://schemas.microsoft.com/office/powerpoint/2010/main" val="99718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5296</TotalTime>
  <Words>2291</Words>
  <Application>Microsoft Office PowerPoint</Application>
  <PresentationFormat>On-screen Show (4:3)</PresentationFormat>
  <Paragraphs>124</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Calibri</vt:lpstr>
      <vt:lpstr>Consolas</vt:lpstr>
      <vt:lpstr>Gill Sans MT</vt:lpstr>
      <vt:lpstr>Roboto</vt:lpstr>
      <vt:lpstr>Roboto Condensed</vt:lpstr>
      <vt:lpstr>Wingdings</vt:lpstr>
      <vt:lpstr>Wingdings 2</vt:lpstr>
      <vt:lpstr>Dividend</vt:lpstr>
      <vt:lpstr>Mobile  Application Development</vt:lpstr>
      <vt:lpstr>Getting Active Through Activities</vt:lpstr>
      <vt:lpstr>Activity</vt:lpstr>
      <vt:lpstr>PowerPoint Presentation</vt:lpstr>
      <vt:lpstr>Activity Lifecycle</vt:lpstr>
      <vt:lpstr>Intents</vt:lpstr>
      <vt:lpstr>Intents</vt:lpstr>
      <vt:lpstr>Activity: Intent filters</vt:lpstr>
      <vt:lpstr>IMPLICIT Intent</vt:lpstr>
      <vt:lpstr>Thank You!</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Fardin Saad, Lecturer,CSE</cp:lastModifiedBy>
  <cp:revision>188</cp:revision>
  <cp:lastPrinted>2012-08-27T21:22:50Z</cp:lastPrinted>
  <dcterms:created xsi:type="dcterms:W3CDTF">2012-01-17T18:47:14Z</dcterms:created>
  <dcterms:modified xsi:type="dcterms:W3CDTF">2021-12-12T21:59:54Z</dcterms:modified>
</cp:coreProperties>
</file>