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69" r:id="rId3"/>
    <p:sldId id="285" r:id="rId4"/>
    <p:sldId id="286" r:id="rId5"/>
    <p:sldId id="287" r:id="rId6"/>
    <p:sldId id="288" r:id="rId7"/>
    <p:sldId id="270" r:id="rId8"/>
    <p:sldId id="271" r:id="rId9"/>
    <p:sldId id="289" r:id="rId10"/>
    <p:sldId id="290" r:id="rId11"/>
    <p:sldId id="291" r:id="rId12"/>
    <p:sldId id="292" r:id="rId13"/>
    <p:sldId id="294" r:id="rId14"/>
    <p:sldId id="293" r:id="rId15"/>
    <p:sldId id="295" r:id="rId16"/>
    <p:sldId id="296" r:id="rId17"/>
    <p:sldId id="297" r:id="rId18"/>
    <p:sldId id="298" r:id="rId19"/>
    <p:sldId id="299" r:id="rId20"/>
    <p:sldId id="301" r:id="rId21"/>
    <p:sldId id="300"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50F729"/>
    <a:srgbClr val="B9A0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06" d="100"/>
          <a:sy n="106" d="100"/>
        </p:scale>
        <p:origin x="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2601BB-D959-4E51-B50E-711FF7B24C5F}" type="datetimeFigureOut">
              <a:rPr lang="en-US" smtClean="0"/>
              <a:t>2/24/2022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E00F1-83FB-468C-8EED-7BAE68CB66D0}" type="slidenum">
              <a:rPr lang="en-US" smtClean="0"/>
              <a:t>‹#›</a:t>
            </a:fld>
            <a:endParaRPr lang="en-US"/>
          </a:p>
        </p:txBody>
      </p:sp>
    </p:spTree>
    <p:extLst>
      <p:ext uri="{BB962C8B-B14F-4D97-AF65-F5344CB8AC3E}">
        <p14:creationId xmlns:p14="http://schemas.microsoft.com/office/powerpoint/2010/main" val="14362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Sandbox: </a:t>
            </a:r>
            <a:r>
              <a:rPr lang="en-US" b="0" i="0" dirty="0">
                <a:solidFill>
                  <a:srgbClr val="6C6C6C"/>
                </a:solidFill>
                <a:effectLst/>
                <a:latin typeface="Arial" panose="020B0604020202020204" pitchFamily="34" charset="0"/>
              </a:rPr>
              <a:t>A sandbox is an isolated testing environment that enables users to run programs or open files without affecting the application, system or platform on which they run.</a:t>
            </a:r>
            <a:endParaRPr lang="en-US" dirty="0"/>
          </a:p>
        </p:txBody>
      </p:sp>
      <p:sp>
        <p:nvSpPr>
          <p:cNvPr id="4" name="Slide Number Placeholder 3"/>
          <p:cNvSpPr>
            <a:spLocks noGrp="1"/>
          </p:cNvSpPr>
          <p:nvPr>
            <p:ph type="sldNum" sz="quarter" idx="5"/>
          </p:nvPr>
        </p:nvSpPr>
        <p:spPr/>
        <p:txBody>
          <a:bodyPr/>
          <a:lstStyle/>
          <a:p>
            <a:fld id="{9BCE00F1-83FB-468C-8EED-7BAE68CB66D0}" type="slidenum">
              <a:rPr lang="en-US" smtClean="0"/>
              <a:t>2</a:t>
            </a:fld>
            <a:endParaRPr lang="en-US"/>
          </a:p>
        </p:txBody>
      </p:sp>
    </p:spTree>
    <p:extLst>
      <p:ext uri="{BB962C8B-B14F-4D97-AF65-F5344CB8AC3E}">
        <p14:creationId xmlns:p14="http://schemas.microsoft.com/office/powerpoint/2010/main" val="3301765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86750B-5217-447B-9A7E-DBF3B2687D30}"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954774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6750B-5217-447B-9A7E-DBF3B2687D30}"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3313125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6750B-5217-447B-9A7E-DBF3B2687D30}"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3611519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6750B-5217-447B-9A7E-DBF3B2687D30}"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2639856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86750B-5217-447B-9A7E-DBF3B2687D30}"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2707781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86750B-5217-447B-9A7E-DBF3B2687D30}"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1736902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86750B-5217-447B-9A7E-DBF3B2687D30}" type="datetimeFigureOut">
              <a:rPr lang="en-US" smtClean="0"/>
              <a:t>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128324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86750B-5217-447B-9A7E-DBF3B2687D30}" type="datetimeFigureOut">
              <a:rPr lang="en-US" smtClean="0"/>
              <a:t>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1640010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86750B-5217-447B-9A7E-DBF3B2687D30}" type="datetimeFigureOut">
              <a:rPr lang="en-US" smtClean="0"/>
              <a:t>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203475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86750B-5217-447B-9A7E-DBF3B2687D30}"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410996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86750B-5217-447B-9A7E-DBF3B2687D30}"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2878902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86750B-5217-447B-9A7E-DBF3B2687D30}" type="datetimeFigureOut">
              <a:rPr lang="en-US" smtClean="0"/>
              <a:t>2/24/2022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57A4A1-E2BC-4699-8CC4-4563CE738ECB}" type="slidenum">
              <a:rPr lang="en-US" smtClean="0"/>
              <a:t>‹#›</a:t>
            </a:fld>
            <a:endParaRPr lang="en-US"/>
          </a:p>
        </p:txBody>
      </p:sp>
    </p:spTree>
    <p:extLst>
      <p:ext uri="{BB962C8B-B14F-4D97-AF65-F5344CB8AC3E}">
        <p14:creationId xmlns:p14="http://schemas.microsoft.com/office/powerpoint/2010/main" val="2227558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android.com/training/permissions/usage-not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1426" y="2086378"/>
            <a:ext cx="9144000" cy="1964498"/>
          </a:xfrm>
        </p:spPr>
        <p:txBody>
          <a:bodyPr>
            <a:normAutofit/>
          </a:bodyPr>
          <a:lstStyle/>
          <a:p>
            <a:r>
              <a:rPr lang="en-US" sz="5400" b="1" dirty="0">
                <a:solidFill>
                  <a:srgbClr val="50F729"/>
                </a:solidFill>
              </a:rPr>
              <a:t>ANDROID PERMISSIONS</a:t>
            </a:r>
            <a:br>
              <a:rPr lang="en-US" sz="5400" b="1" dirty="0">
                <a:solidFill>
                  <a:schemeClr val="accent5">
                    <a:lumMod val="75000"/>
                  </a:schemeClr>
                </a:solidFill>
              </a:rPr>
            </a:br>
            <a:r>
              <a:rPr lang="en-US" sz="5400" b="1" dirty="0">
                <a:solidFill>
                  <a:schemeClr val="accent5">
                    <a:lumMod val="75000"/>
                  </a:schemeClr>
                </a:solidFill>
              </a:rPr>
              <a:t>Part 1</a:t>
            </a:r>
          </a:p>
        </p:txBody>
      </p:sp>
    </p:spTree>
    <p:extLst>
      <p:ext uri="{BB962C8B-B14F-4D97-AF65-F5344CB8AC3E}">
        <p14:creationId xmlns:p14="http://schemas.microsoft.com/office/powerpoint/2010/main" val="1979513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Permissions Groups</a:t>
            </a:r>
          </a:p>
        </p:txBody>
      </p:sp>
      <p:sp>
        <p:nvSpPr>
          <p:cNvPr id="3" name="Content Placeholder 2"/>
          <p:cNvSpPr>
            <a:spLocks noGrp="1"/>
          </p:cNvSpPr>
          <p:nvPr>
            <p:ph idx="1"/>
          </p:nvPr>
        </p:nvSpPr>
        <p:spPr>
          <a:xfrm>
            <a:off x="347216" y="1699674"/>
            <a:ext cx="11218012" cy="4726884"/>
          </a:xfrm>
        </p:spPr>
        <p:txBody>
          <a:bodyPr>
            <a:noAutofit/>
          </a:bodyPr>
          <a:lstStyle/>
          <a:p>
            <a:pPr>
              <a:buClr>
                <a:srgbClr val="FF0000"/>
              </a:buClr>
              <a:buFont typeface="Wingdings" panose="05000000000000000000" pitchFamily="2" charset="2"/>
              <a:buChar char="§"/>
            </a:pPr>
            <a:r>
              <a:rPr lang="en-US" sz="2000" dirty="0"/>
              <a:t>If several permissions relate to a similar capability or feature of an app or device, the system might represent these permissions as a </a:t>
            </a:r>
            <a:r>
              <a:rPr lang="en-US" sz="2000" i="1" dirty="0"/>
              <a:t>permissions group</a:t>
            </a:r>
            <a:r>
              <a:rPr lang="en-US" sz="2000" dirty="0"/>
              <a:t>. </a:t>
            </a:r>
          </a:p>
          <a:p>
            <a:pPr>
              <a:buClr>
                <a:srgbClr val="FF0000"/>
              </a:buClr>
              <a:buFont typeface="Wingdings" panose="05000000000000000000" pitchFamily="2" charset="2"/>
              <a:buChar char="§"/>
            </a:pPr>
            <a:r>
              <a:rPr lang="en-US" sz="2000" dirty="0"/>
              <a:t>These permission groups help the system minimize the number of system dialogs that are presented to the user when an app requests closely-related permissions.</a:t>
            </a:r>
          </a:p>
          <a:p>
            <a:pPr>
              <a:buClr>
                <a:srgbClr val="FF0000"/>
              </a:buClr>
              <a:buFont typeface="Wingdings" panose="05000000000000000000" pitchFamily="2" charset="2"/>
              <a:buChar char="§"/>
            </a:pPr>
            <a:r>
              <a:rPr lang="en-US" sz="2000" dirty="0"/>
              <a:t>Dangerous Permissions Organized into Permission Groups:</a:t>
            </a:r>
            <a:br>
              <a:rPr lang="en-US" sz="2000" dirty="0"/>
            </a:br>
            <a:r>
              <a:rPr lang="en-US" sz="1800" dirty="0"/>
              <a:t>• </a:t>
            </a:r>
            <a:r>
              <a:rPr lang="en-US" sz="1800" b="1" dirty="0"/>
              <a:t>CALENDAR</a:t>
            </a:r>
            <a:r>
              <a:rPr lang="en-US" sz="1800" dirty="0"/>
              <a:t>: READ_CALENDAR, WRITE_CALENDAR</a:t>
            </a:r>
            <a:br>
              <a:rPr lang="en-US" sz="1800" dirty="0"/>
            </a:br>
            <a:r>
              <a:rPr lang="en-US" sz="1800" dirty="0"/>
              <a:t>• </a:t>
            </a:r>
            <a:r>
              <a:rPr lang="en-US" sz="1800" b="1" dirty="0"/>
              <a:t>CONTACTS</a:t>
            </a:r>
            <a:r>
              <a:rPr lang="en-US" sz="1800" dirty="0"/>
              <a:t>: READ_CONTACTS, WRITE_CONTACTS, GET_ACCOUNTS</a:t>
            </a:r>
            <a:br>
              <a:rPr lang="en-US" sz="1800" dirty="0"/>
            </a:br>
            <a:r>
              <a:rPr lang="en-US" sz="1800" dirty="0"/>
              <a:t>• </a:t>
            </a:r>
            <a:r>
              <a:rPr lang="en-US" sz="1800" b="1" dirty="0"/>
              <a:t>LOCATION</a:t>
            </a:r>
            <a:r>
              <a:rPr lang="en-US" sz="1800" dirty="0"/>
              <a:t>: ACCESS_FINE_LOCATION, ACCESS_COARSE_LOCATION</a:t>
            </a:r>
            <a:br>
              <a:rPr lang="en-US" sz="1800" dirty="0"/>
            </a:br>
            <a:r>
              <a:rPr lang="en-US" sz="1800" dirty="0"/>
              <a:t>• </a:t>
            </a:r>
            <a:r>
              <a:rPr lang="en-US" sz="1800" b="1" dirty="0"/>
              <a:t>PHONE</a:t>
            </a:r>
            <a:r>
              <a:rPr lang="en-US" sz="1800" dirty="0"/>
              <a:t>: READ_PHONE_STATE, CALL_PHONE, READ_CALL_LOG, WRITE_CALL_LOG, ADD_VOICEMAIL, USE_SIP, PROCESS_OUTGOING_CALLS</a:t>
            </a:r>
            <a:br>
              <a:rPr lang="en-US" sz="1800" dirty="0"/>
            </a:br>
            <a:r>
              <a:rPr lang="en-US" sz="1800" dirty="0"/>
              <a:t>• </a:t>
            </a:r>
            <a:r>
              <a:rPr lang="en-US" sz="1800" b="1" dirty="0"/>
              <a:t>SMS</a:t>
            </a:r>
            <a:r>
              <a:rPr lang="en-US" sz="1800" dirty="0"/>
              <a:t>: SEND_SMS, RECEIVE_SMS, READ_SMS, RECEIVE_WAP_PUSH, RECEIVE_MMS</a:t>
            </a:r>
            <a:br>
              <a:rPr lang="en-US" sz="1800" dirty="0"/>
            </a:br>
            <a:r>
              <a:rPr lang="en-US" sz="1800" dirty="0"/>
              <a:t>• </a:t>
            </a:r>
            <a:r>
              <a:rPr lang="en-US" sz="1800" b="1" dirty="0"/>
              <a:t>STORAGE</a:t>
            </a:r>
            <a:r>
              <a:rPr lang="en-US" sz="1800" dirty="0"/>
              <a:t>: READ_EXTERNAL_STORAGE, WRITE_EXTERNAL_STORAGE </a:t>
            </a:r>
            <a:br>
              <a:rPr lang="en-US" sz="2000" dirty="0"/>
            </a:br>
            <a:br>
              <a:rPr lang="en-US" sz="2000" dirty="0"/>
            </a:br>
            <a:br>
              <a:rPr lang="en-US" sz="2000" dirty="0"/>
            </a:br>
            <a:br>
              <a:rPr lang="en-US" sz="2000" dirty="0"/>
            </a:br>
            <a:br>
              <a:rPr lang="en-US" sz="2000" dirty="0"/>
            </a:br>
            <a:br>
              <a:rPr lang="en-US" sz="2000" dirty="0"/>
            </a:br>
            <a:br>
              <a:rPr lang="en-US" sz="2000" b="1" dirty="0"/>
            </a:br>
            <a:br>
              <a:rPr lang="en-US" sz="2000" dirty="0"/>
            </a:br>
            <a:br>
              <a:rPr lang="en-US" sz="2000" dirty="0"/>
            </a:br>
            <a:endParaRPr lang="en-US" sz="2000" dirty="0"/>
          </a:p>
          <a:p>
            <a:pPr>
              <a:buClr>
                <a:srgbClr val="FF0000"/>
              </a:buClr>
              <a:buFont typeface="Wingdings" panose="05000000000000000000" pitchFamily="2" charset="2"/>
              <a:buChar char="§"/>
            </a:pPr>
            <a:endParaRPr lang="en-US" sz="2000" dirty="0"/>
          </a:p>
        </p:txBody>
      </p:sp>
    </p:spTree>
    <p:extLst>
      <p:ext uri="{BB962C8B-B14F-4D97-AF65-F5344CB8AC3E}">
        <p14:creationId xmlns:p14="http://schemas.microsoft.com/office/powerpoint/2010/main" val="29901079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Permissions Post Android 6.0</a:t>
            </a:r>
          </a:p>
        </p:txBody>
      </p:sp>
      <p:sp>
        <p:nvSpPr>
          <p:cNvPr id="3" name="Content Placeholder 2"/>
          <p:cNvSpPr>
            <a:spLocks noGrp="1"/>
          </p:cNvSpPr>
          <p:nvPr>
            <p:ph idx="1"/>
          </p:nvPr>
        </p:nvSpPr>
        <p:spPr>
          <a:xfrm>
            <a:off x="347216" y="1699674"/>
            <a:ext cx="7341471" cy="4842794"/>
          </a:xfrm>
        </p:spPr>
        <p:txBody>
          <a:bodyPr>
            <a:noAutofit/>
          </a:bodyPr>
          <a:lstStyle/>
          <a:p>
            <a:pPr>
              <a:buClr>
                <a:srgbClr val="FF0000"/>
              </a:buClr>
              <a:buFont typeface="Wingdings" panose="05000000000000000000" pitchFamily="2" charset="2"/>
              <a:buChar char="§"/>
            </a:pPr>
            <a:r>
              <a:rPr lang="en-US" sz="2000" dirty="0"/>
              <a:t>Post Android 6.0 / Marshmallow all Normal and Dangerous Permissions </a:t>
            </a:r>
            <a:r>
              <a:rPr lang="en-US" sz="2000" b="1" dirty="0"/>
              <a:t>still </a:t>
            </a:r>
            <a:r>
              <a:rPr lang="en-US" sz="2000" dirty="0"/>
              <a:t>placed in app Manifest</a:t>
            </a:r>
          </a:p>
          <a:p>
            <a:pPr>
              <a:buClr>
                <a:srgbClr val="FF0000"/>
              </a:buClr>
              <a:buFont typeface="Wingdings" panose="05000000000000000000" pitchFamily="2" charset="2"/>
              <a:buChar char="§"/>
            </a:pPr>
            <a:r>
              <a:rPr lang="en-US" sz="2000" dirty="0"/>
              <a:t> If Device is Android 5.1 or lower OR app targets API level 22 or lower then</a:t>
            </a:r>
            <a:br>
              <a:rPr lang="en-US" sz="2000" dirty="0"/>
            </a:br>
            <a:r>
              <a:rPr lang="en-US" sz="2000" dirty="0"/>
              <a:t>• User must grant Dangerous Permissions at install time</a:t>
            </a:r>
            <a:br>
              <a:rPr lang="en-US" sz="2000" dirty="0"/>
            </a:br>
            <a:r>
              <a:rPr lang="en-US" sz="2000" dirty="0"/>
              <a:t>• Or app doesn’t install </a:t>
            </a:r>
          </a:p>
          <a:p>
            <a:pPr>
              <a:buClr>
                <a:srgbClr val="FF0000"/>
              </a:buClr>
              <a:buFont typeface="Wingdings" panose="05000000000000000000" pitchFamily="2" charset="2"/>
              <a:buChar char="§"/>
            </a:pPr>
            <a:r>
              <a:rPr lang="en-US" sz="2000" dirty="0"/>
              <a:t>If device is Android 6.0 or higher AND app targets API level 23 or higher then</a:t>
            </a:r>
            <a:br>
              <a:rPr lang="en-US" sz="2000" dirty="0"/>
            </a:br>
            <a:r>
              <a:rPr lang="en-US" sz="2000" dirty="0"/>
              <a:t>• Must still list all permissions in manifest</a:t>
            </a:r>
            <a:br>
              <a:rPr lang="en-US" sz="2000" dirty="0"/>
            </a:br>
            <a:r>
              <a:rPr lang="en-US" sz="2000" dirty="0"/>
              <a:t>• App must request each dangerous</a:t>
            </a:r>
            <a:br>
              <a:rPr lang="en-US" sz="2000" dirty="0"/>
            </a:br>
            <a:r>
              <a:rPr lang="en-US" sz="2000" dirty="0"/>
              <a:t>permission in needs </a:t>
            </a:r>
            <a:r>
              <a:rPr lang="en-US" sz="2000" b="1" dirty="0"/>
              <a:t>while the app is</a:t>
            </a:r>
            <a:br>
              <a:rPr lang="en-US" sz="2000" b="1" dirty="0"/>
            </a:br>
            <a:r>
              <a:rPr lang="en-US" sz="2000" b="1" dirty="0"/>
              <a:t>running</a:t>
            </a:r>
            <a:r>
              <a:rPr lang="en-US" sz="2000" dirty="0"/>
              <a:t> </a:t>
            </a:r>
            <a:br>
              <a:rPr lang="en-US" sz="2000" dirty="0"/>
            </a:b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marL="0" indent="0">
              <a:buClr>
                <a:srgbClr val="FF0000"/>
              </a:buClr>
              <a:buNone/>
            </a:pPr>
            <a:endParaRPr lang="en-US" sz="2000" dirty="0"/>
          </a:p>
          <a:p>
            <a:pPr marL="0" indent="0">
              <a:buClr>
                <a:srgbClr val="FF0000"/>
              </a:buClr>
              <a:buNone/>
            </a:pPr>
            <a:br>
              <a:rPr lang="en-US" sz="2000" dirty="0"/>
            </a:br>
            <a:br>
              <a:rPr lang="en-US" sz="2000" dirty="0"/>
            </a:br>
            <a:br>
              <a:rPr lang="en-US" sz="2000" dirty="0"/>
            </a:br>
            <a:br>
              <a:rPr lang="en-US" sz="2000" dirty="0"/>
            </a:br>
            <a:br>
              <a:rPr lang="en-US" sz="2000" dirty="0"/>
            </a:br>
            <a:br>
              <a:rPr lang="en-US" sz="2000" dirty="0"/>
            </a:br>
            <a:br>
              <a:rPr lang="en-US" sz="2000" b="1" dirty="0"/>
            </a:br>
            <a:br>
              <a:rPr lang="en-US" sz="2000" dirty="0"/>
            </a:br>
            <a:br>
              <a:rPr lang="en-US" sz="2000" dirty="0"/>
            </a:br>
            <a:endParaRPr lang="en-US" sz="2000" dirty="0"/>
          </a:p>
          <a:p>
            <a:pPr>
              <a:buClr>
                <a:srgbClr val="FF0000"/>
              </a:buClr>
              <a:buFont typeface="Wingdings" panose="05000000000000000000" pitchFamily="2" charset="2"/>
              <a:buChar char="§"/>
            </a:pPr>
            <a:endParaRPr lang="en-US" sz="2000" dirty="0"/>
          </a:p>
        </p:txBody>
      </p:sp>
      <p:pic>
        <p:nvPicPr>
          <p:cNvPr id="4" name="Picture 3"/>
          <p:cNvPicPr>
            <a:picLocks noChangeAspect="1"/>
          </p:cNvPicPr>
          <p:nvPr/>
        </p:nvPicPr>
        <p:blipFill>
          <a:blip r:embed="rId2"/>
          <a:stretch>
            <a:fillRect/>
          </a:stretch>
        </p:blipFill>
        <p:spPr>
          <a:xfrm>
            <a:off x="7962335" y="1699674"/>
            <a:ext cx="3667890" cy="2228718"/>
          </a:xfrm>
          <a:prstGeom prst="rect">
            <a:avLst/>
          </a:prstGeom>
        </p:spPr>
      </p:pic>
      <p:sp>
        <p:nvSpPr>
          <p:cNvPr id="5" name="Oval 4"/>
          <p:cNvSpPr/>
          <p:nvPr/>
        </p:nvSpPr>
        <p:spPr>
          <a:xfrm>
            <a:off x="10110518" y="3284112"/>
            <a:ext cx="1519707" cy="759854"/>
          </a:xfrm>
          <a:prstGeom prst="ellipse">
            <a:avLst/>
          </a:prstGeom>
          <a:noFill/>
          <a:ln w="571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5355465" y="4264827"/>
            <a:ext cx="2743200" cy="21621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75304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1426" y="2086378"/>
            <a:ext cx="9144000" cy="1964498"/>
          </a:xfrm>
        </p:spPr>
        <p:txBody>
          <a:bodyPr>
            <a:normAutofit/>
          </a:bodyPr>
          <a:lstStyle/>
          <a:p>
            <a:r>
              <a:rPr lang="en-US" sz="5400" b="1" dirty="0">
                <a:solidFill>
                  <a:srgbClr val="50F729"/>
                </a:solidFill>
              </a:rPr>
              <a:t>ANDROID PERMISSIONS</a:t>
            </a:r>
            <a:br>
              <a:rPr lang="en-US" sz="5400" b="1" dirty="0">
                <a:solidFill>
                  <a:schemeClr val="accent5">
                    <a:lumMod val="75000"/>
                  </a:schemeClr>
                </a:solidFill>
              </a:rPr>
            </a:br>
            <a:r>
              <a:rPr lang="en-US" sz="5400" b="1" dirty="0">
                <a:solidFill>
                  <a:schemeClr val="accent5">
                    <a:lumMod val="75000"/>
                  </a:schemeClr>
                </a:solidFill>
              </a:rPr>
              <a:t>Part 2</a:t>
            </a:r>
          </a:p>
        </p:txBody>
      </p:sp>
    </p:spTree>
    <p:extLst>
      <p:ext uri="{BB962C8B-B14F-4D97-AF65-F5344CB8AC3E}">
        <p14:creationId xmlns:p14="http://schemas.microsoft.com/office/powerpoint/2010/main" val="3391719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Requesting Permissions</a:t>
            </a:r>
          </a:p>
        </p:txBody>
      </p:sp>
      <p:sp>
        <p:nvSpPr>
          <p:cNvPr id="3" name="Content Placeholder 2"/>
          <p:cNvSpPr>
            <a:spLocks noGrp="1"/>
          </p:cNvSpPr>
          <p:nvPr>
            <p:ph idx="1"/>
          </p:nvPr>
        </p:nvSpPr>
        <p:spPr>
          <a:xfrm>
            <a:off x="347215" y="1699674"/>
            <a:ext cx="10754373" cy="3928394"/>
          </a:xfrm>
        </p:spPr>
        <p:txBody>
          <a:bodyPr>
            <a:noAutofit/>
          </a:bodyPr>
          <a:lstStyle/>
          <a:p>
            <a:pPr>
              <a:buClr>
                <a:srgbClr val="FF0000"/>
              </a:buClr>
              <a:buFont typeface="Wingdings" panose="05000000000000000000" pitchFamily="2" charset="2"/>
              <a:buChar char="§"/>
            </a:pPr>
            <a:r>
              <a:rPr lang="en-US" sz="2000" dirty="0"/>
              <a:t>Requesting permission can be done in two ways.</a:t>
            </a:r>
          </a:p>
          <a:p>
            <a:pPr marL="457200" indent="-457200">
              <a:buClr>
                <a:srgbClr val="FF0000"/>
              </a:buClr>
              <a:buFont typeface="+mj-lt"/>
              <a:buAutoNum type="arabicPeriod"/>
            </a:pPr>
            <a:r>
              <a:rPr lang="en-US" sz="2000" dirty="0"/>
              <a:t>Requesting Permission </a:t>
            </a:r>
            <a:r>
              <a:rPr lang="en-US" sz="2000" b="1" i="1" dirty="0"/>
              <a:t>by yourself</a:t>
            </a:r>
            <a:r>
              <a:rPr lang="en-US" sz="2000" dirty="0"/>
              <a:t>: Traditional Approach</a:t>
            </a:r>
          </a:p>
          <a:p>
            <a:pPr marL="457200" indent="-457200">
              <a:buClr>
                <a:srgbClr val="FF0000"/>
              </a:buClr>
              <a:buFont typeface="+mj-lt"/>
              <a:buAutoNum type="arabicPeriod"/>
            </a:pPr>
            <a:r>
              <a:rPr lang="en-US" sz="2000" dirty="0"/>
              <a:t>Requesting Permission </a:t>
            </a:r>
            <a:r>
              <a:rPr lang="en-US" sz="2000" b="1" i="1" dirty="0"/>
              <a:t>by System</a:t>
            </a:r>
            <a:r>
              <a:rPr lang="en-US" sz="2000" dirty="0"/>
              <a:t>: Recommended Approach</a:t>
            </a:r>
            <a:br>
              <a:rPr lang="en-US" sz="2000" dirty="0"/>
            </a:br>
            <a:br>
              <a:rPr lang="en-US" sz="2000" dirty="0"/>
            </a:br>
            <a:br>
              <a:rPr lang="en-US" sz="2000" dirty="0"/>
            </a:br>
            <a:br>
              <a:rPr lang="en-US" sz="2000" dirty="0"/>
            </a:br>
            <a:br>
              <a:rPr lang="en-US" sz="2000" dirty="0"/>
            </a:br>
            <a:br>
              <a:rPr lang="en-US" sz="2000" b="1" dirty="0"/>
            </a:br>
            <a:br>
              <a:rPr lang="en-US" sz="2000" dirty="0"/>
            </a:br>
            <a:br>
              <a:rPr lang="en-US" sz="2000" dirty="0"/>
            </a:br>
            <a:endParaRPr lang="en-US" sz="2000" dirty="0"/>
          </a:p>
          <a:p>
            <a:pPr>
              <a:buClr>
                <a:srgbClr val="FF0000"/>
              </a:buClr>
              <a:buFont typeface="Wingdings" panose="05000000000000000000" pitchFamily="2" charset="2"/>
              <a:buChar char="§"/>
            </a:pPr>
            <a:endParaRPr lang="en-US" sz="2000" dirty="0"/>
          </a:p>
        </p:txBody>
      </p:sp>
    </p:spTree>
    <p:extLst>
      <p:ext uri="{BB962C8B-B14F-4D97-AF65-F5344CB8AC3E}">
        <p14:creationId xmlns:p14="http://schemas.microsoft.com/office/powerpoint/2010/main" val="1249791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Requesting Permissions: General format</a:t>
            </a:r>
          </a:p>
        </p:txBody>
      </p:sp>
      <p:sp>
        <p:nvSpPr>
          <p:cNvPr id="3" name="Content Placeholder 2"/>
          <p:cNvSpPr>
            <a:spLocks noGrp="1"/>
          </p:cNvSpPr>
          <p:nvPr>
            <p:ph idx="1"/>
          </p:nvPr>
        </p:nvSpPr>
        <p:spPr>
          <a:xfrm>
            <a:off x="347216" y="1699674"/>
            <a:ext cx="4984638" cy="4767732"/>
          </a:xfrm>
        </p:spPr>
        <p:txBody>
          <a:bodyPr>
            <a:noAutofit/>
          </a:bodyPr>
          <a:lstStyle/>
          <a:p>
            <a:pPr>
              <a:buClr>
                <a:srgbClr val="FF0000"/>
              </a:buClr>
              <a:buFont typeface="Wingdings" panose="05000000000000000000" pitchFamily="2" charset="2"/>
              <a:buChar char="§"/>
            </a:pPr>
            <a:r>
              <a:rPr lang="en-US" sz="2000" dirty="0"/>
              <a:t>When app needs dangerous permission</a:t>
            </a:r>
          </a:p>
          <a:p>
            <a:pPr lvl="1">
              <a:buClr>
                <a:srgbClr val="FF0000"/>
              </a:buClr>
              <a:buFont typeface="Wingdings" panose="05000000000000000000" pitchFamily="2" charset="2"/>
              <a:buChar char="§"/>
            </a:pPr>
            <a:r>
              <a:rPr lang="en-US" sz="2000" dirty="0"/>
              <a:t>Check to see if you already have permission</a:t>
            </a:r>
          </a:p>
          <a:p>
            <a:pPr lvl="1">
              <a:buClr>
                <a:srgbClr val="FF0000"/>
              </a:buClr>
              <a:buFont typeface="Wingdings" panose="05000000000000000000" pitchFamily="2" charset="2"/>
              <a:buChar char="§"/>
            </a:pPr>
            <a:r>
              <a:rPr lang="en-US" sz="2000" dirty="0"/>
              <a:t>If not call one of the</a:t>
            </a:r>
            <a:br>
              <a:rPr lang="en-US" sz="2000" dirty="0"/>
            </a:br>
            <a:r>
              <a:rPr lang="en-US" sz="2000" dirty="0"/>
              <a:t>requestPermission methods</a:t>
            </a:r>
            <a:br>
              <a:rPr lang="en-US" sz="2000" dirty="0"/>
            </a:br>
            <a:r>
              <a:rPr lang="en-US" sz="2000" dirty="0"/>
              <a:t>with desired permissions and</a:t>
            </a:r>
            <a:br>
              <a:rPr lang="en-US" sz="2000" dirty="0"/>
            </a:br>
            <a:r>
              <a:rPr lang="en-US" sz="2000" dirty="0"/>
              <a:t>request code</a:t>
            </a:r>
          </a:p>
          <a:p>
            <a:pPr lvl="1">
              <a:buClr>
                <a:srgbClr val="FF0000"/>
              </a:buClr>
              <a:buFont typeface="Wingdings" panose="05000000000000000000" pitchFamily="2" charset="2"/>
              <a:buChar char="§"/>
            </a:pPr>
            <a:r>
              <a:rPr lang="en-US" sz="2000" dirty="0"/>
              <a:t>requestPermission shows a</a:t>
            </a:r>
            <a:br>
              <a:rPr lang="en-US" sz="2000" dirty="0"/>
            </a:br>
            <a:r>
              <a:rPr lang="en-US" sz="2000" dirty="0"/>
              <a:t>standard, non modifiable dialog</a:t>
            </a:r>
            <a:br>
              <a:rPr lang="en-US" sz="2000" dirty="0"/>
            </a:br>
            <a:r>
              <a:rPr lang="en-US" sz="2000" dirty="0"/>
              <a:t>box to the user </a:t>
            </a:r>
            <a:br>
              <a:rPr lang="en-US" sz="2000" dirty="0"/>
            </a:br>
            <a:br>
              <a:rPr lang="en-US" sz="1600" dirty="0"/>
            </a:br>
            <a:br>
              <a:rPr lang="en-US" sz="1600" dirty="0"/>
            </a:br>
            <a:br>
              <a:rPr lang="en-US" sz="1600" dirty="0"/>
            </a:b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pic>
        <p:nvPicPr>
          <p:cNvPr id="4" name="Picture 3"/>
          <p:cNvPicPr>
            <a:picLocks noChangeAspect="1"/>
          </p:cNvPicPr>
          <p:nvPr/>
        </p:nvPicPr>
        <p:blipFill>
          <a:blip r:embed="rId2"/>
          <a:stretch>
            <a:fillRect/>
          </a:stretch>
        </p:blipFill>
        <p:spPr>
          <a:xfrm>
            <a:off x="5653157" y="1401248"/>
            <a:ext cx="2802427" cy="5066158"/>
          </a:xfrm>
          <a:prstGeom prst="rect">
            <a:avLst/>
          </a:prstGeom>
        </p:spPr>
      </p:pic>
    </p:spTree>
    <p:extLst>
      <p:ext uri="{BB962C8B-B14F-4D97-AF65-F5344CB8AC3E}">
        <p14:creationId xmlns:p14="http://schemas.microsoft.com/office/powerpoint/2010/main" val="37957460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Requesting Permissions: By yourself </a:t>
            </a:r>
          </a:p>
        </p:txBody>
      </p:sp>
      <p:sp>
        <p:nvSpPr>
          <p:cNvPr id="3" name="Content Placeholder 2"/>
          <p:cNvSpPr>
            <a:spLocks noGrp="1"/>
          </p:cNvSpPr>
          <p:nvPr>
            <p:ph idx="1"/>
          </p:nvPr>
        </p:nvSpPr>
        <p:spPr>
          <a:xfrm>
            <a:off x="347216" y="1699674"/>
            <a:ext cx="11359680" cy="4649611"/>
          </a:xfrm>
        </p:spPr>
        <p:txBody>
          <a:bodyPr>
            <a:noAutofit/>
          </a:bodyPr>
          <a:lstStyle/>
          <a:p>
            <a:pPr>
              <a:buClr>
                <a:srgbClr val="FF0000"/>
              </a:buClr>
              <a:buFont typeface="Wingdings" panose="05000000000000000000" pitchFamily="2" charset="2"/>
              <a:buChar char="§"/>
            </a:pPr>
            <a:r>
              <a:rPr lang="en-US" sz="2000" b="1" dirty="0"/>
              <a:t>Checking Permissions: </a:t>
            </a:r>
            <a:r>
              <a:rPr lang="en-US" sz="2000" dirty="0"/>
              <a:t>Before Requesting a Permission, check to see if you already have it. </a:t>
            </a:r>
          </a:p>
          <a:p>
            <a:pPr>
              <a:buClr>
                <a:srgbClr val="FF0000"/>
              </a:buClr>
              <a:buFont typeface="Wingdings" panose="05000000000000000000" pitchFamily="2" charset="2"/>
              <a:buChar char="§"/>
            </a:pPr>
            <a:r>
              <a:rPr lang="en-US" sz="2000" dirty="0"/>
              <a:t>To check if the user has already granted your app a particular permission, pass that permission into the ContextCompat.checkSelfPermission() method. This method returns either PERMISSION_GRANTED or PERMISSION_DENIED, depending on whether your app has the permission.</a:t>
            </a:r>
            <a:br>
              <a:rPr lang="en-US" sz="2000" dirty="0"/>
            </a:br>
            <a:br>
              <a:rPr lang="en-US" sz="2000" dirty="0"/>
            </a:br>
            <a:br>
              <a:rPr lang="en-US" sz="1600" dirty="0"/>
            </a:br>
            <a:br>
              <a:rPr lang="en-US" sz="1600" dirty="0"/>
            </a:br>
            <a:br>
              <a:rPr lang="en-US" sz="1600" dirty="0"/>
            </a:b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pic>
        <p:nvPicPr>
          <p:cNvPr id="5" name="Picture 4"/>
          <p:cNvPicPr>
            <a:picLocks noChangeAspect="1"/>
          </p:cNvPicPr>
          <p:nvPr/>
        </p:nvPicPr>
        <p:blipFill>
          <a:blip r:embed="rId2"/>
          <a:stretch>
            <a:fillRect/>
          </a:stretch>
        </p:blipFill>
        <p:spPr>
          <a:xfrm>
            <a:off x="669702" y="3362280"/>
            <a:ext cx="10066113" cy="2597484"/>
          </a:xfrm>
          <a:prstGeom prst="rect">
            <a:avLst/>
          </a:prstGeom>
        </p:spPr>
      </p:pic>
      <p:grpSp>
        <p:nvGrpSpPr>
          <p:cNvPr id="18" name="Group 17"/>
          <p:cNvGrpSpPr/>
          <p:nvPr/>
        </p:nvGrpSpPr>
        <p:grpSpPr>
          <a:xfrm>
            <a:off x="8500056" y="4279687"/>
            <a:ext cx="3425780" cy="1000440"/>
            <a:chOff x="8500056" y="4279687"/>
            <a:chExt cx="3425780" cy="1000440"/>
          </a:xfrm>
        </p:grpSpPr>
        <p:sp>
          <p:nvSpPr>
            <p:cNvPr id="6" name="Flowchart: Process 5"/>
            <p:cNvSpPr/>
            <p:nvPr/>
          </p:nvSpPr>
          <p:spPr>
            <a:xfrm>
              <a:off x="9826580" y="4279687"/>
              <a:ext cx="2099256" cy="641607"/>
            </a:xfrm>
            <a:prstGeom prst="flowChart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Requested Permission</a:t>
              </a:r>
            </a:p>
          </p:txBody>
        </p:sp>
        <p:cxnSp>
          <p:nvCxnSpPr>
            <p:cNvPr id="12" name="Straight Arrow Connector 11"/>
            <p:cNvCxnSpPr>
              <a:endCxn id="6" idx="1"/>
            </p:cNvCxnSpPr>
            <p:nvPr/>
          </p:nvCxnSpPr>
          <p:spPr>
            <a:xfrm>
              <a:off x="8500056" y="4371008"/>
              <a:ext cx="1326524" cy="22948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flipV="1">
              <a:off x="8807002" y="4813812"/>
              <a:ext cx="1019578" cy="46631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02233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Requesting Permissions: By yourself </a:t>
            </a:r>
          </a:p>
        </p:txBody>
      </p:sp>
      <p:sp>
        <p:nvSpPr>
          <p:cNvPr id="3" name="Content Placeholder 2"/>
          <p:cNvSpPr>
            <a:spLocks noGrp="1"/>
          </p:cNvSpPr>
          <p:nvPr>
            <p:ph idx="1"/>
          </p:nvPr>
        </p:nvSpPr>
        <p:spPr>
          <a:xfrm>
            <a:off x="347216" y="1712553"/>
            <a:ext cx="11359680" cy="4649611"/>
          </a:xfrm>
        </p:spPr>
        <p:txBody>
          <a:bodyPr>
            <a:noAutofit/>
          </a:bodyPr>
          <a:lstStyle/>
          <a:p>
            <a:pPr>
              <a:buClr>
                <a:srgbClr val="FF0000"/>
              </a:buClr>
              <a:buFont typeface="Wingdings" panose="05000000000000000000" pitchFamily="2" charset="2"/>
              <a:buChar char="§"/>
            </a:pPr>
            <a:r>
              <a:rPr lang="en-US" sz="2000" b="1" dirty="0"/>
              <a:t>Explain why your app needs permission: </a:t>
            </a:r>
            <a:r>
              <a:rPr lang="en-US" sz="2000" dirty="0"/>
              <a:t>If the ContextCompat.checkSelfPermission() method returns PERMISSION_DENIED, call shouldShowRequestPermissionRationale(). </a:t>
            </a:r>
          </a:p>
          <a:p>
            <a:pPr>
              <a:buClr>
                <a:srgbClr val="FF0000"/>
              </a:buClr>
              <a:buFont typeface="Wingdings" panose="05000000000000000000" pitchFamily="2" charset="2"/>
              <a:buChar char="§"/>
            </a:pPr>
            <a:r>
              <a:rPr lang="en-US" sz="2000" dirty="0"/>
              <a:t>If this method returns true, show an educational UI to the user. In this UI, describe why the feature, which the user wants to enable, needs a particular permission.</a:t>
            </a:r>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marL="0" indent="0">
              <a:buClr>
                <a:srgbClr val="FF0000"/>
              </a:buClr>
              <a:buNone/>
            </a:pPr>
            <a:endParaRPr lang="en-US" sz="2000" dirty="0"/>
          </a:p>
          <a:p>
            <a:pPr>
              <a:buClr>
                <a:srgbClr val="FF0000"/>
              </a:buClr>
              <a:buFont typeface="Wingdings" panose="05000000000000000000" pitchFamily="2" charset="2"/>
              <a:buChar char="§"/>
            </a:pPr>
            <a:r>
              <a:rPr lang="en-US" sz="2000" dirty="0"/>
              <a:t>shouldShowRequestPermissionRationale returns true if the app previously requested the permission and the user denied it </a:t>
            </a:r>
            <a:br>
              <a:rPr lang="en-US" sz="2000" dirty="0"/>
            </a:br>
            <a:br>
              <a:rPr lang="en-US" sz="2000" dirty="0"/>
            </a:br>
            <a:br>
              <a:rPr lang="en-US" sz="1600" dirty="0"/>
            </a:br>
            <a:br>
              <a:rPr lang="en-US" sz="1600" dirty="0"/>
            </a:br>
            <a:br>
              <a:rPr lang="en-US" sz="1600" dirty="0"/>
            </a:b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pic>
        <p:nvPicPr>
          <p:cNvPr id="4" name="Picture 3"/>
          <p:cNvPicPr>
            <a:picLocks noChangeAspect="1"/>
          </p:cNvPicPr>
          <p:nvPr/>
        </p:nvPicPr>
        <p:blipFill>
          <a:blip r:embed="rId2"/>
          <a:stretch>
            <a:fillRect/>
          </a:stretch>
        </p:blipFill>
        <p:spPr>
          <a:xfrm>
            <a:off x="772731" y="3136788"/>
            <a:ext cx="9818709" cy="2344134"/>
          </a:xfrm>
          <a:prstGeom prst="rect">
            <a:avLst/>
          </a:prstGeom>
        </p:spPr>
      </p:pic>
    </p:spTree>
    <p:extLst>
      <p:ext uri="{BB962C8B-B14F-4D97-AF65-F5344CB8AC3E}">
        <p14:creationId xmlns:p14="http://schemas.microsoft.com/office/powerpoint/2010/main" val="228712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Requesting Permissions: By yourself </a:t>
            </a:r>
          </a:p>
        </p:txBody>
      </p:sp>
      <p:sp>
        <p:nvSpPr>
          <p:cNvPr id="3" name="Content Placeholder 2"/>
          <p:cNvSpPr>
            <a:spLocks noGrp="1"/>
          </p:cNvSpPr>
          <p:nvPr>
            <p:ph idx="1"/>
          </p:nvPr>
        </p:nvSpPr>
        <p:spPr>
          <a:xfrm>
            <a:off x="347216" y="1712553"/>
            <a:ext cx="11359680" cy="4649611"/>
          </a:xfrm>
        </p:spPr>
        <p:txBody>
          <a:bodyPr>
            <a:noAutofit/>
          </a:bodyPr>
          <a:lstStyle/>
          <a:p>
            <a:pPr>
              <a:buClr>
                <a:srgbClr val="FF0000"/>
              </a:buClr>
              <a:buFont typeface="Wingdings" panose="05000000000000000000" pitchFamily="2" charset="2"/>
              <a:buChar char="§"/>
            </a:pPr>
            <a:r>
              <a:rPr lang="en-US" sz="2000" b="1" dirty="0"/>
              <a:t>Requesting permission: </a:t>
            </a:r>
            <a:r>
              <a:rPr lang="en-US" sz="2000" dirty="0"/>
              <a:t>If user has not previously denied permission then request the permission. Users see a system permission dialog, where they can choose whether to grant a particular permission to your app.</a:t>
            </a:r>
            <a:br>
              <a:rPr lang="en-US" sz="2000" dirty="0"/>
            </a:br>
            <a:endParaRPr lang="en-US" sz="2000" dirty="0"/>
          </a:p>
          <a:p>
            <a:pPr marL="0" indent="0">
              <a:buClr>
                <a:srgbClr val="FF0000"/>
              </a:buClr>
              <a:buNone/>
            </a:pPr>
            <a:br>
              <a:rPr lang="en-US" sz="2000" dirty="0"/>
            </a:br>
            <a:br>
              <a:rPr lang="en-US" sz="2000" dirty="0"/>
            </a:br>
            <a:br>
              <a:rPr lang="en-US" sz="1600" dirty="0"/>
            </a:br>
            <a:br>
              <a:rPr lang="en-US" sz="1600" dirty="0"/>
            </a:br>
            <a:br>
              <a:rPr lang="en-US" sz="1600" dirty="0"/>
            </a:b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pic>
        <p:nvPicPr>
          <p:cNvPr id="5" name="Picture 4"/>
          <p:cNvPicPr>
            <a:picLocks noChangeAspect="1"/>
          </p:cNvPicPr>
          <p:nvPr/>
        </p:nvPicPr>
        <p:blipFill>
          <a:blip r:embed="rId2"/>
          <a:stretch>
            <a:fillRect/>
          </a:stretch>
        </p:blipFill>
        <p:spPr>
          <a:xfrm>
            <a:off x="940529" y="2707942"/>
            <a:ext cx="9485967" cy="3985229"/>
          </a:xfrm>
          <a:prstGeom prst="rect">
            <a:avLst/>
          </a:prstGeom>
        </p:spPr>
      </p:pic>
      <p:grpSp>
        <p:nvGrpSpPr>
          <p:cNvPr id="11" name="Group 10"/>
          <p:cNvGrpSpPr/>
          <p:nvPr/>
        </p:nvGrpSpPr>
        <p:grpSpPr>
          <a:xfrm>
            <a:off x="7669566" y="4971013"/>
            <a:ext cx="3397130" cy="670117"/>
            <a:chOff x="8309766" y="4700557"/>
            <a:chExt cx="3397130" cy="670117"/>
          </a:xfrm>
        </p:grpSpPr>
        <p:sp>
          <p:nvSpPr>
            <p:cNvPr id="8" name="Flowchart: Process 7"/>
            <p:cNvSpPr/>
            <p:nvPr/>
          </p:nvSpPr>
          <p:spPr>
            <a:xfrm>
              <a:off x="9607640" y="4729067"/>
              <a:ext cx="2099256" cy="641607"/>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Requested Code</a:t>
              </a:r>
            </a:p>
          </p:txBody>
        </p:sp>
        <p:cxnSp>
          <p:nvCxnSpPr>
            <p:cNvPr id="10" name="Straight Arrow Connector 9"/>
            <p:cNvCxnSpPr/>
            <p:nvPr/>
          </p:nvCxnSpPr>
          <p:spPr>
            <a:xfrm>
              <a:off x="8309766" y="4700557"/>
              <a:ext cx="1297874" cy="32080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87002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Requesting Permissions: By yourself </a:t>
            </a:r>
          </a:p>
        </p:txBody>
      </p:sp>
      <p:sp>
        <p:nvSpPr>
          <p:cNvPr id="3" name="Content Placeholder 2"/>
          <p:cNvSpPr>
            <a:spLocks noGrp="1"/>
          </p:cNvSpPr>
          <p:nvPr>
            <p:ph idx="1"/>
          </p:nvPr>
        </p:nvSpPr>
        <p:spPr>
          <a:xfrm>
            <a:off x="347215" y="1712553"/>
            <a:ext cx="3970107" cy="4044303"/>
          </a:xfrm>
        </p:spPr>
        <p:txBody>
          <a:bodyPr>
            <a:noAutofit/>
          </a:bodyPr>
          <a:lstStyle/>
          <a:p>
            <a:pPr>
              <a:buClr>
                <a:srgbClr val="FF0000"/>
              </a:buClr>
              <a:buFont typeface="Wingdings" panose="05000000000000000000" pitchFamily="2" charset="2"/>
              <a:buChar char="§"/>
            </a:pPr>
            <a:r>
              <a:rPr lang="en-US" sz="2000" b="1" dirty="0"/>
              <a:t>Dialog box: </a:t>
            </a:r>
            <a:r>
              <a:rPr lang="en-US" sz="2000" dirty="0"/>
              <a:t>Dialog displayed to user. Lists permission group, not individual permissions.</a:t>
            </a:r>
          </a:p>
          <a:p>
            <a:pPr>
              <a:buClr>
                <a:srgbClr val="FF0000"/>
              </a:buClr>
              <a:buFont typeface="Wingdings" panose="05000000000000000000" pitchFamily="2" charset="2"/>
              <a:buChar char="§"/>
            </a:pPr>
            <a:r>
              <a:rPr lang="en-US" sz="2000" dirty="0"/>
              <a:t> After the user responds to the system permissions dialog, the system then invokes your app's implementation of onRequestPermissionsResult(). </a:t>
            </a:r>
          </a:p>
          <a:p>
            <a:pPr>
              <a:buClr>
                <a:srgbClr val="FF0000"/>
              </a:buClr>
              <a:buFont typeface="Wingdings" panose="05000000000000000000" pitchFamily="2" charset="2"/>
              <a:buChar char="§"/>
            </a:pPr>
            <a:r>
              <a:rPr lang="en-US" sz="2000" dirty="0"/>
              <a:t>The system passes in the user response to the permission dialog, as well as the request code that you defined.</a:t>
            </a:r>
          </a:p>
          <a:p>
            <a:pPr marL="0" indent="0">
              <a:buClr>
                <a:srgbClr val="FF0000"/>
              </a:buClr>
              <a:buNone/>
            </a:pPr>
            <a:br>
              <a:rPr lang="en-US" sz="2000" dirty="0"/>
            </a:br>
            <a:br>
              <a:rPr lang="en-US" sz="2000" dirty="0"/>
            </a:br>
            <a:endParaRPr lang="en-US" sz="2000" dirty="0"/>
          </a:p>
          <a:p>
            <a:pPr marL="0" indent="0">
              <a:buClr>
                <a:srgbClr val="FF0000"/>
              </a:buClr>
              <a:buNone/>
            </a:pPr>
            <a:br>
              <a:rPr lang="en-US" sz="2000" dirty="0"/>
            </a:br>
            <a:br>
              <a:rPr lang="en-US" sz="2000" dirty="0"/>
            </a:br>
            <a:br>
              <a:rPr lang="en-US" sz="1600" dirty="0"/>
            </a:br>
            <a:br>
              <a:rPr lang="en-US" sz="1600" dirty="0"/>
            </a:br>
            <a:br>
              <a:rPr lang="en-US" sz="1600" dirty="0"/>
            </a:b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879" y="1409899"/>
            <a:ext cx="7299423" cy="4886902"/>
          </a:xfrm>
          <a:prstGeom prst="rect">
            <a:avLst/>
          </a:prstGeom>
        </p:spPr>
      </p:pic>
      <p:pic>
        <p:nvPicPr>
          <p:cNvPr id="4" name="Picture 3"/>
          <p:cNvPicPr>
            <a:picLocks noChangeAspect="1"/>
          </p:cNvPicPr>
          <p:nvPr/>
        </p:nvPicPr>
        <p:blipFill>
          <a:blip r:embed="rId3"/>
          <a:stretch>
            <a:fillRect/>
          </a:stretch>
        </p:blipFill>
        <p:spPr>
          <a:xfrm>
            <a:off x="9499241" y="4597343"/>
            <a:ext cx="2156140" cy="1699458"/>
          </a:xfrm>
          <a:prstGeom prst="rect">
            <a:avLst/>
          </a:prstGeom>
        </p:spPr>
      </p:pic>
    </p:spTree>
    <p:extLst>
      <p:ext uri="{BB962C8B-B14F-4D97-AF65-F5344CB8AC3E}">
        <p14:creationId xmlns:p14="http://schemas.microsoft.com/office/powerpoint/2010/main" val="1829876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Requesting Permissions: By System </a:t>
            </a:r>
          </a:p>
        </p:txBody>
      </p:sp>
      <p:sp>
        <p:nvSpPr>
          <p:cNvPr id="3" name="Content Placeholder 2"/>
          <p:cNvSpPr>
            <a:spLocks noGrp="1"/>
          </p:cNvSpPr>
          <p:nvPr>
            <p:ph idx="1"/>
          </p:nvPr>
        </p:nvSpPr>
        <p:spPr>
          <a:xfrm>
            <a:off x="347215" y="1712553"/>
            <a:ext cx="11308165" cy="1352619"/>
          </a:xfrm>
        </p:spPr>
        <p:txBody>
          <a:bodyPr>
            <a:noAutofit/>
          </a:bodyPr>
          <a:lstStyle/>
          <a:p>
            <a:pPr>
              <a:buClr>
                <a:srgbClr val="FF0000"/>
              </a:buClr>
              <a:buFont typeface="Wingdings" panose="05000000000000000000" pitchFamily="2" charset="2"/>
              <a:buChar char="§"/>
            </a:pPr>
            <a:r>
              <a:rPr lang="en-US" sz="2000" dirty="0"/>
              <a:t>To allow the system to manage the request code that's associated with a permissions request, add a dependency on the androidx.activity library in your module's build.gradle file. </a:t>
            </a:r>
          </a:p>
          <a:p>
            <a:pPr>
              <a:buClr>
                <a:srgbClr val="FF0000"/>
              </a:buClr>
              <a:buFont typeface="Wingdings" panose="05000000000000000000" pitchFamily="2" charset="2"/>
              <a:buChar char="§"/>
            </a:pPr>
            <a:r>
              <a:rPr lang="en-US" sz="2000" dirty="0"/>
              <a:t>Here the System controls the response of the user through the registerForActivityResult() instead of the onRequestPermissionsResult(). </a:t>
            </a:r>
            <a:br>
              <a:rPr lang="en-US" sz="2000" dirty="0"/>
            </a:br>
            <a:br>
              <a:rPr lang="en-US" sz="2000" dirty="0"/>
            </a:br>
            <a:endParaRPr lang="en-US" sz="2000" dirty="0"/>
          </a:p>
          <a:p>
            <a:pPr marL="0" indent="0">
              <a:buClr>
                <a:srgbClr val="FF0000"/>
              </a:buClr>
              <a:buNone/>
            </a:pPr>
            <a:br>
              <a:rPr lang="en-US" sz="2000" dirty="0"/>
            </a:br>
            <a:br>
              <a:rPr lang="en-US" sz="2000" dirty="0"/>
            </a:br>
            <a:br>
              <a:rPr lang="en-US" sz="1600" dirty="0"/>
            </a:br>
            <a:br>
              <a:rPr lang="en-US" sz="1600" dirty="0"/>
            </a:br>
            <a:br>
              <a:rPr lang="en-US" sz="1600" dirty="0"/>
            </a:b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31" y="3414487"/>
            <a:ext cx="5299163" cy="256131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0676" y="2907233"/>
            <a:ext cx="6392167" cy="3439005"/>
          </a:xfrm>
          <a:prstGeom prst="rect">
            <a:avLst/>
          </a:prstGeom>
        </p:spPr>
      </p:pic>
    </p:spTree>
    <p:extLst>
      <p:ext uri="{BB962C8B-B14F-4D97-AF65-F5344CB8AC3E}">
        <p14:creationId xmlns:p14="http://schemas.microsoft.com/office/powerpoint/2010/main" val="1582177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INTRODUCTION</a:t>
            </a:r>
          </a:p>
        </p:txBody>
      </p:sp>
      <p:sp>
        <p:nvSpPr>
          <p:cNvPr id="3" name="Content Placeholder 2"/>
          <p:cNvSpPr>
            <a:spLocks noGrp="1"/>
          </p:cNvSpPr>
          <p:nvPr>
            <p:ph idx="1"/>
          </p:nvPr>
        </p:nvSpPr>
        <p:spPr>
          <a:xfrm>
            <a:off x="347217" y="1699674"/>
            <a:ext cx="5821764" cy="4739763"/>
          </a:xfrm>
        </p:spPr>
        <p:txBody>
          <a:bodyPr>
            <a:noAutofit/>
          </a:bodyPr>
          <a:lstStyle/>
          <a:p>
            <a:pPr>
              <a:buClr>
                <a:srgbClr val="FF0000"/>
              </a:buClr>
              <a:buFont typeface="Wingdings" panose="05000000000000000000" pitchFamily="2" charset="2"/>
              <a:buChar char="§"/>
            </a:pPr>
            <a:r>
              <a:rPr lang="en-US" sz="2000" dirty="0"/>
              <a:t>In an attempt to maintain security (system</a:t>
            </a:r>
            <a:br>
              <a:rPr lang="en-US" sz="2000" dirty="0"/>
            </a:br>
            <a:r>
              <a:rPr lang="en-US" sz="2000" dirty="0"/>
              <a:t>integrity, user privacy) on Android, devices run each app in a limited sandbox .</a:t>
            </a:r>
          </a:p>
          <a:p>
            <a:pPr>
              <a:buClr>
                <a:srgbClr val="FF0000"/>
              </a:buClr>
              <a:buFont typeface="Wingdings" panose="05000000000000000000" pitchFamily="2" charset="2"/>
              <a:buChar char="§"/>
            </a:pPr>
            <a:r>
              <a:rPr lang="en-US" sz="2000" dirty="0"/>
              <a:t>Android's app permissions build upon a central design point of the Android security architecture.</a:t>
            </a:r>
          </a:p>
          <a:p>
            <a:pPr>
              <a:buClr>
                <a:srgbClr val="FF0000"/>
              </a:buClr>
              <a:buFont typeface="Wingdings" panose="05000000000000000000" pitchFamily="2" charset="2"/>
              <a:buChar char="§"/>
            </a:pPr>
            <a:r>
              <a:rPr lang="en-US" sz="2000" dirty="0"/>
              <a:t>By default, no app has permission to perform any operations that would adversely impact other apps, the operating system, or the user.</a:t>
            </a:r>
          </a:p>
          <a:p>
            <a:pPr>
              <a:buClr>
                <a:srgbClr val="FF0000"/>
              </a:buClr>
              <a:buFont typeface="Wingdings" panose="05000000000000000000" pitchFamily="2" charset="2"/>
              <a:buChar char="§"/>
            </a:pPr>
            <a:r>
              <a:rPr lang="en-US" sz="2000" dirty="0"/>
              <a:t>If app wants to use resources (e.g. camera,</a:t>
            </a:r>
            <a:br>
              <a:rPr lang="en-US" sz="2000" dirty="0"/>
            </a:br>
            <a:r>
              <a:rPr lang="en-US" sz="2000" dirty="0"/>
              <a:t>storage, network) or information (e.g.</a:t>
            </a:r>
            <a:br>
              <a:rPr lang="en-US" sz="2000" dirty="0"/>
            </a:br>
            <a:r>
              <a:rPr lang="en-US" sz="2000" dirty="0"/>
              <a:t>contacts info) outside of sandbox, must</a:t>
            </a:r>
            <a:br>
              <a:rPr lang="en-US" sz="2000" dirty="0"/>
            </a:br>
            <a:r>
              <a:rPr lang="en-US" sz="2000" dirty="0"/>
              <a:t>request permission. </a:t>
            </a:r>
            <a:br>
              <a:rPr lang="en-US" sz="2000" dirty="0"/>
            </a:br>
            <a:br>
              <a:rPr lang="en-US" sz="2000" dirty="0"/>
            </a:br>
            <a:br>
              <a:rPr lang="en-US" sz="2000" dirty="0"/>
            </a:br>
            <a:br>
              <a:rPr lang="en-US" sz="2000" dirty="0"/>
            </a:br>
            <a:br>
              <a:rPr lang="en-US" sz="2000" dirty="0"/>
            </a:br>
            <a:br>
              <a:rPr lang="en-US" sz="2000" dirty="0"/>
            </a:br>
            <a:br>
              <a:rPr lang="en-US" sz="2000" dirty="0"/>
            </a:br>
            <a:br>
              <a:rPr lang="en-US" sz="2000" b="1" dirty="0"/>
            </a:br>
            <a:br>
              <a:rPr lang="en-US" sz="2000" dirty="0"/>
            </a:br>
            <a:br>
              <a:rPr lang="en-US" sz="2000" dirty="0"/>
            </a:br>
            <a:endParaRPr lang="en-US" sz="2000" dirty="0"/>
          </a:p>
          <a:p>
            <a:pPr>
              <a:buClr>
                <a:srgbClr val="FF0000"/>
              </a:buClr>
              <a:buFont typeface="Wingdings" panose="05000000000000000000" pitchFamily="2" charset="2"/>
              <a:buChar char="§"/>
            </a:pPr>
            <a:endParaRPr lang="en-US" sz="2000" dirty="0"/>
          </a:p>
        </p:txBody>
      </p:sp>
      <p:pic>
        <p:nvPicPr>
          <p:cNvPr id="5" name="Picture 4"/>
          <p:cNvPicPr>
            <a:picLocks noChangeAspect="1"/>
          </p:cNvPicPr>
          <p:nvPr/>
        </p:nvPicPr>
        <p:blipFill>
          <a:blip r:embed="rId3"/>
          <a:stretch>
            <a:fillRect/>
          </a:stretch>
        </p:blipFill>
        <p:spPr>
          <a:xfrm>
            <a:off x="6445809" y="1699674"/>
            <a:ext cx="5095875" cy="3619500"/>
          </a:xfrm>
          <a:prstGeom prst="rect">
            <a:avLst/>
          </a:prstGeom>
        </p:spPr>
      </p:pic>
    </p:spTree>
    <p:extLst>
      <p:ext uri="{BB962C8B-B14F-4D97-AF65-F5344CB8AC3E}">
        <p14:creationId xmlns:p14="http://schemas.microsoft.com/office/powerpoint/2010/main" val="2839935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App Permissions Notes</a:t>
            </a:r>
          </a:p>
        </p:txBody>
      </p:sp>
      <p:sp>
        <p:nvSpPr>
          <p:cNvPr id="3" name="Content Placeholder 2"/>
          <p:cNvSpPr>
            <a:spLocks noGrp="1"/>
          </p:cNvSpPr>
          <p:nvPr>
            <p:ph idx="1"/>
          </p:nvPr>
        </p:nvSpPr>
        <p:spPr>
          <a:xfrm>
            <a:off x="347215" y="1699674"/>
            <a:ext cx="11488470" cy="3928394"/>
          </a:xfrm>
        </p:spPr>
        <p:txBody>
          <a:bodyPr>
            <a:noAutofit/>
          </a:bodyPr>
          <a:lstStyle/>
          <a:p>
            <a:pPr>
              <a:buClr>
                <a:srgbClr val="FF0000"/>
              </a:buClr>
            </a:pPr>
            <a:r>
              <a:rPr lang="en-US" sz="2000" dirty="0"/>
              <a:t>If you use an intent to accomplish something, then your app does not usually have to request permission</a:t>
            </a:r>
          </a:p>
          <a:p>
            <a:pPr>
              <a:buClr>
                <a:srgbClr val="FF0000"/>
              </a:buClr>
            </a:pPr>
            <a:r>
              <a:rPr lang="en-US" sz="2000" dirty="0"/>
              <a:t>For example, if you use an Intent to take picture, you DO NOT need CAMERA permission.</a:t>
            </a:r>
            <a:br>
              <a:rPr lang="en-US" sz="2000" dirty="0"/>
            </a:br>
            <a:r>
              <a:rPr lang="en-US" sz="2000" dirty="0"/>
              <a:t>• Only if you want to access camera directly in your app.</a:t>
            </a:r>
            <a:br>
              <a:rPr lang="en-US" sz="2000" dirty="0"/>
            </a:br>
            <a:r>
              <a:rPr lang="en-US" sz="2000" dirty="0"/>
              <a:t>• Example, messenger -&gt; </a:t>
            </a:r>
          </a:p>
          <a:p>
            <a:pPr>
              <a:buClr>
                <a:srgbClr val="FF0000"/>
              </a:buClr>
            </a:pPr>
            <a:r>
              <a:rPr lang="en-US" sz="2000" dirty="0"/>
              <a:t>A user can also alter permissions in the Settings app</a:t>
            </a:r>
            <a:br>
              <a:rPr lang="en-US" sz="2000" dirty="0"/>
            </a:br>
            <a:r>
              <a:rPr lang="en-US" sz="2000" dirty="0"/>
              <a:t>• Settings -&gt; app</a:t>
            </a:r>
            <a:br>
              <a:rPr lang="en-US" sz="2000" dirty="0"/>
            </a:br>
            <a:r>
              <a:rPr lang="en-US" sz="2000" dirty="0"/>
              <a:t>• Toggle Switches to grant and deny permissions </a:t>
            </a:r>
            <a:br>
              <a:rPr lang="en-US" sz="2000" dirty="0"/>
            </a:br>
            <a:br>
              <a:rPr lang="en-US" sz="2000" dirty="0"/>
            </a:br>
            <a:br>
              <a:rPr lang="en-US" sz="2000" dirty="0"/>
            </a:br>
            <a:br>
              <a:rPr lang="en-US" sz="2000" dirty="0"/>
            </a:br>
            <a:br>
              <a:rPr lang="en-US" sz="2000" dirty="0"/>
            </a:br>
            <a:br>
              <a:rPr lang="en-US" sz="2000" dirty="0"/>
            </a:br>
            <a:br>
              <a:rPr lang="en-US" sz="2000" dirty="0"/>
            </a:br>
            <a:br>
              <a:rPr lang="en-US" sz="2000" b="1" dirty="0"/>
            </a:br>
            <a:br>
              <a:rPr lang="en-US" sz="2000" dirty="0"/>
            </a:br>
            <a:br>
              <a:rPr lang="en-US" sz="2000" dirty="0"/>
            </a:br>
            <a:endParaRPr lang="en-US" sz="2000" dirty="0"/>
          </a:p>
          <a:p>
            <a:pPr>
              <a:buClr>
                <a:srgbClr val="FF0000"/>
              </a:buClr>
              <a:buFont typeface="Wingdings" panose="05000000000000000000" pitchFamily="2" charset="2"/>
              <a:buChar char="§"/>
            </a:pPr>
            <a:endParaRPr lang="en-US" sz="2000" dirty="0"/>
          </a:p>
        </p:txBody>
      </p:sp>
      <p:pic>
        <p:nvPicPr>
          <p:cNvPr id="4" name="Picture 3"/>
          <p:cNvPicPr>
            <a:picLocks noChangeAspect="1"/>
          </p:cNvPicPr>
          <p:nvPr/>
        </p:nvPicPr>
        <p:blipFill>
          <a:blip r:embed="rId2"/>
          <a:stretch>
            <a:fillRect/>
          </a:stretch>
        </p:blipFill>
        <p:spPr>
          <a:xfrm>
            <a:off x="2214910" y="4089521"/>
            <a:ext cx="3184637" cy="2394178"/>
          </a:xfrm>
          <a:prstGeom prst="rect">
            <a:avLst/>
          </a:prstGeom>
        </p:spPr>
      </p:pic>
      <p:pic>
        <p:nvPicPr>
          <p:cNvPr id="5" name="Picture 4"/>
          <p:cNvPicPr>
            <a:picLocks noChangeAspect="1"/>
          </p:cNvPicPr>
          <p:nvPr/>
        </p:nvPicPr>
        <p:blipFill>
          <a:blip r:embed="rId3"/>
          <a:stretch>
            <a:fillRect/>
          </a:stretch>
        </p:blipFill>
        <p:spPr>
          <a:xfrm>
            <a:off x="7152160" y="2781838"/>
            <a:ext cx="3139838" cy="3701862"/>
          </a:xfrm>
          <a:prstGeom prst="rect">
            <a:avLst/>
          </a:prstGeom>
        </p:spPr>
      </p:pic>
    </p:spTree>
    <p:extLst>
      <p:ext uri="{BB962C8B-B14F-4D97-AF65-F5344CB8AC3E}">
        <p14:creationId xmlns:p14="http://schemas.microsoft.com/office/powerpoint/2010/main" val="464795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App Permissions Best Practices</a:t>
            </a:r>
          </a:p>
        </p:txBody>
      </p:sp>
      <p:sp>
        <p:nvSpPr>
          <p:cNvPr id="3" name="Content Placeholder 2"/>
          <p:cNvSpPr>
            <a:spLocks noGrp="1"/>
          </p:cNvSpPr>
          <p:nvPr>
            <p:ph idx="1"/>
          </p:nvPr>
        </p:nvSpPr>
        <p:spPr>
          <a:xfrm>
            <a:off x="347215" y="1699673"/>
            <a:ext cx="11385439" cy="4598095"/>
          </a:xfrm>
        </p:spPr>
        <p:txBody>
          <a:bodyPr>
            <a:noAutofit/>
          </a:bodyPr>
          <a:lstStyle/>
          <a:p>
            <a:pPr>
              <a:buClr>
                <a:srgbClr val="FF0000"/>
              </a:buClr>
            </a:pPr>
            <a:r>
              <a:rPr lang="en-US" sz="2000" b="1" i="1" dirty="0"/>
              <a:t>Only use the permissions necessary for your app to work</a:t>
            </a:r>
            <a:r>
              <a:rPr lang="en-US" sz="2000" dirty="0"/>
              <a:t>. Depending on how you are using the permissions, there may be another way to do what you need (system intents, identifiers, </a:t>
            </a:r>
            <a:r>
              <a:rPr lang="en-US" sz="2000" dirty="0" err="1"/>
              <a:t>backgrounding</a:t>
            </a:r>
            <a:r>
              <a:rPr lang="en-US" sz="2000" dirty="0"/>
              <a:t> for phone calls) without relying on access to sensitive information.</a:t>
            </a:r>
          </a:p>
          <a:p>
            <a:pPr>
              <a:buClr>
                <a:srgbClr val="FF0000"/>
              </a:buClr>
            </a:pPr>
            <a:r>
              <a:rPr lang="en-US" sz="2000" b="1" i="1" dirty="0"/>
              <a:t>Pay attention to permissions required by libraries.</a:t>
            </a:r>
            <a:r>
              <a:rPr lang="en-US" sz="2000" dirty="0"/>
              <a:t> When you include a library, you also inherit its permission requirements. You should be aware of what you're including, the permissions they require, and what those permissions are used for.</a:t>
            </a:r>
          </a:p>
          <a:p>
            <a:pPr>
              <a:buClr>
                <a:srgbClr val="FF0000"/>
              </a:buClr>
            </a:pPr>
            <a:r>
              <a:rPr lang="en-US" sz="2000" b="1" i="1" dirty="0"/>
              <a:t>Be transparent.</a:t>
            </a:r>
            <a:r>
              <a:rPr lang="en-US" sz="2000" dirty="0"/>
              <a:t> When you make a permissions request, be clear about what you’re accessing, and why, so users can make informed decisions..</a:t>
            </a:r>
          </a:p>
          <a:p>
            <a:pPr>
              <a:buClr>
                <a:srgbClr val="FF0000"/>
              </a:buClr>
            </a:pPr>
            <a:r>
              <a:rPr lang="en-US" sz="2000" b="1" i="1" dirty="0"/>
              <a:t>Make system accesses explicit.</a:t>
            </a:r>
            <a:r>
              <a:rPr lang="en-US" sz="2000" dirty="0"/>
              <a:t> Providing continuous indications when you access sensitive capabilities (for example, the camera or microphone) makes it clear to users when you’re collecting data and avoids the perception that you're collecting data surreptitiously.</a:t>
            </a:r>
          </a:p>
          <a:p>
            <a:pPr>
              <a:buClr>
                <a:srgbClr val="FF0000"/>
              </a:buClr>
            </a:pPr>
            <a:endParaRPr lang="en-US" sz="2000" dirty="0"/>
          </a:p>
          <a:p>
            <a:pPr>
              <a:buClr>
                <a:srgbClr val="FF0000"/>
              </a:buClr>
            </a:pPr>
            <a:r>
              <a:rPr lang="en-US" sz="2000" dirty="0">
                <a:hlinkClick r:id="rId2"/>
              </a:rPr>
              <a:t>https://developer.android.com/training/permissions/usage-notes</a:t>
            </a:r>
            <a:r>
              <a:rPr lang="en-US" sz="2000" dirty="0"/>
              <a:t>: Alternatives for App Permissions</a:t>
            </a:r>
          </a:p>
          <a:p>
            <a:pPr marL="0" indent="0">
              <a:buClr>
                <a:srgbClr val="FF0000"/>
              </a:buClr>
              <a:buNone/>
            </a:pPr>
            <a:br>
              <a:rPr lang="en-US" sz="2000" dirty="0"/>
            </a:br>
            <a:br>
              <a:rPr lang="en-US" sz="2000" dirty="0"/>
            </a:br>
            <a:br>
              <a:rPr lang="en-US" sz="2000" dirty="0"/>
            </a:br>
            <a:br>
              <a:rPr lang="en-US" sz="2000" dirty="0"/>
            </a:br>
            <a:br>
              <a:rPr lang="en-US" sz="2000" dirty="0"/>
            </a:br>
            <a:br>
              <a:rPr lang="en-US" sz="2000" b="1" dirty="0"/>
            </a:br>
            <a:br>
              <a:rPr lang="en-US" sz="2000" dirty="0"/>
            </a:br>
            <a:br>
              <a:rPr lang="en-US" sz="2000" dirty="0"/>
            </a:br>
            <a:endParaRPr lang="en-US" sz="2000" dirty="0"/>
          </a:p>
          <a:p>
            <a:pPr>
              <a:buClr>
                <a:srgbClr val="FF0000"/>
              </a:buClr>
              <a:buFont typeface="Wingdings" panose="05000000000000000000" pitchFamily="2" charset="2"/>
              <a:buChar char="§"/>
            </a:pPr>
            <a:endParaRPr lang="en-US" sz="2000" dirty="0"/>
          </a:p>
        </p:txBody>
      </p:sp>
    </p:spTree>
    <p:extLst>
      <p:ext uri="{BB962C8B-B14F-4D97-AF65-F5344CB8AC3E}">
        <p14:creationId xmlns:p14="http://schemas.microsoft.com/office/powerpoint/2010/main" val="6338295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1394" y="2841039"/>
            <a:ext cx="10515600" cy="1325563"/>
          </a:xfrm>
        </p:spPr>
        <p:txBody>
          <a:bodyPr/>
          <a:lstStyle/>
          <a:p>
            <a:r>
              <a:rPr lang="en-US" b="1" dirty="0">
                <a:solidFill>
                  <a:schemeClr val="accent1">
                    <a:lumMod val="50000"/>
                  </a:schemeClr>
                </a:solidFill>
              </a:rPr>
              <a:t>THANK YOU</a:t>
            </a:r>
          </a:p>
        </p:txBody>
      </p:sp>
    </p:spTree>
    <p:extLst>
      <p:ext uri="{BB962C8B-B14F-4D97-AF65-F5344CB8AC3E}">
        <p14:creationId xmlns:p14="http://schemas.microsoft.com/office/powerpoint/2010/main" val="3313931634"/>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HISTORY OF PERMISSIONS</a:t>
            </a:r>
          </a:p>
        </p:txBody>
      </p:sp>
      <p:sp>
        <p:nvSpPr>
          <p:cNvPr id="3" name="Content Placeholder 2"/>
          <p:cNvSpPr>
            <a:spLocks noGrp="1"/>
          </p:cNvSpPr>
          <p:nvPr>
            <p:ph idx="1"/>
          </p:nvPr>
        </p:nvSpPr>
        <p:spPr>
          <a:xfrm>
            <a:off x="347216" y="1699675"/>
            <a:ext cx="11308163" cy="4289002"/>
          </a:xfrm>
        </p:spPr>
        <p:txBody>
          <a:bodyPr>
            <a:noAutofit/>
          </a:bodyPr>
          <a:lstStyle/>
          <a:p>
            <a:pPr>
              <a:buClr>
                <a:srgbClr val="FF0000"/>
              </a:buClr>
              <a:buFont typeface="Wingdings" panose="05000000000000000000" pitchFamily="2" charset="2"/>
              <a:buChar char="§"/>
            </a:pPr>
            <a:r>
              <a:rPr lang="en-US" sz="2000" dirty="0"/>
              <a:t>Prior to Android version 6.0, Marshmallow (API 23)</a:t>
            </a:r>
          </a:p>
          <a:p>
            <a:pPr lvl="1">
              <a:buClr>
                <a:srgbClr val="FF0000"/>
              </a:buClr>
              <a:buFont typeface="Wingdings" panose="05000000000000000000" pitchFamily="2" charset="2"/>
              <a:buChar char="§"/>
            </a:pPr>
            <a:r>
              <a:rPr lang="en-US" sz="1800" dirty="0"/>
              <a:t>Apps requested permission at </a:t>
            </a:r>
            <a:r>
              <a:rPr lang="en-US" sz="1800" b="1" dirty="0"/>
              <a:t>install time </a:t>
            </a:r>
            <a:r>
              <a:rPr lang="en-US" sz="1800" dirty="0"/>
              <a:t>(during installing the app from app store)</a:t>
            </a:r>
            <a:endParaRPr lang="en-US" sz="1800" b="1" dirty="0"/>
          </a:p>
          <a:p>
            <a:pPr lvl="1">
              <a:buClr>
                <a:srgbClr val="FF0000"/>
              </a:buClr>
              <a:buFont typeface="Wingdings" panose="05000000000000000000" pitchFamily="2" charset="2"/>
              <a:buChar char="§"/>
            </a:pPr>
            <a:r>
              <a:rPr lang="en-US" sz="1800" dirty="0"/>
              <a:t>Permissions were Listed in the AndroidManifest.xml File </a:t>
            </a: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pic>
        <p:nvPicPr>
          <p:cNvPr id="4" name="Picture 3"/>
          <p:cNvPicPr>
            <a:picLocks noChangeAspect="1"/>
          </p:cNvPicPr>
          <p:nvPr/>
        </p:nvPicPr>
        <p:blipFill>
          <a:blip r:embed="rId2"/>
          <a:stretch>
            <a:fillRect/>
          </a:stretch>
        </p:blipFill>
        <p:spPr>
          <a:xfrm>
            <a:off x="922799" y="3116412"/>
            <a:ext cx="8658431" cy="1455527"/>
          </a:xfrm>
          <a:prstGeom prst="rect">
            <a:avLst/>
          </a:prstGeom>
        </p:spPr>
      </p:pic>
    </p:spTree>
    <p:extLst>
      <p:ext uri="{BB962C8B-B14F-4D97-AF65-F5344CB8AC3E}">
        <p14:creationId xmlns:p14="http://schemas.microsoft.com/office/powerpoint/2010/main" val="3065920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Install Time Permissions</a:t>
            </a:r>
          </a:p>
        </p:txBody>
      </p:sp>
      <p:sp>
        <p:nvSpPr>
          <p:cNvPr id="3" name="Content Placeholder 2"/>
          <p:cNvSpPr>
            <a:spLocks noGrp="1"/>
          </p:cNvSpPr>
          <p:nvPr>
            <p:ph idx="1"/>
          </p:nvPr>
        </p:nvSpPr>
        <p:spPr>
          <a:xfrm>
            <a:off x="347217" y="1699674"/>
            <a:ext cx="4572513" cy="4739763"/>
          </a:xfrm>
        </p:spPr>
        <p:txBody>
          <a:bodyPr>
            <a:noAutofit/>
          </a:bodyPr>
          <a:lstStyle/>
          <a:p>
            <a:pPr>
              <a:buClr>
                <a:srgbClr val="FF0000"/>
              </a:buClr>
              <a:buFont typeface="Wingdings" panose="05000000000000000000" pitchFamily="2" charset="2"/>
              <a:buChar char="§"/>
            </a:pPr>
            <a:r>
              <a:rPr lang="en-US" sz="2000" dirty="0"/>
              <a:t>Pre 6.0 / Marshmallow user granted permission at </a:t>
            </a:r>
            <a:r>
              <a:rPr lang="en-US" sz="2000" i="1" dirty="0"/>
              <a:t>install time.</a:t>
            </a:r>
            <a:r>
              <a:rPr lang="en-US" sz="2000" dirty="0"/>
              <a:t> </a:t>
            </a:r>
          </a:p>
          <a:p>
            <a:pPr>
              <a:buClr>
                <a:srgbClr val="FF0000"/>
              </a:buClr>
              <a:buFont typeface="Wingdings" panose="05000000000000000000" pitchFamily="2" charset="2"/>
              <a:buChar char="§"/>
            </a:pPr>
            <a:r>
              <a:rPr lang="en-US" sz="2000" dirty="0"/>
              <a:t>Google Play listed permissions for app when install was selected</a:t>
            </a:r>
          </a:p>
          <a:p>
            <a:pPr marL="0" indent="0">
              <a:buClr>
                <a:srgbClr val="FF0000"/>
              </a:buClr>
              <a:buNone/>
            </a:pP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b="1" dirty="0"/>
            </a:br>
            <a:br>
              <a:rPr lang="en-US" sz="2000" dirty="0"/>
            </a:br>
            <a:br>
              <a:rPr lang="en-US" sz="2000" dirty="0"/>
            </a:br>
            <a:endParaRPr lang="en-US" sz="2000" dirty="0"/>
          </a:p>
          <a:p>
            <a:pPr>
              <a:buClr>
                <a:srgbClr val="FF0000"/>
              </a:buClr>
              <a:buFont typeface="Wingdings" panose="05000000000000000000" pitchFamily="2" charset="2"/>
              <a:buChar char="§"/>
            </a:pPr>
            <a:endParaRPr lang="en-US" sz="2000" dirty="0"/>
          </a:p>
        </p:txBody>
      </p:sp>
      <p:pic>
        <p:nvPicPr>
          <p:cNvPr id="4" name="Picture 3"/>
          <p:cNvPicPr>
            <a:picLocks noChangeAspect="1"/>
          </p:cNvPicPr>
          <p:nvPr/>
        </p:nvPicPr>
        <p:blipFill>
          <a:blip r:embed="rId2"/>
          <a:stretch>
            <a:fillRect/>
          </a:stretch>
        </p:blipFill>
        <p:spPr>
          <a:xfrm>
            <a:off x="6529589" y="1429409"/>
            <a:ext cx="3114607" cy="5280292"/>
          </a:xfrm>
          <a:prstGeom prst="rect">
            <a:avLst/>
          </a:prstGeom>
        </p:spPr>
      </p:pic>
    </p:spTree>
    <p:extLst>
      <p:ext uri="{BB962C8B-B14F-4D97-AF65-F5344CB8AC3E}">
        <p14:creationId xmlns:p14="http://schemas.microsoft.com/office/powerpoint/2010/main" val="1191922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Lacks Permissions (Install time)</a:t>
            </a:r>
          </a:p>
        </p:txBody>
      </p:sp>
      <p:sp>
        <p:nvSpPr>
          <p:cNvPr id="3" name="Content Placeholder 2"/>
          <p:cNvSpPr>
            <a:spLocks noGrp="1"/>
          </p:cNvSpPr>
          <p:nvPr>
            <p:ph idx="1"/>
          </p:nvPr>
        </p:nvSpPr>
        <p:spPr>
          <a:xfrm>
            <a:off x="231306" y="1699674"/>
            <a:ext cx="6903590" cy="2563233"/>
          </a:xfrm>
        </p:spPr>
        <p:txBody>
          <a:bodyPr>
            <a:noAutofit/>
          </a:bodyPr>
          <a:lstStyle/>
          <a:p>
            <a:pPr>
              <a:buClr>
                <a:srgbClr val="FF0000"/>
              </a:buClr>
              <a:buFont typeface="Wingdings" panose="05000000000000000000" pitchFamily="2" charset="2"/>
              <a:buChar char="§"/>
            </a:pPr>
            <a:r>
              <a:rPr lang="en-US" sz="2000" dirty="0"/>
              <a:t>App </a:t>
            </a:r>
            <a:r>
              <a:rPr lang="en-US" sz="2000" b="1" i="1" dirty="0">
                <a:solidFill>
                  <a:srgbClr val="FF0000"/>
                </a:solidFill>
              </a:rPr>
              <a:t>stopped</a:t>
            </a:r>
            <a:r>
              <a:rPr lang="en-US" sz="2000" dirty="0"/>
              <a:t> by system as soon as it tries to perform operation it doesn’t have permission for… 	</a:t>
            </a:r>
          </a:p>
          <a:p>
            <a:pPr>
              <a:buClr>
                <a:srgbClr val="FF0000"/>
              </a:buClr>
              <a:buFont typeface="Wingdings" panose="05000000000000000000" pitchFamily="2" charset="2"/>
              <a:buChar char="§"/>
            </a:pPr>
            <a:r>
              <a:rPr lang="en-US" sz="2000" dirty="0"/>
              <a:t>Exception: </a:t>
            </a:r>
            <a:br>
              <a:rPr lang="en-US" sz="2000" dirty="0"/>
            </a:br>
            <a:br>
              <a:rPr lang="en-US" sz="1600" dirty="0"/>
            </a:br>
            <a:r>
              <a:rPr lang="en-US" sz="1600" dirty="0"/>
              <a:t>02-09 16:03:39.857 26846-26846/</a:t>
            </a:r>
            <a:r>
              <a:rPr lang="en-US" sz="1600" b="1" dirty="0" err="1"/>
              <a:t>org.example.locationtest</a:t>
            </a:r>
            <a:br>
              <a:rPr lang="en-US" sz="1600" b="1" dirty="0"/>
            </a:br>
            <a:r>
              <a:rPr lang="en-US" sz="1600" b="1" dirty="0"/>
              <a:t>E/</a:t>
            </a:r>
            <a:r>
              <a:rPr lang="en-US" sz="1600" b="1" dirty="0" err="1"/>
              <a:t>AndroidRuntime</a:t>
            </a:r>
            <a:r>
              <a:rPr lang="en-US" sz="1600" b="1" dirty="0"/>
              <a:t>: FATAL EXCEPTION: main</a:t>
            </a:r>
            <a:br>
              <a:rPr lang="en-US" sz="1600" b="1" dirty="0"/>
            </a:br>
            <a:r>
              <a:rPr lang="en-US" sz="1600" dirty="0"/>
              <a:t>Process: </a:t>
            </a:r>
            <a:r>
              <a:rPr lang="en-US" sz="1600" dirty="0" err="1"/>
              <a:t>org.example.locationtest</a:t>
            </a:r>
            <a:r>
              <a:rPr lang="en-US" sz="1600" dirty="0"/>
              <a:t>, PID: 26846</a:t>
            </a:r>
            <a:br>
              <a:rPr lang="en-US" sz="1600" dirty="0"/>
            </a:br>
            <a:r>
              <a:rPr lang="en-US" sz="1600" dirty="0" err="1"/>
              <a:t>java.lang.RuntimeException</a:t>
            </a:r>
            <a:r>
              <a:rPr lang="en-US" sz="1600" dirty="0"/>
              <a:t>: Unable to start activity</a:t>
            </a:r>
            <a:br>
              <a:rPr lang="en-US" sz="1600" dirty="0"/>
            </a:br>
            <a:r>
              <a:rPr lang="en-US" sz="1600" dirty="0" err="1"/>
              <a:t>ComponentInfo</a:t>
            </a:r>
            <a:br>
              <a:rPr lang="en-US" sz="1600" dirty="0"/>
            </a:br>
            <a:r>
              <a:rPr lang="en-US" sz="1600" dirty="0"/>
              <a:t>{</a:t>
            </a:r>
            <a:r>
              <a:rPr lang="en-US" sz="1600" dirty="0" err="1"/>
              <a:t>org.example.locationtest</a:t>
            </a:r>
            <a:r>
              <a:rPr lang="en-US" sz="1600" dirty="0"/>
              <a:t>/</a:t>
            </a:r>
            <a:r>
              <a:rPr lang="en-US" sz="1600" dirty="0" err="1"/>
              <a:t>org.example.locationtest.LocationTest</a:t>
            </a:r>
            <a:r>
              <a:rPr lang="en-US" sz="1600" dirty="0"/>
              <a:t>}:</a:t>
            </a:r>
            <a:br>
              <a:rPr lang="en-US" sz="1600" dirty="0"/>
            </a:br>
            <a:r>
              <a:rPr lang="en-US" sz="1600" b="1" dirty="0" err="1"/>
              <a:t>java.lang.SecurityException</a:t>
            </a:r>
            <a:r>
              <a:rPr lang="en-US" sz="1600" b="1" dirty="0"/>
              <a:t>: "passive" location provider requires</a:t>
            </a:r>
            <a:br>
              <a:rPr lang="en-US" sz="1600" b="1" dirty="0"/>
            </a:br>
            <a:r>
              <a:rPr lang="en-US" sz="1600" b="1" dirty="0"/>
              <a:t>ACCESS_FINE_LOCATION permission.</a:t>
            </a:r>
            <a:br>
              <a:rPr lang="en-US" sz="1600" b="1" dirty="0"/>
            </a:br>
            <a:r>
              <a:rPr lang="en-US" sz="1600" dirty="0"/>
              <a:t>at </a:t>
            </a:r>
            <a:r>
              <a:rPr lang="en-US" sz="1600" dirty="0" err="1"/>
              <a:t>android.location.LocationManager.getProvider</a:t>
            </a:r>
            <a:r>
              <a:rPr lang="en-US" sz="1600" dirty="0"/>
              <a:t>(LocationManager.java:383)</a:t>
            </a:r>
            <a:br>
              <a:rPr lang="en-US" sz="1600" dirty="0"/>
            </a:br>
            <a:r>
              <a:rPr lang="en-US" sz="1600" dirty="0"/>
              <a:t>at </a:t>
            </a:r>
            <a:r>
              <a:rPr lang="en-US" sz="1600" dirty="0" err="1"/>
              <a:t>org.example.locationtest.LocationTest.dumpProvider</a:t>
            </a:r>
            <a:r>
              <a:rPr lang="en-US" sz="1600" dirty="0"/>
              <a:t>(LocationTest.java:372)</a:t>
            </a:r>
            <a:br>
              <a:rPr lang="en-US" sz="1600" dirty="0"/>
            </a:br>
            <a:r>
              <a:rPr lang="en-US" sz="1600" dirty="0"/>
              <a:t>at </a:t>
            </a:r>
            <a:r>
              <a:rPr lang="en-US" sz="1600" dirty="0" err="1"/>
              <a:t>org.example.locationtest.LocationTest.dumpProviders</a:t>
            </a:r>
            <a:r>
              <a:rPr lang="en-US" sz="1600" dirty="0"/>
              <a:t>(LocationTest.java:364)</a:t>
            </a:r>
            <a:br>
              <a:rPr lang="en-US" sz="1600" dirty="0"/>
            </a:br>
            <a:r>
              <a:rPr lang="en-US" sz="1600" dirty="0"/>
              <a:t>at </a:t>
            </a:r>
            <a:r>
              <a:rPr lang="en-US" sz="1600" dirty="0" err="1"/>
              <a:t>org.example.locationtest.LocationTest.onCreate</a:t>
            </a:r>
            <a:r>
              <a:rPr lang="en-US" sz="1600" dirty="0"/>
              <a:t>(LocationTest.java:80) </a:t>
            </a: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pic>
        <p:nvPicPr>
          <p:cNvPr id="5" name="Picture 4"/>
          <p:cNvPicPr>
            <a:picLocks noChangeAspect="1"/>
          </p:cNvPicPr>
          <p:nvPr/>
        </p:nvPicPr>
        <p:blipFill>
          <a:blip r:embed="rId2"/>
          <a:stretch>
            <a:fillRect/>
          </a:stretch>
        </p:blipFill>
        <p:spPr>
          <a:xfrm>
            <a:off x="7134896" y="2639832"/>
            <a:ext cx="4570022" cy="1494285"/>
          </a:xfrm>
          <a:prstGeom prst="rect">
            <a:avLst/>
          </a:prstGeom>
        </p:spPr>
      </p:pic>
    </p:spTree>
    <p:extLst>
      <p:ext uri="{BB962C8B-B14F-4D97-AF65-F5344CB8AC3E}">
        <p14:creationId xmlns:p14="http://schemas.microsoft.com/office/powerpoint/2010/main" val="276385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VIEWING PERMISSIONS</a:t>
            </a:r>
          </a:p>
        </p:txBody>
      </p:sp>
      <p:sp>
        <p:nvSpPr>
          <p:cNvPr id="3" name="Content Placeholder 2"/>
          <p:cNvSpPr>
            <a:spLocks noGrp="1"/>
          </p:cNvSpPr>
          <p:nvPr>
            <p:ph idx="1"/>
          </p:nvPr>
        </p:nvSpPr>
        <p:spPr>
          <a:xfrm>
            <a:off x="347217" y="1699674"/>
            <a:ext cx="10329370" cy="4469305"/>
          </a:xfrm>
        </p:spPr>
        <p:txBody>
          <a:bodyPr>
            <a:noAutofit/>
          </a:bodyPr>
          <a:lstStyle/>
          <a:p>
            <a:pPr>
              <a:buClr>
                <a:srgbClr val="FF0000"/>
              </a:buClr>
              <a:buFont typeface="Wingdings" panose="05000000000000000000" pitchFamily="2" charset="2"/>
              <a:buChar char="§"/>
            </a:pPr>
            <a:r>
              <a:rPr lang="en-US" sz="2000" dirty="0"/>
              <a:t>A user can see what permissions an app has in Settings -&gt; Apps</a:t>
            </a:r>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marL="0" indent="0">
              <a:buClr>
                <a:srgbClr val="FF0000"/>
              </a:buClr>
              <a:buNone/>
            </a:pPr>
            <a:endParaRPr lang="en-US" sz="2000" dirty="0"/>
          </a:p>
          <a:p>
            <a:pPr marL="0" indent="0">
              <a:buClr>
                <a:srgbClr val="FF0000"/>
              </a:buClr>
              <a:buNone/>
            </a:pPr>
            <a:endParaRPr lang="en-US" sz="2000" dirty="0"/>
          </a:p>
          <a:p>
            <a:pPr marL="0" indent="0">
              <a:buClr>
                <a:srgbClr val="FF0000"/>
              </a:buClr>
              <a:buNone/>
            </a:pPr>
            <a:endParaRPr lang="en-US" sz="2000" dirty="0"/>
          </a:p>
          <a:p>
            <a:pPr>
              <a:buClr>
                <a:srgbClr val="FF0000"/>
              </a:buClr>
              <a:buFont typeface="Wingdings" panose="05000000000000000000" pitchFamily="2" charset="2"/>
              <a:buChar char="§"/>
            </a:pPr>
            <a:r>
              <a:rPr lang="en-US" sz="2000" dirty="0"/>
              <a:t>Developers can see device permissions via command line:</a:t>
            </a:r>
          </a:p>
          <a:p>
            <a:pPr marL="0" indent="0">
              <a:buClr>
                <a:srgbClr val="FF0000"/>
              </a:buClr>
              <a:buNone/>
            </a:pPr>
            <a:br>
              <a:rPr lang="en-US" sz="2000" dirty="0"/>
            </a:br>
            <a:r>
              <a:rPr lang="en-US" sz="2000" dirty="0"/>
              <a:t> </a:t>
            </a:r>
            <a:br>
              <a:rPr lang="en-US" sz="20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pic>
        <p:nvPicPr>
          <p:cNvPr id="5" name="Picture 4"/>
          <p:cNvPicPr>
            <a:picLocks noChangeAspect="1"/>
          </p:cNvPicPr>
          <p:nvPr/>
        </p:nvPicPr>
        <p:blipFill>
          <a:blip r:embed="rId2"/>
          <a:stretch>
            <a:fillRect/>
          </a:stretch>
        </p:blipFill>
        <p:spPr>
          <a:xfrm>
            <a:off x="1197734" y="2147717"/>
            <a:ext cx="3328250" cy="3320211"/>
          </a:xfrm>
          <a:prstGeom prst="rect">
            <a:avLst/>
          </a:prstGeom>
        </p:spPr>
      </p:pic>
      <p:pic>
        <p:nvPicPr>
          <p:cNvPr id="6" name="Picture 5"/>
          <p:cNvPicPr>
            <a:picLocks noChangeAspect="1"/>
          </p:cNvPicPr>
          <p:nvPr/>
        </p:nvPicPr>
        <p:blipFill>
          <a:blip r:embed="rId3"/>
          <a:stretch>
            <a:fillRect/>
          </a:stretch>
        </p:blipFill>
        <p:spPr>
          <a:xfrm>
            <a:off x="6130344" y="2147718"/>
            <a:ext cx="3268892" cy="3388485"/>
          </a:xfrm>
          <a:prstGeom prst="rect">
            <a:avLst/>
          </a:prstGeom>
        </p:spPr>
      </p:pic>
      <p:sp>
        <p:nvSpPr>
          <p:cNvPr id="8" name="Flowchart: Process 7"/>
          <p:cNvSpPr/>
          <p:nvPr/>
        </p:nvSpPr>
        <p:spPr>
          <a:xfrm>
            <a:off x="901522" y="4675032"/>
            <a:ext cx="3721994" cy="861172"/>
          </a:xfrm>
          <a:prstGeom prst="flowChartProcess">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Process 8"/>
          <p:cNvSpPr/>
          <p:nvPr/>
        </p:nvSpPr>
        <p:spPr>
          <a:xfrm>
            <a:off x="5847010" y="4675032"/>
            <a:ext cx="3721994" cy="861172"/>
          </a:xfrm>
          <a:prstGeom prst="flowChartProcess">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5766" y="6020128"/>
            <a:ext cx="3707638" cy="596895"/>
          </a:xfrm>
          <a:prstGeom prst="rect">
            <a:avLst/>
          </a:prstGeom>
        </p:spPr>
      </p:pic>
    </p:spTree>
    <p:extLst>
      <p:ext uri="{BB962C8B-B14F-4D97-AF65-F5344CB8AC3E}">
        <p14:creationId xmlns:p14="http://schemas.microsoft.com/office/powerpoint/2010/main" val="2630945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Changes to Permissions</a:t>
            </a:r>
          </a:p>
        </p:txBody>
      </p:sp>
      <p:sp>
        <p:nvSpPr>
          <p:cNvPr id="8" name="Content Placeholder 2"/>
          <p:cNvSpPr>
            <a:spLocks noGrp="1"/>
          </p:cNvSpPr>
          <p:nvPr>
            <p:ph idx="1"/>
          </p:nvPr>
        </p:nvSpPr>
        <p:spPr>
          <a:xfrm>
            <a:off x="365230" y="1739430"/>
            <a:ext cx="11225755" cy="3257574"/>
          </a:xfrm>
        </p:spPr>
        <p:txBody>
          <a:bodyPr>
            <a:noAutofit/>
          </a:bodyPr>
          <a:lstStyle/>
          <a:p>
            <a:pPr>
              <a:buClr>
                <a:srgbClr val="FF0000"/>
              </a:buClr>
              <a:buFont typeface="Wingdings" panose="05000000000000000000" pitchFamily="2" charset="2"/>
              <a:buChar char="§"/>
            </a:pPr>
            <a:r>
              <a:rPr lang="en-US" sz="2000" dirty="0"/>
              <a:t>Android 6.0 / Marshmallow introduced changes to permissions</a:t>
            </a:r>
            <a:br>
              <a:rPr lang="en-US" sz="2000" dirty="0"/>
            </a:br>
            <a:endParaRPr lang="en-US" sz="2000" dirty="0"/>
          </a:p>
          <a:p>
            <a:pPr>
              <a:buClr>
                <a:srgbClr val="FF0000"/>
              </a:buClr>
              <a:buFont typeface="Wingdings" panose="05000000000000000000" pitchFamily="2" charset="2"/>
              <a:buChar char="§"/>
            </a:pPr>
            <a:r>
              <a:rPr lang="en-US" sz="2000" dirty="0"/>
              <a:t>Types of Permissions</a:t>
            </a:r>
          </a:p>
          <a:p>
            <a:pPr marL="457200" lvl="1" indent="0">
              <a:buClr>
                <a:srgbClr val="FF0000"/>
              </a:buClr>
              <a:buNone/>
            </a:pPr>
            <a:endParaRPr lang="en-US" sz="1600" dirty="0"/>
          </a:p>
          <a:p>
            <a:pPr marL="457200" lvl="1" indent="0">
              <a:buClr>
                <a:srgbClr val="FF0000"/>
              </a:buClr>
              <a:buNone/>
            </a:pPr>
            <a:r>
              <a:rPr lang="en-US" sz="1600" dirty="0"/>
              <a:t>				</a:t>
            </a:r>
            <a:br>
              <a:rPr lang="en-US" sz="1600" dirty="0"/>
            </a:br>
            <a:br>
              <a:rPr lang="en-US" sz="1600" dirty="0"/>
            </a:br>
            <a:br>
              <a:rPr lang="en-US" sz="1600" dirty="0"/>
            </a:br>
            <a:br>
              <a:rPr lang="en-US" sz="1600" dirty="0"/>
            </a:b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sp>
        <p:nvSpPr>
          <p:cNvPr id="3" name="Flowchart: Process 2"/>
          <p:cNvSpPr/>
          <p:nvPr/>
        </p:nvSpPr>
        <p:spPr>
          <a:xfrm>
            <a:off x="5048519" y="3039414"/>
            <a:ext cx="2060619" cy="695459"/>
          </a:xfrm>
          <a:prstGeom prst="flowChartProcess">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a:t>PERMISSIONS</a:t>
            </a:r>
          </a:p>
        </p:txBody>
      </p:sp>
      <p:sp>
        <p:nvSpPr>
          <p:cNvPr id="7" name="Flowchart: Process 6"/>
          <p:cNvSpPr/>
          <p:nvPr/>
        </p:nvSpPr>
        <p:spPr>
          <a:xfrm>
            <a:off x="803112" y="4481844"/>
            <a:ext cx="2060619" cy="695459"/>
          </a:xfrm>
          <a:prstGeom prst="flowChartProcess">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t>Install time (Pre Version 6)</a:t>
            </a:r>
          </a:p>
        </p:txBody>
      </p:sp>
      <p:sp>
        <p:nvSpPr>
          <p:cNvPr id="9" name="Flowchart: Process 8"/>
          <p:cNvSpPr/>
          <p:nvPr/>
        </p:nvSpPr>
        <p:spPr>
          <a:xfrm>
            <a:off x="3642574" y="4481845"/>
            <a:ext cx="2060619" cy="695459"/>
          </a:xfrm>
          <a:prstGeom prst="flowChartProcess">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t>Normal Permissions</a:t>
            </a:r>
          </a:p>
        </p:txBody>
      </p:sp>
      <p:sp>
        <p:nvSpPr>
          <p:cNvPr id="10" name="Flowchart: Process 9"/>
          <p:cNvSpPr/>
          <p:nvPr/>
        </p:nvSpPr>
        <p:spPr>
          <a:xfrm>
            <a:off x="6646986" y="4481840"/>
            <a:ext cx="2060619" cy="695459"/>
          </a:xfrm>
          <a:prstGeom prst="flowChartProcess">
            <a:avLst/>
          </a:prstGeom>
          <a:solidFill>
            <a:srgbClr val="FF33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Dangerous/Runtime </a:t>
            </a:r>
            <a:r>
              <a:rPr lang="en-US" b="1" dirty="0"/>
              <a:t>Permissions</a:t>
            </a:r>
          </a:p>
        </p:txBody>
      </p:sp>
      <p:sp>
        <p:nvSpPr>
          <p:cNvPr id="11" name="Flowchart: Process 10"/>
          <p:cNvSpPr/>
          <p:nvPr/>
        </p:nvSpPr>
        <p:spPr>
          <a:xfrm>
            <a:off x="9651398" y="4481846"/>
            <a:ext cx="2060619" cy="695459"/>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Permission Groups</a:t>
            </a:r>
          </a:p>
        </p:txBody>
      </p:sp>
      <p:cxnSp>
        <p:nvCxnSpPr>
          <p:cNvPr id="16" name="Straight Connector 15"/>
          <p:cNvCxnSpPr/>
          <p:nvPr/>
        </p:nvCxnSpPr>
        <p:spPr>
          <a:xfrm flipV="1">
            <a:off x="1833421" y="4091416"/>
            <a:ext cx="8765808" cy="14232"/>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Arrow Connector 18"/>
          <p:cNvCxnSpPr>
            <a:endCxn id="7" idx="0"/>
          </p:cNvCxnSpPr>
          <p:nvPr/>
        </p:nvCxnSpPr>
        <p:spPr>
          <a:xfrm>
            <a:off x="1833421" y="4105649"/>
            <a:ext cx="1" cy="3761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flipH="1">
            <a:off x="4755359" y="4091414"/>
            <a:ext cx="9824" cy="4046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a:off x="7677293" y="4105648"/>
            <a:ext cx="1" cy="3761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10599229" y="4091414"/>
            <a:ext cx="1" cy="3904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a:off x="6078828" y="3736563"/>
            <a:ext cx="0" cy="3690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48870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Normal Permissions</a:t>
            </a:r>
          </a:p>
        </p:txBody>
      </p:sp>
      <p:sp>
        <p:nvSpPr>
          <p:cNvPr id="3" name="Content Placeholder 2"/>
          <p:cNvSpPr>
            <a:spLocks noGrp="1"/>
          </p:cNvSpPr>
          <p:nvPr>
            <p:ph idx="1"/>
          </p:nvPr>
        </p:nvSpPr>
        <p:spPr>
          <a:xfrm>
            <a:off x="347216" y="1699674"/>
            <a:ext cx="10715735" cy="901858"/>
          </a:xfrm>
        </p:spPr>
        <p:txBody>
          <a:bodyPr>
            <a:noAutofit/>
          </a:bodyPr>
          <a:lstStyle/>
          <a:p>
            <a:pPr>
              <a:buClr>
                <a:srgbClr val="FF0000"/>
              </a:buClr>
              <a:buFont typeface="Wingdings" panose="05000000000000000000" pitchFamily="2" charset="2"/>
              <a:buChar char="§"/>
            </a:pPr>
            <a:r>
              <a:rPr lang="en-US" sz="2000" b="1" dirty="0"/>
              <a:t>Normal Permissions: </a:t>
            </a:r>
            <a:r>
              <a:rPr lang="en-US" sz="2000" dirty="0"/>
              <a:t>These permissions allow access to data and actions that extend beyond your app's sandbox. However, the data and actions present very little risk to the user's privacy, and the operation of other apps. They fall under Install time Permissions.</a:t>
            </a:r>
            <a:br>
              <a:rPr lang="en-US" sz="2000" dirty="0"/>
            </a:br>
            <a:br>
              <a:rPr lang="en-US" sz="2000" dirty="0"/>
            </a:br>
            <a:br>
              <a:rPr lang="en-US" sz="2000" dirty="0"/>
            </a:br>
            <a:br>
              <a:rPr lang="en-US" sz="2000" dirty="0"/>
            </a:br>
            <a:br>
              <a:rPr lang="en-US" sz="2000" dirty="0"/>
            </a:br>
            <a:br>
              <a:rPr lang="en-US" sz="2000" b="1" dirty="0"/>
            </a:br>
            <a:br>
              <a:rPr lang="en-US" sz="2000" dirty="0"/>
            </a:br>
            <a:br>
              <a:rPr lang="en-US" sz="2000" dirty="0"/>
            </a:br>
            <a:endParaRPr lang="en-US" sz="2000" dirty="0"/>
          </a:p>
          <a:p>
            <a:pPr>
              <a:buClr>
                <a:srgbClr val="FF0000"/>
              </a:buClr>
              <a:buFont typeface="Wingdings" panose="05000000000000000000" pitchFamily="2" charset="2"/>
              <a:buChar char="§"/>
            </a:pPr>
            <a:endParaRPr lang="en-US" sz="2000" dirty="0"/>
          </a:p>
        </p:txBody>
      </p:sp>
      <p:sp>
        <p:nvSpPr>
          <p:cNvPr id="4" name="Flowchart: Process 3"/>
          <p:cNvSpPr/>
          <p:nvPr/>
        </p:nvSpPr>
        <p:spPr>
          <a:xfrm>
            <a:off x="1262129" y="2601532"/>
            <a:ext cx="3271233" cy="4069724"/>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400" dirty="0"/>
              <a:t>• ACCESS_LOCATION_EXTRA_COMMANDS</a:t>
            </a:r>
            <a:br>
              <a:rPr lang="en-US" sz="1400" dirty="0"/>
            </a:br>
            <a:r>
              <a:rPr lang="en-US" sz="1400" dirty="0"/>
              <a:t>• ACCESS_NETWORK_STATE</a:t>
            </a:r>
            <a:br>
              <a:rPr lang="en-US" sz="1400" dirty="0"/>
            </a:br>
            <a:r>
              <a:rPr lang="en-US" sz="1400" dirty="0"/>
              <a:t>• ACCESS_NOTIFICATION_POLICY</a:t>
            </a:r>
            <a:br>
              <a:rPr lang="en-US" sz="1400" dirty="0"/>
            </a:br>
            <a:r>
              <a:rPr lang="en-US" sz="1400" dirty="0"/>
              <a:t>• ACCESS_WIFI_STATE</a:t>
            </a:r>
            <a:br>
              <a:rPr lang="en-US" sz="1400" dirty="0"/>
            </a:br>
            <a:r>
              <a:rPr lang="en-US" sz="1400" dirty="0"/>
              <a:t>• </a:t>
            </a:r>
            <a:r>
              <a:rPr lang="en-US" sz="1400" b="1" u="sng" dirty="0"/>
              <a:t>BLUETOOTH</a:t>
            </a:r>
            <a:br>
              <a:rPr lang="en-US" sz="1400" b="1" dirty="0"/>
            </a:br>
            <a:r>
              <a:rPr lang="en-US" sz="1400" dirty="0"/>
              <a:t>• BLUETOOTH_ADMIN</a:t>
            </a:r>
            <a:br>
              <a:rPr lang="en-US" sz="1400" dirty="0"/>
            </a:br>
            <a:r>
              <a:rPr lang="en-US" sz="1400" dirty="0"/>
              <a:t>• BROADCAST_STICKY</a:t>
            </a:r>
            <a:br>
              <a:rPr lang="en-US" sz="1400" dirty="0"/>
            </a:br>
            <a:r>
              <a:rPr lang="en-US" sz="1400" dirty="0"/>
              <a:t>• CHANGE_NETWORK_STATE</a:t>
            </a:r>
            <a:br>
              <a:rPr lang="en-US" sz="1400" dirty="0"/>
            </a:br>
            <a:r>
              <a:rPr lang="en-US" sz="1400" dirty="0"/>
              <a:t>• CHANGE_WIFI_MULTICAST_STATE</a:t>
            </a:r>
            <a:br>
              <a:rPr lang="en-US" sz="1400" dirty="0"/>
            </a:br>
            <a:r>
              <a:rPr lang="en-US" sz="1400" dirty="0"/>
              <a:t>• CHANGE_WIFI_STATE</a:t>
            </a:r>
            <a:br>
              <a:rPr lang="en-US" sz="1400" dirty="0"/>
            </a:br>
            <a:r>
              <a:rPr lang="en-US" sz="1400" dirty="0"/>
              <a:t>• DISABLE_KEYGUARD</a:t>
            </a:r>
            <a:br>
              <a:rPr lang="en-US" sz="1400" dirty="0"/>
            </a:br>
            <a:r>
              <a:rPr lang="en-US" sz="1400" dirty="0"/>
              <a:t>• EXPAND_STATUS_BAR</a:t>
            </a:r>
            <a:br>
              <a:rPr lang="en-US" sz="1400" dirty="0"/>
            </a:br>
            <a:r>
              <a:rPr lang="en-US" sz="1400" dirty="0"/>
              <a:t>• GET_PACKAGE_SIZE</a:t>
            </a:r>
            <a:br>
              <a:rPr lang="en-US" sz="1400" dirty="0"/>
            </a:br>
            <a:r>
              <a:rPr lang="en-US" sz="1400" dirty="0"/>
              <a:t>• INSTALL_SHORTCUT</a:t>
            </a:r>
            <a:br>
              <a:rPr lang="en-US" sz="1400" dirty="0"/>
            </a:br>
            <a:r>
              <a:rPr lang="en-US" sz="1400" dirty="0"/>
              <a:t>• </a:t>
            </a:r>
            <a:r>
              <a:rPr lang="en-US" sz="1400" b="1" u="sng" dirty="0"/>
              <a:t>INTERNET</a:t>
            </a:r>
            <a:br>
              <a:rPr lang="en-US" sz="1400" b="1" dirty="0"/>
            </a:br>
            <a:r>
              <a:rPr lang="en-US" sz="1400" dirty="0"/>
              <a:t>• KILL_BACKGROUND_PROCESSES</a:t>
            </a:r>
            <a:br>
              <a:rPr lang="en-US" sz="1400" dirty="0"/>
            </a:br>
            <a:r>
              <a:rPr lang="en-US" sz="1400" dirty="0"/>
              <a:t>• MODIFY_AUDIO_SETTINGS</a:t>
            </a:r>
            <a:br>
              <a:rPr lang="en-US" sz="1400" dirty="0"/>
            </a:br>
            <a:r>
              <a:rPr lang="en-US" sz="1400" dirty="0"/>
              <a:t>• NFC </a:t>
            </a:r>
            <a:endParaRPr lang="en-US" dirty="0"/>
          </a:p>
        </p:txBody>
      </p:sp>
      <p:sp>
        <p:nvSpPr>
          <p:cNvPr id="5" name="Flowchart: Process 4"/>
          <p:cNvSpPr/>
          <p:nvPr/>
        </p:nvSpPr>
        <p:spPr>
          <a:xfrm>
            <a:off x="5986530" y="2601532"/>
            <a:ext cx="3440806" cy="4069724"/>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400" dirty="0"/>
              <a:t>• READ_SYNC_SETTINGS</a:t>
            </a:r>
            <a:br>
              <a:rPr lang="en-US" sz="1400" dirty="0"/>
            </a:br>
            <a:r>
              <a:rPr lang="en-US" sz="1400" dirty="0"/>
              <a:t>• READ_SYNC_STATS</a:t>
            </a:r>
            <a:br>
              <a:rPr lang="en-US" sz="1400" dirty="0"/>
            </a:br>
            <a:r>
              <a:rPr lang="en-US" sz="1400" dirty="0"/>
              <a:t>• RECEIVE_BOOT_COMPLETED</a:t>
            </a:r>
            <a:br>
              <a:rPr lang="en-US" sz="1400" dirty="0"/>
            </a:br>
            <a:r>
              <a:rPr lang="en-US" sz="1400" dirty="0"/>
              <a:t>• REORDER_TASKS</a:t>
            </a:r>
            <a:br>
              <a:rPr lang="en-US" sz="1400" dirty="0"/>
            </a:br>
            <a:r>
              <a:rPr lang="en-US" sz="1400" dirty="0"/>
              <a:t>• REQUEST_IGNORE_BATTERY_OPTIMIZAT</a:t>
            </a:r>
            <a:br>
              <a:rPr lang="en-US" sz="1400" dirty="0"/>
            </a:br>
            <a:r>
              <a:rPr lang="en-US" sz="1400" dirty="0"/>
              <a:t>IONS</a:t>
            </a:r>
            <a:br>
              <a:rPr lang="en-US" sz="1400" dirty="0"/>
            </a:br>
            <a:r>
              <a:rPr lang="en-US" sz="1400" dirty="0"/>
              <a:t>• REQUEST_INSTALL_PACKAGES</a:t>
            </a:r>
            <a:br>
              <a:rPr lang="en-US" sz="1400" dirty="0"/>
            </a:br>
            <a:r>
              <a:rPr lang="en-US" sz="1400" dirty="0"/>
              <a:t>• </a:t>
            </a:r>
            <a:r>
              <a:rPr lang="en-US" sz="1400" b="1" u="sng" dirty="0"/>
              <a:t>SET_ALARM</a:t>
            </a:r>
            <a:br>
              <a:rPr lang="en-US" sz="1400" b="1" dirty="0"/>
            </a:br>
            <a:r>
              <a:rPr lang="en-US" sz="1400" dirty="0"/>
              <a:t>• SET_TIME_ZONE</a:t>
            </a:r>
            <a:br>
              <a:rPr lang="en-US" sz="1400" dirty="0"/>
            </a:br>
            <a:r>
              <a:rPr lang="en-US" sz="1400" dirty="0"/>
              <a:t>• SET_WALLPAPER</a:t>
            </a:r>
            <a:br>
              <a:rPr lang="en-US" sz="1400" dirty="0"/>
            </a:br>
            <a:r>
              <a:rPr lang="en-US" sz="1400" dirty="0"/>
              <a:t>• SET_WALLPAPER_HINTS</a:t>
            </a:r>
            <a:br>
              <a:rPr lang="en-US" sz="1400" dirty="0"/>
            </a:br>
            <a:r>
              <a:rPr lang="en-US" sz="1400" dirty="0"/>
              <a:t>• TRANSMIT_IR</a:t>
            </a:r>
            <a:br>
              <a:rPr lang="en-US" sz="1400" dirty="0"/>
            </a:br>
            <a:r>
              <a:rPr lang="en-US" sz="1400" dirty="0"/>
              <a:t>• UNINSTALL_SHORTCUT</a:t>
            </a:r>
            <a:br>
              <a:rPr lang="en-US" sz="1400" dirty="0"/>
            </a:br>
            <a:r>
              <a:rPr lang="en-US" sz="1400" dirty="0"/>
              <a:t>• USE_FINGERPRINT</a:t>
            </a:r>
            <a:br>
              <a:rPr lang="en-US" sz="1400" dirty="0"/>
            </a:br>
            <a:r>
              <a:rPr lang="en-US" sz="1400" dirty="0"/>
              <a:t>• </a:t>
            </a:r>
            <a:r>
              <a:rPr lang="en-US" sz="1400" b="1" dirty="0"/>
              <a:t>VIBRATE</a:t>
            </a:r>
            <a:br>
              <a:rPr lang="en-US" sz="1400" b="1" dirty="0"/>
            </a:br>
            <a:r>
              <a:rPr lang="en-US" sz="1400" dirty="0"/>
              <a:t>• </a:t>
            </a:r>
            <a:r>
              <a:rPr lang="en-US" sz="1400" b="1" dirty="0"/>
              <a:t>WAKE_LOCK</a:t>
            </a:r>
            <a:br>
              <a:rPr lang="en-US" sz="1400" b="1" dirty="0"/>
            </a:br>
            <a:r>
              <a:rPr lang="en-US" sz="1400" dirty="0"/>
              <a:t>• WRITE_SYNC_SETTINGS </a:t>
            </a:r>
            <a:br>
              <a:rPr lang="en-US" sz="1400" dirty="0"/>
            </a:br>
            <a:endParaRPr lang="en-US" dirty="0"/>
          </a:p>
        </p:txBody>
      </p:sp>
    </p:spTree>
    <p:extLst>
      <p:ext uri="{BB962C8B-B14F-4D97-AF65-F5344CB8AC3E}">
        <p14:creationId xmlns:p14="http://schemas.microsoft.com/office/powerpoint/2010/main" val="3510351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Dangerous/Runtime Permissions</a:t>
            </a:r>
          </a:p>
        </p:txBody>
      </p:sp>
      <p:sp>
        <p:nvSpPr>
          <p:cNvPr id="3" name="Content Placeholder 2"/>
          <p:cNvSpPr>
            <a:spLocks noGrp="1"/>
          </p:cNvSpPr>
          <p:nvPr>
            <p:ph idx="1"/>
          </p:nvPr>
        </p:nvSpPr>
        <p:spPr>
          <a:xfrm>
            <a:off x="347216" y="1699674"/>
            <a:ext cx="11218012" cy="4726884"/>
          </a:xfrm>
        </p:spPr>
        <p:txBody>
          <a:bodyPr>
            <a:noAutofit/>
          </a:bodyPr>
          <a:lstStyle/>
          <a:p>
            <a:pPr>
              <a:buClr>
                <a:srgbClr val="FF0000"/>
              </a:buClr>
              <a:buFont typeface="Wingdings" panose="05000000000000000000" pitchFamily="2" charset="2"/>
              <a:buChar char="§"/>
            </a:pPr>
            <a:r>
              <a:rPr lang="en-US" sz="2000" b="1" dirty="0"/>
              <a:t>Dangerous/Runtime Permissions: </a:t>
            </a:r>
            <a:r>
              <a:rPr lang="en-US" sz="2000" dirty="0"/>
              <a:t>Runtime permissions, also known as dangerous permissions, give your app additional access to restricted data, and they allow your app to perform restricted actions that more substantially affect the system and other apps. Therefore, you need to request runtime permissions in your app before you can access the restricted data or perform restricted actions.</a:t>
            </a:r>
          </a:p>
          <a:p>
            <a:pPr>
              <a:lnSpc>
                <a:spcPct val="100000"/>
              </a:lnSpc>
              <a:spcBef>
                <a:spcPts val="1200"/>
              </a:spcBef>
              <a:buClr>
                <a:srgbClr val="FF0000"/>
              </a:buClr>
              <a:buFont typeface="Wingdings" panose="05000000000000000000" pitchFamily="2" charset="2"/>
              <a:buChar char="§"/>
            </a:pPr>
            <a:r>
              <a:rPr lang="en-US" sz="2000" dirty="0"/>
              <a:t>Dangerous Permissions are listed below:</a:t>
            </a:r>
            <a:br>
              <a:rPr lang="en-US" sz="2000" dirty="0"/>
            </a:br>
            <a:r>
              <a:rPr lang="en-US" sz="1600" dirty="0"/>
              <a:t>• </a:t>
            </a:r>
            <a:r>
              <a:rPr lang="en-US" sz="1800" b="1" dirty="0"/>
              <a:t>CALENDAR</a:t>
            </a:r>
            <a:r>
              <a:rPr lang="en-US" sz="1800" dirty="0"/>
              <a:t>: READ_CALENDAR, WRITE_CALENDAR</a:t>
            </a:r>
            <a:br>
              <a:rPr lang="en-US" sz="1800" dirty="0"/>
            </a:br>
            <a:r>
              <a:rPr lang="en-US" sz="1800" dirty="0"/>
              <a:t>• </a:t>
            </a:r>
            <a:r>
              <a:rPr lang="en-US" sz="1800" b="1" dirty="0"/>
              <a:t>CAMERA</a:t>
            </a:r>
            <a:r>
              <a:rPr lang="en-US" sz="1800" dirty="0"/>
              <a:t>: CAMERA</a:t>
            </a:r>
            <a:br>
              <a:rPr lang="en-US" sz="1800" dirty="0"/>
            </a:br>
            <a:r>
              <a:rPr lang="en-US" sz="1800" dirty="0"/>
              <a:t>• </a:t>
            </a:r>
            <a:r>
              <a:rPr lang="en-US" sz="1800" b="1" dirty="0"/>
              <a:t>CONTACTS</a:t>
            </a:r>
            <a:r>
              <a:rPr lang="en-US" sz="1800" dirty="0"/>
              <a:t>: READ_CONTACTS, WRITE_CONTACTS, GET_ACCOUNTS</a:t>
            </a:r>
            <a:br>
              <a:rPr lang="en-US" sz="1800" dirty="0"/>
            </a:br>
            <a:r>
              <a:rPr lang="en-US" sz="1800" dirty="0"/>
              <a:t>• </a:t>
            </a:r>
            <a:r>
              <a:rPr lang="en-US" sz="1800" b="1" dirty="0"/>
              <a:t>LOCATION</a:t>
            </a:r>
            <a:r>
              <a:rPr lang="en-US" sz="1800" dirty="0"/>
              <a:t>: ACCESS_FINE_LOCATION, ACCESS_COARSE_LOCATION</a:t>
            </a:r>
            <a:br>
              <a:rPr lang="en-US" sz="1800" dirty="0"/>
            </a:br>
            <a:r>
              <a:rPr lang="en-US" sz="1800" dirty="0"/>
              <a:t>• </a:t>
            </a:r>
            <a:r>
              <a:rPr lang="en-US" sz="1800" b="1" dirty="0"/>
              <a:t>MICROPHONE</a:t>
            </a:r>
            <a:r>
              <a:rPr lang="en-US" sz="1800" dirty="0"/>
              <a:t>: RECORD_AUDIO</a:t>
            </a:r>
            <a:br>
              <a:rPr lang="en-US" sz="1800" dirty="0"/>
            </a:br>
            <a:r>
              <a:rPr lang="en-US" sz="1800" dirty="0"/>
              <a:t>• </a:t>
            </a:r>
            <a:r>
              <a:rPr lang="en-US" sz="1800" b="1" dirty="0"/>
              <a:t>PHONE</a:t>
            </a:r>
            <a:r>
              <a:rPr lang="en-US" sz="1800" dirty="0"/>
              <a:t>: READ_PHONE_STATE, CALL_PHONE, READ_CALL_LOG, WRITE_CALL_LOG, ADD_VOICEMAIL, USE_SIP  PROCESS_OUTGOING_CALLS</a:t>
            </a:r>
            <a:br>
              <a:rPr lang="en-US" sz="1800" dirty="0"/>
            </a:br>
            <a:r>
              <a:rPr lang="en-US" sz="1800" dirty="0"/>
              <a:t>• </a:t>
            </a:r>
            <a:r>
              <a:rPr lang="en-US" sz="1800" b="1" dirty="0"/>
              <a:t>SENSORS</a:t>
            </a:r>
            <a:r>
              <a:rPr lang="en-US" sz="1800" dirty="0"/>
              <a:t>: BODY_SENSORS</a:t>
            </a:r>
            <a:br>
              <a:rPr lang="en-US" sz="1800" dirty="0"/>
            </a:br>
            <a:r>
              <a:rPr lang="en-US" sz="1800" dirty="0"/>
              <a:t>• </a:t>
            </a:r>
            <a:r>
              <a:rPr lang="en-US" sz="1800" b="1" dirty="0"/>
              <a:t>SMS</a:t>
            </a:r>
            <a:r>
              <a:rPr lang="en-US" sz="1800" dirty="0"/>
              <a:t>: SEND_SMS, RECEIVE_SMS, READ_SMS, RECEIVE_WAP_PUSH, RECEIVE_MMS</a:t>
            </a:r>
            <a:br>
              <a:rPr lang="en-US" sz="1800" dirty="0"/>
            </a:br>
            <a:r>
              <a:rPr lang="en-US" sz="1800" dirty="0"/>
              <a:t>• </a:t>
            </a:r>
            <a:r>
              <a:rPr lang="en-US" sz="1800" b="1" dirty="0"/>
              <a:t>STORAGE</a:t>
            </a:r>
            <a:r>
              <a:rPr lang="en-US" sz="1800" dirty="0"/>
              <a:t>: READ_EXTERNAL_STORAGE, WRITE_EXTERNAL_STORAGE </a:t>
            </a:r>
            <a:br>
              <a:rPr lang="en-US" sz="2000" dirty="0"/>
            </a:br>
            <a:br>
              <a:rPr lang="en-US" sz="2000" dirty="0"/>
            </a:br>
            <a:br>
              <a:rPr lang="en-US" sz="2000" dirty="0"/>
            </a:br>
            <a:br>
              <a:rPr lang="en-US" sz="2000" dirty="0"/>
            </a:br>
            <a:br>
              <a:rPr lang="en-US" sz="2000" dirty="0"/>
            </a:br>
            <a:br>
              <a:rPr lang="en-US" sz="2000" dirty="0"/>
            </a:br>
            <a:br>
              <a:rPr lang="en-US" sz="2000" b="1" dirty="0"/>
            </a:br>
            <a:br>
              <a:rPr lang="en-US" sz="2000" dirty="0"/>
            </a:br>
            <a:br>
              <a:rPr lang="en-US" sz="2000" dirty="0"/>
            </a:br>
            <a:endParaRPr lang="en-US" sz="2000" dirty="0"/>
          </a:p>
          <a:p>
            <a:pPr>
              <a:buClr>
                <a:srgbClr val="FF0000"/>
              </a:buClr>
              <a:buFont typeface="Wingdings" panose="05000000000000000000" pitchFamily="2" charset="2"/>
              <a:buChar char="§"/>
            </a:pPr>
            <a:endParaRPr lang="en-US" sz="2000" dirty="0"/>
          </a:p>
        </p:txBody>
      </p:sp>
    </p:spTree>
    <p:extLst>
      <p:ext uri="{BB962C8B-B14F-4D97-AF65-F5344CB8AC3E}">
        <p14:creationId xmlns:p14="http://schemas.microsoft.com/office/powerpoint/2010/main" val="1377477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1835</TotalTime>
  <Words>2031</Words>
  <Application>Microsoft Office PowerPoint</Application>
  <PresentationFormat>Widescreen</PresentationFormat>
  <Paragraphs>116</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Black</vt:lpstr>
      <vt:lpstr>Calibri</vt:lpstr>
      <vt:lpstr>Calibri Light</vt:lpstr>
      <vt:lpstr>Wingdings</vt:lpstr>
      <vt:lpstr>Office Theme</vt:lpstr>
      <vt:lpstr>ANDROID PERMISSIONS Part 1</vt:lpstr>
      <vt:lpstr>INTRODUCTION</vt:lpstr>
      <vt:lpstr>HISTORY OF PERMISSIONS</vt:lpstr>
      <vt:lpstr>Install Time Permissions</vt:lpstr>
      <vt:lpstr>Lacks Permissions (Install time)</vt:lpstr>
      <vt:lpstr>VIEWING PERMISSIONS</vt:lpstr>
      <vt:lpstr>Changes to Permissions</vt:lpstr>
      <vt:lpstr>Normal Permissions</vt:lpstr>
      <vt:lpstr>Dangerous/Runtime Permissions</vt:lpstr>
      <vt:lpstr>Permissions Groups</vt:lpstr>
      <vt:lpstr>Permissions Post Android 6.0</vt:lpstr>
      <vt:lpstr>ANDROID PERMISSIONS Part 2</vt:lpstr>
      <vt:lpstr>Requesting Permissions</vt:lpstr>
      <vt:lpstr>Requesting Permissions: General format</vt:lpstr>
      <vt:lpstr>Requesting Permissions: By yourself </vt:lpstr>
      <vt:lpstr>Requesting Permissions: By yourself </vt:lpstr>
      <vt:lpstr>Requesting Permissions: By yourself </vt:lpstr>
      <vt:lpstr>Requesting Permissions: By yourself </vt:lpstr>
      <vt:lpstr>Requesting Permissions: By System </vt:lpstr>
      <vt:lpstr>App Permissions Notes</vt:lpstr>
      <vt:lpstr>App Permissions Best Practices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UNICAST ROUTING PROTOCOLS</dc:title>
  <dc:creator>ASUS</dc:creator>
  <cp:lastModifiedBy>Fardin Saad, Lecturer,CSE</cp:lastModifiedBy>
  <cp:revision>112</cp:revision>
  <dcterms:created xsi:type="dcterms:W3CDTF">2020-07-05T14:09:45Z</dcterms:created>
  <dcterms:modified xsi:type="dcterms:W3CDTF">2022-02-24T11:12:06Z</dcterms:modified>
</cp:coreProperties>
</file>