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9" r:id="rId3"/>
    <p:sldId id="285" r:id="rId4"/>
    <p:sldId id="286" r:id="rId5"/>
    <p:sldId id="287" r:id="rId6"/>
    <p:sldId id="288" r:id="rId7"/>
    <p:sldId id="270" r:id="rId8"/>
    <p:sldId id="271" r:id="rId9"/>
    <p:sldId id="289" r:id="rId10"/>
    <p:sldId id="290" r:id="rId11"/>
    <p:sldId id="291" r:id="rId12"/>
    <p:sldId id="292"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50F729"/>
    <a:srgbClr val="B9A0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601BB-D959-4E51-B50E-711FF7B24C5F}" type="datetimeFigureOut">
              <a:rPr lang="en-US" smtClean="0"/>
              <a:t>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E00F1-83FB-468C-8EED-7BAE68CB66D0}" type="slidenum">
              <a:rPr lang="en-US" smtClean="0"/>
              <a:t>‹#›</a:t>
            </a:fld>
            <a:endParaRPr lang="en-US"/>
          </a:p>
        </p:txBody>
      </p:sp>
    </p:spTree>
    <p:extLst>
      <p:ext uri="{BB962C8B-B14F-4D97-AF65-F5344CB8AC3E}">
        <p14:creationId xmlns:p14="http://schemas.microsoft.com/office/powerpoint/2010/main" val="14362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Sandbox: </a:t>
            </a:r>
            <a:r>
              <a:rPr lang="en-US" b="0" i="0" dirty="0">
                <a:solidFill>
                  <a:srgbClr val="6C6C6C"/>
                </a:solidFill>
                <a:effectLst/>
                <a:latin typeface="Arial" panose="020B0604020202020204" pitchFamily="34" charset="0"/>
              </a:rPr>
              <a:t>A sandbox is an isolated testing environment that enables users to run programs or open files without affecting the application, system or platform on which they run.</a:t>
            </a:r>
            <a:endParaRPr lang="en-US" dirty="0"/>
          </a:p>
        </p:txBody>
      </p:sp>
      <p:sp>
        <p:nvSpPr>
          <p:cNvPr id="4" name="Slide Number Placeholder 3"/>
          <p:cNvSpPr>
            <a:spLocks noGrp="1"/>
          </p:cNvSpPr>
          <p:nvPr>
            <p:ph type="sldNum" sz="quarter" idx="5"/>
          </p:nvPr>
        </p:nvSpPr>
        <p:spPr/>
        <p:txBody>
          <a:bodyPr/>
          <a:lstStyle/>
          <a:p>
            <a:fld id="{9BCE00F1-83FB-468C-8EED-7BAE68CB66D0}" type="slidenum">
              <a:rPr lang="en-US" smtClean="0"/>
              <a:t>2</a:t>
            </a:fld>
            <a:endParaRPr lang="en-US"/>
          </a:p>
        </p:txBody>
      </p:sp>
    </p:spTree>
    <p:extLst>
      <p:ext uri="{BB962C8B-B14F-4D97-AF65-F5344CB8AC3E}">
        <p14:creationId xmlns:p14="http://schemas.microsoft.com/office/powerpoint/2010/main" val="3301765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86750B-5217-447B-9A7E-DBF3B2687D30}"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954774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6750B-5217-447B-9A7E-DBF3B2687D30}"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3313125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6750B-5217-447B-9A7E-DBF3B2687D30}"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3611519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6750B-5217-447B-9A7E-DBF3B2687D30}"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2639856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86750B-5217-447B-9A7E-DBF3B2687D30}"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270778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86750B-5217-447B-9A7E-DBF3B2687D30}"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173690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86750B-5217-447B-9A7E-DBF3B2687D30}" type="datetimeFigureOut">
              <a:rPr lang="en-US" smtClean="0"/>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128324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86750B-5217-447B-9A7E-DBF3B2687D30}"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164001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86750B-5217-447B-9A7E-DBF3B2687D30}" type="datetimeFigureOut">
              <a:rPr lang="en-US" smtClean="0"/>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203475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6750B-5217-447B-9A7E-DBF3B2687D30}"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410996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6750B-5217-447B-9A7E-DBF3B2687D30}"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287890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6750B-5217-447B-9A7E-DBF3B2687D30}" type="datetimeFigureOut">
              <a:rPr lang="en-US" smtClean="0"/>
              <a:t>2/24/2022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7A4A1-E2BC-4699-8CC4-4563CE738ECB}" type="slidenum">
              <a:rPr lang="en-US" smtClean="0"/>
              <a:t>‹#›</a:t>
            </a:fld>
            <a:endParaRPr lang="en-US"/>
          </a:p>
        </p:txBody>
      </p:sp>
    </p:spTree>
    <p:extLst>
      <p:ext uri="{BB962C8B-B14F-4D97-AF65-F5344CB8AC3E}">
        <p14:creationId xmlns:p14="http://schemas.microsoft.com/office/powerpoint/2010/main" val="2227558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426" y="2086378"/>
            <a:ext cx="9144000" cy="1964498"/>
          </a:xfrm>
        </p:spPr>
        <p:txBody>
          <a:bodyPr>
            <a:normAutofit/>
          </a:bodyPr>
          <a:lstStyle/>
          <a:p>
            <a:r>
              <a:rPr lang="en-US" sz="5400" b="1" dirty="0">
                <a:solidFill>
                  <a:srgbClr val="50F729"/>
                </a:solidFill>
              </a:rPr>
              <a:t>ANDROID PERMISSIONS</a:t>
            </a:r>
            <a:br>
              <a:rPr lang="en-US" sz="5400" b="1" dirty="0">
                <a:solidFill>
                  <a:schemeClr val="accent5">
                    <a:lumMod val="75000"/>
                  </a:schemeClr>
                </a:solidFill>
              </a:rPr>
            </a:br>
            <a:r>
              <a:rPr lang="en-US" sz="5400" b="1" dirty="0">
                <a:solidFill>
                  <a:schemeClr val="accent5">
                    <a:lumMod val="75000"/>
                  </a:schemeClr>
                </a:solidFill>
              </a:rPr>
              <a:t>Part 1</a:t>
            </a:r>
          </a:p>
        </p:txBody>
      </p:sp>
    </p:spTree>
    <p:extLst>
      <p:ext uri="{BB962C8B-B14F-4D97-AF65-F5344CB8AC3E}">
        <p14:creationId xmlns:p14="http://schemas.microsoft.com/office/powerpoint/2010/main" val="197951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Permissions Groups</a:t>
            </a:r>
          </a:p>
        </p:txBody>
      </p:sp>
      <p:sp>
        <p:nvSpPr>
          <p:cNvPr id="3" name="Content Placeholder 2"/>
          <p:cNvSpPr>
            <a:spLocks noGrp="1"/>
          </p:cNvSpPr>
          <p:nvPr>
            <p:ph idx="1"/>
          </p:nvPr>
        </p:nvSpPr>
        <p:spPr>
          <a:xfrm>
            <a:off x="347216" y="1699674"/>
            <a:ext cx="11218012" cy="4726884"/>
          </a:xfrm>
        </p:spPr>
        <p:txBody>
          <a:bodyPr>
            <a:noAutofit/>
          </a:bodyPr>
          <a:lstStyle/>
          <a:p>
            <a:pPr>
              <a:buClr>
                <a:srgbClr val="FF0000"/>
              </a:buClr>
              <a:buFont typeface="Wingdings" panose="05000000000000000000" pitchFamily="2" charset="2"/>
              <a:buChar char="§"/>
            </a:pPr>
            <a:r>
              <a:rPr lang="en-US" sz="2000" dirty="0"/>
              <a:t>If several permissions relate to a similar capability or feature of an app or device, the system might represent these permissions as a </a:t>
            </a:r>
            <a:r>
              <a:rPr lang="en-US" sz="2000" i="1" dirty="0"/>
              <a:t>permissions group</a:t>
            </a:r>
            <a:r>
              <a:rPr lang="en-US" sz="2000" dirty="0"/>
              <a:t>. </a:t>
            </a:r>
          </a:p>
          <a:p>
            <a:pPr>
              <a:buClr>
                <a:srgbClr val="FF0000"/>
              </a:buClr>
              <a:buFont typeface="Wingdings" panose="05000000000000000000" pitchFamily="2" charset="2"/>
              <a:buChar char="§"/>
            </a:pPr>
            <a:r>
              <a:rPr lang="en-US" sz="2000" dirty="0"/>
              <a:t>These permission groups help the system minimize the number of system dialogs that are presented to the user when an app requests closely-related permissions.</a:t>
            </a:r>
          </a:p>
          <a:p>
            <a:pPr>
              <a:buClr>
                <a:srgbClr val="FF0000"/>
              </a:buClr>
              <a:buFont typeface="Wingdings" panose="05000000000000000000" pitchFamily="2" charset="2"/>
              <a:buChar char="§"/>
            </a:pPr>
            <a:r>
              <a:rPr lang="en-US" sz="2000" dirty="0"/>
              <a:t>Dangerous Permissions Organized into Permission Groups:</a:t>
            </a:r>
            <a:br>
              <a:rPr lang="en-US" sz="2000" dirty="0"/>
            </a:br>
            <a:r>
              <a:rPr lang="en-US" sz="1800" dirty="0"/>
              <a:t>• </a:t>
            </a:r>
            <a:r>
              <a:rPr lang="en-US" sz="1800" b="1" dirty="0"/>
              <a:t>CALENDAR</a:t>
            </a:r>
            <a:r>
              <a:rPr lang="en-US" sz="1800" dirty="0"/>
              <a:t>: READ_CALENDAR, WRITE_CALENDAR</a:t>
            </a:r>
            <a:br>
              <a:rPr lang="en-US" sz="1800" dirty="0"/>
            </a:br>
            <a:r>
              <a:rPr lang="en-US" sz="1800" dirty="0"/>
              <a:t>• </a:t>
            </a:r>
            <a:r>
              <a:rPr lang="en-US" sz="1800" b="1" dirty="0"/>
              <a:t>CONTACTS</a:t>
            </a:r>
            <a:r>
              <a:rPr lang="en-US" sz="1800" dirty="0"/>
              <a:t>: READ_CONTACTS, WRITE_CONTACTS, GET_ACCOUNTS</a:t>
            </a:r>
            <a:br>
              <a:rPr lang="en-US" sz="1800" dirty="0"/>
            </a:br>
            <a:r>
              <a:rPr lang="en-US" sz="1800" dirty="0"/>
              <a:t>• </a:t>
            </a:r>
            <a:r>
              <a:rPr lang="en-US" sz="1800" b="1" dirty="0"/>
              <a:t>LOCATION</a:t>
            </a:r>
            <a:r>
              <a:rPr lang="en-US" sz="1800" dirty="0"/>
              <a:t>: ACCESS_FINE_LOCATION, ACCESS_COARSE_LOCATION</a:t>
            </a:r>
            <a:br>
              <a:rPr lang="en-US" sz="1800" dirty="0"/>
            </a:br>
            <a:r>
              <a:rPr lang="en-US" sz="1800" dirty="0"/>
              <a:t>• </a:t>
            </a:r>
            <a:r>
              <a:rPr lang="en-US" sz="1800" b="1" dirty="0"/>
              <a:t>PHONE</a:t>
            </a:r>
            <a:r>
              <a:rPr lang="en-US" sz="1800" dirty="0"/>
              <a:t>: READ_PHONE_STATE, CALL_PHONE, READ_CALL_LOG, WRITE_CALL_LOG, ADD_VOICEMAIL, USE_SIP, PROCESS_OUTGOING_CALLS</a:t>
            </a:r>
            <a:br>
              <a:rPr lang="en-US" sz="1800" dirty="0"/>
            </a:br>
            <a:r>
              <a:rPr lang="en-US" sz="1800" dirty="0"/>
              <a:t>• </a:t>
            </a:r>
            <a:r>
              <a:rPr lang="en-US" sz="1800" b="1" dirty="0"/>
              <a:t>SMS</a:t>
            </a:r>
            <a:r>
              <a:rPr lang="en-US" sz="1800" dirty="0"/>
              <a:t>: SEND_SMS, RECEIVE_SMS, READ_SMS, RECEIVE_WAP_PUSH, RECEIVE_MMS</a:t>
            </a:r>
            <a:br>
              <a:rPr lang="en-US" sz="1800" dirty="0"/>
            </a:br>
            <a:r>
              <a:rPr lang="en-US" sz="1800" dirty="0"/>
              <a:t>• </a:t>
            </a:r>
            <a:r>
              <a:rPr lang="en-US" sz="1800" b="1" dirty="0"/>
              <a:t>STORAGE</a:t>
            </a:r>
            <a:r>
              <a:rPr lang="en-US" sz="1800" dirty="0"/>
              <a:t>: READ_EXTERNAL_STORAGE, WRITE_EXTERNAL_STORAGE </a:t>
            </a:r>
            <a:br>
              <a:rPr lang="en-US" sz="2000" dirty="0"/>
            </a:b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spTree>
    <p:extLst>
      <p:ext uri="{BB962C8B-B14F-4D97-AF65-F5344CB8AC3E}">
        <p14:creationId xmlns:p14="http://schemas.microsoft.com/office/powerpoint/2010/main" val="2990107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Permissions Post Android 6.0</a:t>
            </a:r>
          </a:p>
        </p:txBody>
      </p:sp>
      <p:sp>
        <p:nvSpPr>
          <p:cNvPr id="3" name="Content Placeholder 2"/>
          <p:cNvSpPr>
            <a:spLocks noGrp="1"/>
          </p:cNvSpPr>
          <p:nvPr>
            <p:ph idx="1"/>
          </p:nvPr>
        </p:nvSpPr>
        <p:spPr>
          <a:xfrm>
            <a:off x="347216" y="1699674"/>
            <a:ext cx="7341471" cy="4842794"/>
          </a:xfrm>
        </p:spPr>
        <p:txBody>
          <a:bodyPr>
            <a:noAutofit/>
          </a:bodyPr>
          <a:lstStyle/>
          <a:p>
            <a:pPr>
              <a:buClr>
                <a:srgbClr val="FF0000"/>
              </a:buClr>
              <a:buFont typeface="Wingdings" panose="05000000000000000000" pitchFamily="2" charset="2"/>
              <a:buChar char="§"/>
            </a:pPr>
            <a:r>
              <a:rPr lang="en-US" sz="2000" dirty="0"/>
              <a:t>Post Android 6.0 / Marshmallow all Normal and Dangerous Permissions </a:t>
            </a:r>
            <a:r>
              <a:rPr lang="en-US" sz="2000" b="1" dirty="0"/>
              <a:t>still </a:t>
            </a:r>
            <a:r>
              <a:rPr lang="en-US" sz="2000" dirty="0"/>
              <a:t>placed in app Manifest</a:t>
            </a:r>
          </a:p>
          <a:p>
            <a:pPr>
              <a:buClr>
                <a:srgbClr val="FF0000"/>
              </a:buClr>
              <a:buFont typeface="Wingdings" panose="05000000000000000000" pitchFamily="2" charset="2"/>
              <a:buChar char="§"/>
            </a:pPr>
            <a:r>
              <a:rPr lang="en-US" sz="2000" dirty="0"/>
              <a:t> If Device is Android 5.1 or lower OR app targets API level 22 or lower then</a:t>
            </a:r>
            <a:br>
              <a:rPr lang="en-US" sz="2000" dirty="0"/>
            </a:br>
            <a:r>
              <a:rPr lang="en-US" sz="2000" dirty="0"/>
              <a:t>• User must grant Dangerous Permissions at install time</a:t>
            </a:r>
            <a:br>
              <a:rPr lang="en-US" sz="2000" dirty="0"/>
            </a:br>
            <a:r>
              <a:rPr lang="en-US" sz="2000" dirty="0"/>
              <a:t>• Or app doesn’t install </a:t>
            </a:r>
          </a:p>
          <a:p>
            <a:pPr>
              <a:buClr>
                <a:srgbClr val="FF0000"/>
              </a:buClr>
              <a:buFont typeface="Wingdings" panose="05000000000000000000" pitchFamily="2" charset="2"/>
              <a:buChar char="§"/>
            </a:pPr>
            <a:r>
              <a:rPr lang="en-US" sz="2000" dirty="0"/>
              <a:t>If device is Android 6.0 or higher AND app targets API level 23 or higher then</a:t>
            </a:r>
            <a:br>
              <a:rPr lang="en-US" sz="2000" dirty="0"/>
            </a:br>
            <a:r>
              <a:rPr lang="en-US" sz="2000" dirty="0"/>
              <a:t>• Must still list all permissions in manifest</a:t>
            </a:r>
            <a:br>
              <a:rPr lang="en-US" sz="2000" dirty="0"/>
            </a:br>
            <a:r>
              <a:rPr lang="en-US" sz="2000" dirty="0"/>
              <a:t>• App must request each dangerous</a:t>
            </a:r>
            <a:br>
              <a:rPr lang="en-US" sz="2000" dirty="0"/>
            </a:br>
            <a:r>
              <a:rPr lang="en-US" sz="2000" dirty="0"/>
              <a:t>permission in needs </a:t>
            </a:r>
            <a:r>
              <a:rPr lang="en-US" sz="2000" b="1" dirty="0"/>
              <a:t>while the app is</a:t>
            </a:r>
            <a:br>
              <a:rPr lang="en-US" sz="2000" b="1" dirty="0"/>
            </a:br>
            <a:r>
              <a:rPr lang="en-US" sz="2000" b="1" dirty="0"/>
              <a:t>running</a:t>
            </a:r>
            <a:r>
              <a:rPr lang="en-US" sz="2000" dirty="0"/>
              <a:t> </a:t>
            </a:r>
            <a:br>
              <a:rPr lang="en-US" sz="2000" dirty="0"/>
            </a:b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marL="0" indent="0">
              <a:buClr>
                <a:srgbClr val="FF0000"/>
              </a:buClr>
              <a:buNone/>
            </a:pPr>
            <a:endParaRPr lang="en-US" sz="2000" dirty="0"/>
          </a:p>
          <a:p>
            <a:pPr marL="0" indent="0">
              <a:buClr>
                <a:srgbClr val="FF0000"/>
              </a:buClr>
              <a:buNone/>
            </a:pPr>
            <a:br>
              <a:rPr lang="en-US" sz="2000" dirty="0"/>
            </a:b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pic>
        <p:nvPicPr>
          <p:cNvPr id="4" name="Picture 3"/>
          <p:cNvPicPr>
            <a:picLocks noChangeAspect="1"/>
          </p:cNvPicPr>
          <p:nvPr/>
        </p:nvPicPr>
        <p:blipFill>
          <a:blip r:embed="rId2"/>
          <a:stretch>
            <a:fillRect/>
          </a:stretch>
        </p:blipFill>
        <p:spPr>
          <a:xfrm>
            <a:off x="7962335" y="1699674"/>
            <a:ext cx="3667890" cy="2228718"/>
          </a:xfrm>
          <a:prstGeom prst="rect">
            <a:avLst/>
          </a:prstGeom>
        </p:spPr>
      </p:pic>
      <p:sp>
        <p:nvSpPr>
          <p:cNvPr id="5" name="Oval 4"/>
          <p:cNvSpPr/>
          <p:nvPr/>
        </p:nvSpPr>
        <p:spPr>
          <a:xfrm>
            <a:off x="10110518" y="3284112"/>
            <a:ext cx="1519707" cy="759854"/>
          </a:xfrm>
          <a:prstGeom prst="ellipse">
            <a:avLst/>
          </a:prstGeom>
          <a:noFill/>
          <a:ln w="571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5355465" y="4264827"/>
            <a:ext cx="2743200" cy="21621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75304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Workflow of Permissions</a:t>
            </a:r>
          </a:p>
        </p:txBody>
      </p:sp>
      <p:sp>
        <p:nvSpPr>
          <p:cNvPr id="3" name="Content Placeholder 2"/>
          <p:cNvSpPr>
            <a:spLocks noGrp="1"/>
          </p:cNvSpPr>
          <p:nvPr>
            <p:ph idx="1"/>
          </p:nvPr>
        </p:nvSpPr>
        <p:spPr>
          <a:xfrm>
            <a:off x="352660" y="2403707"/>
            <a:ext cx="3790017" cy="3375656"/>
          </a:xfrm>
        </p:spPr>
        <p:txBody>
          <a:bodyPr>
            <a:noAutofit/>
          </a:bodyPr>
          <a:lstStyle/>
          <a:p>
            <a:pPr>
              <a:buClr>
                <a:srgbClr val="FF0000"/>
              </a:buClr>
              <a:buFont typeface="Wingdings" panose="05000000000000000000" pitchFamily="2" charset="2"/>
              <a:buChar char="§"/>
            </a:pPr>
            <a:r>
              <a:rPr lang="en-US" sz="2000" b="0" i="0" dirty="0">
                <a:effectLst/>
              </a:rPr>
              <a:t>Determine if declaring permissions are required to access restricted data or to perform actions?</a:t>
            </a:r>
            <a:endParaRPr lang="en-US" sz="2000" u="sng" dirty="0"/>
          </a:p>
          <a:p>
            <a:pPr>
              <a:buClr>
                <a:srgbClr val="FF0000"/>
              </a:buClr>
              <a:buFont typeface="Wingdings" panose="05000000000000000000" pitchFamily="2" charset="2"/>
              <a:buChar char="§"/>
            </a:pPr>
            <a:r>
              <a:rPr lang="en-US" sz="2000" dirty="0"/>
              <a:t>Taking photos, pausing media playback etc. can be done without declaring permissions. How?</a:t>
            </a:r>
          </a:p>
          <a:p>
            <a:pPr>
              <a:buClr>
                <a:srgbClr val="FF0000"/>
              </a:buClr>
              <a:buFont typeface="Wingdings" panose="05000000000000000000" pitchFamily="2" charset="2"/>
              <a:buChar char="§"/>
            </a:pPr>
            <a:r>
              <a:rPr lang="en-US" sz="2000" dirty="0"/>
              <a:t>Declare permissions in your app’s manifest file whether it is install or runtime permission. </a:t>
            </a:r>
            <a:br>
              <a:rPr lang="en-US" sz="2000" dirty="0"/>
            </a:b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marL="0" indent="0">
              <a:buClr>
                <a:srgbClr val="FF0000"/>
              </a:buClr>
              <a:buNone/>
            </a:pPr>
            <a:endParaRPr lang="en-US" sz="2000" dirty="0"/>
          </a:p>
          <a:p>
            <a:pPr marL="0" indent="0">
              <a:buClr>
                <a:srgbClr val="FF0000"/>
              </a:buClr>
              <a:buNone/>
            </a:pPr>
            <a:br>
              <a:rPr lang="en-US" sz="2000" dirty="0"/>
            </a:b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pic>
        <p:nvPicPr>
          <p:cNvPr id="8" name="Picture 7">
            <a:extLst>
              <a:ext uri="{FF2B5EF4-FFF2-40B4-BE49-F238E27FC236}">
                <a16:creationId xmlns:a16="http://schemas.microsoft.com/office/drawing/2014/main" id="{4928E90F-EDC0-4058-B1CB-C88307F91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2677" y="2025850"/>
            <a:ext cx="7859222" cy="3534268"/>
          </a:xfrm>
          <a:prstGeom prst="rect">
            <a:avLst/>
          </a:prstGeom>
        </p:spPr>
      </p:pic>
    </p:spTree>
    <p:extLst>
      <p:ext uri="{BB962C8B-B14F-4D97-AF65-F5344CB8AC3E}">
        <p14:creationId xmlns:p14="http://schemas.microsoft.com/office/powerpoint/2010/main" val="337225031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394" y="2841039"/>
            <a:ext cx="10515600" cy="1325563"/>
          </a:xfrm>
        </p:spPr>
        <p:txBody>
          <a:bodyPr/>
          <a:lstStyle/>
          <a:p>
            <a:r>
              <a:rPr lang="en-US" b="1" dirty="0">
                <a:solidFill>
                  <a:schemeClr val="accent1">
                    <a:lumMod val="50000"/>
                  </a:schemeClr>
                </a:solidFill>
              </a:rPr>
              <a:t>THANK YOU</a:t>
            </a:r>
          </a:p>
        </p:txBody>
      </p:sp>
    </p:spTree>
    <p:extLst>
      <p:ext uri="{BB962C8B-B14F-4D97-AF65-F5344CB8AC3E}">
        <p14:creationId xmlns:p14="http://schemas.microsoft.com/office/powerpoint/2010/main" val="3313931634"/>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INTRODUCTION</a:t>
            </a:r>
          </a:p>
        </p:txBody>
      </p:sp>
      <p:sp>
        <p:nvSpPr>
          <p:cNvPr id="3" name="Content Placeholder 2"/>
          <p:cNvSpPr>
            <a:spLocks noGrp="1"/>
          </p:cNvSpPr>
          <p:nvPr>
            <p:ph idx="1"/>
          </p:nvPr>
        </p:nvSpPr>
        <p:spPr>
          <a:xfrm>
            <a:off x="347217" y="1699674"/>
            <a:ext cx="5821764" cy="4739763"/>
          </a:xfrm>
        </p:spPr>
        <p:txBody>
          <a:bodyPr>
            <a:noAutofit/>
          </a:bodyPr>
          <a:lstStyle/>
          <a:p>
            <a:pPr>
              <a:buClr>
                <a:srgbClr val="FF0000"/>
              </a:buClr>
              <a:buFont typeface="Wingdings" panose="05000000000000000000" pitchFamily="2" charset="2"/>
              <a:buChar char="§"/>
            </a:pPr>
            <a:r>
              <a:rPr lang="en-US" sz="2000" dirty="0"/>
              <a:t>In an attempt to maintain security (system</a:t>
            </a:r>
            <a:br>
              <a:rPr lang="en-US" sz="2000" dirty="0"/>
            </a:br>
            <a:r>
              <a:rPr lang="en-US" sz="2000" dirty="0"/>
              <a:t>integrity, user privacy) on Android, devices run each app in a limited sandbox .</a:t>
            </a:r>
          </a:p>
          <a:p>
            <a:pPr>
              <a:buClr>
                <a:srgbClr val="FF0000"/>
              </a:buClr>
              <a:buFont typeface="Wingdings" panose="05000000000000000000" pitchFamily="2" charset="2"/>
              <a:buChar char="§"/>
            </a:pPr>
            <a:r>
              <a:rPr lang="en-US" sz="2000" dirty="0"/>
              <a:t>Android's app permissions build upon a central design point of the Android security architecture.</a:t>
            </a:r>
          </a:p>
          <a:p>
            <a:pPr>
              <a:buClr>
                <a:srgbClr val="FF0000"/>
              </a:buClr>
              <a:buFont typeface="Wingdings" panose="05000000000000000000" pitchFamily="2" charset="2"/>
              <a:buChar char="§"/>
            </a:pPr>
            <a:r>
              <a:rPr lang="en-US" sz="2000" dirty="0"/>
              <a:t>By default, no app has permission to perform any operations that would adversely impact other apps, the operating system, or the user.</a:t>
            </a:r>
          </a:p>
          <a:p>
            <a:pPr>
              <a:buClr>
                <a:srgbClr val="FF0000"/>
              </a:buClr>
              <a:buFont typeface="Wingdings" panose="05000000000000000000" pitchFamily="2" charset="2"/>
              <a:buChar char="§"/>
            </a:pPr>
            <a:r>
              <a:rPr lang="en-US" sz="2000" dirty="0"/>
              <a:t>If app wants to use resources (e.g. camera,</a:t>
            </a:r>
            <a:br>
              <a:rPr lang="en-US" sz="2000" dirty="0"/>
            </a:br>
            <a:r>
              <a:rPr lang="en-US" sz="2000" dirty="0"/>
              <a:t>storage, network) or information (e.g.</a:t>
            </a:r>
            <a:br>
              <a:rPr lang="en-US" sz="2000" dirty="0"/>
            </a:br>
            <a:r>
              <a:rPr lang="en-US" sz="2000" dirty="0"/>
              <a:t>contacts info) outside of sandbox, must</a:t>
            </a:r>
            <a:br>
              <a:rPr lang="en-US" sz="2000" dirty="0"/>
            </a:br>
            <a:r>
              <a:rPr lang="en-US" sz="2000" dirty="0"/>
              <a:t>request permission. </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pic>
        <p:nvPicPr>
          <p:cNvPr id="5" name="Picture 4"/>
          <p:cNvPicPr>
            <a:picLocks noChangeAspect="1"/>
          </p:cNvPicPr>
          <p:nvPr/>
        </p:nvPicPr>
        <p:blipFill>
          <a:blip r:embed="rId3"/>
          <a:stretch>
            <a:fillRect/>
          </a:stretch>
        </p:blipFill>
        <p:spPr>
          <a:xfrm>
            <a:off x="6445809" y="1699674"/>
            <a:ext cx="5095875" cy="3619500"/>
          </a:xfrm>
          <a:prstGeom prst="rect">
            <a:avLst/>
          </a:prstGeom>
        </p:spPr>
      </p:pic>
    </p:spTree>
    <p:extLst>
      <p:ext uri="{BB962C8B-B14F-4D97-AF65-F5344CB8AC3E}">
        <p14:creationId xmlns:p14="http://schemas.microsoft.com/office/powerpoint/2010/main" val="2839935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HISTORY OF PERMISSIONS</a:t>
            </a:r>
          </a:p>
        </p:txBody>
      </p:sp>
      <p:sp>
        <p:nvSpPr>
          <p:cNvPr id="3" name="Content Placeholder 2"/>
          <p:cNvSpPr>
            <a:spLocks noGrp="1"/>
          </p:cNvSpPr>
          <p:nvPr>
            <p:ph idx="1"/>
          </p:nvPr>
        </p:nvSpPr>
        <p:spPr>
          <a:xfrm>
            <a:off x="347216" y="1699675"/>
            <a:ext cx="11308163" cy="4289002"/>
          </a:xfrm>
        </p:spPr>
        <p:txBody>
          <a:bodyPr>
            <a:noAutofit/>
          </a:bodyPr>
          <a:lstStyle/>
          <a:p>
            <a:pPr>
              <a:buClr>
                <a:srgbClr val="FF0000"/>
              </a:buClr>
              <a:buFont typeface="Wingdings" panose="05000000000000000000" pitchFamily="2" charset="2"/>
              <a:buChar char="§"/>
            </a:pPr>
            <a:r>
              <a:rPr lang="en-US" sz="2000" dirty="0"/>
              <a:t>Prior to Android version 6.0, Marshmallow (API 23)</a:t>
            </a:r>
          </a:p>
          <a:p>
            <a:pPr lvl="1">
              <a:buClr>
                <a:srgbClr val="FF0000"/>
              </a:buClr>
              <a:buFont typeface="Wingdings" panose="05000000000000000000" pitchFamily="2" charset="2"/>
              <a:buChar char="§"/>
            </a:pPr>
            <a:r>
              <a:rPr lang="en-US" sz="1800" dirty="0"/>
              <a:t>Apps requested permission at </a:t>
            </a:r>
            <a:r>
              <a:rPr lang="en-US" sz="1800" b="1" dirty="0"/>
              <a:t>install time </a:t>
            </a:r>
            <a:r>
              <a:rPr lang="en-US" sz="1800" dirty="0"/>
              <a:t>(during installing the app from app store)</a:t>
            </a:r>
            <a:endParaRPr lang="en-US" sz="1800" b="1" dirty="0"/>
          </a:p>
          <a:p>
            <a:pPr lvl="1">
              <a:buClr>
                <a:srgbClr val="FF0000"/>
              </a:buClr>
              <a:buFont typeface="Wingdings" panose="05000000000000000000" pitchFamily="2" charset="2"/>
              <a:buChar char="§"/>
            </a:pPr>
            <a:r>
              <a:rPr lang="en-US" sz="1800" dirty="0"/>
              <a:t>Permissions were Listed in the AndroidManifest.xml File </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4" name="Picture 3"/>
          <p:cNvPicPr>
            <a:picLocks noChangeAspect="1"/>
          </p:cNvPicPr>
          <p:nvPr/>
        </p:nvPicPr>
        <p:blipFill>
          <a:blip r:embed="rId2"/>
          <a:stretch>
            <a:fillRect/>
          </a:stretch>
        </p:blipFill>
        <p:spPr>
          <a:xfrm>
            <a:off x="922799" y="3116412"/>
            <a:ext cx="8658431" cy="1455527"/>
          </a:xfrm>
          <a:prstGeom prst="rect">
            <a:avLst/>
          </a:prstGeom>
        </p:spPr>
      </p:pic>
    </p:spTree>
    <p:extLst>
      <p:ext uri="{BB962C8B-B14F-4D97-AF65-F5344CB8AC3E}">
        <p14:creationId xmlns:p14="http://schemas.microsoft.com/office/powerpoint/2010/main" val="306592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Install Time Permissions</a:t>
            </a:r>
          </a:p>
        </p:txBody>
      </p:sp>
      <p:sp>
        <p:nvSpPr>
          <p:cNvPr id="3" name="Content Placeholder 2"/>
          <p:cNvSpPr>
            <a:spLocks noGrp="1"/>
          </p:cNvSpPr>
          <p:nvPr>
            <p:ph idx="1"/>
          </p:nvPr>
        </p:nvSpPr>
        <p:spPr>
          <a:xfrm>
            <a:off x="347217" y="1699674"/>
            <a:ext cx="4572513" cy="4739763"/>
          </a:xfrm>
        </p:spPr>
        <p:txBody>
          <a:bodyPr>
            <a:noAutofit/>
          </a:bodyPr>
          <a:lstStyle/>
          <a:p>
            <a:pPr>
              <a:buClr>
                <a:srgbClr val="FF0000"/>
              </a:buClr>
              <a:buFont typeface="Wingdings" panose="05000000000000000000" pitchFamily="2" charset="2"/>
              <a:buChar char="§"/>
            </a:pPr>
            <a:r>
              <a:rPr lang="en-US" sz="2000" dirty="0"/>
              <a:t>Pre 6.0 / Marshmallow user granted permission at </a:t>
            </a:r>
            <a:r>
              <a:rPr lang="en-US" sz="2000" i="1" dirty="0"/>
              <a:t>install time.</a:t>
            </a:r>
            <a:r>
              <a:rPr lang="en-US" sz="2000" dirty="0"/>
              <a:t> </a:t>
            </a:r>
          </a:p>
          <a:p>
            <a:pPr>
              <a:buClr>
                <a:srgbClr val="FF0000"/>
              </a:buClr>
              <a:buFont typeface="Wingdings" panose="05000000000000000000" pitchFamily="2" charset="2"/>
              <a:buChar char="§"/>
            </a:pPr>
            <a:r>
              <a:rPr lang="en-US" sz="2000" dirty="0"/>
              <a:t>Google Play listed permissions for app when install was selected</a:t>
            </a:r>
          </a:p>
          <a:p>
            <a:pPr marL="0" indent="0">
              <a:buClr>
                <a:srgbClr val="FF0000"/>
              </a:buClr>
              <a:buNone/>
            </a:pP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pic>
        <p:nvPicPr>
          <p:cNvPr id="4" name="Picture 3"/>
          <p:cNvPicPr>
            <a:picLocks noChangeAspect="1"/>
          </p:cNvPicPr>
          <p:nvPr/>
        </p:nvPicPr>
        <p:blipFill>
          <a:blip r:embed="rId2"/>
          <a:stretch>
            <a:fillRect/>
          </a:stretch>
        </p:blipFill>
        <p:spPr>
          <a:xfrm>
            <a:off x="6529589" y="1429409"/>
            <a:ext cx="3114607" cy="5280292"/>
          </a:xfrm>
          <a:prstGeom prst="rect">
            <a:avLst/>
          </a:prstGeom>
        </p:spPr>
      </p:pic>
    </p:spTree>
    <p:extLst>
      <p:ext uri="{BB962C8B-B14F-4D97-AF65-F5344CB8AC3E}">
        <p14:creationId xmlns:p14="http://schemas.microsoft.com/office/powerpoint/2010/main" val="119192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Lacks Permissions (Install time)</a:t>
            </a:r>
          </a:p>
        </p:txBody>
      </p:sp>
      <p:sp>
        <p:nvSpPr>
          <p:cNvPr id="3" name="Content Placeholder 2"/>
          <p:cNvSpPr>
            <a:spLocks noGrp="1"/>
          </p:cNvSpPr>
          <p:nvPr>
            <p:ph idx="1"/>
          </p:nvPr>
        </p:nvSpPr>
        <p:spPr>
          <a:xfrm>
            <a:off x="231306" y="1699674"/>
            <a:ext cx="6903590" cy="2563233"/>
          </a:xfrm>
        </p:spPr>
        <p:txBody>
          <a:bodyPr>
            <a:noAutofit/>
          </a:bodyPr>
          <a:lstStyle/>
          <a:p>
            <a:pPr>
              <a:buClr>
                <a:srgbClr val="FF0000"/>
              </a:buClr>
              <a:buFont typeface="Wingdings" panose="05000000000000000000" pitchFamily="2" charset="2"/>
              <a:buChar char="§"/>
            </a:pPr>
            <a:r>
              <a:rPr lang="en-US" sz="2000" dirty="0"/>
              <a:t>App </a:t>
            </a:r>
            <a:r>
              <a:rPr lang="en-US" sz="2000" b="1" i="1" dirty="0">
                <a:solidFill>
                  <a:srgbClr val="FF0000"/>
                </a:solidFill>
              </a:rPr>
              <a:t>stopped</a:t>
            </a:r>
            <a:r>
              <a:rPr lang="en-US" sz="2000" dirty="0"/>
              <a:t> by system as soon as it tries to perform operation it doesn’t have permission for… 	</a:t>
            </a:r>
          </a:p>
          <a:p>
            <a:pPr>
              <a:buClr>
                <a:srgbClr val="FF0000"/>
              </a:buClr>
              <a:buFont typeface="Wingdings" panose="05000000000000000000" pitchFamily="2" charset="2"/>
              <a:buChar char="§"/>
            </a:pPr>
            <a:r>
              <a:rPr lang="en-US" sz="2000" dirty="0"/>
              <a:t>Exception: </a:t>
            </a:r>
            <a:br>
              <a:rPr lang="en-US" sz="2000" dirty="0"/>
            </a:br>
            <a:br>
              <a:rPr lang="en-US" sz="1600" dirty="0"/>
            </a:br>
            <a:r>
              <a:rPr lang="en-US" sz="1600" dirty="0"/>
              <a:t>02-09 16:03:39.857 26846-26846/</a:t>
            </a:r>
            <a:r>
              <a:rPr lang="en-US" sz="1600" b="1" dirty="0" err="1"/>
              <a:t>org.example.locationtest</a:t>
            </a:r>
            <a:br>
              <a:rPr lang="en-US" sz="1600" b="1" dirty="0"/>
            </a:br>
            <a:r>
              <a:rPr lang="en-US" sz="1600" b="1" dirty="0"/>
              <a:t>E/</a:t>
            </a:r>
            <a:r>
              <a:rPr lang="en-US" sz="1600" b="1" dirty="0" err="1"/>
              <a:t>AndroidRuntime</a:t>
            </a:r>
            <a:r>
              <a:rPr lang="en-US" sz="1600" b="1" dirty="0"/>
              <a:t>: FATAL EXCEPTION: main</a:t>
            </a:r>
            <a:br>
              <a:rPr lang="en-US" sz="1600" b="1" dirty="0"/>
            </a:br>
            <a:r>
              <a:rPr lang="en-US" sz="1600" dirty="0"/>
              <a:t>Process: </a:t>
            </a:r>
            <a:r>
              <a:rPr lang="en-US" sz="1600" dirty="0" err="1"/>
              <a:t>org.example.locationtest</a:t>
            </a:r>
            <a:r>
              <a:rPr lang="en-US" sz="1600" dirty="0"/>
              <a:t>, PID: 26846</a:t>
            </a:r>
            <a:br>
              <a:rPr lang="en-US" sz="1600" dirty="0"/>
            </a:br>
            <a:r>
              <a:rPr lang="en-US" sz="1600" dirty="0" err="1"/>
              <a:t>java.lang.RuntimeException</a:t>
            </a:r>
            <a:r>
              <a:rPr lang="en-US" sz="1600" dirty="0"/>
              <a:t>: Unable to start activity</a:t>
            </a:r>
            <a:br>
              <a:rPr lang="en-US" sz="1600" dirty="0"/>
            </a:br>
            <a:r>
              <a:rPr lang="en-US" sz="1600" dirty="0" err="1"/>
              <a:t>ComponentInfo</a:t>
            </a:r>
            <a:br>
              <a:rPr lang="en-US" sz="1600" dirty="0"/>
            </a:br>
            <a:r>
              <a:rPr lang="en-US" sz="1600" dirty="0"/>
              <a:t>{</a:t>
            </a:r>
            <a:r>
              <a:rPr lang="en-US" sz="1600" dirty="0" err="1"/>
              <a:t>org.example.locationtest</a:t>
            </a:r>
            <a:r>
              <a:rPr lang="en-US" sz="1600" dirty="0"/>
              <a:t>/</a:t>
            </a:r>
            <a:r>
              <a:rPr lang="en-US" sz="1600" dirty="0" err="1"/>
              <a:t>org.example.locationtest.LocationTest</a:t>
            </a:r>
            <a:r>
              <a:rPr lang="en-US" sz="1600" dirty="0"/>
              <a:t>}:</a:t>
            </a:r>
            <a:br>
              <a:rPr lang="en-US" sz="1600" dirty="0"/>
            </a:br>
            <a:r>
              <a:rPr lang="en-US" sz="1600" b="1" dirty="0" err="1"/>
              <a:t>java.lang.SecurityException</a:t>
            </a:r>
            <a:r>
              <a:rPr lang="en-US" sz="1600" b="1" dirty="0"/>
              <a:t>: "passive" location provider requires</a:t>
            </a:r>
            <a:br>
              <a:rPr lang="en-US" sz="1600" b="1" dirty="0"/>
            </a:br>
            <a:r>
              <a:rPr lang="en-US" sz="1600" b="1" dirty="0"/>
              <a:t>ACCESS_FINE_LOCATION permission.</a:t>
            </a:r>
            <a:br>
              <a:rPr lang="en-US" sz="1600" b="1" dirty="0"/>
            </a:br>
            <a:r>
              <a:rPr lang="en-US" sz="1600" dirty="0"/>
              <a:t>at </a:t>
            </a:r>
            <a:r>
              <a:rPr lang="en-US" sz="1600" dirty="0" err="1"/>
              <a:t>android.location.LocationManager.getProvider</a:t>
            </a:r>
            <a:r>
              <a:rPr lang="en-US" sz="1600" dirty="0"/>
              <a:t>(LocationManager.java:383)</a:t>
            </a:r>
            <a:br>
              <a:rPr lang="en-US" sz="1600" dirty="0"/>
            </a:br>
            <a:r>
              <a:rPr lang="en-US" sz="1600" dirty="0"/>
              <a:t>at </a:t>
            </a:r>
            <a:r>
              <a:rPr lang="en-US" sz="1600" dirty="0" err="1"/>
              <a:t>org.example.locationtest.LocationTest.dumpProvider</a:t>
            </a:r>
            <a:r>
              <a:rPr lang="en-US" sz="1600" dirty="0"/>
              <a:t>(LocationTest.java:372)</a:t>
            </a:r>
            <a:br>
              <a:rPr lang="en-US" sz="1600" dirty="0"/>
            </a:br>
            <a:r>
              <a:rPr lang="en-US" sz="1600" dirty="0"/>
              <a:t>at </a:t>
            </a:r>
            <a:r>
              <a:rPr lang="en-US" sz="1600" dirty="0" err="1"/>
              <a:t>org.example.locationtest.LocationTest.dumpProviders</a:t>
            </a:r>
            <a:r>
              <a:rPr lang="en-US" sz="1600" dirty="0"/>
              <a:t>(LocationTest.java:364)</a:t>
            </a:r>
            <a:br>
              <a:rPr lang="en-US" sz="1600" dirty="0"/>
            </a:br>
            <a:r>
              <a:rPr lang="en-US" sz="1600" dirty="0"/>
              <a:t>at </a:t>
            </a:r>
            <a:r>
              <a:rPr lang="en-US" sz="1600" dirty="0" err="1"/>
              <a:t>org.example.locationtest.LocationTest.onCreate</a:t>
            </a:r>
            <a:r>
              <a:rPr lang="en-US" sz="1600" dirty="0"/>
              <a:t>(LocationTest.java:80) </a:t>
            </a: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5" name="Picture 4"/>
          <p:cNvPicPr>
            <a:picLocks noChangeAspect="1"/>
          </p:cNvPicPr>
          <p:nvPr/>
        </p:nvPicPr>
        <p:blipFill>
          <a:blip r:embed="rId2"/>
          <a:stretch>
            <a:fillRect/>
          </a:stretch>
        </p:blipFill>
        <p:spPr>
          <a:xfrm>
            <a:off x="7134896" y="2639832"/>
            <a:ext cx="4570022" cy="1494285"/>
          </a:xfrm>
          <a:prstGeom prst="rect">
            <a:avLst/>
          </a:prstGeom>
        </p:spPr>
      </p:pic>
    </p:spTree>
    <p:extLst>
      <p:ext uri="{BB962C8B-B14F-4D97-AF65-F5344CB8AC3E}">
        <p14:creationId xmlns:p14="http://schemas.microsoft.com/office/powerpoint/2010/main" val="276385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VIEWING PERMISSIONS</a:t>
            </a:r>
          </a:p>
        </p:txBody>
      </p:sp>
      <p:sp>
        <p:nvSpPr>
          <p:cNvPr id="3" name="Content Placeholder 2"/>
          <p:cNvSpPr>
            <a:spLocks noGrp="1"/>
          </p:cNvSpPr>
          <p:nvPr>
            <p:ph idx="1"/>
          </p:nvPr>
        </p:nvSpPr>
        <p:spPr>
          <a:xfrm>
            <a:off x="347217" y="1699674"/>
            <a:ext cx="10329370" cy="4469305"/>
          </a:xfrm>
        </p:spPr>
        <p:txBody>
          <a:bodyPr>
            <a:noAutofit/>
          </a:bodyPr>
          <a:lstStyle/>
          <a:p>
            <a:pPr>
              <a:buClr>
                <a:srgbClr val="FF0000"/>
              </a:buClr>
              <a:buFont typeface="Wingdings" panose="05000000000000000000" pitchFamily="2" charset="2"/>
              <a:buChar char="§"/>
            </a:pPr>
            <a:r>
              <a:rPr lang="en-US" sz="2000" dirty="0"/>
              <a:t>A user can see what permissions an app has in Settings -&gt; Apps</a:t>
            </a:r>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marL="0" indent="0">
              <a:buClr>
                <a:srgbClr val="FF0000"/>
              </a:buClr>
              <a:buNone/>
            </a:pPr>
            <a:endParaRPr lang="en-US" sz="2000" dirty="0"/>
          </a:p>
          <a:p>
            <a:pPr marL="0" indent="0">
              <a:buClr>
                <a:srgbClr val="FF0000"/>
              </a:buClr>
              <a:buNone/>
            </a:pPr>
            <a:endParaRPr lang="en-US" sz="2000" dirty="0"/>
          </a:p>
          <a:p>
            <a:pPr marL="0" indent="0">
              <a:buClr>
                <a:srgbClr val="FF0000"/>
              </a:buClr>
              <a:buNone/>
            </a:pPr>
            <a:endParaRPr lang="en-US" sz="2000" dirty="0"/>
          </a:p>
          <a:p>
            <a:pPr>
              <a:buClr>
                <a:srgbClr val="FF0000"/>
              </a:buClr>
              <a:buFont typeface="Wingdings" panose="05000000000000000000" pitchFamily="2" charset="2"/>
              <a:buChar char="§"/>
            </a:pPr>
            <a:r>
              <a:rPr lang="en-US" sz="2000" dirty="0"/>
              <a:t>Developers can see device permissions via command line:</a:t>
            </a:r>
          </a:p>
          <a:p>
            <a:pPr marL="0" indent="0">
              <a:buClr>
                <a:srgbClr val="FF0000"/>
              </a:buClr>
              <a:buNone/>
            </a:pPr>
            <a:br>
              <a:rPr lang="en-US" sz="2000" dirty="0"/>
            </a:br>
            <a:r>
              <a:rPr lang="en-US" sz="2000" dirty="0"/>
              <a:t> </a:t>
            </a:r>
            <a:br>
              <a:rPr lang="en-US" sz="20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5" name="Picture 4"/>
          <p:cNvPicPr>
            <a:picLocks noChangeAspect="1"/>
          </p:cNvPicPr>
          <p:nvPr/>
        </p:nvPicPr>
        <p:blipFill>
          <a:blip r:embed="rId2"/>
          <a:stretch>
            <a:fillRect/>
          </a:stretch>
        </p:blipFill>
        <p:spPr>
          <a:xfrm>
            <a:off x="1197734" y="2147717"/>
            <a:ext cx="3328250" cy="3320211"/>
          </a:xfrm>
          <a:prstGeom prst="rect">
            <a:avLst/>
          </a:prstGeom>
        </p:spPr>
      </p:pic>
      <p:pic>
        <p:nvPicPr>
          <p:cNvPr id="6" name="Picture 5"/>
          <p:cNvPicPr>
            <a:picLocks noChangeAspect="1"/>
          </p:cNvPicPr>
          <p:nvPr/>
        </p:nvPicPr>
        <p:blipFill>
          <a:blip r:embed="rId3"/>
          <a:stretch>
            <a:fillRect/>
          </a:stretch>
        </p:blipFill>
        <p:spPr>
          <a:xfrm>
            <a:off x="6130344" y="2147718"/>
            <a:ext cx="3268892" cy="3388485"/>
          </a:xfrm>
          <a:prstGeom prst="rect">
            <a:avLst/>
          </a:prstGeom>
        </p:spPr>
      </p:pic>
      <p:sp>
        <p:nvSpPr>
          <p:cNvPr id="8" name="Flowchart: Process 7"/>
          <p:cNvSpPr/>
          <p:nvPr/>
        </p:nvSpPr>
        <p:spPr>
          <a:xfrm>
            <a:off x="901522" y="4675032"/>
            <a:ext cx="3721994" cy="861172"/>
          </a:xfrm>
          <a:prstGeom prst="flowChartProcess">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5847010" y="4675032"/>
            <a:ext cx="3721994" cy="861172"/>
          </a:xfrm>
          <a:prstGeom prst="flowChartProcess">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5766" y="6020128"/>
            <a:ext cx="3707638" cy="596895"/>
          </a:xfrm>
          <a:prstGeom prst="rect">
            <a:avLst/>
          </a:prstGeom>
        </p:spPr>
      </p:pic>
    </p:spTree>
    <p:extLst>
      <p:ext uri="{BB962C8B-B14F-4D97-AF65-F5344CB8AC3E}">
        <p14:creationId xmlns:p14="http://schemas.microsoft.com/office/powerpoint/2010/main" val="2630945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Changes to Permissions</a:t>
            </a:r>
          </a:p>
        </p:txBody>
      </p:sp>
      <p:sp>
        <p:nvSpPr>
          <p:cNvPr id="8" name="Content Placeholder 2"/>
          <p:cNvSpPr>
            <a:spLocks noGrp="1"/>
          </p:cNvSpPr>
          <p:nvPr>
            <p:ph idx="1"/>
          </p:nvPr>
        </p:nvSpPr>
        <p:spPr>
          <a:xfrm>
            <a:off x="365230" y="1739430"/>
            <a:ext cx="11225755" cy="3257574"/>
          </a:xfrm>
        </p:spPr>
        <p:txBody>
          <a:bodyPr>
            <a:noAutofit/>
          </a:bodyPr>
          <a:lstStyle/>
          <a:p>
            <a:pPr>
              <a:buClr>
                <a:srgbClr val="FF0000"/>
              </a:buClr>
              <a:buFont typeface="Wingdings" panose="05000000000000000000" pitchFamily="2" charset="2"/>
              <a:buChar char="§"/>
            </a:pPr>
            <a:r>
              <a:rPr lang="en-US" sz="2000" dirty="0"/>
              <a:t>Android 6.0 / Marshmallow introduced changes to permissions</a:t>
            </a:r>
            <a:br>
              <a:rPr lang="en-US" sz="2000" dirty="0"/>
            </a:br>
            <a:endParaRPr lang="en-US" sz="2000" dirty="0"/>
          </a:p>
          <a:p>
            <a:pPr>
              <a:buClr>
                <a:srgbClr val="FF0000"/>
              </a:buClr>
              <a:buFont typeface="Wingdings" panose="05000000000000000000" pitchFamily="2" charset="2"/>
              <a:buChar char="§"/>
            </a:pPr>
            <a:r>
              <a:rPr lang="en-US" sz="2000" dirty="0"/>
              <a:t>Types of Permissions</a:t>
            </a:r>
          </a:p>
          <a:p>
            <a:pPr marL="457200" lvl="1" indent="0">
              <a:buClr>
                <a:srgbClr val="FF0000"/>
              </a:buClr>
              <a:buNone/>
            </a:pPr>
            <a:endParaRPr lang="en-US" sz="1600" dirty="0"/>
          </a:p>
          <a:p>
            <a:pPr marL="457200" lvl="1" indent="0">
              <a:buClr>
                <a:srgbClr val="FF0000"/>
              </a:buClr>
              <a:buNone/>
            </a:pPr>
            <a:r>
              <a:rPr lang="en-US" sz="1600" dirty="0"/>
              <a:t>				</a:t>
            </a:r>
            <a:br>
              <a:rPr lang="en-US" sz="16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sp>
        <p:nvSpPr>
          <p:cNvPr id="3" name="Flowchart: Process 2"/>
          <p:cNvSpPr/>
          <p:nvPr/>
        </p:nvSpPr>
        <p:spPr>
          <a:xfrm>
            <a:off x="5048519" y="3039414"/>
            <a:ext cx="2060619" cy="695459"/>
          </a:xfrm>
          <a:prstGeom prst="flowChartProcess">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a:t>PERMISSIONS</a:t>
            </a:r>
          </a:p>
        </p:txBody>
      </p:sp>
      <p:sp>
        <p:nvSpPr>
          <p:cNvPr id="7" name="Flowchart: Process 6"/>
          <p:cNvSpPr/>
          <p:nvPr/>
        </p:nvSpPr>
        <p:spPr>
          <a:xfrm>
            <a:off x="1220363" y="4481844"/>
            <a:ext cx="2060619" cy="695459"/>
          </a:xfrm>
          <a:prstGeom prst="flowChartProces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Install time (Pre Version 6)</a:t>
            </a:r>
          </a:p>
        </p:txBody>
      </p:sp>
      <p:sp>
        <p:nvSpPr>
          <p:cNvPr id="9" name="Flowchart: Process 8"/>
          <p:cNvSpPr/>
          <p:nvPr/>
        </p:nvSpPr>
        <p:spPr>
          <a:xfrm>
            <a:off x="8892280" y="4460501"/>
            <a:ext cx="2060619" cy="695459"/>
          </a:xfrm>
          <a:prstGeom prst="flowChartProcess">
            <a:avLst/>
          </a:prstGeom>
          <a:solidFill>
            <a:srgbClr val="7030A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t>Special Permissions</a:t>
            </a:r>
          </a:p>
        </p:txBody>
      </p:sp>
      <p:sp>
        <p:nvSpPr>
          <p:cNvPr id="10" name="Flowchart: Process 9"/>
          <p:cNvSpPr/>
          <p:nvPr/>
        </p:nvSpPr>
        <p:spPr>
          <a:xfrm>
            <a:off x="5047203" y="4466927"/>
            <a:ext cx="2060619" cy="695459"/>
          </a:xfrm>
          <a:prstGeom prst="flowChartProcess">
            <a:avLst/>
          </a:prstGeom>
          <a:solidFill>
            <a:srgbClr val="FF33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Dangerous/Runtime </a:t>
            </a:r>
            <a:r>
              <a:rPr lang="en-US" b="1" dirty="0"/>
              <a:t>Permissions</a:t>
            </a:r>
          </a:p>
        </p:txBody>
      </p:sp>
      <p:sp>
        <p:nvSpPr>
          <p:cNvPr id="11" name="Flowchart: Process 10"/>
          <p:cNvSpPr/>
          <p:nvPr/>
        </p:nvSpPr>
        <p:spPr>
          <a:xfrm>
            <a:off x="5080963" y="5553497"/>
            <a:ext cx="2060619" cy="695459"/>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Permission Groups</a:t>
            </a:r>
          </a:p>
        </p:txBody>
      </p:sp>
      <p:cxnSp>
        <p:nvCxnSpPr>
          <p:cNvPr id="16" name="Straight Connector 15"/>
          <p:cNvCxnSpPr>
            <a:cxnSpLocks/>
          </p:cNvCxnSpPr>
          <p:nvPr/>
        </p:nvCxnSpPr>
        <p:spPr>
          <a:xfrm>
            <a:off x="2241794" y="4090732"/>
            <a:ext cx="7701196" cy="12542"/>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7" idx="0"/>
          </p:cNvCxnSpPr>
          <p:nvPr/>
        </p:nvCxnSpPr>
        <p:spPr>
          <a:xfrm>
            <a:off x="2250672" y="4105649"/>
            <a:ext cx="1" cy="3761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H="1">
            <a:off x="6068563" y="4101135"/>
            <a:ext cx="9824" cy="4046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9951158" y="4091414"/>
            <a:ext cx="1" cy="3904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6078828" y="3736563"/>
            <a:ext cx="0" cy="3690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Flowchart: Process 14">
            <a:extLst>
              <a:ext uri="{FF2B5EF4-FFF2-40B4-BE49-F238E27FC236}">
                <a16:creationId xmlns:a16="http://schemas.microsoft.com/office/drawing/2014/main" id="{E0DFA75F-252A-400E-BE2A-3110C3C66C29}"/>
              </a:ext>
            </a:extLst>
          </p:cNvPr>
          <p:cNvSpPr/>
          <p:nvPr/>
        </p:nvSpPr>
        <p:spPr>
          <a:xfrm>
            <a:off x="1167097" y="5553498"/>
            <a:ext cx="2060619" cy="695459"/>
          </a:xfrm>
          <a:prstGeom prst="flowChartProces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Normal Permissions</a:t>
            </a:r>
          </a:p>
        </p:txBody>
      </p:sp>
      <p:cxnSp>
        <p:nvCxnSpPr>
          <p:cNvPr id="17" name="Straight Arrow Connector 16">
            <a:extLst>
              <a:ext uri="{FF2B5EF4-FFF2-40B4-BE49-F238E27FC236}">
                <a16:creationId xmlns:a16="http://schemas.microsoft.com/office/drawing/2014/main" id="{BE88A620-C9CD-4C63-ABCF-FCED97B8BD3B}"/>
              </a:ext>
            </a:extLst>
          </p:cNvPr>
          <p:cNvCxnSpPr/>
          <p:nvPr/>
        </p:nvCxnSpPr>
        <p:spPr>
          <a:xfrm flipH="1">
            <a:off x="2196460" y="5170863"/>
            <a:ext cx="9824" cy="4046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2A175925-3AF2-4475-A2E8-281DACF2B058}"/>
              </a:ext>
            </a:extLst>
          </p:cNvPr>
          <p:cNvCxnSpPr/>
          <p:nvPr/>
        </p:nvCxnSpPr>
        <p:spPr>
          <a:xfrm>
            <a:off x="6073586" y="5185096"/>
            <a:ext cx="1" cy="3761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21FD4B5-72E9-4A8E-9C82-2FAA721FDB70}"/>
              </a:ext>
            </a:extLst>
          </p:cNvPr>
          <p:cNvCxnSpPr/>
          <p:nvPr/>
        </p:nvCxnSpPr>
        <p:spPr>
          <a:xfrm>
            <a:off x="9904351" y="5137212"/>
            <a:ext cx="1" cy="3904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14174EDB-FDA7-4FA4-AE6D-1DA1EF372CC2}"/>
              </a:ext>
            </a:extLst>
          </p:cNvPr>
          <p:cNvSpPr/>
          <p:nvPr/>
        </p:nvSpPr>
        <p:spPr>
          <a:xfrm>
            <a:off x="8606193" y="5525047"/>
            <a:ext cx="2689929" cy="49328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Defined by the platform to protect or access powerful actions</a:t>
            </a:r>
          </a:p>
        </p:txBody>
      </p:sp>
    </p:spTree>
    <p:extLst>
      <p:ext uri="{BB962C8B-B14F-4D97-AF65-F5344CB8AC3E}">
        <p14:creationId xmlns:p14="http://schemas.microsoft.com/office/powerpoint/2010/main" val="324887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Normal Permissions</a:t>
            </a:r>
          </a:p>
        </p:txBody>
      </p:sp>
      <p:sp>
        <p:nvSpPr>
          <p:cNvPr id="3" name="Content Placeholder 2"/>
          <p:cNvSpPr>
            <a:spLocks noGrp="1"/>
          </p:cNvSpPr>
          <p:nvPr>
            <p:ph idx="1"/>
          </p:nvPr>
        </p:nvSpPr>
        <p:spPr>
          <a:xfrm>
            <a:off x="347216" y="1699674"/>
            <a:ext cx="10715735" cy="901858"/>
          </a:xfrm>
        </p:spPr>
        <p:txBody>
          <a:bodyPr>
            <a:noAutofit/>
          </a:bodyPr>
          <a:lstStyle/>
          <a:p>
            <a:pPr>
              <a:buClr>
                <a:srgbClr val="FF0000"/>
              </a:buClr>
              <a:buFont typeface="Wingdings" panose="05000000000000000000" pitchFamily="2" charset="2"/>
              <a:buChar char="§"/>
            </a:pPr>
            <a:r>
              <a:rPr lang="en-US" sz="2000" b="1" dirty="0"/>
              <a:t>Normal Permissions: </a:t>
            </a:r>
            <a:r>
              <a:rPr lang="en-US" sz="2000" dirty="0"/>
              <a:t>These permissions allow access to data and actions that extend beyond your app's sandbox. However, the data and actions present very little risk to the user's privacy, and the operation of other apps. They fall under Install time Permissions.</a:t>
            </a: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sp>
        <p:nvSpPr>
          <p:cNvPr id="4" name="Flowchart: Process 3"/>
          <p:cNvSpPr/>
          <p:nvPr/>
        </p:nvSpPr>
        <p:spPr>
          <a:xfrm>
            <a:off x="1262129" y="2601532"/>
            <a:ext cx="3271233" cy="4069724"/>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400" dirty="0"/>
              <a:t>• ACCESS_LOCATION_EXTRA_COMMANDS</a:t>
            </a:r>
            <a:br>
              <a:rPr lang="en-US" sz="1400" dirty="0"/>
            </a:br>
            <a:r>
              <a:rPr lang="en-US" sz="1400" dirty="0"/>
              <a:t>• ACCESS_NETWORK_STATE</a:t>
            </a:r>
            <a:br>
              <a:rPr lang="en-US" sz="1400" dirty="0"/>
            </a:br>
            <a:r>
              <a:rPr lang="en-US" sz="1400" dirty="0"/>
              <a:t>• ACCESS_NOTIFICATION_POLICY</a:t>
            </a:r>
            <a:br>
              <a:rPr lang="en-US" sz="1400" dirty="0"/>
            </a:br>
            <a:r>
              <a:rPr lang="en-US" sz="1400" dirty="0"/>
              <a:t>• ACCESS_WIFI_STATE</a:t>
            </a:r>
            <a:br>
              <a:rPr lang="en-US" sz="1400" dirty="0"/>
            </a:br>
            <a:r>
              <a:rPr lang="en-US" sz="1400" dirty="0"/>
              <a:t>• </a:t>
            </a:r>
            <a:r>
              <a:rPr lang="en-US" sz="1400" b="1" u="sng" dirty="0"/>
              <a:t>BLUETOOTH</a:t>
            </a:r>
            <a:br>
              <a:rPr lang="en-US" sz="1400" b="1" dirty="0"/>
            </a:br>
            <a:r>
              <a:rPr lang="en-US" sz="1400" dirty="0"/>
              <a:t>• BLUETOOTH_ADMIN</a:t>
            </a:r>
            <a:br>
              <a:rPr lang="en-US" sz="1400" dirty="0"/>
            </a:br>
            <a:r>
              <a:rPr lang="en-US" sz="1400" dirty="0"/>
              <a:t>• BROADCAST_STICKY</a:t>
            </a:r>
            <a:br>
              <a:rPr lang="en-US" sz="1400" dirty="0"/>
            </a:br>
            <a:r>
              <a:rPr lang="en-US" sz="1400" dirty="0"/>
              <a:t>• CHANGE_NETWORK_STATE</a:t>
            </a:r>
            <a:br>
              <a:rPr lang="en-US" sz="1400" dirty="0"/>
            </a:br>
            <a:r>
              <a:rPr lang="en-US" sz="1400" dirty="0"/>
              <a:t>• CHANGE_WIFI_MULTICAST_STATE</a:t>
            </a:r>
            <a:br>
              <a:rPr lang="en-US" sz="1400" dirty="0"/>
            </a:br>
            <a:r>
              <a:rPr lang="en-US" sz="1400" dirty="0"/>
              <a:t>• CHANGE_WIFI_STATE</a:t>
            </a:r>
            <a:br>
              <a:rPr lang="en-US" sz="1400" dirty="0"/>
            </a:br>
            <a:r>
              <a:rPr lang="en-US" sz="1400" dirty="0"/>
              <a:t>• DISABLE_KEYGUARD</a:t>
            </a:r>
            <a:br>
              <a:rPr lang="en-US" sz="1400" dirty="0"/>
            </a:br>
            <a:r>
              <a:rPr lang="en-US" sz="1400" dirty="0"/>
              <a:t>• EXPAND_STATUS_BAR</a:t>
            </a:r>
            <a:br>
              <a:rPr lang="en-US" sz="1400" dirty="0"/>
            </a:br>
            <a:r>
              <a:rPr lang="en-US" sz="1400" dirty="0"/>
              <a:t>• GET_PACKAGE_SIZE</a:t>
            </a:r>
            <a:br>
              <a:rPr lang="en-US" sz="1400" dirty="0"/>
            </a:br>
            <a:r>
              <a:rPr lang="en-US" sz="1400" dirty="0"/>
              <a:t>• INSTALL_SHORTCUT</a:t>
            </a:r>
            <a:br>
              <a:rPr lang="en-US" sz="1400" dirty="0"/>
            </a:br>
            <a:r>
              <a:rPr lang="en-US" sz="1400" dirty="0"/>
              <a:t>• </a:t>
            </a:r>
            <a:r>
              <a:rPr lang="en-US" sz="1400" b="1" u="sng" dirty="0"/>
              <a:t>INTERNET</a:t>
            </a:r>
            <a:br>
              <a:rPr lang="en-US" sz="1400" b="1" dirty="0"/>
            </a:br>
            <a:r>
              <a:rPr lang="en-US" sz="1400" dirty="0"/>
              <a:t>• KILL_BACKGROUND_PROCESSES</a:t>
            </a:r>
            <a:br>
              <a:rPr lang="en-US" sz="1400" dirty="0"/>
            </a:br>
            <a:r>
              <a:rPr lang="en-US" sz="1400" dirty="0"/>
              <a:t>• MODIFY_AUDIO_SETTINGS</a:t>
            </a:r>
            <a:br>
              <a:rPr lang="en-US" sz="1400" dirty="0"/>
            </a:br>
            <a:r>
              <a:rPr lang="en-US" sz="1400" dirty="0"/>
              <a:t>• NFC </a:t>
            </a:r>
            <a:endParaRPr lang="en-US" dirty="0"/>
          </a:p>
        </p:txBody>
      </p:sp>
      <p:sp>
        <p:nvSpPr>
          <p:cNvPr id="5" name="Flowchart: Process 4"/>
          <p:cNvSpPr/>
          <p:nvPr/>
        </p:nvSpPr>
        <p:spPr>
          <a:xfrm>
            <a:off x="5986530" y="2601532"/>
            <a:ext cx="3440806" cy="4069724"/>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400" dirty="0"/>
              <a:t>• READ_SYNC_SETTINGS</a:t>
            </a:r>
            <a:br>
              <a:rPr lang="en-US" sz="1400" dirty="0"/>
            </a:br>
            <a:r>
              <a:rPr lang="en-US" sz="1400" dirty="0"/>
              <a:t>• READ_SYNC_STATS</a:t>
            </a:r>
            <a:br>
              <a:rPr lang="en-US" sz="1400" dirty="0"/>
            </a:br>
            <a:r>
              <a:rPr lang="en-US" sz="1400" dirty="0"/>
              <a:t>• RECEIVE_BOOT_COMPLETED</a:t>
            </a:r>
            <a:br>
              <a:rPr lang="en-US" sz="1400" dirty="0"/>
            </a:br>
            <a:r>
              <a:rPr lang="en-US" sz="1400" dirty="0"/>
              <a:t>• REORDER_TASKS</a:t>
            </a:r>
            <a:br>
              <a:rPr lang="en-US" sz="1400" dirty="0"/>
            </a:br>
            <a:r>
              <a:rPr lang="en-US" sz="1400" dirty="0"/>
              <a:t>• REQUEST_IGNORE_BATTERY_OPTIMIZAT</a:t>
            </a:r>
            <a:br>
              <a:rPr lang="en-US" sz="1400" dirty="0"/>
            </a:br>
            <a:r>
              <a:rPr lang="en-US" sz="1400" dirty="0"/>
              <a:t>IONS</a:t>
            </a:r>
            <a:br>
              <a:rPr lang="en-US" sz="1400" dirty="0"/>
            </a:br>
            <a:r>
              <a:rPr lang="en-US" sz="1400" dirty="0"/>
              <a:t>• REQUEST_INSTALL_PACKAGES</a:t>
            </a:r>
            <a:br>
              <a:rPr lang="en-US" sz="1400" dirty="0"/>
            </a:br>
            <a:r>
              <a:rPr lang="en-US" sz="1400" dirty="0"/>
              <a:t>• </a:t>
            </a:r>
            <a:r>
              <a:rPr lang="en-US" sz="1400" b="1" u="sng" dirty="0"/>
              <a:t>SET_ALARM</a:t>
            </a:r>
            <a:br>
              <a:rPr lang="en-US" sz="1400" b="1" dirty="0"/>
            </a:br>
            <a:r>
              <a:rPr lang="en-US" sz="1400" dirty="0"/>
              <a:t>• SET_TIME_ZONE</a:t>
            </a:r>
            <a:br>
              <a:rPr lang="en-US" sz="1400" dirty="0"/>
            </a:br>
            <a:r>
              <a:rPr lang="en-US" sz="1400" dirty="0"/>
              <a:t>• SET_WALLPAPER</a:t>
            </a:r>
            <a:br>
              <a:rPr lang="en-US" sz="1400" dirty="0"/>
            </a:br>
            <a:r>
              <a:rPr lang="en-US" sz="1400" dirty="0"/>
              <a:t>• SET_WALLPAPER_HINTS</a:t>
            </a:r>
            <a:br>
              <a:rPr lang="en-US" sz="1400" dirty="0"/>
            </a:br>
            <a:r>
              <a:rPr lang="en-US" sz="1400" dirty="0"/>
              <a:t>• TRANSMIT_IR</a:t>
            </a:r>
            <a:br>
              <a:rPr lang="en-US" sz="1400" dirty="0"/>
            </a:br>
            <a:r>
              <a:rPr lang="en-US" sz="1400" dirty="0"/>
              <a:t>• UNINSTALL_SHORTCUT</a:t>
            </a:r>
            <a:br>
              <a:rPr lang="en-US" sz="1400" dirty="0"/>
            </a:br>
            <a:r>
              <a:rPr lang="en-US" sz="1400" dirty="0"/>
              <a:t>• USE_FINGERPRINT</a:t>
            </a:r>
            <a:br>
              <a:rPr lang="en-US" sz="1400" dirty="0"/>
            </a:br>
            <a:r>
              <a:rPr lang="en-US" sz="1400" dirty="0"/>
              <a:t>• </a:t>
            </a:r>
            <a:r>
              <a:rPr lang="en-US" sz="1400" b="1" dirty="0"/>
              <a:t>VIBRATE</a:t>
            </a:r>
            <a:br>
              <a:rPr lang="en-US" sz="1400" b="1" dirty="0"/>
            </a:br>
            <a:r>
              <a:rPr lang="en-US" sz="1400" dirty="0"/>
              <a:t>• </a:t>
            </a:r>
            <a:r>
              <a:rPr lang="en-US" sz="1400" b="1" dirty="0"/>
              <a:t>WAKE_LOCK</a:t>
            </a:r>
            <a:br>
              <a:rPr lang="en-US" sz="1400" b="1" dirty="0"/>
            </a:br>
            <a:r>
              <a:rPr lang="en-US" sz="1400" dirty="0"/>
              <a:t>• WRITE_SYNC_SETTINGS </a:t>
            </a:r>
            <a:br>
              <a:rPr lang="en-US" sz="1400" dirty="0"/>
            </a:br>
            <a:endParaRPr lang="en-US" dirty="0"/>
          </a:p>
        </p:txBody>
      </p:sp>
    </p:spTree>
    <p:extLst>
      <p:ext uri="{BB962C8B-B14F-4D97-AF65-F5344CB8AC3E}">
        <p14:creationId xmlns:p14="http://schemas.microsoft.com/office/powerpoint/2010/main" val="3510351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Dangerous/Runtime Permissions</a:t>
            </a:r>
          </a:p>
        </p:txBody>
      </p:sp>
      <p:sp>
        <p:nvSpPr>
          <p:cNvPr id="3" name="Content Placeholder 2"/>
          <p:cNvSpPr>
            <a:spLocks noGrp="1"/>
          </p:cNvSpPr>
          <p:nvPr>
            <p:ph idx="1"/>
          </p:nvPr>
        </p:nvSpPr>
        <p:spPr>
          <a:xfrm>
            <a:off x="347216" y="1699674"/>
            <a:ext cx="11218012" cy="4726884"/>
          </a:xfrm>
        </p:spPr>
        <p:txBody>
          <a:bodyPr>
            <a:noAutofit/>
          </a:bodyPr>
          <a:lstStyle/>
          <a:p>
            <a:pPr>
              <a:buClr>
                <a:srgbClr val="FF0000"/>
              </a:buClr>
              <a:buFont typeface="Wingdings" panose="05000000000000000000" pitchFamily="2" charset="2"/>
              <a:buChar char="§"/>
            </a:pPr>
            <a:r>
              <a:rPr lang="en-US" sz="2000" b="1" dirty="0"/>
              <a:t>Dangerous/Runtime Permissions: </a:t>
            </a:r>
            <a:r>
              <a:rPr lang="en-US" sz="2000" dirty="0"/>
              <a:t>Runtime permissions, also known as dangerous permissions, give your app additional access to restricted data, and they allow your app to perform restricted actions that more substantially affect the system and other apps. Therefore, you need to request runtime permissions in your app before you can access the restricted data or perform restricted actions.</a:t>
            </a:r>
          </a:p>
          <a:p>
            <a:pPr>
              <a:lnSpc>
                <a:spcPct val="100000"/>
              </a:lnSpc>
              <a:spcBef>
                <a:spcPts val="1200"/>
              </a:spcBef>
              <a:buClr>
                <a:srgbClr val="FF0000"/>
              </a:buClr>
              <a:buFont typeface="Wingdings" panose="05000000000000000000" pitchFamily="2" charset="2"/>
              <a:buChar char="§"/>
            </a:pPr>
            <a:r>
              <a:rPr lang="en-US" sz="2000" dirty="0"/>
              <a:t>Dangerous Permissions are listed below:</a:t>
            </a:r>
            <a:br>
              <a:rPr lang="en-US" sz="2000" dirty="0"/>
            </a:br>
            <a:r>
              <a:rPr lang="en-US" sz="1600" dirty="0"/>
              <a:t>• </a:t>
            </a:r>
            <a:r>
              <a:rPr lang="en-US" sz="1800" b="1" dirty="0"/>
              <a:t>CALENDAR</a:t>
            </a:r>
            <a:r>
              <a:rPr lang="en-US" sz="1800" dirty="0"/>
              <a:t>: READ_CALENDAR, WRITE_CALENDAR</a:t>
            </a:r>
            <a:br>
              <a:rPr lang="en-US" sz="1800" dirty="0"/>
            </a:br>
            <a:r>
              <a:rPr lang="en-US" sz="1800" dirty="0"/>
              <a:t>• </a:t>
            </a:r>
            <a:r>
              <a:rPr lang="en-US" sz="1800" b="1" dirty="0"/>
              <a:t>CAMERA</a:t>
            </a:r>
            <a:r>
              <a:rPr lang="en-US" sz="1800" dirty="0"/>
              <a:t>: CAMERA</a:t>
            </a:r>
            <a:br>
              <a:rPr lang="en-US" sz="1800" dirty="0"/>
            </a:br>
            <a:r>
              <a:rPr lang="en-US" sz="1800" dirty="0"/>
              <a:t>• </a:t>
            </a:r>
            <a:r>
              <a:rPr lang="en-US" sz="1800" b="1" dirty="0"/>
              <a:t>CONTACTS</a:t>
            </a:r>
            <a:r>
              <a:rPr lang="en-US" sz="1800" dirty="0"/>
              <a:t>: READ_CONTACTS, WRITE_CONTACTS, GET_ACCOUNTS</a:t>
            </a:r>
            <a:br>
              <a:rPr lang="en-US" sz="1800" dirty="0"/>
            </a:br>
            <a:r>
              <a:rPr lang="en-US" sz="1800" dirty="0"/>
              <a:t>• </a:t>
            </a:r>
            <a:r>
              <a:rPr lang="en-US" sz="1800" b="1" dirty="0"/>
              <a:t>LOCATION</a:t>
            </a:r>
            <a:r>
              <a:rPr lang="en-US" sz="1800" dirty="0"/>
              <a:t>: ACCESS_FINE_LOCATION, ACCESS_COARSE_LOCATION</a:t>
            </a:r>
            <a:br>
              <a:rPr lang="en-US" sz="1800" dirty="0"/>
            </a:br>
            <a:r>
              <a:rPr lang="en-US" sz="1800" dirty="0"/>
              <a:t>• </a:t>
            </a:r>
            <a:r>
              <a:rPr lang="en-US" sz="1800" b="1" dirty="0"/>
              <a:t>MICROPHONE</a:t>
            </a:r>
            <a:r>
              <a:rPr lang="en-US" sz="1800" dirty="0"/>
              <a:t>: RECORD_AUDIO</a:t>
            </a:r>
            <a:br>
              <a:rPr lang="en-US" sz="1800" dirty="0"/>
            </a:br>
            <a:r>
              <a:rPr lang="en-US" sz="1800" dirty="0"/>
              <a:t>• </a:t>
            </a:r>
            <a:r>
              <a:rPr lang="en-US" sz="1800" b="1" dirty="0"/>
              <a:t>PHONE</a:t>
            </a:r>
            <a:r>
              <a:rPr lang="en-US" sz="1800" dirty="0"/>
              <a:t>: READ_PHONE_STATE, CALL_PHONE, READ_CALL_LOG, WRITE_CALL_LOG, ADD_VOICEMAIL, USE_SIP  PROCESS_OUTGOING_CALLS</a:t>
            </a:r>
            <a:br>
              <a:rPr lang="en-US" sz="1800" dirty="0"/>
            </a:br>
            <a:r>
              <a:rPr lang="en-US" sz="1800" dirty="0"/>
              <a:t>• </a:t>
            </a:r>
            <a:r>
              <a:rPr lang="en-US" sz="1800" b="1" dirty="0"/>
              <a:t>SENSORS</a:t>
            </a:r>
            <a:r>
              <a:rPr lang="en-US" sz="1800" dirty="0"/>
              <a:t>: BODY_SENSORS</a:t>
            </a:r>
            <a:br>
              <a:rPr lang="en-US" sz="1800" dirty="0"/>
            </a:br>
            <a:r>
              <a:rPr lang="en-US" sz="1800" dirty="0"/>
              <a:t>• </a:t>
            </a:r>
            <a:r>
              <a:rPr lang="en-US" sz="1800" b="1" dirty="0"/>
              <a:t>SMS</a:t>
            </a:r>
            <a:r>
              <a:rPr lang="en-US" sz="1800" dirty="0"/>
              <a:t>: SEND_SMS, RECEIVE_SMS, READ_SMS, RECEIVE_WAP_PUSH, RECEIVE_MMS</a:t>
            </a:r>
            <a:br>
              <a:rPr lang="en-US" sz="1800" dirty="0"/>
            </a:br>
            <a:r>
              <a:rPr lang="en-US" sz="1800" dirty="0"/>
              <a:t>• </a:t>
            </a:r>
            <a:r>
              <a:rPr lang="en-US" sz="1800" b="1" dirty="0"/>
              <a:t>STORAGE</a:t>
            </a:r>
            <a:r>
              <a:rPr lang="en-US" sz="1800" dirty="0"/>
              <a:t>: READ_EXTERNAL_STORAGE, WRITE_EXTERNAL_STORAGE </a:t>
            </a:r>
            <a:br>
              <a:rPr lang="en-US" sz="2000" dirty="0"/>
            </a:b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spTree>
    <p:extLst>
      <p:ext uri="{BB962C8B-B14F-4D97-AF65-F5344CB8AC3E}">
        <p14:creationId xmlns:p14="http://schemas.microsoft.com/office/powerpoint/2010/main" val="1377477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1865</TotalTime>
  <Words>1357</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Calibri Light</vt:lpstr>
      <vt:lpstr>Wingdings</vt:lpstr>
      <vt:lpstr>Office Theme</vt:lpstr>
      <vt:lpstr>ANDROID PERMISSIONS Part 1</vt:lpstr>
      <vt:lpstr>INTRODUCTION</vt:lpstr>
      <vt:lpstr>HISTORY OF PERMISSIONS</vt:lpstr>
      <vt:lpstr>Install Time Permissions</vt:lpstr>
      <vt:lpstr>Lacks Permissions (Install time)</vt:lpstr>
      <vt:lpstr>VIEWING PERMISSIONS</vt:lpstr>
      <vt:lpstr>Changes to Permissions</vt:lpstr>
      <vt:lpstr>Normal Permissions</vt:lpstr>
      <vt:lpstr>Dangerous/Runtime Permissions</vt:lpstr>
      <vt:lpstr>Permissions Groups</vt:lpstr>
      <vt:lpstr>Permissions Post Android 6.0</vt:lpstr>
      <vt:lpstr>Workflow of Permissions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UNICAST ROUTING PROTOCOLS</dc:title>
  <dc:creator>ASUS</dc:creator>
  <cp:lastModifiedBy>Fardin Saad, Lecturer,CSE</cp:lastModifiedBy>
  <cp:revision>115</cp:revision>
  <dcterms:created xsi:type="dcterms:W3CDTF">2020-07-05T14:09:45Z</dcterms:created>
  <dcterms:modified xsi:type="dcterms:W3CDTF">2022-02-24T11:43:06Z</dcterms:modified>
</cp:coreProperties>
</file>