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2" r:id="rId2"/>
    <p:sldId id="294" r:id="rId3"/>
    <p:sldId id="293" r:id="rId4"/>
    <p:sldId id="302" r:id="rId5"/>
    <p:sldId id="295" r:id="rId6"/>
    <p:sldId id="296" r:id="rId7"/>
    <p:sldId id="297" r:id="rId8"/>
    <p:sldId id="298" r:id="rId9"/>
    <p:sldId id="299" r:id="rId10"/>
    <p:sldId id="301" r:id="rId11"/>
    <p:sldId id="300"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50F729"/>
    <a:srgbClr val="B9A0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2601BB-D959-4E51-B50E-711FF7B24C5F}"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CE00F1-83FB-468C-8EED-7BAE68CB66D0}" type="slidenum">
              <a:rPr lang="en-US" smtClean="0"/>
              <a:t>‹#›</a:t>
            </a:fld>
            <a:endParaRPr lang="en-US"/>
          </a:p>
        </p:txBody>
      </p:sp>
    </p:spTree>
    <p:extLst>
      <p:ext uri="{BB962C8B-B14F-4D97-AF65-F5344CB8AC3E}">
        <p14:creationId xmlns:p14="http://schemas.microsoft.com/office/powerpoint/2010/main" val="14362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186750B-5217-447B-9A7E-DBF3B2687D30}"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954774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313125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361151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6750B-5217-447B-9A7E-DBF3B2687D30}"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639856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86750B-5217-447B-9A7E-DBF3B2687D30}" type="datetimeFigureOut">
              <a:rPr lang="en-US" smtClean="0"/>
              <a:t>3/3/2022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70778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86750B-5217-447B-9A7E-DBF3B2687D30}"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73690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86750B-5217-447B-9A7E-DBF3B2687D30}" type="datetimeFigureOut">
              <a:rPr lang="en-US" smtClean="0"/>
              <a:t>3/3/2022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28324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86750B-5217-447B-9A7E-DBF3B2687D30}" type="datetimeFigureOut">
              <a:rPr lang="en-US" smtClean="0"/>
              <a:t>3/3/2022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164001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86750B-5217-447B-9A7E-DBF3B2687D30}" type="datetimeFigureOut">
              <a:rPr lang="en-US" smtClean="0"/>
              <a:t>3/3/2022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034752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410996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86750B-5217-447B-9A7E-DBF3B2687D30}" type="datetimeFigureOut">
              <a:rPr lang="en-US" smtClean="0"/>
              <a:t>3/3/2022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57A4A1-E2BC-4699-8CC4-4563CE738ECB}" type="slidenum">
              <a:rPr lang="en-US" smtClean="0"/>
              <a:t>‹#›</a:t>
            </a:fld>
            <a:endParaRPr lang="en-US"/>
          </a:p>
        </p:txBody>
      </p:sp>
    </p:spTree>
    <p:extLst>
      <p:ext uri="{BB962C8B-B14F-4D97-AF65-F5344CB8AC3E}">
        <p14:creationId xmlns:p14="http://schemas.microsoft.com/office/powerpoint/2010/main" val="287890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6750B-5217-447B-9A7E-DBF3B2687D30}" type="datetimeFigureOut">
              <a:rPr lang="en-US" smtClean="0"/>
              <a:t>3/3/2022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57A4A1-E2BC-4699-8CC4-4563CE738ECB}" type="slidenum">
              <a:rPr lang="en-US" smtClean="0"/>
              <a:t>‹#›</a:t>
            </a:fld>
            <a:endParaRPr lang="en-US"/>
          </a:p>
        </p:txBody>
      </p:sp>
    </p:spTree>
    <p:extLst>
      <p:ext uri="{BB962C8B-B14F-4D97-AF65-F5344CB8AC3E}">
        <p14:creationId xmlns:p14="http://schemas.microsoft.com/office/powerpoint/2010/main" val="22275585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android.com/training/permissions/usage-no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1426" y="2086378"/>
            <a:ext cx="9144000" cy="1964498"/>
          </a:xfrm>
        </p:spPr>
        <p:txBody>
          <a:bodyPr>
            <a:normAutofit/>
          </a:bodyPr>
          <a:lstStyle/>
          <a:p>
            <a:r>
              <a:rPr lang="en-US" sz="5400" b="1" dirty="0">
                <a:solidFill>
                  <a:srgbClr val="50F729"/>
                </a:solidFill>
              </a:rPr>
              <a:t>ANDROID PERMISSIONS</a:t>
            </a:r>
            <a:br>
              <a:rPr lang="en-US" sz="5400" b="1" dirty="0">
                <a:solidFill>
                  <a:schemeClr val="accent5">
                    <a:lumMod val="75000"/>
                  </a:schemeClr>
                </a:solidFill>
              </a:rPr>
            </a:br>
            <a:r>
              <a:rPr lang="en-US" sz="5400" b="1" dirty="0">
                <a:solidFill>
                  <a:schemeClr val="accent5">
                    <a:lumMod val="75000"/>
                  </a:schemeClr>
                </a:solidFill>
              </a:rPr>
              <a:t>Part 2</a:t>
            </a:r>
          </a:p>
        </p:txBody>
      </p:sp>
    </p:spTree>
    <p:extLst>
      <p:ext uri="{BB962C8B-B14F-4D97-AF65-F5344CB8AC3E}">
        <p14:creationId xmlns:p14="http://schemas.microsoft.com/office/powerpoint/2010/main" val="3391719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App Permissions Notes</a:t>
            </a:r>
          </a:p>
        </p:txBody>
      </p:sp>
      <p:sp>
        <p:nvSpPr>
          <p:cNvPr id="3" name="Content Placeholder 2"/>
          <p:cNvSpPr>
            <a:spLocks noGrp="1"/>
          </p:cNvSpPr>
          <p:nvPr>
            <p:ph idx="1"/>
          </p:nvPr>
        </p:nvSpPr>
        <p:spPr>
          <a:xfrm>
            <a:off x="347215" y="1699674"/>
            <a:ext cx="11488470" cy="3928394"/>
          </a:xfrm>
        </p:spPr>
        <p:txBody>
          <a:bodyPr>
            <a:noAutofit/>
          </a:bodyPr>
          <a:lstStyle/>
          <a:p>
            <a:pPr>
              <a:buClr>
                <a:srgbClr val="FF0000"/>
              </a:buClr>
            </a:pPr>
            <a:r>
              <a:rPr lang="en-US" sz="2000" dirty="0"/>
              <a:t>If you use an intent to accomplish something, then your app does not usually have to request permission</a:t>
            </a:r>
          </a:p>
          <a:p>
            <a:pPr>
              <a:buClr>
                <a:srgbClr val="FF0000"/>
              </a:buClr>
            </a:pPr>
            <a:r>
              <a:rPr lang="en-US" sz="2000" dirty="0"/>
              <a:t>For example, if you use an Intent to take picture, you DO NOT need CAMERA permission.</a:t>
            </a:r>
            <a:br>
              <a:rPr lang="en-US" sz="2000" dirty="0"/>
            </a:br>
            <a:r>
              <a:rPr lang="en-US" sz="2000" dirty="0"/>
              <a:t>• Only if you want to access camera directly in your app.</a:t>
            </a:r>
            <a:br>
              <a:rPr lang="en-US" sz="2000" dirty="0"/>
            </a:br>
            <a:r>
              <a:rPr lang="en-US" sz="2000" dirty="0"/>
              <a:t>• Example, CAM Scanner, SMS </a:t>
            </a:r>
          </a:p>
          <a:p>
            <a:pPr>
              <a:buClr>
                <a:srgbClr val="FF0000"/>
              </a:buClr>
            </a:pPr>
            <a:r>
              <a:rPr lang="en-US" sz="2000" dirty="0"/>
              <a:t>A user can also alter permissions in the Settings app</a:t>
            </a:r>
            <a:br>
              <a:rPr lang="en-US" sz="2000" dirty="0"/>
            </a:br>
            <a:r>
              <a:rPr lang="en-US" sz="2000" dirty="0"/>
              <a:t>• Settings -&gt; app</a:t>
            </a:r>
            <a:br>
              <a:rPr lang="en-US" sz="2000" dirty="0"/>
            </a:br>
            <a:r>
              <a:rPr lang="en-US" sz="2000" dirty="0"/>
              <a:t>• Toggle Switches to grant and deny permissions </a:t>
            </a:r>
            <a:br>
              <a:rPr lang="en-US" sz="2000" dirty="0"/>
            </a:br>
            <a:br>
              <a:rPr lang="en-US" sz="2000" dirty="0"/>
            </a:b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2214910" y="4089521"/>
            <a:ext cx="3184637" cy="2394178"/>
          </a:xfrm>
          <a:prstGeom prst="rect">
            <a:avLst/>
          </a:prstGeom>
        </p:spPr>
      </p:pic>
      <p:pic>
        <p:nvPicPr>
          <p:cNvPr id="5" name="Picture 4"/>
          <p:cNvPicPr>
            <a:picLocks noChangeAspect="1"/>
          </p:cNvPicPr>
          <p:nvPr/>
        </p:nvPicPr>
        <p:blipFill>
          <a:blip r:embed="rId3"/>
          <a:stretch>
            <a:fillRect/>
          </a:stretch>
        </p:blipFill>
        <p:spPr>
          <a:xfrm>
            <a:off x="7152160" y="2781838"/>
            <a:ext cx="3139838" cy="3701862"/>
          </a:xfrm>
          <a:prstGeom prst="rect">
            <a:avLst/>
          </a:prstGeom>
        </p:spPr>
      </p:pic>
    </p:spTree>
    <p:extLst>
      <p:ext uri="{BB962C8B-B14F-4D97-AF65-F5344CB8AC3E}">
        <p14:creationId xmlns:p14="http://schemas.microsoft.com/office/powerpoint/2010/main" val="464795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App Permissions Best Practices</a:t>
            </a:r>
          </a:p>
        </p:txBody>
      </p:sp>
      <p:sp>
        <p:nvSpPr>
          <p:cNvPr id="3" name="Content Placeholder 2"/>
          <p:cNvSpPr>
            <a:spLocks noGrp="1"/>
          </p:cNvSpPr>
          <p:nvPr>
            <p:ph idx="1"/>
          </p:nvPr>
        </p:nvSpPr>
        <p:spPr>
          <a:xfrm>
            <a:off x="347215" y="1699673"/>
            <a:ext cx="11385439" cy="4598095"/>
          </a:xfrm>
        </p:spPr>
        <p:txBody>
          <a:bodyPr>
            <a:noAutofit/>
          </a:bodyPr>
          <a:lstStyle/>
          <a:p>
            <a:pPr>
              <a:buClr>
                <a:srgbClr val="FF0000"/>
              </a:buClr>
            </a:pPr>
            <a:r>
              <a:rPr lang="en-US" sz="2000" b="1" i="1" dirty="0"/>
              <a:t>Only use the permissions necessary for your app to work</a:t>
            </a:r>
            <a:r>
              <a:rPr lang="en-US" sz="2000" dirty="0"/>
              <a:t>. Depending on how you are using the permissions, there may be another way to do what you need (system intents, identifiers, backgrounding for phone calls) without relying on access to sensitive information.</a:t>
            </a:r>
          </a:p>
          <a:p>
            <a:pPr>
              <a:buClr>
                <a:srgbClr val="FF0000"/>
              </a:buClr>
            </a:pPr>
            <a:r>
              <a:rPr lang="en-US" sz="2000" b="1" i="1" dirty="0"/>
              <a:t>Pay attention to permissions required by libraries.</a:t>
            </a:r>
            <a:r>
              <a:rPr lang="en-US" sz="2000" dirty="0"/>
              <a:t> When you include a library, you also inherit its permission requirements. You should be aware of what you're including, the permissions they require, and what those permissions are used for.</a:t>
            </a:r>
          </a:p>
          <a:p>
            <a:pPr>
              <a:buClr>
                <a:srgbClr val="FF0000"/>
              </a:buClr>
            </a:pPr>
            <a:r>
              <a:rPr lang="en-US" sz="2000" b="1" i="1" dirty="0"/>
              <a:t>Be transparent.</a:t>
            </a:r>
            <a:r>
              <a:rPr lang="en-US" sz="2000" dirty="0"/>
              <a:t> When you make a permissions request, be clear about what you’re accessing, and why, so users can make informed decisions..</a:t>
            </a:r>
          </a:p>
          <a:p>
            <a:pPr>
              <a:buClr>
                <a:srgbClr val="FF0000"/>
              </a:buClr>
            </a:pPr>
            <a:r>
              <a:rPr lang="en-US" sz="2000" b="1" i="1" dirty="0"/>
              <a:t>Make system accesses explicit.</a:t>
            </a:r>
            <a:r>
              <a:rPr lang="en-US" sz="2000" dirty="0"/>
              <a:t> Providing continuous indications when you access sensitive capabilities (for example, the camera or microphone) makes it clear to users when you’re collecting data and avoids the perception that you're collecting data surreptitiously.</a:t>
            </a:r>
          </a:p>
          <a:p>
            <a:pPr>
              <a:buClr>
                <a:srgbClr val="FF0000"/>
              </a:buClr>
            </a:pPr>
            <a:endParaRPr lang="en-US" sz="2000" dirty="0"/>
          </a:p>
          <a:p>
            <a:pPr>
              <a:buClr>
                <a:srgbClr val="FF0000"/>
              </a:buClr>
            </a:pPr>
            <a:r>
              <a:rPr lang="en-US" sz="2000" dirty="0">
                <a:hlinkClick r:id="rId2"/>
              </a:rPr>
              <a:t>https://developer.android.com/training/permissions/usage-notes</a:t>
            </a:r>
            <a:r>
              <a:rPr lang="en-US" sz="2000" dirty="0"/>
              <a:t>: Alternatives for App Permissions</a:t>
            </a:r>
          </a:p>
          <a:p>
            <a:pPr marL="0" indent="0">
              <a:buClr>
                <a:srgbClr val="FF0000"/>
              </a:buClr>
              <a:buNone/>
            </a:pP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633829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394" y="2841039"/>
            <a:ext cx="10515600" cy="1325563"/>
          </a:xfrm>
        </p:spPr>
        <p:txBody>
          <a:bodyPr/>
          <a:lstStyle/>
          <a:p>
            <a:r>
              <a:rPr lang="en-US" b="1" dirty="0">
                <a:solidFill>
                  <a:schemeClr val="accent1">
                    <a:lumMod val="50000"/>
                  </a:schemeClr>
                </a:solidFill>
              </a:rPr>
              <a:t>THANK YOU</a:t>
            </a:r>
          </a:p>
        </p:txBody>
      </p:sp>
    </p:spTree>
    <p:extLst>
      <p:ext uri="{BB962C8B-B14F-4D97-AF65-F5344CB8AC3E}">
        <p14:creationId xmlns:p14="http://schemas.microsoft.com/office/powerpoint/2010/main" val="3313931634"/>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a:t>
            </a:r>
          </a:p>
        </p:txBody>
      </p:sp>
      <p:sp>
        <p:nvSpPr>
          <p:cNvPr id="3" name="Content Placeholder 2"/>
          <p:cNvSpPr>
            <a:spLocks noGrp="1"/>
          </p:cNvSpPr>
          <p:nvPr>
            <p:ph idx="1"/>
          </p:nvPr>
        </p:nvSpPr>
        <p:spPr>
          <a:xfrm>
            <a:off x="347215" y="1699674"/>
            <a:ext cx="10754373" cy="3928394"/>
          </a:xfrm>
        </p:spPr>
        <p:txBody>
          <a:bodyPr>
            <a:noAutofit/>
          </a:bodyPr>
          <a:lstStyle/>
          <a:p>
            <a:pPr>
              <a:buClr>
                <a:srgbClr val="FF0000"/>
              </a:buClr>
              <a:buFont typeface="Wingdings" panose="05000000000000000000" pitchFamily="2" charset="2"/>
              <a:buChar char="§"/>
            </a:pPr>
            <a:r>
              <a:rPr lang="en-US" sz="2000" dirty="0"/>
              <a:t>Requesting permission can be done in two ways.</a:t>
            </a:r>
          </a:p>
          <a:p>
            <a:pPr marL="457200" indent="-457200">
              <a:buClr>
                <a:srgbClr val="FF0000"/>
              </a:buClr>
              <a:buFont typeface="+mj-lt"/>
              <a:buAutoNum type="arabicPeriod"/>
            </a:pPr>
            <a:r>
              <a:rPr lang="en-US" sz="2000" dirty="0"/>
              <a:t>Requesting Permission </a:t>
            </a:r>
            <a:r>
              <a:rPr lang="en-US" sz="2000" b="1" i="1" dirty="0"/>
              <a:t>by yourself</a:t>
            </a:r>
            <a:r>
              <a:rPr lang="en-US" sz="2000" dirty="0"/>
              <a:t>: Traditional Approach</a:t>
            </a:r>
          </a:p>
          <a:p>
            <a:pPr marL="457200" indent="-457200">
              <a:buClr>
                <a:srgbClr val="FF0000"/>
              </a:buClr>
              <a:buFont typeface="+mj-lt"/>
              <a:buAutoNum type="arabicPeriod"/>
            </a:pPr>
            <a:r>
              <a:rPr lang="en-US" sz="2000" dirty="0"/>
              <a:t>Requesting Permission </a:t>
            </a:r>
            <a:r>
              <a:rPr lang="en-US" sz="2000" b="1" i="1" dirty="0"/>
              <a:t>by System</a:t>
            </a:r>
            <a:r>
              <a:rPr lang="en-US" sz="2000" dirty="0"/>
              <a:t>: Recommended Approach</a:t>
            </a:r>
            <a:br>
              <a:rPr lang="en-US" sz="2000" dirty="0"/>
            </a:br>
            <a:br>
              <a:rPr lang="en-US" sz="2000" dirty="0"/>
            </a:br>
            <a:br>
              <a:rPr lang="en-US" sz="2000" dirty="0"/>
            </a:br>
            <a:br>
              <a:rPr lang="en-US" sz="2000" dirty="0"/>
            </a:br>
            <a:br>
              <a:rPr lang="en-US" sz="2000" dirty="0"/>
            </a:br>
            <a:br>
              <a:rPr lang="en-US" sz="2000" b="1" dirty="0"/>
            </a:br>
            <a:br>
              <a:rPr lang="en-US" sz="2000" dirty="0"/>
            </a:br>
            <a:br>
              <a:rPr lang="en-US" sz="2000" dirty="0"/>
            </a:br>
            <a:endParaRPr lang="en-US" sz="2000" dirty="0"/>
          </a:p>
          <a:p>
            <a:pPr>
              <a:buClr>
                <a:srgbClr val="FF0000"/>
              </a:buClr>
              <a:buFont typeface="Wingdings" panose="05000000000000000000" pitchFamily="2" charset="2"/>
              <a:buChar char="§"/>
            </a:pPr>
            <a:endParaRPr lang="en-US" sz="2000" dirty="0"/>
          </a:p>
        </p:txBody>
      </p:sp>
    </p:spTree>
    <p:extLst>
      <p:ext uri="{BB962C8B-B14F-4D97-AF65-F5344CB8AC3E}">
        <p14:creationId xmlns:p14="http://schemas.microsoft.com/office/powerpoint/2010/main" val="1249791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General format</a:t>
            </a:r>
          </a:p>
        </p:txBody>
      </p:sp>
      <p:sp>
        <p:nvSpPr>
          <p:cNvPr id="3" name="Content Placeholder 2"/>
          <p:cNvSpPr>
            <a:spLocks noGrp="1"/>
          </p:cNvSpPr>
          <p:nvPr>
            <p:ph idx="1"/>
          </p:nvPr>
        </p:nvSpPr>
        <p:spPr>
          <a:xfrm>
            <a:off x="347216" y="1699674"/>
            <a:ext cx="6657266" cy="4767732"/>
          </a:xfrm>
        </p:spPr>
        <p:txBody>
          <a:bodyPr>
            <a:noAutofit/>
          </a:bodyPr>
          <a:lstStyle/>
          <a:p>
            <a:pPr>
              <a:buClr>
                <a:srgbClr val="FF0000"/>
              </a:buClr>
              <a:buFont typeface="Wingdings" panose="05000000000000000000" pitchFamily="2" charset="2"/>
              <a:buChar char="§"/>
            </a:pPr>
            <a:r>
              <a:rPr lang="en-US" sz="2000" dirty="0"/>
              <a:t>First, declare permissions in app’s manifest</a:t>
            </a:r>
          </a:p>
          <a:p>
            <a:pPr marL="0" indent="0">
              <a:buClr>
                <a:srgbClr val="FF0000"/>
              </a:buClr>
              <a:buNone/>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r>
              <a:rPr lang="en-US" sz="2000" dirty="0"/>
              <a:t>When app needs dangerous permission</a:t>
            </a:r>
          </a:p>
          <a:p>
            <a:pPr lvl="1">
              <a:buClr>
                <a:srgbClr val="FF0000"/>
              </a:buClr>
              <a:buFont typeface="Wingdings" panose="05000000000000000000" pitchFamily="2" charset="2"/>
              <a:buChar char="§"/>
            </a:pPr>
            <a:r>
              <a:rPr lang="en-US" sz="2000" dirty="0"/>
              <a:t>Check to see if you already have permission</a:t>
            </a:r>
          </a:p>
          <a:p>
            <a:pPr lvl="1">
              <a:buClr>
                <a:srgbClr val="FF0000"/>
              </a:buClr>
              <a:buFont typeface="Wingdings" panose="05000000000000000000" pitchFamily="2" charset="2"/>
              <a:buChar char="§"/>
            </a:pPr>
            <a:r>
              <a:rPr lang="en-US" sz="2000" dirty="0"/>
              <a:t>If not call one of the</a:t>
            </a:r>
            <a:br>
              <a:rPr lang="en-US" sz="2000" dirty="0"/>
            </a:br>
            <a:r>
              <a:rPr lang="en-US" sz="2000" dirty="0"/>
              <a:t>requestPermission methods</a:t>
            </a:r>
            <a:br>
              <a:rPr lang="en-US" sz="2000" dirty="0"/>
            </a:br>
            <a:r>
              <a:rPr lang="en-US" sz="2000" dirty="0"/>
              <a:t>with desired permissions and</a:t>
            </a:r>
            <a:br>
              <a:rPr lang="en-US" sz="2000" dirty="0"/>
            </a:br>
            <a:r>
              <a:rPr lang="en-US" sz="2000" dirty="0"/>
              <a:t>request code</a:t>
            </a:r>
          </a:p>
          <a:p>
            <a:pPr lvl="1">
              <a:buClr>
                <a:srgbClr val="FF0000"/>
              </a:buClr>
              <a:buFont typeface="Wingdings" panose="05000000000000000000" pitchFamily="2" charset="2"/>
              <a:buChar char="§"/>
            </a:pPr>
            <a:r>
              <a:rPr lang="en-US" sz="2000" dirty="0"/>
              <a:t>requestPermission shows a</a:t>
            </a:r>
            <a:br>
              <a:rPr lang="en-US" sz="2000" dirty="0"/>
            </a:br>
            <a:r>
              <a:rPr lang="en-US" sz="2000" dirty="0"/>
              <a:t>standard, non modifiable dialog</a:t>
            </a:r>
            <a:br>
              <a:rPr lang="en-US" sz="2000" dirty="0"/>
            </a:br>
            <a:r>
              <a:rPr lang="en-US" sz="2000" dirty="0"/>
              <a:t>box to the user </a:t>
            </a: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a:blip r:embed="rId2"/>
          <a:stretch>
            <a:fillRect/>
          </a:stretch>
        </p:blipFill>
        <p:spPr>
          <a:xfrm>
            <a:off x="7881452" y="1479440"/>
            <a:ext cx="2802427" cy="5066158"/>
          </a:xfrm>
          <a:prstGeom prst="rect">
            <a:avLst/>
          </a:prstGeom>
        </p:spPr>
      </p:pic>
      <p:pic>
        <p:nvPicPr>
          <p:cNvPr id="5" name="Picture 4">
            <a:extLst>
              <a:ext uri="{FF2B5EF4-FFF2-40B4-BE49-F238E27FC236}">
                <a16:creationId xmlns:a16="http://schemas.microsoft.com/office/drawing/2014/main" id="{62B9CE72-CE88-46D0-AC99-43BEC9E4F52E}"/>
              </a:ext>
            </a:extLst>
          </p:cNvPr>
          <p:cNvPicPr>
            <a:picLocks noChangeAspect="1"/>
          </p:cNvPicPr>
          <p:nvPr/>
        </p:nvPicPr>
        <p:blipFill>
          <a:blip r:embed="rId3"/>
          <a:stretch>
            <a:fillRect/>
          </a:stretch>
        </p:blipFill>
        <p:spPr>
          <a:xfrm>
            <a:off x="870011" y="2127020"/>
            <a:ext cx="6200327" cy="1042307"/>
          </a:xfrm>
          <a:prstGeom prst="rect">
            <a:avLst/>
          </a:prstGeom>
        </p:spPr>
      </p:pic>
    </p:spTree>
    <p:extLst>
      <p:ext uri="{BB962C8B-B14F-4D97-AF65-F5344CB8AC3E}">
        <p14:creationId xmlns:p14="http://schemas.microsoft.com/office/powerpoint/2010/main" val="3795746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General format</a:t>
            </a:r>
          </a:p>
        </p:txBody>
      </p:sp>
      <p:pic>
        <p:nvPicPr>
          <p:cNvPr id="6" name="Picture 5">
            <a:extLst>
              <a:ext uri="{FF2B5EF4-FFF2-40B4-BE49-F238E27FC236}">
                <a16:creationId xmlns:a16="http://schemas.microsoft.com/office/drawing/2014/main" id="{E0809BDF-9728-458D-9B88-6664477CC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225" y="1732702"/>
            <a:ext cx="8822161" cy="4441363"/>
          </a:xfrm>
          <a:prstGeom prst="rect">
            <a:avLst/>
          </a:prstGeom>
        </p:spPr>
      </p:pic>
    </p:spTree>
    <p:extLst>
      <p:ext uri="{BB962C8B-B14F-4D97-AF65-F5344CB8AC3E}">
        <p14:creationId xmlns:p14="http://schemas.microsoft.com/office/powerpoint/2010/main" val="3425363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699674"/>
            <a:ext cx="11359680" cy="4649611"/>
          </a:xfrm>
        </p:spPr>
        <p:txBody>
          <a:bodyPr>
            <a:noAutofit/>
          </a:bodyPr>
          <a:lstStyle/>
          <a:p>
            <a:pPr>
              <a:buClr>
                <a:srgbClr val="FF0000"/>
              </a:buClr>
              <a:buFont typeface="Wingdings" panose="05000000000000000000" pitchFamily="2" charset="2"/>
              <a:buChar char="§"/>
            </a:pPr>
            <a:r>
              <a:rPr lang="en-US" sz="2000" b="1" dirty="0"/>
              <a:t>Checking Permissions: </a:t>
            </a:r>
            <a:r>
              <a:rPr lang="en-US" sz="2000" dirty="0"/>
              <a:t>Before Requesting a Permission, check to see if you already have it. </a:t>
            </a:r>
          </a:p>
          <a:p>
            <a:pPr>
              <a:buClr>
                <a:srgbClr val="FF0000"/>
              </a:buClr>
              <a:buFont typeface="Wingdings" panose="05000000000000000000" pitchFamily="2" charset="2"/>
              <a:buChar char="§"/>
            </a:pPr>
            <a:r>
              <a:rPr lang="en-US" sz="2000" dirty="0"/>
              <a:t>To check if the user has already granted your app a particular permission, pass that permission into the ContextCompat.checkSelfPermission() method. This method returns either PERMISSION_GRANTED or PERMISSION_DENIED, depending on whether your app has the permission.</a:t>
            </a: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669702" y="3362280"/>
            <a:ext cx="10066113" cy="2597484"/>
          </a:xfrm>
          <a:prstGeom prst="rect">
            <a:avLst/>
          </a:prstGeom>
        </p:spPr>
      </p:pic>
      <p:grpSp>
        <p:nvGrpSpPr>
          <p:cNvPr id="18" name="Group 17"/>
          <p:cNvGrpSpPr/>
          <p:nvPr/>
        </p:nvGrpSpPr>
        <p:grpSpPr>
          <a:xfrm>
            <a:off x="8500056" y="4279687"/>
            <a:ext cx="3425780" cy="1000440"/>
            <a:chOff x="8500056" y="4279687"/>
            <a:chExt cx="3425780" cy="1000440"/>
          </a:xfrm>
        </p:grpSpPr>
        <p:sp>
          <p:nvSpPr>
            <p:cNvPr id="6" name="Flowchart: Process 5"/>
            <p:cNvSpPr/>
            <p:nvPr/>
          </p:nvSpPr>
          <p:spPr>
            <a:xfrm>
              <a:off x="9826580" y="4279687"/>
              <a:ext cx="2099256" cy="641607"/>
            </a:xfrm>
            <a:prstGeom prst="flowChartProcess">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Requested Permission</a:t>
              </a:r>
            </a:p>
          </p:txBody>
        </p:sp>
        <p:cxnSp>
          <p:nvCxnSpPr>
            <p:cNvPr id="12" name="Straight Arrow Connector 11"/>
            <p:cNvCxnSpPr>
              <a:endCxn id="6" idx="1"/>
            </p:cNvCxnSpPr>
            <p:nvPr/>
          </p:nvCxnSpPr>
          <p:spPr>
            <a:xfrm>
              <a:off x="8500056" y="4371008"/>
              <a:ext cx="1326524" cy="22948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flipV="1">
              <a:off x="8807002" y="4813812"/>
              <a:ext cx="1019578" cy="4663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02233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712553"/>
            <a:ext cx="11359680" cy="4649611"/>
          </a:xfrm>
        </p:spPr>
        <p:txBody>
          <a:bodyPr>
            <a:noAutofit/>
          </a:bodyPr>
          <a:lstStyle/>
          <a:p>
            <a:pPr>
              <a:buClr>
                <a:srgbClr val="FF0000"/>
              </a:buClr>
              <a:buFont typeface="Wingdings" panose="05000000000000000000" pitchFamily="2" charset="2"/>
              <a:buChar char="§"/>
            </a:pPr>
            <a:r>
              <a:rPr lang="en-US" sz="2000" b="1" dirty="0"/>
              <a:t>Explain why your app needs permission: </a:t>
            </a:r>
            <a:r>
              <a:rPr lang="en-US" sz="2000" dirty="0"/>
              <a:t>If the ContextCompat.checkSelfPermission() method returns PERMISSION_DENIED, call shouldShowRequestPermissionRationale(). </a:t>
            </a:r>
          </a:p>
          <a:p>
            <a:pPr>
              <a:buClr>
                <a:srgbClr val="FF0000"/>
              </a:buClr>
              <a:buFont typeface="Wingdings" panose="05000000000000000000" pitchFamily="2" charset="2"/>
              <a:buChar char="§"/>
            </a:pPr>
            <a:r>
              <a:rPr lang="en-US" sz="2000" dirty="0"/>
              <a:t>If this method returns true, show an educational UI to the user. In this UI, describe why the feature, which the user wants to enable, needs a particular permission.</a:t>
            </a:r>
          </a:p>
          <a:p>
            <a:pPr>
              <a:buClr>
                <a:srgbClr val="FF0000"/>
              </a:buClr>
              <a:buFont typeface="Wingdings" panose="05000000000000000000" pitchFamily="2" charset="2"/>
              <a:buChar char="§"/>
            </a:pPr>
            <a:r>
              <a:rPr lang="en-US" sz="2000" b="1" dirty="0">
                <a:solidFill>
                  <a:srgbClr val="002060"/>
                </a:solidFill>
                <a:latin typeface="Consolas" panose="020B0609020204030204" pitchFamily="49" charset="0"/>
              </a:rPr>
              <a:t>else if</a:t>
            </a:r>
            <a:r>
              <a:rPr lang="en-US" sz="1800" b="1" dirty="0">
                <a:solidFill>
                  <a:srgbClr val="002060"/>
                </a:solidFill>
                <a:latin typeface="Consolas" panose="020B0609020204030204" pitchFamily="49" charset="0"/>
              </a:rPr>
              <a:t> </a:t>
            </a:r>
            <a:r>
              <a:rPr lang="en-US" sz="2000" b="1" dirty="0">
                <a:solidFill>
                  <a:srgbClr val="002060"/>
                </a:solidFill>
                <a:latin typeface="Consolas" panose="020B0609020204030204" pitchFamily="49" charset="0"/>
              </a:rPr>
              <a:t> </a:t>
            </a:r>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a:buClr>
                <a:srgbClr val="FF0000"/>
              </a:buClr>
              <a:buFont typeface="Wingdings" panose="05000000000000000000" pitchFamily="2" charset="2"/>
              <a:buChar char="§"/>
            </a:pPr>
            <a:endParaRPr lang="en-US" sz="2000" dirty="0"/>
          </a:p>
          <a:p>
            <a:pPr marL="0" indent="0">
              <a:buClr>
                <a:srgbClr val="FF0000"/>
              </a:buClr>
              <a:buNone/>
            </a:pPr>
            <a:endParaRPr lang="en-US" sz="2000" dirty="0"/>
          </a:p>
          <a:p>
            <a:pPr>
              <a:buClr>
                <a:srgbClr val="FF0000"/>
              </a:buClr>
              <a:buFont typeface="Wingdings" panose="05000000000000000000" pitchFamily="2" charset="2"/>
              <a:buChar char="§"/>
            </a:pPr>
            <a:r>
              <a:rPr lang="en-US" sz="2000" dirty="0"/>
              <a:t>shouldShowRequestPermissionRationale returns true if the app previously requested the permission and the user denied it </a:t>
            </a: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4" name="Picture 3"/>
          <p:cNvPicPr>
            <a:picLocks noChangeAspect="1"/>
          </p:cNvPicPr>
          <p:nvPr/>
        </p:nvPicPr>
        <p:blipFill rotWithShape="1">
          <a:blip r:embed="rId2"/>
          <a:srcRect l="4878"/>
          <a:stretch/>
        </p:blipFill>
        <p:spPr>
          <a:xfrm>
            <a:off x="1669002" y="3065766"/>
            <a:ext cx="9178818" cy="2344134"/>
          </a:xfrm>
          <a:prstGeom prst="rect">
            <a:avLst/>
          </a:prstGeom>
        </p:spPr>
      </p:pic>
    </p:spTree>
    <p:extLst>
      <p:ext uri="{BB962C8B-B14F-4D97-AF65-F5344CB8AC3E}">
        <p14:creationId xmlns:p14="http://schemas.microsoft.com/office/powerpoint/2010/main" val="22871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6" y="1712553"/>
            <a:ext cx="11359680" cy="4649611"/>
          </a:xfrm>
        </p:spPr>
        <p:txBody>
          <a:bodyPr>
            <a:noAutofit/>
          </a:bodyPr>
          <a:lstStyle/>
          <a:p>
            <a:pPr>
              <a:buClr>
                <a:srgbClr val="FF0000"/>
              </a:buClr>
              <a:buFont typeface="Wingdings" panose="05000000000000000000" pitchFamily="2" charset="2"/>
              <a:buChar char="§"/>
            </a:pPr>
            <a:r>
              <a:rPr lang="en-US" sz="2000" b="1" dirty="0"/>
              <a:t>Requesting permission: </a:t>
            </a:r>
            <a:r>
              <a:rPr lang="en-US" sz="2000" dirty="0"/>
              <a:t>If user has not previously denied permission then request the permission. Users see a system permission dialog, where they can choose whether to grant a particular permission to your app.</a:t>
            </a: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5" name="Picture 4"/>
          <p:cNvPicPr>
            <a:picLocks noChangeAspect="1"/>
          </p:cNvPicPr>
          <p:nvPr/>
        </p:nvPicPr>
        <p:blipFill>
          <a:blip r:embed="rId2"/>
          <a:stretch>
            <a:fillRect/>
          </a:stretch>
        </p:blipFill>
        <p:spPr>
          <a:xfrm>
            <a:off x="940529" y="2707942"/>
            <a:ext cx="9485967" cy="3985229"/>
          </a:xfrm>
          <a:prstGeom prst="rect">
            <a:avLst/>
          </a:prstGeom>
        </p:spPr>
      </p:pic>
      <p:grpSp>
        <p:nvGrpSpPr>
          <p:cNvPr id="11" name="Group 10"/>
          <p:cNvGrpSpPr/>
          <p:nvPr/>
        </p:nvGrpSpPr>
        <p:grpSpPr>
          <a:xfrm>
            <a:off x="7669566" y="4971013"/>
            <a:ext cx="3397130" cy="670117"/>
            <a:chOff x="8309766" y="4700557"/>
            <a:chExt cx="3397130" cy="670117"/>
          </a:xfrm>
        </p:grpSpPr>
        <p:sp>
          <p:nvSpPr>
            <p:cNvPr id="8" name="Flowchart: Process 7"/>
            <p:cNvSpPr/>
            <p:nvPr/>
          </p:nvSpPr>
          <p:spPr>
            <a:xfrm>
              <a:off x="9607640" y="4729067"/>
              <a:ext cx="2099256" cy="641607"/>
            </a:xfrm>
            <a:prstGeom prst="flowChart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Requested Code</a:t>
              </a:r>
            </a:p>
          </p:txBody>
        </p:sp>
        <p:cxnSp>
          <p:nvCxnSpPr>
            <p:cNvPr id="10" name="Straight Arrow Connector 9"/>
            <p:cNvCxnSpPr/>
            <p:nvPr/>
          </p:nvCxnSpPr>
          <p:spPr>
            <a:xfrm>
              <a:off x="8309766" y="4700557"/>
              <a:ext cx="1297874" cy="3208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02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yourself </a:t>
            </a:r>
          </a:p>
        </p:txBody>
      </p:sp>
      <p:sp>
        <p:nvSpPr>
          <p:cNvPr id="3" name="Content Placeholder 2"/>
          <p:cNvSpPr>
            <a:spLocks noGrp="1"/>
          </p:cNvSpPr>
          <p:nvPr>
            <p:ph idx="1"/>
          </p:nvPr>
        </p:nvSpPr>
        <p:spPr>
          <a:xfrm>
            <a:off x="347215" y="1712553"/>
            <a:ext cx="3970107" cy="4044303"/>
          </a:xfrm>
        </p:spPr>
        <p:txBody>
          <a:bodyPr>
            <a:noAutofit/>
          </a:bodyPr>
          <a:lstStyle/>
          <a:p>
            <a:pPr>
              <a:buClr>
                <a:srgbClr val="FF0000"/>
              </a:buClr>
              <a:buFont typeface="Wingdings" panose="05000000000000000000" pitchFamily="2" charset="2"/>
              <a:buChar char="§"/>
            </a:pPr>
            <a:r>
              <a:rPr lang="en-US" sz="2000" b="1" dirty="0"/>
              <a:t>Dialog box: </a:t>
            </a:r>
            <a:r>
              <a:rPr lang="en-US" sz="2000" dirty="0"/>
              <a:t>Dialog displayed to user. Lists permission group, not individual permissions.</a:t>
            </a:r>
          </a:p>
          <a:p>
            <a:pPr>
              <a:buClr>
                <a:srgbClr val="FF0000"/>
              </a:buClr>
              <a:buFont typeface="Wingdings" panose="05000000000000000000" pitchFamily="2" charset="2"/>
              <a:buChar char="§"/>
            </a:pPr>
            <a:r>
              <a:rPr lang="en-US" sz="2000" dirty="0"/>
              <a:t> After the user responds to the system permissions dialog, the system then invokes your app's implementation of onRequestPermissionsResult(). </a:t>
            </a:r>
          </a:p>
          <a:p>
            <a:pPr>
              <a:buClr>
                <a:srgbClr val="FF0000"/>
              </a:buClr>
              <a:buFont typeface="Wingdings" panose="05000000000000000000" pitchFamily="2" charset="2"/>
              <a:buChar char="§"/>
            </a:pPr>
            <a:r>
              <a:rPr lang="en-US" sz="2000" dirty="0"/>
              <a:t>The system passes in the user response to the permission dialog, as well as the request code that you defined.</a:t>
            </a:r>
          </a:p>
          <a:p>
            <a:pPr marL="0" indent="0">
              <a:buClr>
                <a:srgbClr val="FF0000"/>
              </a:buClr>
              <a:buNone/>
            </a:pPr>
            <a:br>
              <a:rPr lang="en-US" sz="2000" dirty="0"/>
            </a:b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4879" y="1409899"/>
            <a:ext cx="7299423" cy="4886902"/>
          </a:xfrm>
          <a:prstGeom prst="rect">
            <a:avLst/>
          </a:prstGeom>
        </p:spPr>
      </p:pic>
      <p:pic>
        <p:nvPicPr>
          <p:cNvPr id="4" name="Picture 3"/>
          <p:cNvPicPr>
            <a:picLocks noChangeAspect="1"/>
          </p:cNvPicPr>
          <p:nvPr/>
        </p:nvPicPr>
        <p:blipFill>
          <a:blip r:embed="rId3"/>
          <a:stretch>
            <a:fillRect/>
          </a:stretch>
        </p:blipFill>
        <p:spPr>
          <a:xfrm>
            <a:off x="9499241" y="4597343"/>
            <a:ext cx="2156140" cy="1699458"/>
          </a:xfrm>
          <a:prstGeom prst="rect">
            <a:avLst/>
          </a:prstGeom>
        </p:spPr>
      </p:pic>
    </p:spTree>
    <p:extLst>
      <p:ext uri="{BB962C8B-B14F-4D97-AF65-F5344CB8AC3E}">
        <p14:creationId xmlns:p14="http://schemas.microsoft.com/office/powerpoint/2010/main" val="182987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1999" cy="1363239"/>
          </a:xfrm>
          <a:solidFill>
            <a:srgbClr val="92D050"/>
          </a:solidFill>
        </p:spPr>
        <p:txBody>
          <a:bodyPr>
            <a:normAutofit/>
          </a:bodyPr>
          <a:lstStyle/>
          <a:p>
            <a:r>
              <a:rPr lang="en-US" sz="4000" b="1" dirty="0">
                <a:solidFill>
                  <a:schemeClr val="bg1"/>
                </a:solidFill>
                <a:latin typeface="Arial Black" panose="020B0A04020102020204" pitchFamily="34" charset="0"/>
              </a:rPr>
              <a:t>Requesting Permissions: By System </a:t>
            </a:r>
          </a:p>
        </p:txBody>
      </p:sp>
      <p:sp>
        <p:nvSpPr>
          <p:cNvPr id="3" name="Content Placeholder 2"/>
          <p:cNvSpPr>
            <a:spLocks noGrp="1"/>
          </p:cNvSpPr>
          <p:nvPr>
            <p:ph idx="1"/>
          </p:nvPr>
        </p:nvSpPr>
        <p:spPr>
          <a:xfrm>
            <a:off x="347215" y="1712553"/>
            <a:ext cx="11308165" cy="1352619"/>
          </a:xfrm>
        </p:spPr>
        <p:txBody>
          <a:bodyPr>
            <a:noAutofit/>
          </a:bodyPr>
          <a:lstStyle/>
          <a:p>
            <a:pPr>
              <a:buClr>
                <a:srgbClr val="FF0000"/>
              </a:buClr>
              <a:buFont typeface="Wingdings" panose="05000000000000000000" pitchFamily="2" charset="2"/>
              <a:buChar char="§"/>
            </a:pPr>
            <a:r>
              <a:rPr lang="en-US" sz="2000" dirty="0"/>
              <a:t>To allow the system to manage the request code that's associated with a permissions request, add a dependency on the androidx.activity or androidx.fragment  library in your module's build.gradle file. </a:t>
            </a:r>
          </a:p>
          <a:p>
            <a:pPr>
              <a:buClr>
                <a:srgbClr val="FF0000"/>
              </a:buClr>
              <a:buFont typeface="Wingdings" panose="05000000000000000000" pitchFamily="2" charset="2"/>
              <a:buChar char="§"/>
            </a:pPr>
            <a:r>
              <a:rPr lang="en-US" sz="2000" dirty="0"/>
              <a:t>Here the System controls the response of the user through the registerForActivityResult() instead of the onRequestPermissionsResult(). </a:t>
            </a:r>
            <a:br>
              <a:rPr lang="en-US" sz="2000" dirty="0"/>
            </a:br>
            <a:br>
              <a:rPr lang="en-US" sz="2000" dirty="0"/>
            </a:br>
            <a:endParaRPr lang="en-US" sz="2000" dirty="0"/>
          </a:p>
          <a:p>
            <a:pPr marL="0" indent="0">
              <a:buClr>
                <a:srgbClr val="FF0000"/>
              </a:buClr>
              <a:buNone/>
            </a:pPr>
            <a:br>
              <a:rPr lang="en-US" sz="2000" dirty="0"/>
            </a:br>
            <a:br>
              <a:rPr lang="en-US" sz="2000" dirty="0"/>
            </a:br>
            <a:br>
              <a:rPr lang="en-US" sz="1600" dirty="0"/>
            </a:br>
            <a:br>
              <a:rPr lang="en-US" sz="1600" dirty="0"/>
            </a:br>
            <a:br>
              <a:rPr lang="en-US" sz="1600" dirty="0"/>
            </a:br>
            <a:br>
              <a:rPr lang="en-US" sz="1600" dirty="0"/>
            </a:br>
            <a:br>
              <a:rPr lang="en-US" sz="1600" dirty="0"/>
            </a:br>
            <a:br>
              <a:rPr lang="en-US" sz="1600" b="1" dirty="0"/>
            </a:br>
            <a:br>
              <a:rPr lang="en-US" sz="1600" dirty="0"/>
            </a:br>
            <a:br>
              <a:rPr lang="en-US" sz="1600" dirty="0"/>
            </a:br>
            <a:endParaRPr lang="en-US" sz="1600" dirty="0"/>
          </a:p>
          <a:p>
            <a:pPr>
              <a:buClr>
                <a:srgbClr val="FF0000"/>
              </a:buClr>
              <a:buFont typeface="Wingdings" panose="05000000000000000000" pitchFamily="2" charset="2"/>
              <a:buChar char="§"/>
            </a:pP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631" y="3414487"/>
            <a:ext cx="5299163" cy="25613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0676" y="2907233"/>
            <a:ext cx="6392167" cy="3439005"/>
          </a:xfrm>
          <a:prstGeom prst="rect">
            <a:avLst/>
          </a:prstGeom>
        </p:spPr>
      </p:pic>
    </p:spTree>
    <p:extLst>
      <p:ext uri="{BB962C8B-B14F-4D97-AF65-F5344CB8AC3E}">
        <p14:creationId xmlns:p14="http://schemas.microsoft.com/office/powerpoint/2010/main" val="1582177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1913</TotalTime>
  <Words>768</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Consolas</vt:lpstr>
      <vt:lpstr>Wingdings</vt:lpstr>
      <vt:lpstr>Office Theme</vt:lpstr>
      <vt:lpstr>ANDROID PERMISSIONS Part 2</vt:lpstr>
      <vt:lpstr>Requesting Permissions</vt:lpstr>
      <vt:lpstr>Requesting Permissions: General format</vt:lpstr>
      <vt:lpstr>Requesting Permissions: General format</vt:lpstr>
      <vt:lpstr>Requesting Permissions: By yourself </vt:lpstr>
      <vt:lpstr>Requesting Permissions: By yourself </vt:lpstr>
      <vt:lpstr>Requesting Permissions: By yourself </vt:lpstr>
      <vt:lpstr>Requesting Permissions: By yourself </vt:lpstr>
      <vt:lpstr>Requesting Permissions: By System </vt:lpstr>
      <vt:lpstr>App Permissions Notes</vt:lpstr>
      <vt:lpstr>App Permissions Best Practices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UNICAST ROUTING PROTOCOLS</dc:title>
  <dc:creator>ASUS</dc:creator>
  <cp:lastModifiedBy>Fardin Saad, Lecturer,CSE</cp:lastModifiedBy>
  <cp:revision>115</cp:revision>
  <dcterms:created xsi:type="dcterms:W3CDTF">2020-07-05T14:09:45Z</dcterms:created>
  <dcterms:modified xsi:type="dcterms:W3CDTF">2022-03-03T14:49:56Z</dcterms:modified>
</cp:coreProperties>
</file>