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9" r:id="rId3"/>
    <p:sldId id="285" r:id="rId4"/>
    <p:sldId id="286" r:id="rId5"/>
    <p:sldId id="287" r:id="rId6"/>
    <p:sldId id="288" r:id="rId7"/>
    <p:sldId id="302" r:id="rId8"/>
    <p:sldId id="303" r:id="rId9"/>
    <p:sldId id="304" r:id="rId10"/>
    <p:sldId id="305" r:id="rId11"/>
    <p:sldId id="306" r:id="rId12"/>
    <p:sldId id="307" r:id="rId13"/>
    <p:sldId id="289" r:id="rId14"/>
    <p:sldId id="308" r:id="rId15"/>
    <p:sldId id="309" r:id="rId16"/>
    <p:sldId id="310" r:id="rId17"/>
    <p:sldId id="311" r:id="rId18"/>
    <p:sldId id="312" r:id="rId19"/>
    <p:sldId id="313" r:id="rId20"/>
    <p:sldId id="314" r:id="rId21"/>
    <p:sldId id="315" r:id="rId22"/>
    <p:sldId id="316" r:id="rId23"/>
    <p:sldId id="317" r:id="rId24"/>
    <p:sldId id="318"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F729"/>
    <a:srgbClr val="4BD54B"/>
    <a:srgbClr val="FF3300"/>
    <a:srgbClr val="B9A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5" d="100"/>
          <a:sy n="105" d="100"/>
        </p:scale>
        <p:origin x="18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6E354-DE6F-489A-8B69-66D351AD558A}"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7230F-C7A8-4F5F-A6AC-926F7ACBE59D}" type="slidenum">
              <a:rPr lang="en-US" smtClean="0"/>
              <a:t>‹#›</a:t>
            </a:fld>
            <a:endParaRPr lang="en-US"/>
          </a:p>
        </p:txBody>
      </p:sp>
    </p:spTree>
    <p:extLst>
      <p:ext uri="{BB962C8B-B14F-4D97-AF65-F5344CB8AC3E}">
        <p14:creationId xmlns:p14="http://schemas.microsoft.com/office/powerpoint/2010/main" val="87163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public class </a:t>
            </a:r>
            <a:r>
              <a:rPr lang="en-US" dirty="0" err="1">
                <a:effectLst/>
              </a:rPr>
              <a:t>UserPet</a:t>
            </a:r>
            <a:r>
              <a:rPr lang="en-US" dirty="0">
                <a:effectLst/>
              </a:rPr>
              <a:t> {</a:t>
            </a:r>
            <a:br>
              <a:rPr lang="en-US" dirty="0">
                <a:effectLst/>
              </a:rPr>
            </a:br>
            <a:r>
              <a:rPr lang="en-US" dirty="0">
                <a:effectLst/>
              </a:rPr>
              <a:t>    public String </a:t>
            </a:r>
            <a:r>
              <a:rPr lang="en-US" dirty="0" err="1">
                <a:effectLst/>
              </a:rPr>
              <a:t>userName</a:t>
            </a:r>
            <a:r>
              <a:rPr lang="en-US" dirty="0">
                <a:effectLst/>
              </a:rPr>
              <a:t>;</a:t>
            </a:r>
            <a:br>
              <a:rPr lang="en-US" dirty="0">
                <a:effectLst/>
              </a:rPr>
            </a:br>
            <a:r>
              <a:rPr lang="en-US" dirty="0">
                <a:effectLst/>
              </a:rPr>
              <a:t>    public String </a:t>
            </a:r>
            <a:r>
              <a:rPr lang="en-US" dirty="0" err="1">
                <a:effectLst/>
              </a:rPr>
              <a:t>petName</a:t>
            </a:r>
            <a:r>
              <a:rPr lang="en-US" dirty="0">
                <a:effectLst/>
              </a:rPr>
              <a:t>;</a:t>
            </a:r>
            <a:br>
              <a:rPr lang="en-US" dirty="0">
                <a:effectLst/>
              </a:rPr>
            </a:br>
            <a:r>
              <a:rPr lang="en-US" dirty="0">
                <a:effectLst/>
              </a:rPr>
              <a:t>}</a:t>
            </a:r>
            <a:endParaRPr lang="en-US" dirty="0"/>
          </a:p>
        </p:txBody>
      </p:sp>
      <p:sp>
        <p:nvSpPr>
          <p:cNvPr id="4" name="Slide Number Placeholder 3"/>
          <p:cNvSpPr>
            <a:spLocks noGrp="1"/>
          </p:cNvSpPr>
          <p:nvPr>
            <p:ph type="sldNum" sz="quarter" idx="5"/>
          </p:nvPr>
        </p:nvSpPr>
        <p:spPr/>
        <p:txBody>
          <a:bodyPr/>
          <a:lstStyle/>
          <a:p>
            <a:fld id="{EFA7230F-C7A8-4F5F-A6AC-926F7ACBE59D}" type="slidenum">
              <a:rPr lang="en-US" smtClean="0"/>
              <a:t>23</a:t>
            </a:fld>
            <a:endParaRPr lang="en-US"/>
          </a:p>
        </p:txBody>
      </p:sp>
    </p:spTree>
    <p:extLst>
      <p:ext uri="{BB962C8B-B14F-4D97-AF65-F5344CB8AC3E}">
        <p14:creationId xmlns:p14="http://schemas.microsoft.com/office/powerpoint/2010/main" val="2520754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ffectLst/>
              </a:rPr>
              <a:t>UserDao</a:t>
            </a:r>
            <a:r>
              <a:rPr lang="en-US" dirty="0">
                <a:effectLst/>
              </a:rPr>
              <a:t> </a:t>
            </a:r>
            <a:r>
              <a:rPr lang="en-US" dirty="0" err="1">
                <a:effectLst/>
              </a:rPr>
              <a:t>userDao</a:t>
            </a:r>
            <a:r>
              <a:rPr lang="en-US" dirty="0">
                <a:effectLst/>
              </a:rPr>
              <a:t> = </a:t>
            </a:r>
            <a:r>
              <a:rPr lang="en-US" dirty="0" err="1">
                <a:effectLst/>
              </a:rPr>
              <a:t>db.userDao</a:t>
            </a:r>
            <a:r>
              <a:rPr lang="en-US" dirty="0">
                <a:effectLst/>
              </a:rPr>
              <a:t>();</a:t>
            </a:r>
            <a:br>
              <a:rPr lang="en-US" dirty="0">
                <a:effectLst/>
              </a:rPr>
            </a:br>
            <a:r>
              <a:rPr lang="en-US" dirty="0">
                <a:effectLst/>
              </a:rPr>
              <a:t>List&lt;User&gt; users = </a:t>
            </a:r>
            <a:r>
              <a:rPr lang="en-US" dirty="0" err="1">
                <a:effectLst/>
              </a:rPr>
              <a:t>userDao.getAll</a:t>
            </a:r>
            <a:r>
              <a:rPr lang="en-US" dirty="0">
                <a:effectLst/>
              </a:rPr>
              <a:t>();</a:t>
            </a:r>
            <a:endParaRPr lang="en-US" dirty="0"/>
          </a:p>
        </p:txBody>
      </p:sp>
      <p:sp>
        <p:nvSpPr>
          <p:cNvPr id="4" name="Slide Number Placeholder 3"/>
          <p:cNvSpPr>
            <a:spLocks noGrp="1"/>
          </p:cNvSpPr>
          <p:nvPr>
            <p:ph type="sldNum" sz="quarter" idx="5"/>
          </p:nvPr>
        </p:nvSpPr>
        <p:spPr/>
        <p:txBody>
          <a:bodyPr/>
          <a:lstStyle/>
          <a:p>
            <a:fld id="{EFA7230F-C7A8-4F5F-A6AC-926F7ACBE59D}" type="slidenum">
              <a:rPr lang="en-US" smtClean="0"/>
              <a:t>24</a:t>
            </a:fld>
            <a:endParaRPr lang="en-US"/>
          </a:p>
        </p:txBody>
      </p:sp>
    </p:spTree>
    <p:extLst>
      <p:ext uri="{BB962C8B-B14F-4D97-AF65-F5344CB8AC3E}">
        <p14:creationId xmlns:p14="http://schemas.microsoft.com/office/powerpoint/2010/main" val="172085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86750B-5217-447B-9A7E-DBF3B2687D30}"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9547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31312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61151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63985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6750B-5217-447B-9A7E-DBF3B2687D30}"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707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86750B-5217-447B-9A7E-DBF3B2687D30}"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7369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86750B-5217-447B-9A7E-DBF3B2687D30}" type="datetimeFigureOut">
              <a:rPr lang="en-US" smtClean="0"/>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28324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86750B-5217-447B-9A7E-DBF3B2687D30}" type="datetimeFigureOut">
              <a:rPr lang="en-US" smtClean="0"/>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64001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6750B-5217-447B-9A7E-DBF3B2687D30}" type="datetimeFigureOut">
              <a:rPr lang="en-US" smtClean="0"/>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03475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410996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8789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6750B-5217-447B-9A7E-DBF3B2687D30}" type="datetimeFigureOut">
              <a:rPr lang="en-US" smtClean="0"/>
              <a:t>3/10/2022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7A4A1-E2BC-4699-8CC4-4563CE738ECB}" type="slidenum">
              <a:rPr lang="en-US" smtClean="0"/>
              <a:t>‹#›</a:t>
            </a:fld>
            <a:endParaRPr lang="en-US"/>
          </a:p>
        </p:txBody>
      </p:sp>
    </p:spTree>
    <p:extLst>
      <p:ext uri="{BB962C8B-B14F-4D97-AF65-F5344CB8AC3E}">
        <p14:creationId xmlns:p14="http://schemas.microsoft.com/office/powerpoint/2010/main" val="222755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50F729"/>
                </a:solidFill>
              </a:rPr>
              <a:t>ANDROID Data Storage &amp; Access</a:t>
            </a:r>
            <a:br>
              <a:rPr lang="en-US" sz="5400" b="1" dirty="0">
                <a:solidFill>
                  <a:schemeClr val="accent5">
                    <a:lumMod val="75000"/>
                  </a:schemeClr>
                </a:solidFill>
              </a:rPr>
            </a:br>
            <a:r>
              <a:rPr lang="en-US" sz="5400" b="1" dirty="0">
                <a:solidFill>
                  <a:schemeClr val="accent5">
                    <a:lumMod val="75000"/>
                  </a:schemeClr>
                </a:solidFill>
              </a:rPr>
              <a:t>Part 1</a:t>
            </a:r>
          </a:p>
        </p:txBody>
      </p:sp>
    </p:spTree>
    <p:extLst>
      <p:ext uri="{BB962C8B-B14F-4D97-AF65-F5344CB8AC3E}">
        <p14:creationId xmlns:p14="http://schemas.microsoft.com/office/powerpoint/2010/main" val="19795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External Storage (Storage Availability)</a:t>
            </a:r>
          </a:p>
        </p:txBody>
      </p:sp>
      <p:sp>
        <p:nvSpPr>
          <p:cNvPr id="3" name="Content Placeholder 2"/>
          <p:cNvSpPr>
            <a:spLocks noGrp="1"/>
          </p:cNvSpPr>
          <p:nvPr>
            <p:ph idx="1"/>
          </p:nvPr>
        </p:nvSpPr>
        <p:spPr>
          <a:xfrm>
            <a:off x="347216" y="1699674"/>
            <a:ext cx="11475590" cy="4675368"/>
          </a:xfrm>
        </p:spPr>
        <p:txBody>
          <a:bodyPr>
            <a:noAutofit/>
          </a:bodyPr>
          <a:lstStyle/>
          <a:p>
            <a:pPr>
              <a:buClr>
                <a:srgbClr val="FF0000"/>
              </a:buClr>
              <a:buFont typeface="Wingdings" panose="05000000000000000000" pitchFamily="2" charset="2"/>
              <a:buChar char="§"/>
            </a:pPr>
            <a:r>
              <a:rPr lang="en-US" sz="2000" dirty="0"/>
              <a:t>External storage resides on a physical volume that the user might be able to remove, verify that the volume is accessible before trying to read app-specific data from, or write app-specific data to, external storage.</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r>
              <a:rPr lang="en-US" sz="2000" dirty="0"/>
              <a:t>You can query the volume's state by calling </a:t>
            </a:r>
            <a:r>
              <a:rPr lang="en-US" sz="2000" b="1" dirty="0">
                <a:solidFill>
                  <a:srgbClr val="002060"/>
                </a:solidFill>
              </a:rPr>
              <a:t>Environment.getExternalStorageState(). </a:t>
            </a:r>
          </a:p>
          <a:p>
            <a:pPr>
              <a:buClr>
                <a:srgbClr val="FF0000"/>
              </a:buClr>
              <a:buFont typeface="Wingdings" panose="05000000000000000000" pitchFamily="2" charset="2"/>
              <a:buChar char="§"/>
            </a:pPr>
            <a:r>
              <a:rPr lang="en-US" sz="2000" dirty="0"/>
              <a:t>If the returned state is MEDIA_MOUNTED, then you can read and write app-specific files within external storage. </a:t>
            </a:r>
          </a:p>
          <a:p>
            <a:pPr>
              <a:buClr>
                <a:srgbClr val="FF0000"/>
              </a:buClr>
              <a:buFont typeface="Wingdings" panose="05000000000000000000" pitchFamily="2" charset="2"/>
              <a:buChar char="§"/>
            </a:pPr>
            <a:r>
              <a:rPr lang="en-US" sz="2000" dirty="0"/>
              <a:t>If it's MEDIA_MOUNTED_READ_ONLY, you can only read these files.</a:t>
            </a:r>
          </a:p>
          <a:p>
            <a:pPr marL="0" indent="0">
              <a:buClr>
                <a:srgbClr val="FF0000"/>
              </a:buClr>
              <a:buNone/>
            </a:pP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620" y="2544297"/>
            <a:ext cx="9049911" cy="2542858"/>
          </a:xfrm>
          <a:prstGeom prst="rect">
            <a:avLst/>
          </a:prstGeom>
        </p:spPr>
      </p:pic>
    </p:spTree>
    <p:extLst>
      <p:ext uri="{BB962C8B-B14F-4D97-AF65-F5344CB8AC3E}">
        <p14:creationId xmlns:p14="http://schemas.microsoft.com/office/powerpoint/2010/main" val="391603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External Storage</a:t>
            </a:r>
          </a:p>
        </p:txBody>
      </p:sp>
      <p:sp>
        <p:nvSpPr>
          <p:cNvPr id="3" name="Content Placeholder 2"/>
          <p:cNvSpPr>
            <a:spLocks noGrp="1"/>
          </p:cNvSpPr>
          <p:nvPr>
            <p:ph idx="1"/>
          </p:nvPr>
        </p:nvSpPr>
        <p:spPr>
          <a:xfrm>
            <a:off x="347216" y="1699674"/>
            <a:ext cx="11475590" cy="4675368"/>
          </a:xfrm>
        </p:spPr>
        <p:txBody>
          <a:bodyPr>
            <a:noAutofit/>
          </a:bodyPr>
          <a:lstStyle/>
          <a:p>
            <a:pPr>
              <a:buClr>
                <a:srgbClr val="FF0000"/>
              </a:buClr>
              <a:buFont typeface="Wingdings" panose="05000000000000000000" pitchFamily="2" charset="2"/>
              <a:buChar char="§"/>
            </a:pPr>
            <a:r>
              <a:rPr lang="en-US" sz="2000" dirty="0"/>
              <a:t>To access app-specific files from external storage, call </a:t>
            </a:r>
            <a:r>
              <a:rPr lang="en-US" sz="2000" b="1" dirty="0">
                <a:solidFill>
                  <a:srgbClr val="002060"/>
                </a:solidFill>
              </a:rPr>
              <a:t>getExternalFilesDir().</a:t>
            </a: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r>
              <a:rPr lang="en-US" sz="2000" dirty="0"/>
              <a:t>If your app works with media files that provide value to the user only within your app, it's best to store them in </a:t>
            </a:r>
            <a:r>
              <a:rPr lang="en-US" sz="2000" b="1" dirty="0"/>
              <a:t>app-specific directories </a:t>
            </a:r>
            <a:r>
              <a:rPr lang="en-US" sz="2000" dirty="0"/>
              <a:t>within external storage:</a:t>
            </a:r>
            <a:endParaRPr lang="en-US" sz="2000" b="1" dirty="0">
              <a:solidFill>
                <a:srgbClr val="002060"/>
              </a:solidFill>
            </a:endParaRP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endParaRPr lang="en-US" sz="2000" b="1" dirty="0">
              <a:solidFill>
                <a:srgbClr val="002060"/>
              </a:solidFill>
            </a:endParaRPr>
          </a:p>
          <a:p>
            <a:pPr>
              <a:buClr>
                <a:srgbClr val="FF0000"/>
              </a:buClr>
              <a:buFont typeface="Wingdings" panose="05000000000000000000" pitchFamily="2" charset="2"/>
              <a:buChar char="§"/>
            </a:pPr>
            <a:endParaRPr lang="en-US" sz="2000" dirty="0"/>
          </a:p>
          <a:p>
            <a:pPr marL="0" indent="0">
              <a:buClr>
                <a:srgbClr val="FF0000"/>
              </a:buClr>
              <a:buNone/>
            </a:pP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29" y="2125932"/>
            <a:ext cx="9978888" cy="5928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29" y="3699162"/>
            <a:ext cx="7411004" cy="2559969"/>
          </a:xfrm>
          <a:prstGeom prst="rect">
            <a:avLst/>
          </a:prstGeom>
        </p:spPr>
      </p:pic>
      <p:sp>
        <p:nvSpPr>
          <p:cNvPr id="8" name="Rectangle 7"/>
          <p:cNvSpPr/>
          <p:nvPr/>
        </p:nvSpPr>
        <p:spPr>
          <a:xfrm>
            <a:off x="8057933" y="3699162"/>
            <a:ext cx="3935873" cy="2559969"/>
          </a:xfrm>
          <a:prstGeom prst="rect">
            <a:avLst/>
          </a:prstGeom>
          <a:solidFill>
            <a:schemeClr val="bg2">
              <a:lumMod val="25000"/>
            </a:schemeClr>
          </a:solidFill>
        </p:spPr>
        <p:style>
          <a:lnRef idx="1">
            <a:schemeClr val="dk1"/>
          </a:lnRef>
          <a:fillRef idx="3">
            <a:schemeClr val="dk1"/>
          </a:fillRef>
          <a:effectRef idx="2">
            <a:schemeClr val="dk1"/>
          </a:effectRef>
          <a:fontRef idx="minor">
            <a:schemeClr val="lt1"/>
          </a:fontRef>
        </p:style>
        <p:txBody>
          <a:bodyPr rtlCol="0" anchor="ctr"/>
          <a:lstStyle/>
          <a:p>
            <a:r>
              <a:rPr lang="en-US" sz="1050" b="1" dirty="0">
                <a:solidFill>
                  <a:schemeClr val="accent5">
                    <a:lumMod val="40000"/>
                    <a:lumOff val="60000"/>
                  </a:schemeClr>
                </a:solidFill>
              </a:rPr>
              <a:t>Public Directories</a:t>
            </a:r>
          </a:p>
          <a:p>
            <a:r>
              <a:rPr lang="en-US" sz="1050" dirty="0"/>
              <a:t>The Environment class has constants for common public directories:</a:t>
            </a:r>
            <a:br>
              <a:rPr lang="en-US" sz="1050" dirty="0"/>
            </a:br>
            <a:r>
              <a:rPr lang="en-US" sz="1050" dirty="0">
                <a:solidFill>
                  <a:srgbClr val="50F729"/>
                </a:solidFill>
              </a:rPr>
              <a:t>Environment.DIRECTORY_ALARMS</a:t>
            </a:r>
            <a:r>
              <a:rPr lang="en-US" sz="1050" dirty="0"/>
              <a:t> - audio files that should be in the list of alarms that the user can select</a:t>
            </a:r>
            <a:br>
              <a:rPr lang="en-US" sz="1050" dirty="0"/>
            </a:br>
            <a:r>
              <a:rPr lang="en-US" sz="1050" dirty="0">
                <a:solidFill>
                  <a:srgbClr val="50F729"/>
                </a:solidFill>
              </a:rPr>
              <a:t>Environment.DIRECTORY_DCIM</a:t>
            </a:r>
            <a:r>
              <a:rPr lang="en-US" sz="1050" dirty="0"/>
              <a:t> - traditional location for pictures and videos when mounting the device as a camera</a:t>
            </a:r>
            <a:br>
              <a:rPr lang="en-US" sz="1050" dirty="0"/>
            </a:br>
            <a:r>
              <a:rPr lang="en-US" sz="1050" dirty="0">
                <a:solidFill>
                  <a:srgbClr val="50F729"/>
                </a:solidFill>
              </a:rPr>
              <a:t>Environment.DIRECTORY_DOWNLOADS</a:t>
            </a:r>
            <a:br>
              <a:rPr lang="en-US" sz="1050" dirty="0"/>
            </a:br>
            <a:r>
              <a:rPr lang="en-US" sz="1050" dirty="0">
                <a:solidFill>
                  <a:srgbClr val="50F729"/>
                </a:solidFill>
              </a:rPr>
              <a:t>Environment.DIRECTORY_MOVIES</a:t>
            </a:r>
            <a:br>
              <a:rPr lang="en-US" sz="1050" dirty="0"/>
            </a:br>
            <a:r>
              <a:rPr lang="en-US" sz="1050" dirty="0">
                <a:solidFill>
                  <a:srgbClr val="50F729"/>
                </a:solidFill>
              </a:rPr>
              <a:t>Environment.DIRECTORY_MUSIC</a:t>
            </a:r>
            <a:br>
              <a:rPr lang="en-US" sz="1050" dirty="0"/>
            </a:br>
            <a:r>
              <a:rPr lang="en-US" sz="1050" dirty="0">
                <a:solidFill>
                  <a:srgbClr val="50F729"/>
                </a:solidFill>
              </a:rPr>
              <a:t>Environment.DIRECTORY_NOTIFICATIONS</a:t>
            </a:r>
            <a:r>
              <a:rPr lang="en-US" sz="1050" dirty="0"/>
              <a:t> - audio files that should be in the list of notifications that the user can select</a:t>
            </a:r>
            <a:br>
              <a:rPr lang="en-US" sz="1050" dirty="0"/>
            </a:br>
            <a:r>
              <a:rPr lang="en-US" sz="1050" dirty="0">
                <a:solidFill>
                  <a:srgbClr val="50F729"/>
                </a:solidFill>
              </a:rPr>
              <a:t>Environment.DIRECTORY_PICTURES</a:t>
            </a:r>
            <a:br>
              <a:rPr lang="en-US" sz="1050" dirty="0"/>
            </a:br>
            <a:r>
              <a:rPr lang="en-US" sz="1050" dirty="0">
                <a:solidFill>
                  <a:srgbClr val="50F729"/>
                </a:solidFill>
              </a:rPr>
              <a:t>Environment.DIRECTORY_PODCASTS</a:t>
            </a:r>
            <a:br>
              <a:rPr lang="en-US" sz="1050" dirty="0"/>
            </a:br>
            <a:r>
              <a:rPr lang="en-US" sz="1050" dirty="0">
                <a:solidFill>
                  <a:srgbClr val="50F729"/>
                </a:solidFill>
              </a:rPr>
              <a:t>Environment.DIRECTORY_RINGTONES </a:t>
            </a:r>
            <a:br>
              <a:rPr lang="en-US" sz="1050" dirty="0"/>
            </a:br>
            <a:endParaRPr lang="en-US" sz="1050" dirty="0"/>
          </a:p>
        </p:txBody>
      </p:sp>
    </p:spTree>
    <p:extLst>
      <p:ext uri="{BB962C8B-B14F-4D97-AF65-F5344CB8AC3E}">
        <p14:creationId xmlns:p14="http://schemas.microsoft.com/office/powerpoint/2010/main" val="361633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Shared Preferences</a:t>
            </a:r>
          </a:p>
        </p:txBody>
      </p:sp>
      <p:sp>
        <p:nvSpPr>
          <p:cNvPr id="3" name="Content Placeholder 2"/>
          <p:cNvSpPr>
            <a:spLocks noGrp="1"/>
          </p:cNvSpPr>
          <p:nvPr>
            <p:ph idx="1"/>
          </p:nvPr>
        </p:nvSpPr>
        <p:spPr>
          <a:xfrm>
            <a:off x="347216" y="1699674"/>
            <a:ext cx="11218012" cy="4726884"/>
          </a:xfrm>
        </p:spPr>
        <p:txBody>
          <a:bodyPr>
            <a:noAutofit/>
          </a:bodyPr>
          <a:lstStyle/>
          <a:p>
            <a:pPr>
              <a:buClr>
                <a:srgbClr val="FF0000"/>
              </a:buClr>
              <a:buFont typeface="Wingdings" panose="05000000000000000000" pitchFamily="2" charset="2"/>
              <a:buChar char="§"/>
            </a:pPr>
            <a:r>
              <a:rPr lang="en-US" sz="2000" dirty="0"/>
              <a:t>If you have a relatively small collection of key-values that you'd like to save, you should use the SharedPreferences APIs. </a:t>
            </a:r>
          </a:p>
          <a:p>
            <a:pPr>
              <a:buClr>
                <a:srgbClr val="FF0000"/>
              </a:buClr>
              <a:buFont typeface="Wingdings" panose="05000000000000000000" pitchFamily="2" charset="2"/>
              <a:buChar char="§"/>
            </a:pPr>
            <a:r>
              <a:rPr lang="en-US" sz="2000" dirty="0"/>
              <a:t>A SharedPreferences object points to a file containing key-value pairs and provides simple methods to read and write them. </a:t>
            </a:r>
          </a:p>
          <a:p>
            <a:pPr>
              <a:buClr>
                <a:srgbClr val="FF0000"/>
              </a:buClr>
              <a:buFont typeface="Wingdings" panose="05000000000000000000" pitchFamily="2" charset="2"/>
              <a:buChar char="§"/>
            </a:pPr>
            <a:r>
              <a:rPr lang="en-US" sz="2000" dirty="0"/>
              <a:t>You can create a new shared preference file or access an existing one by calling one of these methods:</a:t>
            </a:r>
          </a:p>
          <a:p>
            <a:pPr marL="342900" indent="-342900">
              <a:buClr>
                <a:srgbClr val="FF0000"/>
              </a:buClr>
              <a:buFont typeface="+mj-lt"/>
              <a:buAutoNum type="arabicPeriod"/>
            </a:pPr>
            <a:r>
              <a:rPr lang="en-US" sz="2000" b="1" dirty="0">
                <a:solidFill>
                  <a:srgbClr val="002060"/>
                </a:solidFill>
              </a:rPr>
              <a:t>getSharedPreferences() </a:t>
            </a:r>
            <a:r>
              <a:rPr lang="en-US" sz="2000" dirty="0"/>
              <a:t>— Use this if you need multiple shared preference files identified by name, which you specify with the first parameter. You can call this from any Context in your app.</a:t>
            </a:r>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r>
              <a:rPr lang="en-US" sz="2000" dirty="0"/>
              <a:t>When naming your shared preference files, you should use a name that's uniquely identifiable to your app. An easy way to do this is prefix the file name with your application ID. For example: "com.example.myapp.PREFERENCE_FILE_KEY"</a:t>
            </a: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008" y="4153268"/>
            <a:ext cx="8540821" cy="1109901"/>
          </a:xfrm>
          <a:prstGeom prst="rect">
            <a:avLst/>
          </a:prstGeom>
        </p:spPr>
      </p:pic>
    </p:spTree>
    <p:extLst>
      <p:ext uri="{BB962C8B-B14F-4D97-AF65-F5344CB8AC3E}">
        <p14:creationId xmlns:p14="http://schemas.microsoft.com/office/powerpoint/2010/main" val="4230219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Shared Preferences</a:t>
            </a:r>
          </a:p>
        </p:txBody>
      </p:sp>
      <p:sp>
        <p:nvSpPr>
          <p:cNvPr id="3" name="Content Placeholder 2"/>
          <p:cNvSpPr>
            <a:spLocks noGrp="1"/>
          </p:cNvSpPr>
          <p:nvPr>
            <p:ph idx="1"/>
          </p:nvPr>
        </p:nvSpPr>
        <p:spPr>
          <a:xfrm>
            <a:off x="347216" y="1699674"/>
            <a:ext cx="11218012" cy="4726884"/>
          </a:xfrm>
        </p:spPr>
        <p:txBody>
          <a:bodyPr>
            <a:noAutofit/>
          </a:bodyPr>
          <a:lstStyle/>
          <a:p>
            <a:pPr marL="457200" indent="-457200">
              <a:buClr>
                <a:srgbClr val="FF0000"/>
              </a:buClr>
              <a:buFont typeface="+mj-lt"/>
              <a:buAutoNum type="arabicPeriod" startAt="2"/>
            </a:pPr>
            <a:r>
              <a:rPr lang="en-US" sz="2000" b="1" dirty="0">
                <a:solidFill>
                  <a:srgbClr val="002060"/>
                </a:solidFill>
              </a:rPr>
              <a:t>getPreferences() </a:t>
            </a:r>
            <a:r>
              <a:rPr lang="en-US" sz="2000" dirty="0"/>
              <a:t>— Use this from an Activity if you need to use only one shared preference file for the activity. Because this retrieves a default shared preference file that belongs to the activity, you don't need to supply a name.</a:t>
            </a:r>
          </a:p>
          <a:p>
            <a:pPr marL="457200" indent="-457200">
              <a:buClr>
                <a:srgbClr val="FF0000"/>
              </a:buClr>
              <a:buFont typeface="+mj-lt"/>
              <a:buAutoNum type="arabicPeriod" startAt="2"/>
            </a:pPr>
            <a:endParaRPr lang="en-US" sz="2000" dirty="0"/>
          </a:p>
          <a:p>
            <a:pPr marL="457200" indent="-457200">
              <a:buClr>
                <a:srgbClr val="FF0000"/>
              </a:buClr>
              <a:buFont typeface="+mj-lt"/>
              <a:buAutoNum type="arabicPeriod" startAt="2"/>
            </a:pPr>
            <a:endParaRPr lang="en-US" sz="2000" dirty="0"/>
          </a:p>
          <a:p>
            <a:pPr>
              <a:buClr>
                <a:srgbClr val="FF0000"/>
              </a:buClr>
              <a:buFont typeface="Wingdings" panose="05000000000000000000" pitchFamily="2" charset="2"/>
              <a:buChar char="§"/>
            </a:pPr>
            <a:r>
              <a:rPr lang="en-US" sz="2000" dirty="0"/>
              <a:t>To write to a shared preferences file, create a </a:t>
            </a:r>
            <a:r>
              <a:rPr lang="en-US" sz="2000" b="1" dirty="0">
                <a:solidFill>
                  <a:srgbClr val="002060"/>
                </a:solidFill>
              </a:rPr>
              <a:t>SharedPreferences.Editor</a:t>
            </a:r>
            <a:r>
              <a:rPr lang="en-US" sz="2000" dirty="0">
                <a:solidFill>
                  <a:srgbClr val="002060"/>
                </a:solidFill>
              </a:rPr>
              <a:t> </a:t>
            </a:r>
            <a:r>
              <a:rPr lang="en-US" sz="2000" dirty="0"/>
              <a:t>by calling edit() on your SharedPreferences.</a:t>
            </a: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532" y="2734783"/>
            <a:ext cx="10204934" cy="6137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533" y="4252428"/>
            <a:ext cx="10204934" cy="1289950"/>
          </a:xfrm>
          <a:prstGeom prst="rect">
            <a:avLst/>
          </a:prstGeom>
        </p:spPr>
      </p:pic>
      <p:grpSp>
        <p:nvGrpSpPr>
          <p:cNvPr id="7" name="Group 6"/>
          <p:cNvGrpSpPr/>
          <p:nvPr/>
        </p:nvGrpSpPr>
        <p:grpSpPr>
          <a:xfrm>
            <a:off x="4977683" y="5182369"/>
            <a:ext cx="1352283" cy="1124186"/>
            <a:chOff x="6896636" y="3642815"/>
            <a:chExt cx="1352283" cy="1124186"/>
          </a:xfrm>
        </p:grpSpPr>
        <p:sp>
          <p:nvSpPr>
            <p:cNvPr id="8" name="Flowchart: Process 7"/>
            <p:cNvSpPr/>
            <p:nvPr/>
          </p:nvSpPr>
          <p:spPr>
            <a:xfrm>
              <a:off x="6896636" y="4277688"/>
              <a:ext cx="1352283" cy="489313"/>
            </a:xfrm>
            <a:prstGeom prst="flowChartProcess">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Key</a:t>
              </a:r>
            </a:p>
          </p:txBody>
        </p:sp>
        <p:cxnSp>
          <p:nvCxnSpPr>
            <p:cNvPr id="9" name="Straight Arrow Connector 8"/>
            <p:cNvCxnSpPr>
              <a:endCxn id="8" idx="0"/>
            </p:cNvCxnSpPr>
            <p:nvPr/>
          </p:nvCxnSpPr>
          <p:spPr>
            <a:xfrm flipH="1">
              <a:off x="7572778" y="3642815"/>
              <a:ext cx="2236" cy="63487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grpSp>
        <p:nvGrpSpPr>
          <p:cNvPr id="19" name="Group 18"/>
          <p:cNvGrpSpPr/>
          <p:nvPr/>
        </p:nvGrpSpPr>
        <p:grpSpPr>
          <a:xfrm>
            <a:off x="7902049" y="5192240"/>
            <a:ext cx="1352283" cy="1124186"/>
            <a:chOff x="6896636" y="3642815"/>
            <a:chExt cx="1352283" cy="1124186"/>
          </a:xfrm>
        </p:grpSpPr>
        <p:sp>
          <p:nvSpPr>
            <p:cNvPr id="20" name="Flowchart: Process 19"/>
            <p:cNvSpPr/>
            <p:nvPr/>
          </p:nvSpPr>
          <p:spPr>
            <a:xfrm>
              <a:off x="6896636" y="4277688"/>
              <a:ext cx="1352283" cy="489313"/>
            </a:xfrm>
            <a:prstGeom prst="flowChartProcess">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Value</a:t>
              </a:r>
            </a:p>
          </p:txBody>
        </p:sp>
        <p:cxnSp>
          <p:nvCxnSpPr>
            <p:cNvPr id="21" name="Straight Arrow Connector 20"/>
            <p:cNvCxnSpPr>
              <a:endCxn id="20" idx="0"/>
            </p:cNvCxnSpPr>
            <p:nvPr/>
          </p:nvCxnSpPr>
          <p:spPr>
            <a:xfrm flipH="1">
              <a:off x="7572778" y="3642815"/>
              <a:ext cx="2236" cy="63487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37747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50F729"/>
                </a:solidFill>
              </a:rPr>
              <a:t>ANDROID Data Storage &amp; Access</a:t>
            </a:r>
            <a:br>
              <a:rPr lang="en-US" sz="5400" b="1" dirty="0">
                <a:solidFill>
                  <a:schemeClr val="accent5">
                    <a:lumMod val="75000"/>
                  </a:schemeClr>
                </a:solidFill>
              </a:rPr>
            </a:br>
            <a:r>
              <a:rPr lang="en-US" sz="5400" b="1" dirty="0">
                <a:solidFill>
                  <a:schemeClr val="accent5">
                    <a:lumMod val="75000"/>
                  </a:schemeClr>
                </a:solidFill>
              </a:rPr>
              <a:t>Part 2</a:t>
            </a:r>
          </a:p>
        </p:txBody>
      </p:sp>
    </p:spTree>
    <p:extLst>
      <p:ext uri="{BB962C8B-B14F-4D97-AF65-F5344CB8AC3E}">
        <p14:creationId xmlns:p14="http://schemas.microsoft.com/office/powerpoint/2010/main" val="292359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Shared Storage</a:t>
            </a:r>
          </a:p>
        </p:txBody>
      </p:sp>
      <p:sp>
        <p:nvSpPr>
          <p:cNvPr id="3" name="Content Placeholder 2"/>
          <p:cNvSpPr>
            <a:spLocks noGrp="1"/>
          </p:cNvSpPr>
          <p:nvPr>
            <p:ph idx="1"/>
          </p:nvPr>
        </p:nvSpPr>
        <p:spPr>
          <a:xfrm>
            <a:off x="347216" y="1699674"/>
            <a:ext cx="10161945" cy="5061734"/>
          </a:xfrm>
        </p:spPr>
        <p:txBody>
          <a:bodyPr>
            <a:noAutofit/>
          </a:bodyPr>
          <a:lstStyle/>
          <a:p>
            <a:pPr>
              <a:buClr>
                <a:srgbClr val="FF0000"/>
              </a:buClr>
              <a:buFont typeface="Wingdings" panose="05000000000000000000" pitchFamily="2" charset="2"/>
              <a:buChar char="§"/>
            </a:pPr>
            <a:r>
              <a:rPr lang="en-US" sz="2000" dirty="0"/>
              <a:t>Apps allow users to contribute and access media that's available on an external storage volume</a:t>
            </a:r>
          </a:p>
          <a:p>
            <a:pPr>
              <a:buClr>
                <a:srgbClr val="FF0000"/>
              </a:buClr>
              <a:buFont typeface="Wingdings" panose="05000000000000000000" pitchFamily="2" charset="2"/>
              <a:buChar char="§"/>
            </a:pPr>
            <a:r>
              <a:rPr lang="en-US" sz="2000" dirty="0"/>
              <a:t>The MediaStore API provides an optimized index into media collections that allows for retrieving and updating these media files more easily. </a:t>
            </a:r>
          </a:p>
          <a:p>
            <a:pPr>
              <a:buClr>
                <a:srgbClr val="FF0000"/>
              </a:buClr>
              <a:buFont typeface="Wingdings" panose="05000000000000000000" pitchFamily="2" charset="2"/>
              <a:buChar char="§"/>
            </a:pPr>
            <a:r>
              <a:rPr lang="en-US" sz="2000" dirty="0"/>
              <a:t>The system provides standard public directories for these kinds of files, so the user has a common location for all their photos, another common location for all their music and audio files, and so on.</a:t>
            </a:r>
          </a:p>
          <a:p>
            <a:pPr>
              <a:buClr>
                <a:srgbClr val="FF0000"/>
              </a:buClr>
              <a:buFont typeface="Wingdings" panose="05000000000000000000" pitchFamily="2" charset="2"/>
              <a:buChar char="§"/>
            </a:pPr>
            <a:r>
              <a:rPr lang="en-US" sz="2000" dirty="0"/>
              <a:t>Even after your app is uninstalled, these files remain on the user's device.</a:t>
            </a:r>
          </a:p>
          <a:p>
            <a:pPr>
              <a:buClr>
                <a:srgbClr val="FF0000"/>
              </a:buClr>
              <a:buFont typeface="Wingdings" panose="05000000000000000000" pitchFamily="2" charset="2"/>
              <a:buChar char="§"/>
            </a:pPr>
            <a:r>
              <a:rPr lang="en-US" sz="2000" dirty="0"/>
              <a:t>If your app works with media files that provide value to the user only within your app, it's best to store them in app-specific directories within external storage.</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321586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Shared Storage</a:t>
            </a:r>
          </a:p>
        </p:txBody>
      </p:sp>
      <p:sp>
        <p:nvSpPr>
          <p:cNvPr id="3" name="Content Placeholder 2"/>
          <p:cNvSpPr>
            <a:spLocks noGrp="1"/>
          </p:cNvSpPr>
          <p:nvPr>
            <p:ph idx="1"/>
          </p:nvPr>
        </p:nvSpPr>
        <p:spPr>
          <a:xfrm>
            <a:off x="334337" y="1609522"/>
            <a:ext cx="5574984" cy="5074613"/>
          </a:xfrm>
        </p:spPr>
        <p:txBody>
          <a:bodyPr>
            <a:noAutofit/>
          </a:bodyPr>
          <a:lstStyle/>
          <a:p>
            <a:pPr>
              <a:buClr>
                <a:srgbClr val="FF0000"/>
              </a:buClr>
              <a:buFont typeface="Wingdings" panose="05000000000000000000" pitchFamily="2" charset="2"/>
              <a:buChar char="§"/>
            </a:pPr>
            <a:r>
              <a:rPr lang="en-US" sz="2000" dirty="0"/>
              <a:t>To interact with the media store abstraction, use a </a:t>
            </a:r>
            <a:r>
              <a:rPr lang="en-US" sz="2000" b="1" dirty="0">
                <a:solidFill>
                  <a:srgbClr val="002060"/>
                </a:solidFill>
              </a:rPr>
              <a:t>ContentResolver</a:t>
            </a:r>
            <a:r>
              <a:rPr lang="en-US" sz="2000" dirty="0"/>
              <a:t> object that you retrieve from your app's context:</a:t>
            </a:r>
          </a:p>
          <a:p>
            <a:pPr>
              <a:buClr>
                <a:srgbClr val="FF0000"/>
              </a:buClr>
              <a:buFont typeface="Wingdings" panose="05000000000000000000" pitchFamily="2" charset="2"/>
              <a:buChar char="§"/>
            </a:pPr>
            <a:r>
              <a:rPr lang="en-US" sz="2000" dirty="0"/>
              <a:t>The system automatically scans an external storage volume and adds media files to the following well-defined collections:</a:t>
            </a:r>
          </a:p>
          <a:p>
            <a:pPr>
              <a:buClr>
                <a:srgbClr val="FF0000"/>
              </a:buClr>
              <a:buFont typeface="Wingdings" panose="05000000000000000000" pitchFamily="2" charset="2"/>
              <a:buChar char="§"/>
            </a:pPr>
            <a:r>
              <a:rPr lang="en-US" sz="2000" dirty="0"/>
              <a:t>Images, including photographs and screenshots, which are stored in the DCIM/ and Pictures/ directories. The system adds these files to the </a:t>
            </a:r>
            <a:r>
              <a:rPr lang="en-US" sz="2000" b="1" dirty="0"/>
              <a:t>MediaStore.Images</a:t>
            </a:r>
            <a:r>
              <a:rPr lang="en-US" sz="2000" dirty="0"/>
              <a:t> table.</a:t>
            </a:r>
          </a:p>
          <a:p>
            <a:pPr>
              <a:buClr>
                <a:srgbClr val="FF0000"/>
              </a:buClr>
              <a:buFont typeface="Wingdings" panose="05000000000000000000" pitchFamily="2" charset="2"/>
              <a:buChar char="§"/>
            </a:pPr>
            <a:r>
              <a:rPr lang="en-US" sz="2000" dirty="0"/>
              <a:t>Videos, which are stored in the DCIM/, Movies/, and Pictures/ directories. The system adds these files to the </a:t>
            </a:r>
            <a:r>
              <a:rPr lang="en-US" sz="2000" b="1" dirty="0"/>
              <a:t>MediaStore.Video</a:t>
            </a:r>
            <a:r>
              <a:rPr lang="en-US" sz="2000" dirty="0"/>
              <a:t> table.</a:t>
            </a:r>
          </a:p>
          <a:p>
            <a:pPr marL="0" indent="0">
              <a:buClr>
                <a:srgbClr val="FF0000"/>
              </a:buClr>
              <a:buNone/>
            </a:pP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5806290" y="1609522"/>
            <a:ext cx="6282678" cy="4937619"/>
          </a:xfrm>
          <a:prstGeom prst="rect">
            <a:avLst/>
          </a:prstGeom>
        </p:spPr>
      </p:pic>
    </p:spTree>
    <p:extLst>
      <p:ext uri="{BB962C8B-B14F-4D97-AF65-F5344CB8AC3E}">
        <p14:creationId xmlns:p14="http://schemas.microsoft.com/office/powerpoint/2010/main" val="31275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Shared Storage</a:t>
            </a:r>
          </a:p>
        </p:txBody>
      </p:sp>
      <p:sp>
        <p:nvSpPr>
          <p:cNvPr id="3" name="Content Placeholder 2"/>
          <p:cNvSpPr>
            <a:spLocks noGrp="1"/>
          </p:cNvSpPr>
          <p:nvPr>
            <p:ph idx="1"/>
          </p:nvPr>
        </p:nvSpPr>
        <p:spPr>
          <a:xfrm>
            <a:off x="334337" y="1609522"/>
            <a:ext cx="5574984" cy="5074613"/>
          </a:xfrm>
        </p:spPr>
        <p:txBody>
          <a:bodyPr>
            <a:noAutofit/>
          </a:bodyPr>
          <a:lstStyle/>
          <a:p>
            <a:pPr>
              <a:buClr>
                <a:srgbClr val="FF0000"/>
              </a:buClr>
              <a:buFont typeface="Wingdings" panose="05000000000000000000" pitchFamily="2" charset="2"/>
              <a:buChar char="§"/>
            </a:pPr>
            <a:r>
              <a:rPr lang="en-US" sz="2000" dirty="0"/>
              <a:t>Audio files, which are stored in the Alarms/, Audiobooks/, Music/, Notifications/, Podcasts/, and Ringtones/ directories, as well as audio playlists that are in the Music/ or Movies/ directories. The system adds these files to the </a:t>
            </a:r>
            <a:r>
              <a:rPr lang="en-US" sz="2000" b="1" dirty="0"/>
              <a:t>MediaStore.Audio</a:t>
            </a:r>
            <a:r>
              <a:rPr lang="en-US" sz="2000" dirty="0"/>
              <a:t> table.</a:t>
            </a:r>
          </a:p>
          <a:p>
            <a:pPr>
              <a:buClr>
                <a:srgbClr val="FF0000"/>
              </a:buClr>
              <a:buFont typeface="Wingdings" panose="05000000000000000000" pitchFamily="2" charset="2"/>
              <a:buChar char="§"/>
            </a:pPr>
            <a:r>
              <a:rPr lang="en-US" sz="2000" dirty="0"/>
              <a:t>Downloaded files, which are stored in the Download/ directory. On devices that run Android 10 (API level 29) and higher, these files are stored in the </a:t>
            </a:r>
            <a:r>
              <a:rPr lang="en-US" sz="2000" b="1" dirty="0"/>
              <a:t>MediaStore.Downloads</a:t>
            </a:r>
            <a:r>
              <a:rPr lang="en-US" sz="2000" dirty="0"/>
              <a:t> table. This table isn't available on Android 9 (API level 28) and lower.</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5806290" y="1609522"/>
            <a:ext cx="6282678" cy="4937619"/>
          </a:xfrm>
          <a:prstGeom prst="rect">
            <a:avLst/>
          </a:prstGeom>
        </p:spPr>
      </p:pic>
    </p:spTree>
    <p:extLst>
      <p:ext uri="{BB962C8B-B14F-4D97-AF65-F5344CB8AC3E}">
        <p14:creationId xmlns:p14="http://schemas.microsoft.com/office/powerpoint/2010/main" val="138889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Database (Room Library)</a:t>
            </a:r>
          </a:p>
        </p:txBody>
      </p:sp>
      <p:sp>
        <p:nvSpPr>
          <p:cNvPr id="3" name="Content Placeholder 2"/>
          <p:cNvSpPr>
            <a:spLocks noGrp="1"/>
          </p:cNvSpPr>
          <p:nvPr>
            <p:ph idx="1"/>
          </p:nvPr>
        </p:nvSpPr>
        <p:spPr>
          <a:xfrm>
            <a:off x="347216" y="1699674"/>
            <a:ext cx="11153618" cy="4765520"/>
          </a:xfrm>
        </p:spPr>
        <p:txBody>
          <a:bodyPr>
            <a:noAutofit/>
          </a:bodyPr>
          <a:lstStyle/>
          <a:p>
            <a:pPr>
              <a:buClr>
                <a:srgbClr val="FF0000"/>
              </a:buClr>
              <a:buFont typeface="Wingdings" panose="05000000000000000000" pitchFamily="2" charset="2"/>
              <a:buChar char="§"/>
            </a:pPr>
            <a:r>
              <a:rPr lang="en-US" sz="2000" dirty="0"/>
              <a:t>Room provides an abstraction layer over SQLite to allow fluent database access while harnessing the full power of SQLite. </a:t>
            </a:r>
          </a:p>
          <a:p>
            <a:pPr>
              <a:buClr>
                <a:srgbClr val="FF0000"/>
              </a:buClr>
              <a:buFont typeface="Wingdings" panose="05000000000000000000" pitchFamily="2" charset="2"/>
              <a:buChar char="§"/>
            </a:pPr>
            <a:r>
              <a:rPr lang="en-US" sz="2000" dirty="0"/>
              <a:t>Apps that handle non-trivial amounts of structured data can benefit greatly from persisting that data locally. </a:t>
            </a:r>
          </a:p>
          <a:p>
            <a:pPr>
              <a:buClr>
                <a:srgbClr val="FF0000"/>
              </a:buClr>
              <a:buFont typeface="Wingdings" panose="05000000000000000000" pitchFamily="2" charset="2"/>
              <a:buChar char="§"/>
            </a:pPr>
            <a:r>
              <a:rPr lang="en-US" sz="2000" dirty="0"/>
              <a:t>When the device cannot access the network, the user can still browse that content while they are offline.</a:t>
            </a:r>
          </a:p>
          <a:p>
            <a:pPr>
              <a:buClr>
                <a:srgbClr val="FF0000"/>
              </a:buClr>
              <a:buFont typeface="Wingdings" panose="05000000000000000000" pitchFamily="2" charset="2"/>
              <a:buChar char="§"/>
            </a:pPr>
            <a:r>
              <a:rPr lang="en-US" sz="2000" dirty="0"/>
              <a:t>Any user-initiated content changes are then synced to the server after the device is back online.</a:t>
            </a:r>
          </a:p>
          <a:p>
            <a:pPr>
              <a:buClr>
                <a:srgbClr val="FF0000"/>
              </a:buClr>
              <a:buFont typeface="Wingdings" panose="05000000000000000000" pitchFamily="2" charset="2"/>
              <a:buChar char="§"/>
            </a:pPr>
            <a:r>
              <a:rPr lang="en-US" sz="2000" dirty="0"/>
              <a:t>SQLite is fairly low-level and require a great deal of time and effort to use.</a:t>
            </a:r>
          </a:p>
          <a:p>
            <a:pPr>
              <a:buClr>
                <a:srgbClr val="FF0000"/>
              </a:buClr>
              <a:buFont typeface="Wingdings" panose="05000000000000000000" pitchFamily="2" charset="2"/>
              <a:buChar char="§"/>
            </a:pPr>
            <a:r>
              <a:rPr lang="en-US" sz="2000" dirty="0"/>
              <a:t>Room takes care of these concerns so it is </a:t>
            </a:r>
            <a:r>
              <a:rPr lang="en-US" sz="2000" b="1" dirty="0"/>
              <a:t>highly recommended</a:t>
            </a:r>
            <a:r>
              <a:rPr lang="en-US" sz="2000" dirty="0"/>
              <a:t> to use Room instead of SQLite.</a:t>
            </a:r>
          </a:p>
          <a:p>
            <a:pPr>
              <a:buClr>
                <a:srgbClr val="FF0000"/>
              </a:buClr>
              <a:buFont typeface="Wingdings" panose="05000000000000000000" pitchFamily="2" charset="2"/>
              <a:buChar char="§"/>
            </a:pPr>
            <a:r>
              <a:rPr lang="en-US" sz="2000" dirty="0"/>
              <a:t>No permissions are required for storing and accessing data.</a:t>
            </a:r>
          </a:p>
          <a:p>
            <a:pPr>
              <a:buClr>
                <a:srgbClr val="FF0000"/>
              </a:buClr>
              <a:buFont typeface="Wingdings" panose="05000000000000000000" pitchFamily="2" charset="2"/>
              <a:buChar char="§"/>
            </a:pPr>
            <a:r>
              <a:rPr lang="en-US" sz="2000" dirty="0"/>
              <a:t>Other apps can not access data that are stored in these local databases.</a:t>
            </a:r>
          </a:p>
          <a:p>
            <a:pPr marL="0" indent="0">
              <a:buClr>
                <a:srgbClr val="FF0000"/>
              </a:buClr>
              <a:buNone/>
            </a:pP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19723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Room Dependencies</a:t>
            </a:r>
          </a:p>
        </p:txBody>
      </p:sp>
      <p:sp>
        <p:nvSpPr>
          <p:cNvPr id="3" name="Content Placeholder 2"/>
          <p:cNvSpPr>
            <a:spLocks noGrp="1"/>
          </p:cNvSpPr>
          <p:nvPr>
            <p:ph idx="1"/>
          </p:nvPr>
        </p:nvSpPr>
        <p:spPr>
          <a:xfrm>
            <a:off x="347216" y="1699674"/>
            <a:ext cx="11153618" cy="4765520"/>
          </a:xfrm>
        </p:spPr>
        <p:txBody>
          <a:bodyPr>
            <a:noAutofit/>
          </a:bodyPr>
          <a:lstStyle/>
          <a:p>
            <a:pPr>
              <a:buClr>
                <a:srgbClr val="FF0000"/>
              </a:buClr>
              <a:buFont typeface="Wingdings" panose="05000000000000000000" pitchFamily="2" charset="2"/>
              <a:buChar char="§"/>
            </a:pPr>
            <a:r>
              <a:rPr lang="en-US" sz="2000" dirty="0"/>
              <a:t>To use Room in your app, add the following dependencies to your app's build.gradle file:</a:t>
            </a:r>
          </a:p>
          <a:p>
            <a:pPr marL="0" indent="0">
              <a:buClr>
                <a:srgbClr val="FF0000"/>
              </a:buClr>
              <a:buNone/>
            </a:pP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2220453"/>
            <a:ext cx="8989453" cy="4357334"/>
          </a:xfrm>
          <a:prstGeom prst="rect">
            <a:avLst/>
          </a:prstGeom>
        </p:spPr>
      </p:pic>
    </p:spTree>
    <p:extLst>
      <p:ext uri="{BB962C8B-B14F-4D97-AF65-F5344CB8AC3E}">
        <p14:creationId xmlns:p14="http://schemas.microsoft.com/office/powerpoint/2010/main" val="146607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Overview</a:t>
            </a:r>
          </a:p>
        </p:txBody>
      </p:sp>
      <p:sp>
        <p:nvSpPr>
          <p:cNvPr id="3" name="Content Placeholder 2"/>
          <p:cNvSpPr>
            <a:spLocks noGrp="1"/>
          </p:cNvSpPr>
          <p:nvPr>
            <p:ph idx="1"/>
          </p:nvPr>
        </p:nvSpPr>
        <p:spPr>
          <a:xfrm>
            <a:off x="347216" y="1699674"/>
            <a:ext cx="11192253" cy="3348843"/>
          </a:xfrm>
        </p:spPr>
        <p:txBody>
          <a:bodyPr>
            <a:noAutofit/>
          </a:bodyPr>
          <a:lstStyle/>
          <a:p>
            <a:pPr>
              <a:buClr>
                <a:srgbClr val="FF0000"/>
              </a:buClr>
              <a:buFont typeface="Wingdings" panose="05000000000000000000" pitchFamily="2" charset="2"/>
              <a:buChar char="§"/>
            </a:pPr>
            <a:r>
              <a:rPr lang="en-US" sz="2000" dirty="0"/>
              <a:t>Several options to store app data.</a:t>
            </a:r>
          </a:p>
          <a:p>
            <a:pPr>
              <a:buClr>
                <a:srgbClr val="FF0000"/>
              </a:buClr>
              <a:buFont typeface="Wingdings" panose="05000000000000000000" pitchFamily="2" charset="2"/>
              <a:buChar char="§"/>
            </a:pPr>
            <a:r>
              <a:rPr lang="en-US" sz="2000" b="1" dirty="0"/>
              <a:t>App-specific storage:</a:t>
            </a:r>
            <a:r>
              <a:rPr lang="en-US" sz="2000" dirty="0"/>
              <a:t> Store files that are meant for your app's use only, either in dedicated directories within an internal storage volume or different dedicated directories within external storage. Use the directories within internal storage to save sensitive information that other apps shouldn't access.</a:t>
            </a:r>
          </a:p>
          <a:p>
            <a:pPr>
              <a:buClr>
                <a:srgbClr val="FF0000"/>
              </a:buClr>
              <a:buFont typeface="Wingdings" panose="05000000000000000000" pitchFamily="2" charset="2"/>
              <a:buChar char="§"/>
            </a:pPr>
            <a:r>
              <a:rPr lang="en-US" sz="2000" b="1" dirty="0"/>
              <a:t>Shared storage:</a:t>
            </a:r>
            <a:r>
              <a:rPr lang="en-US" sz="2000" dirty="0"/>
              <a:t> Store files that your app intends to share with other apps, including media, documents, and other files.</a:t>
            </a:r>
          </a:p>
          <a:p>
            <a:pPr>
              <a:buClr>
                <a:srgbClr val="FF0000"/>
              </a:buClr>
              <a:buFont typeface="Wingdings" panose="05000000000000000000" pitchFamily="2" charset="2"/>
              <a:buChar char="§"/>
            </a:pPr>
            <a:r>
              <a:rPr lang="en-US" sz="2000" b="1" dirty="0"/>
              <a:t>Preferences:</a:t>
            </a:r>
            <a:r>
              <a:rPr lang="en-US" sz="2000" dirty="0"/>
              <a:t> Store private, primitive data in key-value pairs.</a:t>
            </a:r>
          </a:p>
          <a:p>
            <a:pPr>
              <a:buClr>
                <a:srgbClr val="FF0000"/>
              </a:buClr>
              <a:buFont typeface="Wingdings" panose="05000000000000000000" pitchFamily="2" charset="2"/>
              <a:buChar char="§"/>
            </a:pPr>
            <a:r>
              <a:rPr lang="en-US" sz="2000" b="1" dirty="0"/>
              <a:t>Databases:</a:t>
            </a:r>
            <a:r>
              <a:rPr lang="en-US" sz="2000" dirty="0"/>
              <a:t> Store structured data in a private database using the Room persistence library/ SQLite</a:t>
            </a:r>
          </a:p>
          <a:p>
            <a:pPr>
              <a:buClr>
                <a:srgbClr val="FF0000"/>
              </a:buClr>
              <a:buFont typeface="Wingdings" panose="05000000000000000000" pitchFamily="2" charset="2"/>
              <a:buChar char="§"/>
            </a:pPr>
            <a:r>
              <a:rPr lang="en-US" sz="2000" b="1" dirty="0"/>
              <a:t>Network Storage: </a:t>
            </a:r>
            <a:r>
              <a:rPr lang="en-US" sz="2000" dirty="0"/>
              <a:t>Store and sync data across multiple clients using Firebase (Real time Database).</a:t>
            </a:r>
            <a:endParaRPr lang="en-US" sz="2000" b="1" dirty="0"/>
          </a:p>
          <a:p>
            <a:pPr marL="0" indent="0">
              <a:buClr>
                <a:srgbClr val="FF0000"/>
              </a:buClr>
              <a:buNone/>
            </a:pP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83993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Room Components</a:t>
            </a:r>
          </a:p>
        </p:txBody>
      </p:sp>
      <p:sp>
        <p:nvSpPr>
          <p:cNvPr id="3" name="Content Placeholder 2"/>
          <p:cNvSpPr>
            <a:spLocks noGrp="1"/>
          </p:cNvSpPr>
          <p:nvPr>
            <p:ph idx="1"/>
          </p:nvPr>
        </p:nvSpPr>
        <p:spPr>
          <a:xfrm>
            <a:off x="347216" y="1699674"/>
            <a:ext cx="11333922" cy="4907188"/>
          </a:xfrm>
        </p:spPr>
        <p:txBody>
          <a:bodyPr>
            <a:noAutofit/>
          </a:bodyPr>
          <a:lstStyle/>
          <a:p>
            <a:pPr>
              <a:buClr>
                <a:srgbClr val="FF0000"/>
              </a:buClr>
              <a:buFont typeface="Wingdings" panose="05000000000000000000" pitchFamily="2" charset="2"/>
              <a:buChar char="§"/>
            </a:pPr>
            <a:r>
              <a:rPr lang="en-US" sz="2000" dirty="0"/>
              <a:t>There are 3 major components in Room:</a:t>
            </a:r>
          </a:p>
          <a:p>
            <a:pPr marL="457200" indent="-457200">
              <a:buClr>
                <a:srgbClr val="FF0000"/>
              </a:buClr>
              <a:buFont typeface="+mj-lt"/>
              <a:buAutoNum type="arabicPeriod"/>
            </a:pPr>
            <a:r>
              <a:rPr lang="en-US" sz="2000" b="1" dirty="0">
                <a:solidFill>
                  <a:srgbClr val="002060"/>
                </a:solidFill>
              </a:rPr>
              <a:t>Database</a:t>
            </a:r>
            <a:r>
              <a:rPr lang="en-US" sz="2000" dirty="0"/>
              <a:t>: Contains the database holder and serves as the main access point for the underlying connection to your app's persisted, relational data. </a:t>
            </a:r>
          </a:p>
          <a:p>
            <a:pPr marL="457200" indent="-457200">
              <a:buClr>
                <a:srgbClr val="FF0000"/>
              </a:buClr>
              <a:buFont typeface="+mj-lt"/>
              <a:buAutoNum type="arabicPeriod"/>
            </a:pPr>
            <a:r>
              <a:rPr lang="en-US" sz="2000" b="1" dirty="0">
                <a:solidFill>
                  <a:srgbClr val="002060"/>
                </a:solidFill>
              </a:rPr>
              <a:t>Entity</a:t>
            </a:r>
            <a:r>
              <a:rPr lang="en-US" sz="2000" dirty="0"/>
              <a:t>: Represents a table within the database.</a:t>
            </a:r>
          </a:p>
          <a:p>
            <a:pPr marL="457200" indent="-457200">
              <a:buClr>
                <a:srgbClr val="FF0000"/>
              </a:buClr>
              <a:buFont typeface="+mj-lt"/>
              <a:buAutoNum type="arabicPeriod"/>
            </a:pPr>
            <a:r>
              <a:rPr lang="en-US" sz="2000" b="1" dirty="0">
                <a:solidFill>
                  <a:srgbClr val="002060"/>
                </a:solidFill>
              </a:rPr>
              <a:t>DAO</a:t>
            </a:r>
            <a:r>
              <a:rPr lang="en-US" sz="2000" dirty="0"/>
              <a:t>: Contains the methods used for accessing the database.</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063355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Room Components</a:t>
            </a:r>
          </a:p>
        </p:txBody>
      </p:sp>
      <p:sp>
        <p:nvSpPr>
          <p:cNvPr id="3" name="Content Placeholder 2"/>
          <p:cNvSpPr>
            <a:spLocks noGrp="1"/>
          </p:cNvSpPr>
          <p:nvPr>
            <p:ph idx="1"/>
          </p:nvPr>
        </p:nvSpPr>
        <p:spPr>
          <a:xfrm>
            <a:off x="347216" y="1699674"/>
            <a:ext cx="5190699" cy="4739763"/>
          </a:xfrm>
        </p:spPr>
        <p:txBody>
          <a:bodyPr>
            <a:noAutofit/>
          </a:bodyPr>
          <a:lstStyle/>
          <a:p>
            <a:pPr>
              <a:buClr>
                <a:srgbClr val="FF0000"/>
              </a:buClr>
              <a:buFont typeface="Wingdings" panose="05000000000000000000" pitchFamily="2" charset="2"/>
              <a:buChar char="§"/>
            </a:pPr>
            <a:r>
              <a:rPr lang="en-US" sz="2000" dirty="0"/>
              <a:t>The app uses the Room database to get the data access objects, or DAOs, associated with that database. </a:t>
            </a:r>
          </a:p>
          <a:p>
            <a:pPr>
              <a:buClr>
                <a:srgbClr val="FF0000"/>
              </a:buClr>
              <a:buFont typeface="Wingdings" panose="05000000000000000000" pitchFamily="2" charset="2"/>
              <a:buChar char="§"/>
            </a:pPr>
            <a:r>
              <a:rPr lang="en-US" sz="2000" dirty="0"/>
              <a:t>The app then uses each DAO to get entities from the database and save any changes to those entities back to the database.</a:t>
            </a:r>
          </a:p>
          <a:p>
            <a:pPr>
              <a:buClr>
                <a:srgbClr val="FF0000"/>
              </a:buClr>
              <a:buFont typeface="Wingdings" panose="05000000000000000000" pitchFamily="2" charset="2"/>
              <a:buChar char="§"/>
            </a:pPr>
            <a:r>
              <a:rPr lang="en-US" sz="2000" dirty="0"/>
              <a:t>Finally, the app uses an entity to get and set values that correspond to table columns within the database.:</a:t>
            </a:r>
          </a:p>
          <a:p>
            <a:pPr marL="0" indent="0">
              <a:buClr>
                <a:srgbClr val="FF0000"/>
              </a:buClr>
              <a:buNone/>
            </a:pP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760" y="1444312"/>
            <a:ext cx="5715000" cy="5162550"/>
          </a:xfrm>
          <a:prstGeom prst="rect">
            <a:avLst/>
          </a:prstGeom>
        </p:spPr>
      </p:pic>
    </p:spTree>
    <p:extLst>
      <p:ext uri="{BB962C8B-B14F-4D97-AF65-F5344CB8AC3E}">
        <p14:creationId xmlns:p14="http://schemas.microsoft.com/office/powerpoint/2010/main" val="132443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Entity</a:t>
            </a:r>
          </a:p>
        </p:txBody>
      </p:sp>
      <p:sp>
        <p:nvSpPr>
          <p:cNvPr id="3" name="Content Placeholder 2"/>
          <p:cNvSpPr>
            <a:spLocks noGrp="1"/>
          </p:cNvSpPr>
          <p:nvPr>
            <p:ph idx="1"/>
          </p:nvPr>
        </p:nvSpPr>
        <p:spPr>
          <a:xfrm>
            <a:off x="347216" y="1699674"/>
            <a:ext cx="5190699" cy="4739763"/>
          </a:xfrm>
        </p:spPr>
        <p:txBody>
          <a:bodyPr>
            <a:noAutofit/>
          </a:bodyPr>
          <a:lstStyle/>
          <a:p>
            <a:pPr>
              <a:buClr>
                <a:srgbClr val="FF0000"/>
              </a:buClr>
              <a:buFont typeface="Wingdings" panose="05000000000000000000" pitchFamily="2" charset="2"/>
              <a:buChar char="§"/>
            </a:pPr>
            <a:r>
              <a:rPr lang="en-US" sz="2000" dirty="0"/>
              <a:t>Represents a table within the database.</a:t>
            </a:r>
            <a:endParaRPr lang="en-US" sz="2000" b="1" dirty="0">
              <a:solidFill>
                <a:srgbClr val="FFC000"/>
              </a:solidFill>
            </a:endParaRPr>
          </a:p>
          <a:p>
            <a:pPr>
              <a:buClr>
                <a:srgbClr val="FF0000"/>
              </a:buClr>
              <a:buFont typeface="Wingdings" panose="05000000000000000000" pitchFamily="2" charset="2"/>
              <a:buChar char="§"/>
            </a:pPr>
            <a:r>
              <a:rPr lang="en-US" sz="2000" b="1" dirty="0">
                <a:solidFill>
                  <a:srgbClr val="FFC000"/>
                </a:solidFill>
              </a:rPr>
              <a:t>@Entity </a:t>
            </a:r>
          </a:p>
          <a:p>
            <a:pPr>
              <a:buClr>
                <a:srgbClr val="FF0000"/>
              </a:buClr>
              <a:buFont typeface="Wingdings" panose="05000000000000000000" pitchFamily="2" charset="2"/>
              <a:buChar char="§"/>
            </a:pPr>
            <a:r>
              <a:rPr lang="en-US" sz="2000" b="1" dirty="0"/>
              <a:t>Primary key</a:t>
            </a:r>
          </a:p>
          <a:p>
            <a:pPr>
              <a:buClr>
                <a:srgbClr val="FF0000"/>
              </a:buClr>
              <a:buFont typeface="Wingdings" panose="05000000000000000000" pitchFamily="2" charset="2"/>
              <a:buChar char="§"/>
            </a:pPr>
            <a:r>
              <a:rPr lang="en-US" sz="2000" b="1" dirty="0"/>
              <a:t>Column Info</a:t>
            </a:r>
          </a:p>
          <a:p>
            <a:pPr>
              <a:buClr>
                <a:srgbClr val="FF0000"/>
              </a:buClr>
              <a:buFont typeface="Wingdings" panose="05000000000000000000" pitchFamily="2" charset="2"/>
              <a:buChar char="§"/>
            </a:pPr>
            <a:r>
              <a:rPr lang="en-US" sz="2000" b="1" dirty="0"/>
              <a:t>Table name</a:t>
            </a:r>
          </a:p>
          <a:p>
            <a:pPr marL="0" indent="0">
              <a:buClr>
                <a:srgbClr val="FF0000"/>
              </a:buClr>
              <a:buNone/>
            </a:pP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820" y="2420721"/>
            <a:ext cx="4395539" cy="28079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632" y="3631505"/>
            <a:ext cx="4715207" cy="2807932"/>
          </a:xfrm>
          <a:prstGeom prst="rect">
            <a:avLst/>
          </a:prstGeom>
        </p:spPr>
      </p:pic>
    </p:spTree>
    <p:extLst>
      <p:ext uri="{BB962C8B-B14F-4D97-AF65-F5344CB8AC3E}">
        <p14:creationId xmlns:p14="http://schemas.microsoft.com/office/powerpoint/2010/main" val="3032637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Data Access Objects (Dao)</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637" t="320" r="6637" b="-320"/>
          <a:stretch/>
        </p:blipFill>
        <p:spPr>
          <a:xfrm>
            <a:off x="-203691" y="1857024"/>
            <a:ext cx="6177047" cy="3771044"/>
          </a:xfrm>
          <a:prstGeom prst="rect">
            <a:avLst/>
          </a:prstGeom>
        </p:spPr>
      </p:pic>
      <p:sp>
        <p:nvSpPr>
          <p:cNvPr id="9" name="TextBox 8"/>
          <p:cNvSpPr txBox="1"/>
          <p:nvPr/>
        </p:nvSpPr>
        <p:spPr>
          <a:xfrm>
            <a:off x="2279560" y="1434411"/>
            <a:ext cx="1725769" cy="400110"/>
          </a:xfrm>
          <a:prstGeom prst="rect">
            <a:avLst/>
          </a:prstGeom>
          <a:noFill/>
        </p:spPr>
        <p:txBody>
          <a:bodyPr wrap="square" rtlCol="0">
            <a:spAutoFit/>
          </a:bodyPr>
          <a:lstStyle/>
          <a:p>
            <a:r>
              <a:rPr lang="en-US" sz="2000" b="1" dirty="0">
                <a:solidFill>
                  <a:srgbClr val="002060"/>
                </a:solidFill>
              </a:rPr>
              <a:t>Instance 1</a:t>
            </a:r>
          </a:p>
        </p:txBody>
      </p:sp>
      <p:sp>
        <p:nvSpPr>
          <p:cNvPr id="10" name="TextBox 9"/>
          <p:cNvSpPr txBox="1"/>
          <p:nvPr/>
        </p:nvSpPr>
        <p:spPr>
          <a:xfrm>
            <a:off x="8217676" y="3742546"/>
            <a:ext cx="1725769" cy="400110"/>
          </a:xfrm>
          <a:prstGeom prst="rect">
            <a:avLst/>
          </a:prstGeom>
          <a:noFill/>
        </p:spPr>
        <p:txBody>
          <a:bodyPr wrap="square" rtlCol="0">
            <a:spAutoFit/>
          </a:bodyPr>
          <a:lstStyle/>
          <a:p>
            <a:r>
              <a:rPr lang="en-US" sz="2000" b="1" dirty="0">
                <a:solidFill>
                  <a:srgbClr val="002060"/>
                </a:solidFill>
              </a:rPr>
              <a:t>Instance 3</a:t>
            </a:r>
          </a:p>
        </p:txBody>
      </p:sp>
      <p:sp>
        <p:nvSpPr>
          <p:cNvPr id="12" name="Rounded Rectangle 11"/>
          <p:cNvSpPr/>
          <p:nvPr/>
        </p:nvSpPr>
        <p:spPr>
          <a:xfrm>
            <a:off x="3477297" y="6040477"/>
            <a:ext cx="5782614" cy="56685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a:t>Dao contains the methods used for accessing the database.</a:t>
            </a:r>
            <a:endParaRPr lang="en-US" b="1" dirty="0">
              <a:solidFill>
                <a:srgbClr val="00206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7057" y="1903964"/>
            <a:ext cx="6087325" cy="1838582"/>
          </a:xfrm>
          <a:prstGeom prst="rect">
            <a:avLst/>
          </a:prstGeom>
        </p:spPr>
      </p:pic>
      <p:sp>
        <p:nvSpPr>
          <p:cNvPr id="14" name="TextBox 13"/>
          <p:cNvSpPr txBox="1"/>
          <p:nvPr/>
        </p:nvSpPr>
        <p:spPr>
          <a:xfrm>
            <a:off x="8112499" y="1456914"/>
            <a:ext cx="1725769" cy="400110"/>
          </a:xfrm>
          <a:prstGeom prst="rect">
            <a:avLst/>
          </a:prstGeom>
          <a:noFill/>
        </p:spPr>
        <p:txBody>
          <a:bodyPr wrap="square" rtlCol="0">
            <a:spAutoFit/>
          </a:bodyPr>
          <a:lstStyle/>
          <a:p>
            <a:r>
              <a:rPr lang="en-US" sz="2000" b="1" dirty="0">
                <a:solidFill>
                  <a:srgbClr val="002060"/>
                </a:solidFill>
              </a:rPr>
              <a:t>Instance 2</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262089"/>
            <a:ext cx="6096000" cy="1387365"/>
          </a:xfrm>
          <a:prstGeom prst="rect">
            <a:avLst/>
          </a:prstGeom>
        </p:spPr>
      </p:pic>
    </p:spTree>
    <p:extLst>
      <p:ext uri="{BB962C8B-B14F-4D97-AF65-F5344CB8AC3E}">
        <p14:creationId xmlns:p14="http://schemas.microsoft.com/office/powerpoint/2010/main" val="156901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Database</a:t>
            </a:r>
          </a:p>
        </p:txBody>
      </p:sp>
      <p:sp>
        <p:nvSpPr>
          <p:cNvPr id="3" name="Content Placeholder 2"/>
          <p:cNvSpPr>
            <a:spLocks noGrp="1"/>
          </p:cNvSpPr>
          <p:nvPr>
            <p:ph idx="1"/>
          </p:nvPr>
        </p:nvSpPr>
        <p:spPr>
          <a:xfrm>
            <a:off x="347217" y="1699674"/>
            <a:ext cx="4443724" cy="4855671"/>
          </a:xfrm>
        </p:spPr>
        <p:txBody>
          <a:bodyPr>
            <a:noAutofit/>
          </a:bodyPr>
          <a:lstStyle/>
          <a:p>
            <a:pPr>
              <a:buClr>
                <a:srgbClr val="FF0000"/>
              </a:buClr>
            </a:pPr>
            <a:r>
              <a:rPr lang="en-US" sz="2000" dirty="0"/>
              <a:t>The class that's annotated with </a:t>
            </a:r>
            <a:r>
              <a:rPr lang="en-US" sz="2000" b="1" dirty="0">
                <a:solidFill>
                  <a:srgbClr val="FFC000"/>
                </a:solidFill>
              </a:rPr>
              <a:t>@Database</a:t>
            </a:r>
            <a:r>
              <a:rPr lang="en-US" sz="2000" dirty="0"/>
              <a:t> should satisfy the following conditions:</a:t>
            </a:r>
            <a:endParaRPr lang="en-US" sz="1600" dirty="0"/>
          </a:p>
          <a:p>
            <a:pPr lvl="1">
              <a:buClr>
                <a:srgbClr val="FF0000"/>
              </a:buClr>
              <a:buFont typeface="Wingdings" panose="05000000000000000000" pitchFamily="2" charset="2"/>
              <a:buChar char="Ø"/>
            </a:pPr>
            <a:r>
              <a:rPr lang="en-US" sz="1800" dirty="0"/>
              <a:t>Be an abstract class that extends </a:t>
            </a:r>
            <a:r>
              <a:rPr lang="en-US" sz="1800" b="1" dirty="0"/>
              <a:t>RoomDatabase</a:t>
            </a:r>
            <a:r>
              <a:rPr lang="en-US" sz="1800" dirty="0"/>
              <a:t>.</a:t>
            </a:r>
          </a:p>
          <a:p>
            <a:pPr lvl="1">
              <a:buClr>
                <a:srgbClr val="FF0000"/>
              </a:buClr>
              <a:buFont typeface="Wingdings" panose="05000000000000000000" pitchFamily="2" charset="2"/>
              <a:buChar char="Ø"/>
            </a:pPr>
            <a:r>
              <a:rPr lang="en-US" sz="1800" dirty="0"/>
              <a:t>Include the list of entities associated with the database within the annotation.</a:t>
            </a:r>
          </a:p>
          <a:p>
            <a:pPr lvl="1">
              <a:buClr>
                <a:srgbClr val="FF0000"/>
              </a:buClr>
              <a:buFont typeface="Wingdings" panose="05000000000000000000" pitchFamily="2" charset="2"/>
              <a:buChar char="Ø"/>
            </a:pPr>
            <a:r>
              <a:rPr lang="en-US" sz="1800" dirty="0"/>
              <a:t>Contain an abstract method that has 0 arguments and returns the class that is annotated with </a:t>
            </a:r>
            <a:r>
              <a:rPr lang="en-US" sz="1800" b="1" dirty="0">
                <a:solidFill>
                  <a:srgbClr val="FFC000"/>
                </a:solidFill>
              </a:rPr>
              <a:t>@Dao</a:t>
            </a:r>
            <a:r>
              <a:rPr lang="en-US" sz="1800" dirty="0"/>
              <a:t>.</a:t>
            </a:r>
          </a:p>
          <a:p>
            <a:pPr lvl="1">
              <a:buClr>
                <a:srgbClr val="FF0000"/>
              </a:buClr>
              <a:buFont typeface="Wingdings" panose="05000000000000000000" pitchFamily="2" charset="2"/>
              <a:buChar char="Ø"/>
            </a:pPr>
            <a:r>
              <a:rPr lang="en-US" sz="1800" dirty="0"/>
              <a:t>At runtime, you can acquire an instance of Database by calling Room.databaseBuilder() or Room.inMemoryDatabaseBuilder().</a:t>
            </a:r>
          </a:p>
          <a:p>
            <a:pPr marL="0" indent="0">
              <a:buClr>
                <a:srgbClr val="FF0000"/>
              </a:buClr>
              <a:buNone/>
            </a:pP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79" y="2185293"/>
            <a:ext cx="6899853" cy="129997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839" y="4307319"/>
            <a:ext cx="6876734" cy="805594"/>
          </a:xfrm>
          <a:prstGeom prst="rect">
            <a:avLst/>
          </a:prstGeom>
        </p:spPr>
      </p:pic>
    </p:spTree>
    <p:extLst>
      <p:ext uri="{BB962C8B-B14F-4D97-AF65-F5344CB8AC3E}">
        <p14:creationId xmlns:p14="http://schemas.microsoft.com/office/powerpoint/2010/main" val="158589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394" y="2841039"/>
            <a:ext cx="10515600" cy="1325563"/>
          </a:xfrm>
        </p:spPr>
        <p:txBody>
          <a:bodyPr/>
          <a:lstStyle/>
          <a:p>
            <a:r>
              <a:rPr lang="en-US" b="1" dirty="0">
                <a:solidFill>
                  <a:schemeClr val="accent1">
                    <a:lumMod val="50000"/>
                  </a:schemeClr>
                </a:solidFill>
              </a:rPr>
              <a:t>THANK YOU</a:t>
            </a:r>
          </a:p>
        </p:txBody>
      </p:sp>
    </p:spTree>
    <p:extLst>
      <p:ext uri="{BB962C8B-B14F-4D97-AF65-F5344CB8AC3E}">
        <p14:creationId xmlns:p14="http://schemas.microsoft.com/office/powerpoint/2010/main" val="331393163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216" y="1699675"/>
            <a:ext cx="11308163" cy="4289002"/>
          </a:xfrm>
        </p:spPr>
        <p:txBody>
          <a:bodyPr>
            <a:noAutofit/>
          </a:bodyPr>
          <a:lstStyle/>
          <a:p>
            <a:pPr marL="0" indent="0">
              <a:buClr>
                <a:srgbClr val="FF0000"/>
              </a:buClr>
              <a:buNone/>
            </a:pP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grpSp>
        <p:nvGrpSpPr>
          <p:cNvPr id="9" name="Group 8"/>
          <p:cNvGrpSpPr/>
          <p:nvPr/>
        </p:nvGrpSpPr>
        <p:grpSpPr>
          <a:xfrm>
            <a:off x="2335236" y="-112543"/>
            <a:ext cx="7680961" cy="6970543"/>
            <a:chOff x="2067803" y="0"/>
            <a:chExt cx="7815473" cy="8287907"/>
          </a:xfrm>
          <a:solidFill>
            <a:srgbClr val="FF0000"/>
          </a:solidFill>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18" y="0"/>
              <a:ext cx="7763958" cy="4105848"/>
            </a:xfrm>
            <a:prstGeom prst="rect">
              <a:avLst/>
            </a:prstGeom>
            <a:grp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803" y="4105848"/>
              <a:ext cx="7411484" cy="4182059"/>
            </a:xfrm>
            <a:prstGeom prst="rect">
              <a:avLst/>
            </a:prstGeom>
            <a:grpFill/>
          </p:spPr>
        </p:pic>
      </p:grpSp>
      <p:cxnSp>
        <p:nvCxnSpPr>
          <p:cNvPr id="11" name="Straight Connector 10"/>
          <p:cNvCxnSpPr/>
          <p:nvPr/>
        </p:nvCxnSpPr>
        <p:spPr>
          <a:xfrm>
            <a:off x="2424501" y="12879"/>
            <a:ext cx="0" cy="6819364"/>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9852338" y="12879"/>
            <a:ext cx="0" cy="6819364"/>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424501" y="12879"/>
            <a:ext cx="7427837"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2424501" y="6832243"/>
            <a:ext cx="742783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6592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Selecting Storage Type</a:t>
            </a:r>
          </a:p>
        </p:txBody>
      </p:sp>
      <p:sp>
        <p:nvSpPr>
          <p:cNvPr id="3" name="Content Placeholder 2"/>
          <p:cNvSpPr>
            <a:spLocks noGrp="1"/>
          </p:cNvSpPr>
          <p:nvPr>
            <p:ph idx="1"/>
          </p:nvPr>
        </p:nvSpPr>
        <p:spPr>
          <a:xfrm>
            <a:off x="347217" y="1699674"/>
            <a:ext cx="11218011" cy="4688247"/>
          </a:xfrm>
        </p:spPr>
        <p:txBody>
          <a:bodyPr>
            <a:noAutofit/>
          </a:bodyPr>
          <a:lstStyle/>
          <a:p>
            <a:pPr>
              <a:buClr>
                <a:srgbClr val="FF0000"/>
              </a:buClr>
              <a:buFont typeface="Wingdings" panose="05000000000000000000" pitchFamily="2" charset="2"/>
              <a:buChar char="§"/>
            </a:pPr>
            <a:r>
              <a:rPr lang="en-US" sz="2000" b="1" dirty="0"/>
              <a:t>How much space does your data require?</a:t>
            </a:r>
          </a:p>
          <a:p>
            <a:pPr lvl="1">
              <a:buClr>
                <a:srgbClr val="FF0000"/>
              </a:buClr>
              <a:buFont typeface="Wingdings" panose="05000000000000000000" pitchFamily="2" charset="2"/>
              <a:buChar char="Ø"/>
            </a:pPr>
            <a:r>
              <a:rPr lang="en-US" sz="1800" dirty="0"/>
              <a:t>Internal storage has limited space for app-specific data. Use other types of storage if you need to save a substantial amount of data.</a:t>
            </a:r>
          </a:p>
          <a:p>
            <a:pPr>
              <a:buClr>
                <a:srgbClr val="FF0000"/>
              </a:buClr>
              <a:buFont typeface="Wingdings" panose="05000000000000000000" pitchFamily="2" charset="2"/>
              <a:buChar char="§"/>
            </a:pPr>
            <a:r>
              <a:rPr lang="en-US" sz="2000" b="1" dirty="0"/>
              <a:t>How reliable does data access need to be?</a:t>
            </a:r>
          </a:p>
          <a:p>
            <a:pPr lvl="1">
              <a:buClr>
                <a:srgbClr val="FF0000"/>
              </a:buClr>
              <a:buFont typeface="Wingdings" panose="05000000000000000000" pitchFamily="2" charset="2"/>
              <a:buChar char="Ø"/>
            </a:pPr>
            <a:r>
              <a:rPr lang="en-US" sz="1800" dirty="0"/>
              <a:t>If your app's basic functionality requires certain data, such as when your app is starting up, place the data within internal storage directory or a database. App-specific files that are stored in external storage aren't always accessible because some devices allow users to remove a physical device that corresponds to external storage.</a:t>
            </a:r>
          </a:p>
          <a:p>
            <a:pPr>
              <a:buClr>
                <a:srgbClr val="FF0000"/>
              </a:buClr>
              <a:buFont typeface="Wingdings" panose="05000000000000000000" pitchFamily="2" charset="2"/>
              <a:buChar char="§"/>
            </a:pPr>
            <a:r>
              <a:rPr lang="en-US" sz="2000" b="1" dirty="0"/>
              <a:t>What kind of data do you need to store?</a:t>
            </a:r>
          </a:p>
          <a:p>
            <a:pPr lvl="1">
              <a:buClr>
                <a:srgbClr val="FF0000"/>
              </a:buClr>
              <a:buFont typeface="Wingdings" panose="05000000000000000000" pitchFamily="2" charset="2"/>
              <a:buChar char="Ø"/>
            </a:pPr>
            <a:r>
              <a:rPr lang="en-US" sz="1800" dirty="0"/>
              <a:t>If you have data that's only meaningful for your app, use app-specific storage. For shareable media content, use shared storage so that other apps can access the content. For structured data, use either preferences (for key-value data) or a database (for data that contains more than 2 columns).</a:t>
            </a:r>
          </a:p>
          <a:p>
            <a:pPr>
              <a:buClr>
                <a:srgbClr val="FF0000"/>
              </a:buClr>
              <a:buFont typeface="Wingdings" panose="05000000000000000000" pitchFamily="2" charset="2"/>
              <a:buChar char="§"/>
            </a:pPr>
            <a:r>
              <a:rPr lang="en-US" sz="2000" b="1" dirty="0"/>
              <a:t>Should the data be private to your app?</a:t>
            </a:r>
          </a:p>
          <a:p>
            <a:pPr lvl="1">
              <a:buClr>
                <a:srgbClr val="FF0000"/>
              </a:buClr>
              <a:buFont typeface="Wingdings" panose="05000000000000000000" pitchFamily="2" charset="2"/>
              <a:buChar char="Ø"/>
            </a:pPr>
            <a:r>
              <a:rPr lang="en-US" sz="1800" dirty="0"/>
              <a:t>When storing sensitive data—data that shouldn't be accessible from any other app—use internal storage, preferences, or a database. Internal storage has the added benefit of the data being hidden from users.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119192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App Specific Storage</a:t>
            </a:r>
          </a:p>
        </p:txBody>
      </p:sp>
      <p:sp>
        <p:nvSpPr>
          <p:cNvPr id="3" name="Content Placeholder 2"/>
          <p:cNvSpPr>
            <a:spLocks noGrp="1"/>
          </p:cNvSpPr>
          <p:nvPr>
            <p:ph idx="1"/>
          </p:nvPr>
        </p:nvSpPr>
        <p:spPr>
          <a:xfrm>
            <a:off x="231305" y="1699674"/>
            <a:ext cx="11321043" cy="4804157"/>
          </a:xfrm>
        </p:spPr>
        <p:txBody>
          <a:bodyPr>
            <a:noAutofit/>
          </a:bodyPr>
          <a:lstStyle/>
          <a:p>
            <a:pPr>
              <a:buClr>
                <a:srgbClr val="FF0000"/>
              </a:buClr>
              <a:buFont typeface="Wingdings" panose="05000000000000000000" pitchFamily="2" charset="2"/>
              <a:buChar char="§"/>
            </a:pPr>
            <a:r>
              <a:rPr lang="en-US" sz="2000" dirty="0"/>
              <a:t>There are </a:t>
            </a:r>
            <a:r>
              <a:rPr lang="en-US" sz="2000" b="1" dirty="0"/>
              <a:t>Two types </a:t>
            </a:r>
            <a:r>
              <a:rPr lang="en-US" sz="2000" dirty="0"/>
              <a:t>of App Specific Storage</a:t>
            </a:r>
          </a:p>
          <a:p>
            <a:pPr>
              <a:buClr>
                <a:srgbClr val="FF0000"/>
              </a:buClr>
              <a:buFont typeface="Wingdings" panose="05000000000000000000" pitchFamily="2" charset="2"/>
              <a:buChar char="§"/>
            </a:pPr>
            <a:r>
              <a:rPr lang="en-US" sz="2000" b="1" dirty="0"/>
              <a:t>Internal storage directories:</a:t>
            </a:r>
            <a:r>
              <a:rPr lang="en-US" sz="2000" dirty="0"/>
              <a:t> These directories include both a dedicated location for storing persistent files, and another location for storing cache data. The system prevents other apps from accessing these locations, and on Android 10 (API level 29) and higher, these locations are encrypted. These characteristics make these locations a good place to store sensitive data that only your app itself can access.</a:t>
            </a:r>
          </a:p>
          <a:p>
            <a:pPr>
              <a:buClr>
                <a:srgbClr val="FF0000"/>
              </a:buClr>
              <a:buFont typeface="Wingdings" panose="05000000000000000000" pitchFamily="2" charset="2"/>
              <a:buChar char="§"/>
            </a:pPr>
            <a:r>
              <a:rPr lang="en-US" sz="2000" b="1" dirty="0"/>
              <a:t>External storage directories:</a:t>
            </a:r>
            <a:r>
              <a:rPr lang="en-US" sz="2000" dirty="0"/>
              <a:t> These directories include both a dedicated location for storing persistent files, and another location for storing cache data. Although it's possible for another app to access these directories if that app has the proper permissions, the files stored in these directories are meant for use only by your app. If you specifically intend to create files that other apps should be able to access, your app should store these files in the shared storage part of external storage instead.</a:t>
            </a:r>
          </a:p>
          <a:p>
            <a:pPr marL="0" indent="0">
              <a:buClr>
                <a:srgbClr val="FF0000"/>
              </a:buClr>
              <a:buNone/>
            </a:pP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76385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Internal Storage</a:t>
            </a:r>
          </a:p>
        </p:txBody>
      </p:sp>
      <p:sp>
        <p:nvSpPr>
          <p:cNvPr id="3" name="Content Placeholder 2"/>
          <p:cNvSpPr>
            <a:spLocks noGrp="1"/>
          </p:cNvSpPr>
          <p:nvPr>
            <p:ph idx="1"/>
          </p:nvPr>
        </p:nvSpPr>
        <p:spPr>
          <a:xfrm>
            <a:off x="347216" y="1699674"/>
            <a:ext cx="11243769" cy="4675368"/>
          </a:xfrm>
        </p:spPr>
        <p:txBody>
          <a:bodyPr>
            <a:noAutofit/>
          </a:bodyPr>
          <a:lstStyle/>
          <a:p>
            <a:pPr>
              <a:buClr>
                <a:srgbClr val="FF0000"/>
              </a:buClr>
              <a:buFont typeface="Wingdings" panose="05000000000000000000" pitchFamily="2" charset="2"/>
              <a:buChar char="§"/>
            </a:pPr>
            <a:r>
              <a:rPr lang="en-US" sz="2000" dirty="0"/>
              <a:t>For each app, the system provides directories within internal storage where an app can organize its files. </a:t>
            </a:r>
          </a:p>
          <a:p>
            <a:pPr>
              <a:buClr>
                <a:srgbClr val="FF0000"/>
              </a:buClr>
              <a:buFont typeface="Wingdings" panose="05000000000000000000" pitchFamily="2" charset="2"/>
              <a:buChar char="§"/>
            </a:pPr>
            <a:r>
              <a:rPr lang="en-US" sz="2000" dirty="0"/>
              <a:t>One directory is designed for your app's persistent files</a:t>
            </a:r>
          </a:p>
          <a:p>
            <a:pPr>
              <a:buClr>
                <a:srgbClr val="FF0000"/>
              </a:buClr>
              <a:buFont typeface="Wingdings" panose="05000000000000000000" pitchFamily="2" charset="2"/>
              <a:buChar char="§"/>
            </a:pPr>
            <a:r>
              <a:rPr lang="en-US" sz="2000" dirty="0"/>
              <a:t>Another contains your app's cached files. </a:t>
            </a:r>
          </a:p>
          <a:p>
            <a:pPr>
              <a:buClr>
                <a:srgbClr val="FF0000"/>
              </a:buClr>
              <a:buFont typeface="Wingdings" panose="05000000000000000000" pitchFamily="2" charset="2"/>
              <a:buChar char="§"/>
            </a:pPr>
            <a:r>
              <a:rPr lang="en-US" sz="2000" dirty="0"/>
              <a:t>Your app doesn't require any system permissions to read and write to files in these directories.</a:t>
            </a:r>
          </a:p>
          <a:p>
            <a:pPr>
              <a:buClr>
                <a:srgbClr val="FF0000"/>
              </a:buClr>
              <a:buFont typeface="Wingdings" panose="05000000000000000000" pitchFamily="2" charset="2"/>
              <a:buChar char="§"/>
            </a:pPr>
            <a:r>
              <a:rPr lang="en-US" sz="2000" dirty="0"/>
              <a:t>You can use the </a:t>
            </a:r>
            <a:r>
              <a:rPr lang="en-US" sz="2000" b="1" dirty="0">
                <a:solidFill>
                  <a:srgbClr val="002060"/>
                </a:solidFill>
              </a:rPr>
              <a:t>File API </a:t>
            </a:r>
            <a:r>
              <a:rPr lang="en-US" sz="2000" dirty="0"/>
              <a:t>to access and store files. </a:t>
            </a:r>
          </a:p>
          <a:p>
            <a:pPr>
              <a:buClr>
                <a:srgbClr val="FF0000"/>
              </a:buClr>
              <a:buFont typeface="Wingdings" panose="05000000000000000000" pitchFamily="2" charset="2"/>
              <a:buChar char="§"/>
            </a:pPr>
            <a:r>
              <a:rPr lang="en-US" sz="2000" dirty="0"/>
              <a:t>Your app's ordinary, persistent files reside in a directory that you can access using the </a:t>
            </a:r>
            <a:r>
              <a:rPr lang="en-US" sz="2000" b="1" dirty="0">
                <a:solidFill>
                  <a:srgbClr val="002060"/>
                </a:solidFill>
              </a:rPr>
              <a:t>FilesDir</a:t>
            </a:r>
            <a:r>
              <a:rPr lang="en-US" sz="2000" dirty="0"/>
              <a:t> property of a context object.</a:t>
            </a: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79" y="4841278"/>
            <a:ext cx="7629696" cy="851183"/>
          </a:xfrm>
          <a:prstGeom prst="rect">
            <a:avLst/>
          </a:prstGeom>
        </p:spPr>
      </p:pic>
    </p:spTree>
    <p:extLst>
      <p:ext uri="{BB962C8B-B14F-4D97-AF65-F5344CB8AC3E}">
        <p14:creationId xmlns:p14="http://schemas.microsoft.com/office/powerpoint/2010/main" val="263094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Internal Storage (Using Stream)</a:t>
            </a:r>
          </a:p>
        </p:txBody>
      </p:sp>
      <p:sp>
        <p:nvSpPr>
          <p:cNvPr id="3" name="Content Placeholder 2"/>
          <p:cNvSpPr>
            <a:spLocks noGrp="1"/>
          </p:cNvSpPr>
          <p:nvPr>
            <p:ph idx="1"/>
          </p:nvPr>
        </p:nvSpPr>
        <p:spPr>
          <a:xfrm>
            <a:off x="347216" y="1699674"/>
            <a:ext cx="11243769" cy="4675368"/>
          </a:xfrm>
        </p:spPr>
        <p:txBody>
          <a:bodyPr>
            <a:noAutofit/>
          </a:bodyPr>
          <a:lstStyle/>
          <a:p>
            <a:pPr>
              <a:buClr>
                <a:srgbClr val="FF0000"/>
              </a:buClr>
              <a:buFont typeface="Wingdings" panose="05000000000000000000" pitchFamily="2" charset="2"/>
              <a:buChar char="§"/>
            </a:pPr>
            <a:r>
              <a:rPr lang="en-US" sz="2000" dirty="0"/>
              <a:t>As an alternative to using the </a:t>
            </a:r>
            <a:r>
              <a:rPr lang="en-US" sz="2000" b="1" dirty="0">
                <a:solidFill>
                  <a:srgbClr val="FF0000"/>
                </a:solidFill>
              </a:rPr>
              <a:t>File API </a:t>
            </a:r>
            <a:r>
              <a:rPr lang="en-US" sz="2000" dirty="0"/>
              <a:t>for </a:t>
            </a:r>
            <a:r>
              <a:rPr lang="en-US" sz="2000" b="1" dirty="0"/>
              <a:t>storing data</a:t>
            </a:r>
            <a:r>
              <a:rPr lang="en-US" sz="2000" dirty="0"/>
              <a:t>, you can call </a:t>
            </a:r>
            <a:r>
              <a:rPr lang="en-US" sz="2000" b="1" dirty="0">
                <a:solidFill>
                  <a:srgbClr val="002060"/>
                </a:solidFill>
              </a:rPr>
              <a:t>openFileOutput()</a:t>
            </a:r>
            <a:r>
              <a:rPr lang="en-US" sz="2000" dirty="0"/>
              <a:t> to get a </a:t>
            </a:r>
            <a:r>
              <a:rPr lang="en-US" sz="2000" b="1" dirty="0">
                <a:solidFill>
                  <a:srgbClr val="4BD54B"/>
                </a:solidFill>
              </a:rPr>
              <a:t>FileOutputStream</a:t>
            </a:r>
            <a:r>
              <a:rPr lang="en-US" sz="2000" dirty="0">
                <a:solidFill>
                  <a:srgbClr val="4BD54B"/>
                </a:solidFill>
              </a:rPr>
              <a:t> </a:t>
            </a:r>
            <a:r>
              <a:rPr lang="en-US" sz="2000" dirty="0"/>
              <a:t>that writes to a file within the FilesDir directory. </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r>
              <a:rPr lang="en-US" sz="2000" dirty="0"/>
              <a:t>To allow other apps to access files stored in this directory within internal storage, use a </a:t>
            </a:r>
            <a:r>
              <a:rPr lang="en-US" sz="2000" dirty="0" err="1"/>
              <a:t>FileProvider</a:t>
            </a:r>
            <a:r>
              <a:rPr lang="en-US" sz="2000" dirty="0"/>
              <a:t> with the FLAG_GRANT_READ_URI_PERMISSION attribute.</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0" indent="0">
              <a:buClr>
                <a:srgbClr val="FF0000"/>
              </a:buClr>
              <a:buNone/>
            </a:pP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489" y="2505457"/>
            <a:ext cx="9833221" cy="1718814"/>
          </a:xfrm>
          <a:prstGeom prst="rect">
            <a:avLst/>
          </a:prstGeom>
        </p:spPr>
      </p:pic>
    </p:spTree>
    <p:extLst>
      <p:ext uri="{BB962C8B-B14F-4D97-AF65-F5344CB8AC3E}">
        <p14:creationId xmlns:p14="http://schemas.microsoft.com/office/powerpoint/2010/main" val="16151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Internal Storage (Using Stream)</a:t>
            </a:r>
          </a:p>
        </p:txBody>
      </p:sp>
      <p:sp>
        <p:nvSpPr>
          <p:cNvPr id="3" name="Content Placeholder 2"/>
          <p:cNvSpPr>
            <a:spLocks noGrp="1"/>
          </p:cNvSpPr>
          <p:nvPr>
            <p:ph idx="1"/>
          </p:nvPr>
        </p:nvSpPr>
        <p:spPr>
          <a:xfrm>
            <a:off x="347216" y="1699674"/>
            <a:ext cx="11243769" cy="4675368"/>
          </a:xfrm>
        </p:spPr>
        <p:txBody>
          <a:bodyPr>
            <a:noAutofit/>
          </a:bodyPr>
          <a:lstStyle/>
          <a:p>
            <a:pPr>
              <a:buClr>
                <a:srgbClr val="FF0000"/>
              </a:buClr>
              <a:buFont typeface="Wingdings" panose="05000000000000000000" pitchFamily="2" charset="2"/>
              <a:buChar char="§"/>
            </a:pPr>
            <a:r>
              <a:rPr lang="en-US" sz="2000" dirty="0"/>
              <a:t>To read a file as a stream, use </a:t>
            </a:r>
            <a:r>
              <a:rPr lang="en-US" sz="2000" b="1" dirty="0">
                <a:solidFill>
                  <a:srgbClr val="0070C0"/>
                </a:solidFill>
              </a:rPr>
              <a:t>openFileInput()</a:t>
            </a:r>
            <a:r>
              <a:rPr lang="en-US" sz="2000" dirty="0"/>
              <a:t> to get a </a:t>
            </a:r>
            <a:r>
              <a:rPr lang="en-US" sz="2000" b="1" dirty="0">
                <a:solidFill>
                  <a:srgbClr val="4BD54B"/>
                </a:solidFill>
              </a:rPr>
              <a:t>FileInputStream</a:t>
            </a:r>
            <a:r>
              <a:rPr lang="en-US" sz="2000" dirty="0">
                <a:solidFill>
                  <a:srgbClr val="4BD54B"/>
                </a:solidFill>
              </a:rPr>
              <a:t> </a:t>
            </a:r>
            <a:r>
              <a:rPr lang="en-US" sz="2000" dirty="0"/>
              <a:t>:</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0" indent="0">
              <a:buClr>
                <a:srgbClr val="FF0000"/>
              </a:buClr>
              <a:buNone/>
            </a:pP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60" y="2150897"/>
            <a:ext cx="9047978" cy="4385641"/>
          </a:xfrm>
          <a:prstGeom prst="rect">
            <a:avLst/>
          </a:prstGeom>
        </p:spPr>
      </p:pic>
    </p:spTree>
    <p:extLst>
      <p:ext uri="{BB962C8B-B14F-4D97-AF65-F5344CB8AC3E}">
        <p14:creationId xmlns:p14="http://schemas.microsoft.com/office/powerpoint/2010/main" val="11521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External Storage</a:t>
            </a:r>
          </a:p>
        </p:txBody>
      </p:sp>
      <p:sp>
        <p:nvSpPr>
          <p:cNvPr id="3" name="Content Placeholder 2"/>
          <p:cNvSpPr>
            <a:spLocks noGrp="1"/>
          </p:cNvSpPr>
          <p:nvPr>
            <p:ph idx="1"/>
          </p:nvPr>
        </p:nvSpPr>
        <p:spPr>
          <a:xfrm>
            <a:off x="347216" y="1699674"/>
            <a:ext cx="11475590" cy="4675368"/>
          </a:xfrm>
        </p:spPr>
        <p:txBody>
          <a:bodyPr>
            <a:noAutofit/>
          </a:bodyPr>
          <a:lstStyle/>
          <a:p>
            <a:pPr>
              <a:buClr>
                <a:srgbClr val="FF0000"/>
              </a:buClr>
              <a:buFont typeface="Wingdings" panose="05000000000000000000" pitchFamily="2" charset="2"/>
              <a:buChar char="§"/>
            </a:pPr>
            <a:r>
              <a:rPr lang="en-US" sz="2000" dirty="0"/>
              <a:t>If internal storage doesn't provide enough space to store app-specific files, consider using external storage instead.</a:t>
            </a:r>
          </a:p>
          <a:p>
            <a:pPr>
              <a:buClr>
                <a:srgbClr val="FF0000"/>
              </a:buClr>
              <a:buFont typeface="Wingdings" panose="05000000000000000000" pitchFamily="2" charset="2"/>
              <a:buChar char="§"/>
            </a:pPr>
            <a:r>
              <a:rPr lang="en-US" sz="2000" dirty="0"/>
              <a:t>The system provides directories within external storage where an app can organize files that provide value to the user only within your app.   </a:t>
            </a:r>
          </a:p>
          <a:p>
            <a:pPr>
              <a:buClr>
                <a:srgbClr val="FF0000"/>
              </a:buClr>
              <a:buFont typeface="Wingdings" panose="05000000000000000000" pitchFamily="2" charset="2"/>
              <a:buChar char="§"/>
            </a:pPr>
            <a:r>
              <a:rPr lang="en-US" sz="2000" dirty="0"/>
              <a:t>One directory is designed for your app's persistent files</a:t>
            </a:r>
          </a:p>
          <a:p>
            <a:pPr>
              <a:buClr>
                <a:srgbClr val="FF0000"/>
              </a:buClr>
              <a:buFont typeface="Wingdings" panose="05000000000000000000" pitchFamily="2" charset="2"/>
              <a:buChar char="§"/>
            </a:pPr>
            <a:r>
              <a:rPr lang="en-US" sz="2000" dirty="0"/>
              <a:t>Another contains your app's cached files. </a:t>
            </a:r>
          </a:p>
          <a:p>
            <a:pPr>
              <a:buClr>
                <a:srgbClr val="FF0000"/>
              </a:buClr>
              <a:buFont typeface="Wingdings" panose="05000000000000000000" pitchFamily="2" charset="2"/>
              <a:buChar char="§"/>
            </a:pPr>
            <a:r>
              <a:rPr lang="en-US" sz="2000" dirty="0"/>
              <a:t>On Android 4.4 (API level 19) or higher, your app doesn't need to request any storage-related permissions to access app-specific directories within external storage. </a:t>
            </a:r>
          </a:p>
          <a:p>
            <a:pPr>
              <a:buClr>
                <a:srgbClr val="FF0000"/>
              </a:buClr>
              <a:buFont typeface="Wingdings" panose="05000000000000000000" pitchFamily="2" charset="2"/>
              <a:buChar char="§"/>
            </a:pPr>
            <a:r>
              <a:rPr lang="en-US" sz="2000" dirty="0"/>
              <a:t>On devices that run Android 9 (API level 28) or lower, your app can access the app-specific files that belong to other apps, provided that your app has the appropriate storage permissions</a:t>
            </a:r>
            <a:br>
              <a:rPr lang="en-US" sz="2000" dirty="0"/>
            </a:br>
            <a:r>
              <a:rPr lang="en-US" sz="2000" dirty="0"/>
              <a:t> </a:t>
            </a:r>
            <a:br>
              <a:rPr lang="en-US" sz="20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213215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TotalTime>
  <Words>2286</Words>
  <Application>Microsoft Office PowerPoint</Application>
  <PresentationFormat>Widescreen</PresentationFormat>
  <Paragraphs>169</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ANDROID Data Storage &amp; Access Part 1</vt:lpstr>
      <vt:lpstr>Overview</vt:lpstr>
      <vt:lpstr>PowerPoint Presentation</vt:lpstr>
      <vt:lpstr>Selecting Storage Type</vt:lpstr>
      <vt:lpstr>App Specific Storage</vt:lpstr>
      <vt:lpstr>Internal Storage</vt:lpstr>
      <vt:lpstr>Internal Storage (Using Stream)</vt:lpstr>
      <vt:lpstr>Internal Storage (Using Stream)</vt:lpstr>
      <vt:lpstr>External Storage</vt:lpstr>
      <vt:lpstr>External Storage (Storage Availability)</vt:lpstr>
      <vt:lpstr>External Storage</vt:lpstr>
      <vt:lpstr>Shared Preferences</vt:lpstr>
      <vt:lpstr>Shared Preferences</vt:lpstr>
      <vt:lpstr>ANDROID Data Storage &amp; Access Part 2</vt:lpstr>
      <vt:lpstr>Shared Storage</vt:lpstr>
      <vt:lpstr>Shared Storage</vt:lpstr>
      <vt:lpstr>Shared Storage</vt:lpstr>
      <vt:lpstr>Database (Room Library)</vt:lpstr>
      <vt:lpstr>Room Dependencies</vt:lpstr>
      <vt:lpstr>Room Components</vt:lpstr>
      <vt:lpstr>Room Components</vt:lpstr>
      <vt:lpstr>Entity</vt:lpstr>
      <vt:lpstr>Data Access Objects (Dao)</vt:lpstr>
      <vt:lpstr>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UNICAST ROUTING PROTOCOLS</dc:title>
  <dc:creator>ASUS</dc:creator>
  <cp:lastModifiedBy>Fardin Saad, Lecturer,CSE</cp:lastModifiedBy>
  <cp:revision>140</cp:revision>
  <dcterms:created xsi:type="dcterms:W3CDTF">2020-07-05T14:09:45Z</dcterms:created>
  <dcterms:modified xsi:type="dcterms:W3CDTF">2022-03-10T15:34:45Z</dcterms:modified>
</cp:coreProperties>
</file>