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3460750" cx="4610100"/>
  <p:notesSz cx="4610100" cy="346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804e4397_1_6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Assalamualaikum</a:t>
            </a:r>
            <a:r>
              <a:rPr lang="en-US"/>
              <a:t>, good day my respected teachers, audiences. Today I am going to present my thesis paper titled “</a:t>
            </a:r>
            <a:r>
              <a:rPr lang="en-US"/>
              <a:t>Class Specific feature Selection for High Dimensional low sample size Data</a:t>
            </a:r>
            <a:r>
              <a:rPr lang="en-US"/>
              <a:t>”. </a:t>
            </a:r>
            <a:r>
              <a:rPr lang="en-US">
                <a:solidFill>
                  <a:schemeClr val="dk1"/>
                </a:solidFill>
              </a:rPr>
              <a:t> I am Nazmul haque and my supervisor is Dr. Mohammad Shoyaib.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going in detail about my Literature review, I would like to give an outline of my whole presentation.</a:t>
            </a:r>
            <a:endParaRPr/>
          </a:p>
        </p:txBody>
      </p:sp>
      <p:sp>
        <p:nvSpPr>
          <p:cNvPr id="107" name="Google Shape;107;g54804e4397_1_6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d4693550_1_68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bd4693550_1_68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53e48778_30_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e253e48778_30_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53e48778_30_18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e253e48778_30_18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253e48778_30_239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e253e48778_30_239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253e48778_30_247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e253e48778_30_247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da8cb6e75_0_283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4da8cb6e75_0_283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7220a096_3_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647220a096_3_1:notes"/>
          <p:cNvSpPr/>
          <p:nvPr>
            <p:ph idx="2" type="sldImg"/>
          </p:nvPr>
        </p:nvSpPr>
        <p:spPr>
          <a:xfrm>
            <a:off x="768500" y="259550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2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2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2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2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2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2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2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2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2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2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2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" name="Google Shape;38;p2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" name="Google Shape;39;p2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2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2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"/>
          <p:cNvSpPr/>
          <p:nvPr/>
        </p:nvSpPr>
        <p:spPr>
          <a:xfrm>
            <a:off x="1038" y="3346704"/>
            <a:ext cx="1536065" cy="118917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1537013" y="3346704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Web Programming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73001" y="3346706"/>
            <a:ext cx="1536064" cy="118917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August 2</a:t>
            </a:r>
            <a:r>
              <a:rPr lang="en-US" sz="600">
                <a:solidFill>
                  <a:srgbClr val="FFFFFF"/>
                </a:solidFill>
              </a:rPr>
              <a:t>, 2022          </a:t>
            </a:r>
            <a:r>
              <a:rPr lang="en-US" sz="600">
                <a:solidFill>
                  <a:srgbClr val="FFFFFF"/>
                </a:solidFill>
              </a:rPr>
              <a:t>  </a:t>
            </a:r>
            <a:fld id="{00000000-1234-1234-1234-123412341234}" type="slidenum">
              <a:rPr lang="en-US" sz="600">
                <a:solidFill>
                  <a:srgbClr val="FFFFFF"/>
                </a:solidFill>
              </a:rPr>
              <a:t>‹#›</a:t>
            </a:fld>
            <a:r>
              <a:rPr lang="en-US" sz="600">
                <a:solidFill>
                  <a:srgbClr val="FFFFFF"/>
                </a:solidFill>
              </a:rPr>
              <a:t> </a:t>
            </a:r>
            <a:endParaRPr sz="600">
              <a:solidFill>
                <a:srgbClr val="FFFFFF"/>
              </a:solidFill>
            </a:endParaRPr>
          </a:p>
        </p:txBody>
      </p:sp>
      <p:pic>
        <p:nvPicPr>
          <p:cNvPr id="48" name="Google Shape;4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821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4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4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4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4"/>
          <p:cNvSpPr/>
          <p:nvPr/>
        </p:nvSpPr>
        <p:spPr>
          <a:xfrm>
            <a:off x="3316186" y="3261423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4"/>
          <p:cNvSpPr/>
          <p:nvPr/>
        </p:nvSpPr>
        <p:spPr>
          <a:xfrm>
            <a:off x="3326347" y="3251262"/>
            <a:ext cx="43179" cy="30479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1" y="0"/>
                </a:lnTo>
                <a:lnTo>
                  <a:pt x="43181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4"/>
          <p:cNvSpPr/>
          <p:nvPr/>
        </p:nvSpPr>
        <p:spPr>
          <a:xfrm>
            <a:off x="324252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4"/>
          <p:cNvSpPr/>
          <p:nvPr/>
        </p:nvSpPr>
        <p:spPr>
          <a:xfrm>
            <a:off x="3606877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4"/>
          <p:cNvSpPr/>
          <p:nvPr/>
        </p:nvSpPr>
        <p:spPr>
          <a:xfrm>
            <a:off x="3517976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4"/>
          <p:cNvSpPr/>
          <p:nvPr/>
        </p:nvSpPr>
        <p:spPr>
          <a:xfrm>
            <a:off x="3594177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4"/>
          <p:cNvSpPr/>
          <p:nvPr/>
        </p:nvSpPr>
        <p:spPr>
          <a:xfrm>
            <a:off x="3606877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4"/>
          <p:cNvSpPr/>
          <p:nvPr/>
        </p:nvSpPr>
        <p:spPr>
          <a:xfrm>
            <a:off x="3594177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4"/>
          <p:cNvSpPr/>
          <p:nvPr/>
        </p:nvSpPr>
        <p:spPr>
          <a:xfrm>
            <a:off x="3606877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4"/>
          <p:cNvSpPr/>
          <p:nvPr/>
        </p:nvSpPr>
        <p:spPr>
          <a:xfrm>
            <a:off x="386964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4"/>
          <p:cNvSpPr/>
          <p:nvPr/>
        </p:nvSpPr>
        <p:spPr>
          <a:xfrm>
            <a:off x="388234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4"/>
          <p:cNvSpPr/>
          <p:nvPr/>
        </p:nvSpPr>
        <p:spPr>
          <a:xfrm>
            <a:off x="388234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/>
          <p:nvPr/>
        </p:nvSpPr>
        <p:spPr>
          <a:xfrm>
            <a:off x="3793439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/>
          <p:nvPr/>
        </p:nvSpPr>
        <p:spPr>
          <a:xfrm>
            <a:off x="386964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4"/>
          <p:cNvSpPr/>
          <p:nvPr/>
        </p:nvSpPr>
        <p:spPr>
          <a:xfrm>
            <a:off x="388234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/>
          <p:nvPr/>
        </p:nvSpPr>
        <p:spPr>
          <a:xfrm>
            <a:off x="4145090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4"/>
          <p:cNvSpPr/>
          <p:nvPr/>
        </p:nvSpPr>
        <p:spPr>
          <a:xfrm>
            <a:off x="4157790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4"/>
          <p:cNvSpPr/>
          <p:nvPr/>
        </p:nvSpPr>
        <p:spPr>
          <a:xfrm>
            <a:off x="4157790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4"/>
          <p:cNvSpPr/>
          <p:nvPr/>
        </p:nvSpPr>
        <p:spPr>
          <a:xfrm>
            <a:off x="4145090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4"/>
          <p:cNvSpPr/>
          <p:nvPr/>
        </p:nvSpPr>
        <p:spPr>
          <a:xfrm>
            <a:off x="4157790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4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4"/>
          <p:cNvSpPr/>
          <p:nvPr/>
        </p:nvSpPr>
        <p:spPr>
          <a:xfrm>
            <a:off x="4423969" y="3255248"/>
            <a:ext cx="30479" cy="30479"/>
          </a:xfrm>
          <a:custGeom>
            <a:rect b="b" l="l" r="r" t="t"/>
            <a:pathLst>
              <a:path extrusionOk="0" h="30479" w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4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4"/>
          <p:cNvSpPr/>
          <p:nvPr/>
        </p:nvSpPr>
        <p:spPr>
          <a:xfrm>
            <a:off x="4329112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4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399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399" y="0"/>
                </a:lnTo>
                <a:lnTo>
                  <a:pt x="35262" y="2004"/>
                </a:lnTo>
                <a:lnTo>
                  <a:pt x="43338" y="7461"/>
                </a:lnTo>
                <a:lnTo>
                  <a:pt x="48795" y="15537"/>
                </a:lnTo>
                <a:lnTo>
                  <a:pt x="50799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4"/>
          <p:cNvSpPr/>
          <p:nvPr/>
        </p:nvSpPr>
        <p:spPr>
          <a:xfrm>
            <a:off x="4532315" y="3269043"/>
            <a:ext cx="30479" cy="12700"/>
          </a:xfrm>
          <a:custGeom>
            <a:rect b="b" l="l" r="r" t="t"/>
            <a:pathLst>
              <a:path extrusionOk="0" h="12700" w="30479">
                <a:moveTo>
                  <a:pt x="30479" y="0"/>
                </a:moveTo>
                <a:lnTo>
                  <a:pt x="15239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" name="Google Shape;84;p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28550" y="140325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ctrTitle"/>
          </p:nvPr>
        </p:nvSpPr>
        <p:spPr>
          <a:xfrm>
            <a:off x="345757" y="1072832"/>
            <a:ext cx="39186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" type="subTitle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27494" y="511705"/>
            <a:ext cx="3755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333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230505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2374201" y="795972"/>
            <a:ext cx="20055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1" type="ftr"/>
          </p:nvPr>
        </p:nvSpPr>
        <p:spPr>
          <a:xfrm>
            <a:off x="3428809" y="3351784"/>
            <a:ext cx="6807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10" type="dt"/>
          </p:nvPr>
        </p:nvSpPr>
        <p:spPr>
          <a:xfrm>
            <a:off x="263245" y="3351784"/>
            <a:ext cx="10095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2" type="sldNum"/>
          </p:nvPr>
        </p:nvSpPr>
        <p:spPr>
          <a:xfrm>
            <a:off x="4182599" y="3351775"/>
            <a:ext cx="371100" cy="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25400" marR="0" rtl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28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6680" y="3261575"/>
            <a:ext cx="43180" cy="30479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2967063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31448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3305695" y="3271697"/>
            <a:ext cx="43179" cy="30479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1038" y="3355848"/>
            <a:ext cx="1536065" cy="109854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</a:rPr>
              <a:t>Md. Nazmul Haque</a:t>
            </a:r>
            <a:endParaRPr sz="6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537013" y="33558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8484D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Design Pattern</a:t>
            </a:r>
            <a:endParaRPr sz="600"/>
          </a:p>
        </p:txBody>
      </p:sp>
      <p:sp>
        <p:nvSpPr>
          <p:cNvPr id="12" name="Google Shape;12;p1"/>
          <p:cNvSpPr/>
          <p:nvPr/>
        </p:nvSpPr>
        <p:spPr>
          <a:xfrm>
            <a:off x="3073001" y="3355850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     July 1, 2021	                  </a:t>
            </a:r>
            <a:fld id="{00000000-1234-1234-1234-123412341234}" type="slidenum">
              <a:rPr lang="en-US" sz="600">
                <a:solidFill>
                  <a:schemeClr val="dk1"/>
                </a:solidFill>
              </a:rPr>
              <a:t>‹#›</a:t>
            </a:fld>
            <a:r>
              <a:rPr lang="en-US" sz="600">
                <a:solidFill>
                  <a:schemeClr val="dk1"/>
                </a:solidFill>
              </a:rPr>
              <a:t> / 28</a:t>
            </a:r>
            <a:endParaRPr sz="600"/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4305350" y="0"/>
            <a:ext cx="265275" cy="387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zippia.com/web-developer-jobs/demographics/" TargetMode="External"/><Relationship Id="rId4" Type="http://schemas.openxmlformats.org/officeDocument/2006/relationships/hyperlink" Target="https://www.geeksforgeeks.org/8-tips-to-stay-motivated-as-a-web-develop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8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8"/>
          <p:cNvSpPr txBox="1"/>
          <p:nvPr/>
        </p:nvSpPr>
        <p:spPr>
          <a:xfrm>
            <a:off x="319050" y="965475"/>
            <a:ext cx="3972000" cy="18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noAutofit/>
          </a:bodyPr>
          <a:lstStyle/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747BA"/>
                </a:solidFill>
              </a:rPr>
              <a:t>Introduction to Web Programming</a:t>
            </a:r>
            <a:endParaRPr b="1" sz="1100">
              <a:solidFill>
                <a:srgbClr val="4747BA"/>
              </a:solidFill>
            </a:endParaRPr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Md. Nazmul Haque</a:t>
            </a:r>
            <a:endParaRPr b="1"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Lecturer, IUT</a:t>
            </a:r>
            <a:endParaRPr sz="10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33655" rtl="0" algn="ctr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900"/>
              <a:t>Department of Computer Science and Engineering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Islamic University of Technology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August 2, 2022</a:t>
            </a:r>
            <a:endParaRPr sz="9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941705" rtl="0" algn="ctr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2" name="Google Shape;112;p8"/>
          <p:cNvSpPr txBox="1"/>
          <p:nvPr/>
        </p:nvSpPr>
        <p:spPr>
          <a:xfrm>
            <a:off x="95300" y="167600"/>
            <a:ext cx="4411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CSE 4539 (CSE) / CSE 4581 (BScTE (2yr) 1st Sem)</a:t>
            </a:r>
            <a:endParaRPr sz="10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: Web Programming</a:t>
            </a:r>
            <a:endParaRPr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spcBef>
                <a:spcPts val="1000"/>
              </a:spcBef>
              <a:spcAft>
                <a:spcPts val="100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 sz="1800"/>
          </a:p>
        </p:txBody>
      </p:sp>
      <p:sp>
        <p:nvSpPr>
          <p:cNvPr id="119" name="Google Shape;119;p9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" name="Google Shape;120;p9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Times New Roman"/>
              <a:buChar char="●"/>
            </a:pPr>
            <a:r>
              <a:rPr lang="en-US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https://www.zippia.com/web-developer-jobs/demographics/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https://www.geeksforgeeks.org/8-tips-to-stay-motivated-as-a-web-developer/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Motivation</a:t>
            </a:r>
            <a:endParaRPr sz="1800"/>
          </a:p>
        </p:txBody>
      </p:sp>
      <p:sp>
        <p:nvSpPr>
          <p:cNvPr id="127" name="Google Shape;127;p10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10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Web developer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0" y="648700"/>
            <a:ext cx="46101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internet works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web pages are built using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HTML: author the web page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CSS: style the web page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 and AJAX: create an interactive web pages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PHP: Handle and respond to web service requests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○"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SQL: interact with the database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</a:t>
            </a:r>
            <a:endParaRPr sz="1800"/>
          </a:p>
        </p:txBody>
      </p:sp>
      <p:sp>
        <p:nvSpPr>
          <p:cNvPr id="135" name="Google Shape;135;p11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6" name="Google Shape;136;p11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/>
        </p:nvSpPr>
        <p:spPr>
          <a:xfrm>
            <a:off x="0" y="716275"/>
            <a:ext cx="4610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Course Outline</a:t>
            </a:r>
            <a:endParaRPr sz="1800"/>
          </a:p>
        </p:txBody>
      </p:sp>
      <p:sp>
        <p:nvSpPr>
          <p:cNvPr id="143" name="Google Shape;143;p12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4" name="Google Shape;144;p12"/>
          <p:cNvSpPr txBox="1"/>
          <p:nvPr/>
        </p:nvSpPr>
        <p:spPr>
          <a:xfrm>
            <a:off x="95300" y="167600"/>
            <a:ext cx="441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Course outline</a:t>
            </a:r>
            <a:endParaRPr sz="12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87" y="599388"/>
            <a:ext cx="2096526" cy="267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/>
        </p:nvSpPr>
        <p:spPr>
          <a:xfrm>
            <a:off x="0" y="716275"/>
            <a:ext cx="46101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Texts: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508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Jennifer Niederst Robbins and Aaron Gustafson, </a:t>
            </a: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Web Design: A Beginner's Guide to (X)HTML, StyleSheets, and Web Graphics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O'Reilly Media, 3rd Edition, 2007.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Luke Welling and Laura Thomson, </a:t>
            </a: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 and MySQL Web Development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Addison-Wesley Professional, 5th Edition, 2016.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Shelley Powers, </a:t>
            </a: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JavaScript.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O'Reilly Media, 2nd Edition, 2008.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Matt Gibbs and Dan Wahlin, </a:t>
            </a: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ASP.NET 2.0 AJAX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Wrox, 1st Edition, 2007.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Bogdan Brinzarea and Cristian Darie, </a:t>
            </a:r>
            <a:r>
              <a:rPr i="1"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AJAX and PHP: Building Modern Web Applications</a:t>
            </a: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Packt Publishing, 2nd Edition, 2010.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Recommended Texts:</a:t>
            </a:r>
            <a:endParaRPr sz="1800"/>
          </a:p>
        </p:txBody>
      </p:sp>
      <p:sp>
        <p:nvSpPr>
          <p:cNvPr id="152" name="Google Shape;152;p13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3"/>
          <p:cNvSpPr txBox="1"/>
          <p:nvPr/>
        </p:nvSpPr>
        <p:spPr>
          <a:xfrm>
            <a:off x="95300" y="167600"/>
            <a:ext cx="4411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Recommended Texts</a:t>
            </a:r>
            <a:endParaRPr sz="12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14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0" name="Google Shape;160;p14"/>
          <p:cNvSpPr txBox="1"/>
          <p:nvPr/>
        </p:nvSpPr>
        <p:spPr>
          <a:xfrm>
            <a:off x="150000" y="848675"/>
            <a:ext cx="4310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975">
            <a:noAutofit/>
          </a:bodyPr>
          <a:lstStyle/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ANY QUESTION ?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ctr">
              <a:spcBef>
                <a:spcPts val="225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 !</a:t>
            </a:r>
            <a:endParaRPr b="1" sz="2400">
              <a:solidFill>
                <a:srgbClr val="3333B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/>
        </p:nvSpPr>
        <p:spPr>
          <a:xfrm>
            <a:off x="0" y="648700"/>
            <a:ext cx="46101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W3school.com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0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4747B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59689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sz="1800"/>
          </a:p>
        </p:txBody>
      </p:sp>
      <p:sp>
        <p:nvSpPr>
          <p:cNvPr id="167" name="Google Shape;167;p15"/>
          <p:cNvSpPr/>
          <p:nvPr/>
        </p:nvSpPr>
        <p:spPr>
          <a:xfrm>
            <a:off x="2303995" y="0"/>
            <a:ext cx="2304415" cy="140335"/>
          </a:xfrm>
          <a:custGeom>
            <a:rect b="b" l="l" r="r" t="t"/>
            <a:pathLst>
              <a:path extrusionOk="0" h="140335" w="2304415">
                <a:moveTo>
                  <a:pt x="0" y="140017"/>
                </a:moveTo>
                <a:lnTo>
                  <a:pt x="2303995" y="140017"/>
                </a:lnTo>
                <a:lnTo>
                  <a:pt x="2303995" y="0"/>
                </a:lnTo>
                <a:lnTo>
                  <a:pt x="0" y="0"/>
                </a:lnTo>
                <a:lnTo>
                  <a:pt x="0" y="140017"/>
                </a:lnTo>
                <a:close/>
              </a:path>
            </a:pathLst>
          </a:custGeom>
          <a:solidFill>
            <a:srgbClr val="ADAD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8" name="Google Shape;168;p15"/>
          <p:cNvSpPr txBox="1"/>
          <p:nvPr/>
        </p:nvSpPr>
        <p:spPr>
          <a:xfrm>
            <a:off x="95300" y="167600"/>
            <a:ext cx="4411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1575">
            <a:noAutofit/>
          </a:bodyPr>
          <a:lstStyle/>
          <a:p>
            <a:pPr indent="0" lvl="0" marL="12700" rtl="0" algn="l">
              <a:spcBef>
                <a:spcPts val="22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B2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i="1" sz="900">
              <a:solidFill>
                <a:srgbClr val="3333B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