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EBB02F-2733-C811-FC31-D20D40FFDD1F}" v="34" dt="2025-02-07T19:17:33.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azmul-nil/MSc-DS-Research-Project-UH"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azmul-nil/MSc-DS-Research-Project-UH.git" TargetMode="External"/><Relationship Id="rId2" Type="http://schemas.openxmlformats.org/officeDocument/2006/relationships/hyperlink" Target="https://herts365-my.sharepoint.com/:f:/g/personal/nh23abh_herts_ac_uk/EutqO5_m5yZDgykN0H90ErgBt38BjeVRkX875ux9PGBoeA?e=XbRgB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nazmul-nil/MSc-DS-Research-Project-UH" TargetMode="External"/><Relationship Id="rId2" Type="http://schemas.openxmlformats.org/officeDocument/2006/relationships/hyperlink" Target="https://doi.org/10.1016/j.eneco.2018.07.022" TargetMode="External"/><Relationship Id="rId1" Type="http://schemas.openxmlformats.org/officeDocument/2006/relationships/slideLayout" Target="../slideLayouts/slideLayout2.xml"/><Relationship Id="rId6" Type="http://schemas.openxmlformats.org/officeDocument/2006/relationships/hyperlink" Target="https://databank.worldbank.org/source/world-development-indicators" TargetMode="External"/><Relationship Id="rId5" Type="http://schemas.openxmlformats.org/officeDocument/2006/relationships/hyperlink" Target="https://doi.org/10.1016/j.enpol.2009.05.003" TargetMode="External"/><Relationship Id="rId4" Type="http://schemas.openxmlformats.org/officeDocument/2006/relationships/hyperlink" Target="https://doi.org/10.1016/j.eneco.2017.11.00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a:cs typeface="Times New Roman"/>
              </a:rPr>
              <a:t>The Project and Data Management (PDM) Plan</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latin typeface="Times New Roman"/>
                <a:cs typeface="Times New Roman"/>
              </a:rPr>
              <a:t>Nazmul Hossain, 23015862</a:t>
            </a:r>
          </a:p>
          <a:p>
            <a:r>
              <a:rPr lang="en-US" dirty="0">
                <a:latin typeface="Times New Roman"/>
                <a:ea typeface="+mn-lt"/>
                <a:cs typeface="+mn-lt"/>
                <a:hlinkClick r:id="rId2"/>
              </a:rPr>
              <a:t>https://github.com/nazmul-nil/MSc-DS-Research-Project-UH</a:t>
            </a:r>
            <a:endParaRPr lang="en-US">
              <a:latin typeface="Times New Roman"/>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11A7-AD90-9E61-02DC-BA369561F26A}"/>
              </a:ext>
            </a:extLst>
          </p:cNvPr>
          <p:cNvSpPr>
            <a:spLocks noGrp="1"/>
          </p:cNvSpPr>
          <p:nvPr>
            <p:ph type="title"/>
          </p:nvPr>
        </p:nvSpPr>
        <p:spPr/>
        <p:txBody>
          <a:bodyPr/>
          <a:lstStyle/>
          <a:p>
            <a:r>
              <a:rPr lang="en-US" b="1" dirty="0">
                <a:latin typeface="Times New Roman"/>
                <a:cs typeface="Times New Roman"/>
              </a:rPr>
              <a:t>Data Management Plan</a:t>
            </a:r>
          </a:p>
        </p:txBody>
      </p:sp>
      <p:sp>
        <p:nvSpPr>
          <p:cNvPr id="3" name="Content Placeholder 2">
            <a:extLst>
              <a:ext uri="{FF2B5EF4-FFF2-40B4-BE49-F238E27FC236}">
                <a16:creationId xmlns:a16="http://schemas.microsoft.com/office/drawing/2014/main" id="{BFB276C4-EA1A-271A-37EE-DD098343DF01}"/>
              </a:ext>
            </a:extLst>
          </p:cNvPr>
          <p:cNvSpPr>
            <a:spLocks noGrp="1"/>
          </p:cNvSpPr>
          <p:nvPr>
            <p:ph idx="1"/>
          </p:nvPr>
        </p:nvSpPr>
        <p:spPr>
          <a:ln>
            <a:noFill/>
          </a:ln>
        </p:spPr>
        <p:txBody>
          <a:bodyPr vert="horz" lIns="91440" tIns="45720" rIns="91440" bIns="45720" rtlCol="0" anchor="t">
            <a:noAutofit/>
          </a:bodyPr>
          <a:lstStyle/>
          <a:p>
            <a:pPr>
              <a:buNone/>
            </a:pPr>
            <a:r>
              <a:rPr lang="en-US" b="1" u="sng" dirty="0">
                <a:latin typeface="Times New Roman"/>
                <a:ea typeface="Calibri"/>
                <a:cs typeface="Times New Roman"/>
              </a:rPr>
              <a:t>Ethical Requirements:</a:t>
            </a:r>
            <a:r>
              <a:rPr lang="en-US" dirty="0">
                <a:latin typeface="Times New Roman"/>
                <a:ea typeface="Calibri"/>
                <a:cs typeface="Times New Roman"/>
              </a:rPr>
              <a:t> </a:t>
            </a:r>
            <a:endParaRPr lang="en-US" i="1">
              <a:latin typeface="Times New Roman"/>
              <a:ea typeface="Calibri"/>
              <a:cs typeface="Times New Roman"/>
            </a:endParaRPr>
          </a:p>
          <a:p>
            <a:pPr>
              <a:buFont typeface="Arial"/>
              <a:buChar char="•"/>
            </a:pPr>
            <a:r>
              <a:rPr lang="en-US" dirty="0">
                <a:latin typeface="Times New Roman"/>
                <a:ea typeface="Calibri"/>
                <a:cs typeface="Times New Roman"/>
              </a:rPr>
              <a:t>GDPR Compliance: The dataset is publicly available from the World Bank and does not include any information that can be used to identify individuals.</a:t>
            </a:r>
          </a:p>
          <a:p>
            <a:pPr>
              <a:buFont typeface="Arial"/>
              <a:buChar char="•"/>
            </a:pPr>
            <a:r>
              <a:rPr lang="en-US" dirty="0">
                <a:latin typeface="Times New Roman"/>
                <a:ea typeface="Calibri"/>
                <a:cs typeface="Times New Roman"/>
              </a:rPr>
              <a:t>UH Ethics Policy: The project follows UH ethical policies by ensuring the dataset is open-access and publicly licensed.</a:t>
            </a:r>
          </a:p>
          <a:p>
            <a:pPr>
              <a:buFont typeface="Arial"/>
              <a:buChar char="•"/>
            </a:pPr>
            <a:r>
              <a:rPr lang="en-US" dirty="0">
                <a:latin typeface="Times New Roman"/>
                <a:ea typeface="Calibri"/>
                <a:cs typeface="Times New Roman"/>
              </a:rPr>
              <a:t>Permission for Use: The World Development Indicators dataset is open-source and allows usage for academic research.</a:t>
            </a:r>
          </a:p>
          <a:p>
            <a:pPr>
              <a:buFont typeface="Arial"/>
              <a:buChar char="•"/>
            </a:pPr>
            <a:r>
              <a:rPr lang="en-US" dirty="0">
                <a:latin typeface="Times New Roman"/>
                <a:ea typeface="Calibri"/>
                <a:cs typeface="Times New Roman"/>
              </a:rPr>
              <a:t>Data Collection Ethics: The dataset was collected by official global agencies (World Bank, UN, IEA, IMF), ensuring validity and ethical sourcing.</a:t>
            </a:r>
          </a:p>
          <a:p>
            <a:pPr marL="0" indent="0">
              <a:buNone/>
            </a:pPr>
            <a:endParaRPr lang="en-US" dirty="0">
              <a:latin typeface="Times New Roman"/>
              <a:ea typeface="Calibri"/>
              <a:cs typeface="Times New Roman"/>
            </a:endParaRPr>
          </a:p>
        </p:txBody>
      </p:sp>
    </p:spTree>
    <p:extLst>
      <p:ext uri="{BB962C8B-B14F-4D97-AF65-F5344CB8AC3E}">
        <p14:creationId xmlns:p14="http://schemas.microsoft.com/office/powerpoint/2010/main" val="79451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50A7-588C-004D-5C1D-EF3EA44E0442}"/>
              </a:ext>
            </a:extLst>
          </p:cNvPr>
          <p:cNvSpPr>
            <a:spLocks noGrp="1"/>
          </p:cNvSpPr>
          <p:nvPr>
            <p:ph type="title"/>
          </p:nvPr>
        </p:nvSpPr>
        <p:spPr/>
        <p:txBody>
          <a:bodyPr/>
          <a:lstStyle/>
          <a:p>
            <a:r>
              <a:rPr lang="en-US" b="1" dirty="0">
                <a:latin typeface="Times New Roman"/>
                <a:cs typeface="Times New Roman"/>
              </a:rPr>
              <a:t>Data Management Plan</a:t>
            </a:r>
          </a:p>
        </p:txBody>
      </p:sp>
      <p:sp>
        <p:nvSpPr>
          <p:cNvPr id="3" name="Content Placeholder 2">
            <a:extLst>
              <a:ext uri="{FF2B5EF4-FFF2-40B4-BE49-F238E27FC236}">
                <a16:creationId xmlns:a16="http://schemas.microsoft.com/office/drawing/2014/main" id="{774FE9B9-B18A-4EBF-B2E1-9C36A361914C}"/>
              </a:ext>
            </a:extLst>
          </p:cNvPr>
          <p:cNvSpPr>
            <a:spLocks noGrp="1"/>
          </p:cNvSpPr>
          <p:nvPr>
            <p:ph idx="1"/>
          </p:nvPr>
        </p:nvSpPr>
        <p:spPr/>
        <p:txBody>
          <a:bodyPr vert="horz" lIns="91440" tIns="45720" rIns="91440" bIns="45720" rtlCol="0" anchor="t">
            <a:normAutofit/>
          </a:bodyPr>
          <a:lstStyle/>
          <a:p>
            <a:pPr marL="0" indent="0">
              <a:buNone/>
            </a:pPr>
            <a:r>
              <a:rPr lang="en-US" b="1" dirty="0">
                <a:latin typeface="Times New Roman"/>
                <a:cs typeface="Times New Roman"/>
              </a:rPr>
              <a:t>Metadata: </a:t>
            </a:r>
          </a:p>
          <a:p>
            <a:pPr marL="0" indent="0">
              <a:buNone/>
            </a:pPr>
            <a:r>
              <a:rPr lang="en-US" dirty="0">
                <a:latin typeface="Times New Roman"/>
                <a:cs typeface="Times New Roman"/>
              </a:rPr>
              <a:t>Format: CSV Files</a:t>
            </a:r>
          </a:p>
          <a:p>
            <a:pPr marL="0" indent="0">
              <a:buNone/>
            </a:pPr>
            <a:r>
              <a:rPr lang="en-US" dirty="0">
                <a:latin typeface="Times New Roman"/>
                <a:cs typeface="Times New Roman"/>
              </a:rPr>
              <a:t>Size: Approx. 10MB</a:t>
            </a:r>
          </a:p>
          <a:p>
            <a:pPr marL="0" indent="0">
              <a:buNone/>
            </a:pPr>
            <a:r>
              <a:rPr lang="en-US" dirty="0">
                <a:latin typeface="Times New Roman"/>
                <a:cs typeface="Times New Roman"/>
              </a:rPr>
              <a:t>Records: 24211 rows, 39 columns.</a:t>
            </a: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311338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BA9F-473D-B497-EC72-479B84BD0A42}"/>
              </a:ext>
            </a:extLst>
          </p:cNvPr>
          <p:cNvSpPr>
            <a:spLocks noGrp="1"/>
          </p:cNvSpPr>
          <p:nvPr>
            <p:ph type="title"/>
          </p:nvPr>
        </p:nvSpPr>
        <p:spPr/>
        <p:txBody>
          <a:bodyPr/>
          <a:lstStyle/>
          <a:p>
            <a:r>
              <a:rPr lang="en-US" b="1" dirty="0">
                <a:latin typeface="Times New Roman"/>
                <a:cs typeface="Times New Roman"/>
              </a:rPr>
              <a:t>Data Management Plan</a:t>
            </a:r>
          </a:p>
        </p:txBody>
      </p:sp>
      <p:sp>
        <p:nvSpPr>
          <p:cNvPr id="3" name="Content Placeholder 2">
            <a:extLst>
              <a:ext uri="{FF2B5EF4-FFF2-40B4-BE49-F238E27FC236}">
                <a16:creationId xmlns:a16="http://schemas.microsoft.com/office/drawing/2014/main" id="{CA15FF47-2FC7-45C1-D7C2-51F8FE63B74B}"/>
              </a:ext>
            </a:extLst>
          </p:cNvPr>
          <p:cNvSpPr>
            <a:spLocks noGrp="1"/>
          </p:cNvSpPr>
          <p:nvPr>
            <p:ph idx="1"/>
          </p:nvPr>
        </p:nvSpPr>
        <p:spPr/>
        <p:txBody>
          <a:bodyPr vert="horz" lIns="91440" tIns="45720" rIns="91440" bIns="45720" rtlCol="0" anchor="t">
            <a:normAutofit fontScale="85000" lnSpcReduction="10000"/>
          </a:bodyPr>
          <a:lstStyle/>
          <a:p>
            <a:pPr>
              <a:lnSpc>
                <a:spcPct val="150000"/>
              </a:lnSpc>
              <a:buNone/>
            </a:pPr>
            <a:r>
              <a:rPr lang="en-US" b="1" u="sng" dirty="0">
                <a:latin typeface="Times New Roman"/>
                <a:ea typeface="Calibri"/>
                <a:cs typeface="Times New Roman"/>
              </a:rPr>
              <a:t>Storage:</a:t>
            </a:r>
            <a:r>
              <a:rPr lang="en-US" dirty="0">
                <a:latin typeface="Times New Roman"/>
                <a:ea typeface="Calibri"/>
                <a:cs typeface="Times New Roman"/>
              </a:rPr>
              <a:t> All data and code will be pushed into the GitHub repository. The project will be stored in OneDrive as a backup (</a:t>
            </a:r>
            <a:r>
              <a:rPr lang="en-US" u="sng" dirty="0">
                <a:latin typeface="Times New Roman"/>
                <a:ea typeface="Calibri"/>
                <a:cs typeface="Times New Roman"/>
                <a:hlinkClick r:id="rId2"/>
              </a:rPr>
              <a:t>OneDrive Link</a:t>
            </a:r>
            <a:r>
              <a:rPr lang="en-US" dirty="0">
                <a:latin typeface="Times New Roman"/>
                <a:ea typeface="Calibri"/>
                <a:cs typeface="Times New Roman"/>
              </a:rPr>
              <a:t>).</a:t>
            </a:r>
            <a:endParaRPr lang="en-US" dirty="0"/>
          </a:p>
          <a:p>
            <a:pPr>
              <a:lnSpc>
                <a:spcPct val="150000"/>
              </a:lnSpc>
              <a:buNone/>
            </a:pPr>
            <a:r>
              <a:rPr lang="en-US" b="1" u="sng" dirty="0">
                <a:latin typeface="Times New Roman"/>
                <a:ea typeface="Calibri"/>
                <a:cs typeface="Times New Roman"/>
              </a:rPr>
              <a:t>Version Control:</a:t>
            </a:r>
            <a:r>
              <a:rPr lang="en-US" dirty="0">
                <a:latin typeface="Times New Roman"/>
                <a:ea typeface="Calibri"/>
                <a:cs typeface="Times New Roman"/>
              </a:rPr>
              <a:t> GitHub will track code development and ensure versioning. GitHub Repository: </a:t>
            </a:r>
            <a:r>
              <a:rPr lang="en-US" u="sng" dirty="0">
                <a:latin typeface="Times New Roman"/>
                <a:ea typeface="Calibri"/>
                <a:cs typeface="Times New Roman"/>
                <a:hlinkClick r:id="rId3"/>
              </a:rPr>
              <a:t>https://github.com/nazmul-nil/MSc-DS-Research-Project-UH</a:t>
            </a:r>
            <a:endParaRPr lang="en-US">
              <a:solidFill>
                <a:srgbClr val="467886"/>
              </a:solidFill>
              <a:latin typeface="Times New Roman"/>
              <a:ea typeface="Calibri"/>
              <a:cs typeface="Times New Roman"/>
            </a:endParaRPr>
          </a:p>
          <a:p>
            <a:pPr>
              <a:lnSpc>
                <a:spcPct val="150000"/>
              </a:lnSpc>
              <a:buNone/>
            </a:pPr>
            <a:r>
              <a:rPr lang="en-US" b="1" u="sng" dirty="0">
                <a:latin typeface="Times New Roman"/>
                <a:ea typeface="Calibri"/>
                <a:cs typeface="Times New Roman"/>
              </a:rPr>
              <a:t>ReadMe File:</a:t>
            </a:r>
            <a:r>
              <a:rPr lang="en-US" b="1" dirty="0">
                <a:latin typeface="Times New Roman"/>
                <a:ea typeface="Calibri"/>
                <a:cs typeface="Times New Roman"/>
              </a:rPr>
              <a:t> </a:t>
            </a:r>
            <a:r>
              <a:rPr lang="en-US" dirty="0">
                <a:latin typeface="Times New Roman"/>
                <a:ea typeface="Calibri"/>
                <a:cs typeface="Times New Roman"/>
              </a:rPr>
              <a:t>The </a:t>
            </a:r>
            <a:r>
              <a:rPr lang="en-US" b="1" dirty="0">
                <a:latin typeface="Times New Roman"/>
                <a:ea typeface="Calibri"/>
                <a:cs typeface="Times New Roman"/>
              </a:rPr>
              <a:t>ReadMe file</a:t>
            </a:r>
            <a:r>
              <a:rPr lang="en-US" dirty="0">
                <a:latin typeface="Times New Roman"/>
                <a:ea typeface="Calibri"/>
                <a:cs typeface="Times New Roman"/>
              </a:rPr>
              <a:t> will include the Project Title, Project Overview, Dataset Description, Folder Structure, Requirements, Collaboration, License etc.</a:t>
            </a:r>
          </a:p>
          <a:p>
            <a:pPr marL="0" indent="0">
              <a:buNone/>
            </a:pPr>
            <a:endParaRPr lang="en-US" dirty="0">
              <a:latin typeface="Times New Roman"/>
              <a:ea typeface="Calibri"/>
              <a:cs typeface="Times New Roman"/>
            </a:endParaRPr>
          </a:p>
        </p:txBody>
      </p:sp>
    </p:spTree>
    <p:extLst>
      <p:ext uri="{BB962C8B-B14F-4D97-AF65-F5344CB8AC3E}">
        <p14:creationId xmlns:p14="http://schemas.microsoft.com/office/powerpoint/2010/main" val="3781472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C9FE4-8468-7136-618A-53698A10AB09}"/>
              </a:ext>
            </a:extLst>
          </p:cNvPr>
          <p:cNvSpPr>
            <a:spLocks noGrp="1"/>
          </p:cNvSpPr>
          <p:nvPr>
            <p:ph type="title"/>
          </p:nvPr>
        </p:nvSpPr>
        <p:spPr/>
        <p:txBody>
          <a:bodyPr/>
          <a:lstStyle/>
          <a:p>
            <a:r>
              <a:rPr lang="en-US" b="1" dirty="0">
                <a:latin typeface="Times New Roman"/>
                <a:ea typeface="Calibri"/>
                <a:cs typeface="Times New Roman"/>
              </a:rPr>
              <a:t>Reference Lists</a:t>
            </a:r>
          </a:p>
        </p:txBody>
      </p:sp>
      <p:sp>
        <p:nvSpPr>
          <p:cNvPr id="3" name="Content Placeholder 2">
            <a:extLst>
              <a:ext uri="{FF2B5EF4-FFF2-40B4-BE49-F238E27FC236}">
                <a16:creationId xmlns:a16="http://schemas.microsoft.com/office/drawing/2014/main" id="{D62B6A19-553A-4AEC-E297-36C014C1956F}"/>
              </a:ext>
            </a:extLst>
          </p:cNvPr>
          <p:cNvSpPr>
            <a:spLocks noGrp="1"/>
          </p:cNvSpPr>
          <p:nvPr>
            <p:ph idx="1"/>
          </p:nvPr>
        </p:nvSpPr>
        <p:spPr/>
        <p:txBody>
          <a:bodyPr vert="horz" lIns="91440" tIns="45720" rIns="91440" bIns="45720" rtlCol="0" anchor="t">
            <a:noAutofit/>
          </a:bodyPr>
          <a:lstStyle/>
          <a:p>
            <a:pPr>
              <a:buFont typeface="Arial"/>
              <a:buChar char="•"/>
            </a:pPr>
            <a:r>
              <a:rPr lang="en-US" sz="1400" dirty="0">
                <a:latin typeface="Times New Roman"/>
                <a:cs typeface="Times New Roman"/>
              </a:rPr>
              <a:t>Acheampong, A. O. (2018). </a:t>
            </a:r>
            <a:r>
              <a:rPr lang="en-US" sz="1400" i="1" dirty="0">
                <a:latin typeface="Times New Roman"/>
                <a:cs typeface="Times New Roman"/>
              </a:rPr>
              <a:t>Economic growth, CO₂ emissions, and energy consumption: What causes what and where?</a:t>
            </a:r>
            <a:r>
              <a:rPr lang="en-US" sz="1400" dirty="0">
                <a:latin typeface="Times New Roman"/>
                <a:cs typeface="Times New Roman"/>
              </a:rPr>
              <a:t> Energy Economics, 74, pp. 677–692. Available at: </a:t>
            </a:r>
            <a:r>
              <a:rPr lang="en-US" sz="1400" u="sng" dirty="0">
                <a:latin typeface="Times New Roman"/>
                <a:cs typeface="Times New Roman"/>
                <a:hlinkClick r:id="rId2"/>
              </a:rPr>
              <a:t>https://doi.org/10.1016/j.eneco.2018.07.022</a:t>
            </a:r>
            <a:r>
              <a:rPr lang="en-US" sz="1400" dirty="0">
                <a:latin typeface="Times New Roman"/>
                <a:cs typeface="Times New Roman"/>
              </a:rPr>
              <a:t>. (Accessed: 28 January 2025).</a:t>
            </a:r>
          </a:p>
          <a:p>
            <a:pPr>
              <a:buFont typeface="Arial"/>
              <a:buChar char="•"/>
            </a:pPr>
            <a:r>
              <a:rPr lang="en-US" sz="1400" dirty="0">
                <a:latin typeface="Times New Roman"/>
                <a:cs typeface="Times New Roman"/>
              </a:rPr>
              <a:t>Hossain, N. (2025). </a:t>
            </a:r>
            <a:r>
              <a:rPr lang="en-US" sz="1400" i="1" dirty="0">
                <a:latin typeface="Times New Roman"/>
                <a:cs typeface="Times New Roman"/>
              </a:rPr>
              <a:t>Investigating the Effects of Renewable Energy and Energy Efficiency on Economic Growth in Low- and Middle-Income Nations. </a:t>
            </a:r>
            <a:r>
              <a:rPr lang="en-US" sz="1400" dirty="0">
                <a:latin typeface="Times New Roman"/>
                <a:cs typeface="Times New Roman"/>
              </a:rPr>
              <a:t>[GitHub Repository]. Available at: </a:t>
            </a:r>
            <a:r>
              <a:rPr lang="en-US" sz="1400" dirty="0">
                <a:latin typeface="Times New Roman"/>
                <a:cs typeface="Times New Roman"/>
                <a:hlinkClick r:id="rId3"/>
              </a:rPr>
              <a:t>https://github.com/nazmul-nil/MSc-DS-Research-Project-UH</a:t>
            </a:r>
            <a:r>
              <a:rPr lang="en-US" sz="1400" dirty="0">
                <a:solidFill>
                  <a:srgbClr val="0070C0"/>
                </a:solidFill>
                <a:latin typeface="Times New Roman"/>
                <a:cs typeface="Times New Roman"/>
              </a:rPr>
              <a:t>.</a:t>
            </a:r>
            <a:endParaRPr lang="en-US" sz="1400" dirty="0">
              <a:latin typeface="Times New Roman"/>
              <a:cs typeface="Times New Roman"/>
            </a:endParaRPr>
          </a:p>
          <a:p>
            <a:pPr>
              <a:buFont typeface="Arial"/>
              <a:buChar char="•"/>
            </a:pPr>
            <a:r>
              <a:rPr lang="en-US" sz="1400" dirty="0">
                <a:latin typeface="Times New Roman"/>
                <a:cs typeface="Times New Roman"/>
              </a:rPr>
              <a:t>Rajbhandari, A., &amp; Zhang, F. (2018). </a:t>
            </a:r>
            <a:r>
              <a:rPr lang="en-US" sz="1400" i="1" dirty="0">
                <a:latin typeface="Times New Roman"/>
                <a:cs typeface="Times New Roman"/>
              </a:rPr>
              <a:t>Does energy efficiency promote economic growth? Evidence from a </a:t>
            </a:r>
            <a:r>
              <a:rPr lang="en-US" sz="1400" i="1" dirty="0" err="1">
                <a:latin typeface="Times New Roman"/>
                <a:cs typeface="Times New Roman"/>
              </a:rPr>
              <a:t>multicountry</a:t>
            </a:r>
            <a:r>
              <a:rPr lang="en-US" sz="1400" i="1" dirty="0">
                <a:latin typeface="Times New Roman"/>
                <a:cs typeface="Times New Roman"/>
              </a:rPr>
              <a:t> and multisectoral panel dataset.</a:t>
            </a:r>
            <a:r>
              <a:rPr lang="en-US" sz="1400" dirty="0">
                <a:latin typeface="Times New Roman"/>
                <a:cs typeface="Times New Roman"/>
              </a:rPr>
              <a:t> Energy Economics, 69, pp. 128–139. Available at: </a:t>
            </a:r>
            <a:r>
              <a:rPr lang="en-US" sz="1400" u="sng" dirty="0">
                <a:latin typeface="Times New Roman"/>
                <a:cs typeface="Times New Roman"/>
                <a:hlinkClick r:id="rId4"/>
              </a:rPr>
              <a:t>https://doi.org/10.1016/j.eneco.2017.11.007</a:t>
            </a:r>
            <a:r>
              <a:rPr lang="en-US" sz="1400" dirty="0">
                <a:latin typeface="Times New Roman"/>
                <a:cs typeface="Times New Roman"/>
              </a:rPr>
              <a:t>. (Accessed: 30 January 2025).</a:t>
            </a:r>
          </a:p>
          <a:p>
            <a:pPr>
              <a:buFont typeface="Arial"/>
              <a:buChar char="•"/>
            </a:pPr>
            <a:r>
              <a:rPr lang="en-US" sz="1400" dirty="0" err="1">
                <a:latin typeface="Times New Roman"/>
                <a:cs typeface="Times New Roman"/>
              </a:rPr>
              <a:t>Sadorsky</a:t>
            </a:r>
            <a:r>
              <a:rPr lang="en-US" sz="1400" dirty="0">
                <a:latin typeface="Times New Roman"/>
                <a:cs typeface="Times New Roman"/>
              </a:rPr>
              <a:t>, P. (2009). </a:t>
            </a:r>
            <a:r>
              <a:rPr lang="en-US" sz="1400" i="1" dirty="0">
                <a:latin typeface="Times New Roman"/>
                <a:cs typeface="Times New Roman"/>
              </a:rPr>
              <a:t>Renewable energy consumption and income in emerging economies.</a:t>
            </a:r>
            <a:r>
              <a:rPr lang="en-US" sz="1400" dirty="0">
                <a:latin typeface="Times New Roman"/>
                <a:cs typeface="Times New Roman"/>
              </a:rPr>
              <a:t> Energy Policy, 37(10), pp. 4021–4028. Available at: </a:t>
            </a:r>
            <a:r>
              <a:rPr lang="en-US" sz="1400" u="sng" dirty="0">
                <a:latin typeface="Times New Roman"/>
                <a:cs typeface="Times New Roman"/>
                <a:hlinkClick r:id="rId5"/>
              </a:rPr>
              <a:t>https://doi.org/10.1016/j.enpol.2009.05.003</a:t>
            </a:r>
            <a:r>
              <a:rPr lang="en-US" sz="1400" dirty="0">
                <a:latin typeface="Times New Roman"/>
                <a:cs typeface="Times New Roman"/>
              </a:rPr>
              <a:t>. (Accessed: 4 February 2025).</a:t>
            </a:r>
          </a:p>
          <a:p>
            <a:pPr>
              <a:buFont typeface="Arial"/>
              <a:buChar char="•"/>
            </a:pPr>
            <a:r>
              <a:rPr lang="en-US" sz="1400" dirty="0">
                <a:latin typeface="Times New Roman"/>
                <a:cs typeface="Times New Roman"/>
              </a:rPr>
              <a:t>World Bank (2025). </a:t>
            </a:r>
            <a:r>
              <a:rPr lang="en-US" sz="1400" i="1" dirty="0">
                <a:latin typeface="Times New Roman"/>
                <a:cs typeface="Times New Roman"/>
              </a:rPr>
              <a:t>World Development Indicators.</a:t>
            </a:r>
            <a:r>
              <a:rPr lang="en-US" sz="1400" dirty="0">
                <a:latin typeface="Times New Roman"/>
                <a:cs typeface="Times New Roman"/>
              </a:rPr>
              <a:t> [Online]. Available at: </a:t>
            </a:r>
            <a:r>
              <a:rPr lang="en-US" sz="1400" u="sng" dirty="0">
                <a:latin typeface="Times New Roman"/>
                <a:cs typeface="Times New Roman"/>
                <a:hlinkClick r:id="rId6"/>
              </a:rPr>
              <a:t>https://databank.worldbank.org/source/world-development-indicators</a:t>
            </a:r>
            <a:r>
              <a:rPr lang="en-US" sz="1400" dirty="0">
                <a:latin typeface="Times New Roman"/>
                <a:cs typeface="Times New Roman"/>
              </a:rPr>
              <a:t>.</a:t>
            </a:r>
          </a:p>
        </p:txBody>
      </p:sp>
    </p:spTree>
    <p:extLst>
      <p:ext uri="{BB962C8B-B14F-4D97-AF65-F5344CB8AC3E}">
        <p14:creationId xmlns:p14="http://schemas.microsoft.com/office/powerpoint/2010/main" val="2314882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F76D94-1251-E33B-5BC7-8AEE496F19D4}"/>
              </a:ext>
            </a:extLst>
          </p:cNvPr>
          <p:cNvSpPr>
            <a:spLocks noGrp="1"/>
          </p:cNvSpPr>
          <p:nvPr>
            <p:ph type="title"/>
          </p:nvPr>
        </p:nvSpPr>
        <p:spPr>
          <a:xfrm>
            <a:off x="761803" y="350196"/>
            <a:ext cx="4646904" cy="1624520"/>
          </a:xfrm>
        </p:spPr>
        <p:txBody>
          <a:bodyPr anchor="ctr">
            <a:normAutofit/>
          </a:bodyPr>
          <a:lstStyle/>
          <a:p>
            <a:r>
              <a:rPr lang="en-US" sz="4000" b="1" dirty="0">
                <a:latin typeface="Times New Roman"/>
                <a:cs typeface="Times New Roman"/>
              </a:rPr>
              <a:t>Project Title</a:t>
            </a:r>
          </a:p>
        </p:txBody>
      </p:sp>
      <p:sp>
        <p:nvSpPr>
          <p:cNvPr id="3" name="Content Placeholder 2">
            <a:extLst>
              <a:ext uri="{FF2B5EF4-FFF2-40B4-BE49-F238E27FC236}">
                <a16:creationId xmlns:a16="http://schemas.microsoft.com/office/drawing/2014/main" id="{0C112142-0028-6B16-DDA3-F630BFF0BAB7}"/>
              </a:ext>
            </a:extLst>
          </p:cNvPr>
          <p:cNvSpPr>
            <a:spLocks noGrp="1"/>
          </p:cNvSpPr>
          <p:nvPr>
            <p:ph idx="1"/>
          </p:nvPr>
        </p:nvSpPr>
        <p:spPr>
          <a:xfrm>
            <a:off x="761802" y="2743200"/>
            <a:ext cx="4646905" cy="3613149"/>
          </a:xfrm>
        </p:spPr>
        <p:txBody>
          <a:bodyPr vert="horz" lIns="91440" tIns="45720" rIns="91440" bIns="45720" rtlCol="0" anchor="ctr">
            <a:normAutofit/>
          </a:bodyPr>
          <a:lstStyle/>
          <a:p>
            <a:pPr marL="0" indent="0">
              <a:buNone/>
            </a:pPr>
            <a:r>
              <a:rPr lang="en-US" sz="2000" dirty="0">
                <a:latin typeface="Times New Roman"/>
                <a:cs typeface="Times New Roman"/>
              </a:rPr>
              <a:t>''Exploring Renewable Energy and Energy Efficiency Impacts on Sectoral Economic Growth in Low- and Middle-Income Countries.''</a:t>
            </a:r>
          </a:p>
        </p:txBody>
      </p:sp>
      <p:pic>
        <p:nvPicPr>
          <p:cNvPr id="5" name="Picture 4" descr="Exploring Renewable Energy and Energy Efficiency Impacts on Sectoral Economic Growth in Low- and Middle-Income Countries.">
            <a:extLst>
              <a:ext uri="{FF2B5EF4-FFF2-40B4-BE49-F238E27FC236}">
                <a16:creationId xmlns:a16="http://schemas.microsoft.com/office/drawing/2014/main" id="{F2C1B7CA-CA8E-440E-5E62-56AF611C1929}"/>
              </a:ext>
            </a:extLst>
          </p:cNvPr>
          <p:cNvPicPr>
            <a:picLocks noChangeAspect="1"/>
          </p:cNvPicPr>
          <p:nvPr/>
        </p:nvPicPr>
        <p:blipFill>
          <a:blip r:embed="rId2"/>
          <a:srcRect l="20924" r="32149" b="6250"/>
          <a:stretch/>
        </p:blipFill>
        <p:spPr>
          <a:xfrm>
            <a:off x="6096000" y="1"/>
            <a:ext cx="6102825" cy="6858000"/>
          </a:xfrm>
          <a:prstGeom prst="rect">
            <a:avLst/>
          </a:prstGeom>
        </p:spPr>
      </p:pic>
    </p:spTree>
    <p:extLst>
      <p:ext uri="{BB962C8B-B14F-4D97-AF65-F5344CB8AC3E}">
        <p14:creationId xmlns:p14="http://schemas.microsoft.com/office/powerpoint/2010/main" val="34665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D8ED61-300E-63C9-F633-69C9DF39E85E}"/>
              </a:ext>
            </a:extLst>
          </p:cNvPr>
          <p:cNvSpPr>
            <a:spLocks noGrp="1"/>
          </p:cNvSpPr>
          <p:nvPr>
            <p:ph type="title"/>
          </p:nvPr>
        </p:nvSpPr>
        <p:spPr>
          <a:xfrm>
            <a:off x="826396" y="586855"/>
            <a:ext cx="4230100" cy="3387497"/>
          </a:xfrm>
        </p:spPr>
        <p:txBody>
          <a:bodyPr anchor="b">
            <a:normAutofit/>
          </a:bodyPr>
          <a:lstStyle/>
          <a:p>
            <a:pPr algn="r"/>
            <a:r>
              <a:rPr lang="en-US" sz="4000" b="1">
                <a:solidFill>
                  <a:srgbClr val="FFFFFF"/>
                </a:solidFill>
                <a:latin typeface="Times New Roman"/>
                <a:cs typeface="Times New Roman"/>
              </a:rPr>
              <a:t>Research Question</a:t>
            </a:r>
          </a:p>
        </p:txBody>
      </p:sp>
      <p:sp>
        <p:nvSpPr>
          <p:cNvPr id="3" name="Content Placeholder 2">
            <a:extLst>
              <a:ext uri="{FF2B5EF4-FFF2-40B4-BE49-F238E27FC236}">
                <a16:creationId xmlns:a16="http://schemas.microsoft.com/office/drawing/2014/main" id="{F4CDEB98-D666-EC4E-65A4-10470E9F8AEC}"/>
              </a:ext>
            </a:extLst>
          </p:cNvPr>
          <p:cNvSpPr>
            <a:spLocks noGrp="1"/>
          </p:cNvSpPr>
          <p:nvPr>
            <p:ph idx="1"/>
          </p:nvPr>
        </p:nvSpPr>
        <p:spPr>
          <a:xfrm>
            <a:off x="6503158" y="649480"/>
            <a:ext cx="4862447" cy="5546047"/>
          </a:xfrm>
        </p:spPr>
        <p:txBody>
          <a:bodyPr vert="horz" lIns="91440" tIns="45720" rIns="91440" bIns="45720" rtlCol="0" anchor="ctr">
            <a:normAutofit/>
          </a:bodyPr>
          <a:lstStyle/>
          <a:p>
            <a:pPr marL="0" indent="0">
              <a:buNone/>
            </a:pPr>
            <a:r>
              <a:rPr lang="en-US" sz="2000">
                <a:latin typeface="Times New Roman"/>
                <a:cs typeface="Times New Roman"/>
              </a:rPr>
              <a:t>What is the role of renewable energy adoption and energy efficiency in shaping sectoral economic growth (agriculture, industry, and services) in low- and middle-income countries with varying CO2 emissions levels?</a:t>
            </a:r>
            <a:endParaRPr lang="en-US" sz="2000"/>
          </a:p>
        </p:txBody>
      </p:sp>
    </p:spTree>
    <p:extLst>
      <p:ext uri="{BB962C8B-B14F-4D97-AF65-F5344CB8AC3E}">
        <p14:creationId xmlns:p14="http://schemas.microsoft.com/office/powerpoint/2010/main" val="2594983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ABC4-9A1C-D718-2890-694085B51F62}"/>
              </a:ext>
            </a:extLst>
          </p:cNvPr>
          <p:cNvSpPr>
            <a:spLocks noGrp="1"/>
          </p:cNvSpPr>
          <p:nvPr>
            <p:ph type="title"/>
          </p:nvPr>
        </p:nvSpPr>
        <p:spPr/>
        <p:txBody>
          <a:bodyPr>
            <a:normAutofit/>
          </a:bodyPr>
          <a:lstStyle/>
          <a:p>
            <a:r>
              <a:rPr lang="en-US" b="1" dirty="0">
                <a:latin typeface="Times New Roman"/>
                <a:ea typeface="Calibri"/>
                <a:cs typeface="Times New Roman"/>
              </a:rPr>
              <a:t>Project Summary:</a:t>
            </a:r>
          </a:p>
        </p:txBody>
      </p:sp>
      <p:sp>
        <p:nvSpPr>
          <p:cNvPr id="3" name="Content Placeholder 2">
            <a:extLst>
              <a:ext uri="{FF2B5EF4-FFF2-40B4-BE49-F238E27FC236}">
                <a16:creationId xmlns:a16="http://schemas.microsoft.com/office/drawing/2014/main" id="{D440EE95-4C35-5CAD-CDAC-1E117875BE44}"/>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a:cs typeface="Times New Roman"/>
              </a:rPr>
              <a:t>This study aims to examine how reusable energy adoption and energy efficiency influence economic growth in different sectors, including agriculture, industry, and services. By analyzing data from developing and emerging economies, the study will offer an understanding of the significance of sustainable energy in shaping sectoral development.</a:t>
            </a:r>
            <a:endParaRPr lang="en-US" dirty="0"/>
          </a:p>
        </p:txBody>
      </p:sp>
    </p:spTree>
    <p:extLst>
      <p:ext uri="{BB962C8B-B14F-4D97-AF65-F5344CB8AC3E}">
        <p14:creationId xmlns:p14="http://schemas.microsoft.com/office/powerpoint/2010/main" val="3415810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76E3-D435-E932-082A-9E6F2E063BEB}"/>
              </a:ext>
            </a:extLst>
          </p:cNvPr>
          <p:cNvSpPr>
            <a:spLocks noGrp="1"/>
          </p:cNvSpPr>
          <p:nvPr>
            <p:ph type="title"/>
          </p:nvPr>
        </p:nvSpPr>
        <p:spPr/>
        <p:txBody>
          <a:bodyPr>
            <a:normAutofit/>
          </a:bodyPr>
          <a:lstStyle/>
          <a:p>
            <a:r>
              <a:rPr lang="en-US" b="1" dirty="0">
                <a:latin typeface="Times New Roman"/>
                <a:cs typeface="Times New Roman"/>
              </a:rPr>
              <a:t>Objectives:</a:t>
            </a:r>
          </a:p>
        </p:txBody>
      </p:sp>
      <p:sp>
        <p:nvSpPr>
          <p:cNvPr id="3" name="Content Placeholder 2">
            <a:extLst>
              <a:ext uri="{FF2B5EF4-FFF2-40B4-BE49-F238E27FC236}">
                <a16:creationId xmlns:a16="http://schemas.microsoft.com/office/drawing/2014/main" id="{2A908562-13E3-8F6E-C312-AC4D78981947}"/>
              </a:ext>
            </a:extLst>
          </p:cNvPr>
          <p:cNvSpPr>
            <a:spLocks noGrp="1"/>
          </p:cNvSpPr>
          <p:nvPr>
            <p:ph idx="1"/>
          </p:nvPr>
        </p:nvSpPr>
        <p:spPr/>
        <p:txBody>
          <a:bodyPr vert="horz" lIns="91440" tIns="45720" rIns="91440" bIns="45720" rtlCol="0" anchor="t">
            <a:normAutofit/>
          </a:bodyPr>
          <a:lstStyle/>
          <a:p>
            <a:pPr marL="457200" indent="-457200"/>
            <a:r>
              <a:rPr lang="en-US" dirty="0">
                <a:latin typeface="Times New Roman"/>
                <a:cs typeface="Times New Roman"/>
              </a:rPr>
              <a:t>Perform exploratory data analysis to identify trends in renewable energy adoption and CO2 emissions.</a:t>
            </a:r>
            <a:endParaRPr lang="en-US" dirty="0"/>
          </a:p>
          <a:p>
            <a:pPr marL="457200" indent="-457200"/>
            <a:r>
              <a:rPr lang="en-US" dirty="0">
                <a:latin typeface="Times New Roman"/>
                <a:cs typeface="Times New Roman"/>
              </a:rPr>
              <a:t>Apply statistical regression models to assess the effect of renewable energy and energy efficiency on sectoral GDP.</a:t>
            </a:r>
          </a:p>
          <a:p>
            <a:pPr marL="457200" indent="-457200"/>
            <a:r>
              <a:rPr lang="en-US" dirty="0">
                <a:latin typeface="Times New Roman"/>
                <a:cs typeface="Times New Roman"/>
              </a:rPr>
              <a:t>Clustering techniques to group countries by energy and economic performance.</a:t>
            </a:r>
          </a:p>
          <a:p>
            <a:pPr marL="457200" indent="-457200"/>
            <a:r>
              <a:rPr lang="en-US" dirty="0">
                <a:latin typeface="Times New Roman"/>
                <a:cs typeface="Times New Roman"/>
              </a:rPr>
              <a:t>Validate the findings with appropriate statistical and data science methods.</a:t>
            </a:r>
          </a:p>
          <a:p>
            <a:pPr marL="457200" indent="-457200"/>
            <a:r>
              <a:rPr lang="en-US" dirty="0">
                <a:latin typeface="Times New Roman"/>
                <a:cs typeface="Times New Roman"/>
              </a:rPr>
              <a:t>Draft policy recommendations based on research insights.</a:t>
            </a:r>
          </a:p>
          <a:p>
            <a:pPr marL="0" indent="0">
              <a:buNone/>
            </a:pPr>
            <a:endParaRPr lang="en-US" dirty="0"/>
          </a:p>
        </p:txBody>
      </p:sp>
    </p:spTree>
    <p:extLst>
      <p:ext uri="{BB962C8B-B14F-4D97-AF65-F5344CB8AC3E}">
        <p14:creationId xmlns:p14="http://schemas.microsoft.com/office/powerpoint/2010/main" val="394735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B1EA-69BF-8209-5A14-7918D0D164D8}"/>
              </a:ext>
            </a:extLst>
          </p:cNvPr>
          <p:cNvSpPr>
            <a:spLocks noGrp="1"/>
          </p:cNvSpPr>
          <p:nvPr>
            <p:ph type="title"/>
          </p:nvPr>
        </p:nvSpPr>
        <p:spPr/>
        <p:txBody>
          <a:bodyPr>
            <a:normAutofit/>
          </a:bodyPr>
          <a:lstStyle/>
          <a:p>
            <a:r>
              <a:rPr lang="en-US" b="1" dirty="0">
                <a:latin typeface="Times New Roman"/>
                <a:cs typeface="Times New Roman"/>
              </a:rPr>
              <a:t>Background</a:t>
            </a:r>
          </a:p>
        </p:txBody>
      </p:sp>
      <p:sp>
        <p:nvSpPr>
          <p:cNvPr id="3" name="Content Placeholder 2">
            <a:extLst>
              <a:ext uri="{FF2B5EF4-FFF2-40B4-BE49-F238E27FC236}">
                <a16:creationId xmlns:a16="http://schemas.microsoft.com/office/drawing/2014/main" id="{2A2AFA55-035E-960B-BB26-C0D73004DDA2}"/>
              </a:ext>
            </a:extLst>
          </p:cNvPr>
          <p:cNvSpPr>
            <a:spLocks noGrp="1"/>
          </p:cNvSpPr>
          <p:nvPr>
            <p:ph idx="1"/>
          </p:nvPr>
        </p:nvSpPr>
        <p:spPr/>
        <p:txBody>
          <a:bodyPr vert="horz" lIns="91440" tIns="45720" rIns="91440" bIns="45720" rtlCol="0" anchor="t">
            <a:noAutofit/>
          </a:bodyPr>
          <a:lstStyle/>
          <a:p>
            <a:pPr marL="0" indent="0">
              <a:buNone/>
            </a:pPr>
            <a:r>
              <a:rPr lang="en-US" sz="2400" dirty="0">
                <a:latin typeface="Times New Roman"/>
                <a:cs typeface="Times New Roman"/>
              </a:rPr>
              <a:t>The increasing urgency to address climate change and attain sustainable development has directed global attention toward renewable energy adoption and energy efficiency. Reusable energy resources like hydroelectric power, wind, and solar contribute to mitigating emissions of greenhouse gases while at the same time supporting growth in GDP (</a:t>
            </a:r>
            <a:r>
              <a:rPr lang="en-US" sz="2400" dirty="0" err="1">
                <a:latin typeface="Times New Roman"/>
                <a:cs typeface="Times New Roman"/>
              </a:rPr>
              <a:t>Sadorsky</a:t>
            </a:r>
            <a:r>
              <a:rPr lang="en-US" sz="2400" dirty="0">
                <a:latin typeface="Times New Roman"/>
                <a:cs typeface="Times New Roman"/>
              </a:rPr>
              <a:t>, 2009). Additionally, improvements in energy efficiency, often measured through energy intensity, are essential for decoupling economic growth from environmental degradation (Rajbhandari and Zhang, 2018). However, there is still limited research on how these factors impact economic growth by sector—particularly in nations with limited and moderate financial resources (Acheampong, 2018). Our research aims to bridge this difference by examining the part of renewable energy and energy efficiency in shaping sectoral GDP growth as well as providing evidence-based policy recommendations.</a:t>
            </a:r>
            <a:endParaRPr lang="en-US" sz="2400" dirty="0"/>
          </a:p>
        </p:txBody>
      </p:sp>
    </p:spTree>
    <p:extLst>
      <p:ext uri="{BB962C8B-B14F-4D97-AF65-F5344CB8AC3E}">
        <p14:creationId xmlns:p14="http://schemas.microsoft.com/office/powerpoint/2010/main" val="254390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25F2A1-EDB1-F987-5C5B-92878FAB6449}"/>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Times New Roman"/>
                <a:ea typeface="Calibri"/>
                <a:cs typeface="Times New Roman"/>
              </a:rPr>
              <a:t>Project Plan</a:t>
            </a:r>
          </a:p>
        </p:txBody>
      </p:sp>
      <p:sp>
        <p:nvSpPr>
          <p:cNvPr id="7" name="Content Placeholder 6">
            <a:extLst>
              <a:ext uri="{FF2B5EF4-FFF2-40B4-BE49-F238E27FC236}">
                <a16:creationId xmlns:a16="http://schemas.microsoft.com/office/drawing/2014/main" id="{094FFE2B-64AA-969F-D93E-6461BD805956}"/>
              </a:ext>
            </a:extLst>
          </p:cNvPr>
          <p:cNvSpPr>
            <a:spLocks noGrp="1"/>
          </p:cNvSpPr>
          <p:nvPr>
            <p:ph idx="1"/>
          </p:nvPr>
        </p:nvSpPr>
        <p:spPr/>
        <p:txBody>
          <a:bodyPr vert="horz" lIns="91440" tIns="45720" rIns="91440" bIns="45720" rtlCol="0" anchor="t">
            <a:normAutofit/>
          </a:bodyPr>
          <a:lstStyle/>
          <a:p>
            <a:pPr marL="0" indent="0">
              <a:buNone/>
            </a:pPr>
            <a:r>
              <a:rPr lang="en-US" dirty="0">
                <a:latin typeface="Times New Roman"/>
                <a:cs typeface="Times New Roman"/>
              </a:rPr>
              <a:t>Table 1: Task Timeline</a:t>
            </a:r>
          </a:p>
          <a:p>
            <a:pPr marL="0" indent="0">
              <a:buNone/>
            </a:pPr>
            <a:endParaRPr lang="en-US" dirty="0">
              <a:latin typeface="Times New Roman"/>
              <a:cs typeface="Times New Roman"/>
            </a:endParaRPr>
          </a:p>
        </p:txBody>
      </p:sp>
      <p:graphicFrame>
        <p:nvGraphicFramePr>
          <p:cNvPr id="9" name="Table 8">
            <a:extLst>
              <a:ext uri="{FF2B5EF4-FFF2-40B4-BE49-F238E27FC236}">
                <a16:creationId xmlns:a16="http://schemas.microsoft.com/office/drawing/2014/main" id="{DA52C9C1-899A-DADE-E61C-43A755541D5D}"/>
              </a:ext>
            </a:extLst>
          </p:cNvPr>
          <p:cNvGraphicFramePr>
            <a:graphicFrameLocks noGrp="1"/>
          </p:cNvGraphicFramePr>
          <p:nvPr>
            <p:extLst>
              <p:ext uri="{D42A27DB-BD31-4B8C-83A1-F6EECF244321}">
                <p14:modId xmlns:p14="http://schemas.microsoft.com/office/powerpoint/2010/main" val="2314816188"/>
              </p:ext>
            </p:extLst>
          </p:nvPr>
        </p:nvGraphicFramePr>
        <p:xfrm>
          <a:off x="1005404" y="2505419"/>
          <a:ext cx="10331088" cy="3352800"/>
        </p:xfrm>
        <a:graphic>
          <a:graphicData uri="http://schemas.openxmlformats.org/drawingml/2006/table">
            <a:tbl>
              <a:tblPr bandRow="1">
                <a:tableStyleId>{5C22544A-7EE6-4342-B048-85BDC9FD1C3A}</a:tableStyleId>
              </a:tblPr>
              <a:tblGrid>
                <a:gridCol w="2334862">
                  <a:extLst>
                    <a:ext uri="{9D8B030D-6E8A-4147-A177-3AD203B41FA5}">
                      <a16:colId xmlns:a16="http://schemas.microsoft.com/office/drawing/2014/main" val="3050590191"/>
                    </a:ext>
                  </a:extLst>
                </a:gridCol>
                <a:gridCol w="7996226">
                  <a:extLst>
                    <a:ext uri="{9D8B030D-6E8A-4147-A177-3AD203B41FA5}">
                      <a16:colId xmlns:a16="http://schemas.microsoft.com/office/drawing/2014/main" val="3455822985"/>
                    </a:ext>
                  </a:extLst>
                </a:gridCol>
              </a:tblGrid>
              <a:tr h="419100">
                <a:tc>
                  <a:txBody>
                    <a:bodyPr/>
                    <a:lstStyle/>
                    <a:p>
                      <a:pPr algn="l" fontAlgn="base">
                        <a:lnSpc>
                          <a:spcPts val="1425"/>
                        </a:lnSpc>
                      </a:pPr>
                      <a:r>
                        <a:rPr lang="en-US" sz="1400" b="1" i="0" u="none" strike="noStrike" dirty="0">
                          <a:solidFill>
                            <a:srgbClr val="000000"/>
                          </a:solidFill>
                          <a:effectLst/>
                          <a:latin typeface="Times New Roman"/>
                        </a:rPr>
                        <a:t>Weeks</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425"/>
                        </a:lnSpc>
                      </a:pPr>
                      <a:r>
                        <a:rPr lang="en-US" sz="1400" b="1" i="0" u="none" strike="noStrike" dirty="0">
                          <a:solidFill>
                            <a:srgbClr val="000000"/>
                          </a:solidFill>
                          <a:effectLst/>
                          <a:latin typeface="Times New Roman"/>
                        </a:rPr>
                        <a:t>Project Tasks</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2287192"/>
                  </a:ext>
                </a:extLst>
              </a:tr>
              <a:tr h="419100">
                <a:tc>
                  <a:txBody>
                    <a:bodyPr/>
                    <a:lstStyle/>
                    <a:p>
                      <a:pPr algn="l" fontAlgn="base">
                        <a:lnSpc>
                          <a:spcPts val="1425"/>
                        </a:lnSpc>
                      </a:pPr>
                      <a:r>
                        <a:rPr lang="en-US" sz="1400" b="0" i="0" u="none" strike="noStrike" dirty="0">
                          <a:solidFill>
                            <a:srgbClr val="000000"/>
                          </a:solidFill>
                          <a:effectLst/>
                          <a:latin typeface="Times New Roman"/>
                        </a:rPr>
                        <a:t>1–4 (12</a:t>
                      </a:r>
                      <a:r>
                        <a:rPr lang="en-US" sz="700" b="0" i="0" u="none" strike="noStrike" baseline="30000" dirty="0">
                          <a:solidFill>
                            <a:srgbClr val="000000"/>
                          </a:solidFill>
                          <a:effectLst/>
                          <a:latin typeface="Times New Roman"/>
                        </a:rPr>
                        <a:t>th</a:t>
                      </a:r>
                      <a:r>
                        <a:rPr lang="en-US" sz="1400" b="0" i="0" u="none" strike="noStrike" dirty="0">
                          <a:solidFill>
                            <a:srgbClr val="000000"/>
                          </a:solidFill>
                          <a:effectLst/>
                          <a:latin typeface="Times New Roman"/>
                        </a:rPr>
                        <a:t> Feb)</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425"/>
                        </a:lnSpc>
                      </a:pPr>
                      <a:r>
                        <a:rPr lang="en-US" sz="1400" b="0" i="0" u="none" strike="noStrike" dirty="0">
                          <a:solidFill>
                            <a:srgbClr val="000000"/>
                          </a:solidFill>
                          <a:effectLst/>
                          <a:latin typeface="Times New Roman"/>
                        </a:rPr>
                        <a:t>PDM Plan + Dataset Exploration (Check missing values, structure).</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4010384"/>
                  </a:ext>
                </a:extLst>
              </a:tr>
              <a:tr h="419100">
                <a:tc>
                  <a:txBody>
                    <a:bodyPr/>
                    <a:lstStyle/>
                    <a:p>
                      <a:pPr algn="l" fontAlgn="base">
                        <a:lnSpc>
                          <a:spcPts val="1425"/>
                        </a:lnSpc>
                      </a:pPr>
                      <a:r>
                        <a:rPr lang="en-US" sz="1400" b="0" i="0" u="none" strike="noStrike" dirty="0">
                          <a:solidFill>
                            <a:srgbClr val="000000"/>
                          </a:solidFill>
                          <a:effectLst/>
                          <a:latin typeface="Times New Roman"/>
                        </a:rPr>
                        <a:t>3–6 (26</a:t>
                      </a:r>
                      <a:r>
                        <a:rPr lang="en-US" sz="700" b="0" i="0" u="none" strike="noStrike" baseline="30000" dirty="0">
                          <a:solidFill>
                            <a:srgbClr val="000000"/>
                          </a:solidFill>
                          <a:effectLst/>
                          <a:latin typeface="Times New Roman"/>
                        </a:rPr>
                        <a:t>th</a:t>
                      </a:r>
                      <a:r>
                        <a:rPr lang="en-US" sz="1400" b="0" i="0" u="none" strike="noStrike" dirty="0">
                          <a:solidFill>
                            <a:srgbClr val="000000"/>
                          </a:solidFill>
                          <a:effectLst/>
                          <a:latin typeface="Times New Roman"/>
                        </a:rPr>
                        <a:t> Feb)</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425"/>
                        </a:lnSpc>
                      </a:pPr>
                      <a:r>
                        <a:rPr lang="en-US" sz="1400" b="0" i="0" u="none" strike="noStrike" dirty="0">
                          <a:solidFill>
                            <a:srgbClr val="000000"/>
                          </a:solidFill>
                          <a:effectLst/>
                          <a:latin typeface="Times New Roman"/>
                        </a:rPr>
                        <a:t>Literature Review (10–15 papers).</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8267213"/>
                  </a:ext>
                </a:extLst>
              </a:tr>
              <a:tr h="419100">
                <a:tc>
                  <a:txBody>
                    <a:bodyPr/>
                    <a:lstStyle/>
                    <a:p>
                      <a:pPr algn="l" fontAlgn="base">
                        <a:lnSpc>
                          <a:spcPts val="1425"/>
                        </a:lnSpc>
                      </a:pPr>
                      <a:r>
                        <a:rPr lang="en-US" sz="1400" b="0" i="0" u="none" strike="noStrike" dirty="0">
                          <a:solidFill>
                            <a:srgbClr val="000000"/>
                          </a:solidFill>
                          <a:effectLst/>
                          <a:latin typeface="Times New Roman"/>
                        </a:rPr>
                        <a:t>6–8 (12</a:t>
                      </a:r>
                      <a:r>
                        <a:rPr lang="en-US" sz="700" b="0" i="0" u="none" strike="noStrike" baseline="30000" dirty="0">
                          <a:solidFill>
                            <a:srgbClr val="000000"/>
                          </a:solidFill>
                          <a:effectLst/>
                          <a:latin typeface="Times New Roman"/>
                        </a:rPr>
                        <a:t>th </a:t>
                      </a:r>
                      <a:r>
                        <a:rPr lang="en-US" sz="1400" b="0" i="0" u="none" strike="noStrike" dirty="0">
                          <a:solidFill>
                            <a:srgbClr val="000000"/>
                          </a:solidFill>
                          <a:effectLst/>
                          <a:latin typeface="Times New Roman"/>
                        </a:rPr>
                        <a:t>Mar)</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425"/>
                        </a:lnSpc>
                      </a:pPr>
                      <a:r>
                        <a:rPr lang="en-US" sz="1400" b="0" i="0" u="none" strike="noStrike" dirty="0">
                          <a:solidFill>
                            <a:srgbClr val="000000"/>
                          </a:solidFill>
                          <a:effectLst/>
                          <a:latin typeface="Times New Roman"/>
                        </a:rPr>
                        <a:t>Start EDA + Finalize methodology.</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9211106"/>
                  </a:ext>
                </a:extLst>
              </a:tr>
              <a:tr h="419100">
                <a:tc>
                  <a:txBody>
                    <a:bodyPr/>
                    <a:lstStyle/>
                    <a:p>
                      <a:pPr algn="l" fontAlgn="base">
                        <a:lnSpc>
                          <a:spcPts val="1425"/>
                        </a:lnSpc>
                      </a:pPr>
                      <a:r>
                        <a:rPr lang="en-US" sz="1400" b="0" i="0" u="none" strike="noStrike" dirty="0">
                          <a:solidFill>
                            <a:srgbClr val="000000"/>
                          </a:solidFill>
                          <a:effectLst/>
                          <a:latin typeface="Times New Roman"/>
                        </a:rPr>
                        <a:t>8–10 (26</a:t>
                      </a:r>
                      <a:r>
                        <a:rPr lang="en-US" sz="700" b="0" i="0" u="none" strike="noStrike" baseline="30000" dirty="0">
                          <a:solidFill>
                            <a:srgbClr val="000000"/>
                          </a:solidFill>
                          <a:effectLst/>
                          <a:latin typeface="Times New Roman"/>
                        </a:rPr>
                        <a:t>th</a:t>
                      </a:r>
                      <a:r>
                        <a:rPr lang="en-US" sz="1400" b="0" i="0" u="none" strike="noStrike" dirty="0">
                          <a:solidFill>
                            <a:srgbClr val="000000"/>
                          </a:solidFill>
                          <a:effectLst/>
                          <a:latin typeface="Times New Roman"/>
                        </a:rPr>
                        <a:t> Mar)</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425"/>
                        </a:lnSpc>
                      </a:pPr>
                      <a:r>
                        <a:rPr lang="en-US" sz="1400" b="0" i="0" u="none" strike="noStrike" dirty="0">
                          <a:solidFill>
                            <a:srgbClr val="000000"/>
                          </a:solidFill>
                          <a:effectLst/>
                          <a:latin typeface="Times New Roman"/>
                        </a:rPr>
                        <a:t>Full Data Analysis.</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3649364"/>
                  </a:ext>
                </a:extLst>
              </a:tr>
              <a:tr h="419100">
                <a:tc>
                  <a:txBody>
                    <a:bodyPr/>
                    <a:lstStyle/>
                    <a:p>
                      <a:pPr algn="l" fontAlgn="base">
                        <a:lnSpc>
                          <a:spcPts val="1425"/>
                        </a:lnSpc>
                      </a:pPr>
                      <a:r>
                        <a:rPr lang="en-US" sz="1400" b="0" i="0" u="none" strike="noStrike" dirty="0">
                          <a:solidFill>
                            <a:srgbClr val="000000"/>
                          </a:solidFill>
                          <a:effectLst/>
                          <a:latin typeface="Times New Roman"/>
                        </a:rPr>
                        <a:t>10–12 (9</a:t>
                      </a:r>
                      <a:r>
                        <a:rPr lang="en-US" sz="700" b="0" i="0" u="none" strike="noStrike" baseline="30000" dirty="0">
                          <a:solidFill>
                            <a:srgbClr val="000000"/>
                          </a:solidFill>
                          <a:effectLst/>
                          <a:latin typeface="Times New Roman"/>
                        </a:rPr>
                        <a:t>th</a:t>
                      </a:r>
                      <a:r>
                        <a:rPr lang="en-US" sz="1400" b="0" i="0" u="none" strike="noStrike" dirty="0">
                          <a:solidFill>
                            <a:srgbClr val="000000"/>
                          </a:solidFill>
                          <a:effectLst/>
                          <a:latin typeface="Times New Roman"/>
                        </a:rPr>
                        <a:t> Apr)</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425"/>
                        </a:lnSpc>
                      </a:pPr>
                      <a:r>
                        <a:rPr lang="en-US" sz="1400" b="0" i="0" u="none" strike="noStrike" dirty="0">
                          <a:solidFill>
                            <a:srgbClr val="000000"/>
                          </a:solidFill>
                          <a:effectLst/>
                          <a:latin typeface="Times New Roman"/>
                        </a:rPr>
                        <a:t>Results Interpretation + Draft Report</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4084401"/>
                  </a:ext>
                </a:extLst>
              </a:tr>
              <a:tr h="419100">
                <a:tc>
                  <a:txBody>
                    <a:bodyPr/>
                    <a:lstStyle/>
                    <a:p>
                      <a:pPr algn="l" fontAlgn="base">
                        <a:lnSpc>
                          <a:spcPts val="1425"/>
                        </a:lnSpc>
                      </a:pPr>
                      <a:r>
                        <a:rPr lang="en-US" sz="1400" b="0" i="0" u="none" strike="noStrike" dirty="0">
                          <a:solidFill>
                            <a:srgbClr val="000000"/>
                          </a:solidFill>
                          <a:effectLst/>
                          <a:latin typeface="Times New Roman"/>
                        </a:rPr>
                        <a:t>12–14 (23</a:t>
                      </a:r>
                      <a:r>
                        <a:rPr lang="en-US" sz="700" b="0" i="0" u="none" strike="noStrike" baseline="30000" dirty="0">
                          <a:solidFill>
                            <a:srgbClr val="000000"/>
                          </a:solidFill>
                          <a:effectLst/>
                          <a:latin typeface="Times New Roman"/>
                        </a:rPr>
                        <a:t>rd</a:t>
                      </a:r>
                      <a:r>
                        <a:rPr lang="en-US" sz="1400" b="0" i="0" u="none" strike="noStrike" dirty="0">
                          <a:solidFill>
                            <a:srgbClr val="000000"/>
                          </a:solidFill>
                          <a:effectLst/>
                          <a:latin typeface="Times New Roman"/>
                        </a:rPr>
                        <a:t> Apr)</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425"/>
                        </a:lnSpc>
                      </a:pPr>
                      <a:r>
                        <a:rPr lang="en-US" sz="1400" b="0" i="0" u="none" strike="noStrike" dirty="0">
                          <a:solidFill>
                            <a:srgbClr val="000000"/>
                          </a:solidFill>
                          <a:effectLst/>
                          <a:latin typeface="Times New Roman"/>
                        </a:rPr>
                        <a:t>Refine Report, Finalize Results &amp; Presentation.</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6140624"/>
                  </a:ext>
                </a:extLst>
              </a:tr>
              <a:tr h="419100">
                <a:tc>
                  <a:txBody>
                    <a:bodyPr/>
                    <a:lstStyle/>
                    <a:p>
                      <a:pPr algn="l" fontAlgn="base">
                        <a:lnSpc>
                          <a:spcPts val="1425"/>
                        </a:lnSpc>
                      </a:pPr>
                      <a:r>
                        <a:rPr lang="en-US" sz="1400" b="0" i="0" u="none" strike="noStrike" dirty="0">
                          <a:solidFill>
                            <a:srgbClr val="000000"/>
                          </a:solidFill>
                          <a:effectLst/>
                          <a:latin typeface="Times New Roman"/>
                        </a:rPr>
                        <a:t>15 (29</a:t>
                      </a:r>
                      <a:r>
                        <a:rPr lang="en-US" sz="700" b="0" i="0" u="none" strike="noStrike" baseline="30000" dirty="0">
                          <a:solidFill>
                            <a:srgbClr val="000000"/>
                          </a:solidFill>
                          <a:effectLst/>
                          <a:latin typeface="Times New Roman"/>
                        </a:rPr>
                        <a:t>th</a:t>
                      </a:r>
                      <a:r>
                        <a:rPr lang="en-US" sz="1400" b="0" i="0" u="none" strike="noStrike" dirty="0">
                          <a:solidFill>
                            <a:srgbClr val="000000"/>
                          </a:solidFill>
                          <a:effectLst/>
                          <a:latin typeface="Times New Roman"/>
                        </a:rPr>
                        <a:t> Apr)</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425"/>
                        </a:lnSpc>
                      </a:pPr>
                      <a:r>
                        <a:rPr lang="en-US" sz="1400" b="0" i="0" u="none" strike="noStrike" dirty="0">
                          <a:solidFill>
                            <a:srgbClr val="000000"/>
                          </a:solidFill>
                          <a:effectLst/>
                          <a:latin typeface="Times New Roman"/>
                        </a:rPr>
                        <a:t>Submit Final Report.</a:t>
                      </a:r>
                      <a:r>
                        <a:rPr lang="en-US" sz="1400" b="0" i="0" dirty="0">
                          <a:solidFill>
                            <a:srgbClr val="000000"/>
                          </a:solidFill>
                          <a:effectLst/>
                          <a:latin typeface="Times New Roman"/>
                        </a:rPr>
                        <a:t> </a:t>
                      </a:r>
                      <a:endParaRPr lang="en-US" b="0" i="0" dirty="0">
                        <a:solidFill>
                          <a:srgbClr val="000000"/>
                        </a:solidFill>
                        <a:effectLst/>
                        <a:latin typeface="Times New Roman"/>
                      </a:endParaRPr>
                    </a:p>
                  </a:txBody>
                  <a:tcPr marL="74247" marR="74247" marT="74247" marB="7424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079546"/>
                  </a:ext>
                </a:extLst>
              </a:tr>
            </a:tbl>
          </a:graphicData>
        </a:graphic>
      </p:graphicFrame>
      <p:sp>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9868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432F-F319-5FB7-C515-E76B8D609FE8}"/>
              </a:ext>
            </a:extLst>
          </p:cNvPr>
          <p:cNvSpPr>
            <a:spLocks noGrp="1"/>
          </p:cNvSpPr>
          <p:nvPr>
            <p:ph type="title"/>
          </p:nvPr>
        </p:nvSpPr>
        <p:spPr/>
        <p:txBody>
          <a:bodyPr/>
          <a:lstStyle/>
          <a:p>
            <a:r>
              <a:rPr lang="en-US" b="1" dirty="0">
                <a:latin typeface="Times New Roman"/>
                <a:cs typeface="Times New Roman"/>
              </a:rPr>
              <a:t>Data Management Plan</a:t>
            </a:r>
          </a:p>
        </p:txBody>
      </p:sp>
      <p:sp>
        <p:nvSpPr>
          <p:cNvPr id="3" name="Content Placeholder 2">
            <a:extLst>
              <a:ext uri="{FF2B5EF4-FFF2-40B4-BE49-F238E27FC236}">
                <a16:creationId xmlns:a16="http://schemas.microsoft.com/office/drawing/2014/main" id="{ECB0B903-80C3-2CEF-3452-9CB4F47D5D49}"/>
              </a:ext>
            </a:extLst>
          </p:cNvPr>
          <p:cNvSpPr>
            <a:spLocks noGrp="1"/>
          </p:cNvSpPr>
          <p:nvPr>
            <p:ph idx="1"/>
          </p:nvPr>
        </p:nvSpPr>
        <p:spPr/>
        <p:txBody>
          <a:bodyPr vert="horz" lIns="91440" tIns="45720" rIns="91440" bIns="45720" rtlCol="0" anchor="t">
            <a:normAutofit/>
          </a:bodyPr>
          <a:lstStyle/>
          <a:p>
            <a:pPr marL="0" indent="0">
              <a:buNone/>
            </a:pPr>
            <a:r>
              <a:rPr lang="en-US" b="1" u="sng" dirty="0">
                <a:latin typeface="Times New Roman"/>
                <a:cs typeface="Times New Roman"/>
              </a:rPr>
              <a:t>Data:</a:t>
            </a:r>
          </a:p>
          <a:p>
            <a:pPr marL="457200" indent="-457200"/>
            <a:r>
              <a:rPr lang="en-US" b="1" dirty="0">
                <a:latin typeface="Times New Roman"/>
                <a:cs typeface="Times New Roman"/>
              </a:rPr>
              <a:t>Source:</a:t>
            </a:r>
            <a:r>
              <a:rPr lang="en-US" dirty="0">
                <a:latin typeface="Times New Roman"/>
                <a:cs typeface="Times New Roman"/>
              </a:rPr>
              <a:t> World Development Indicators (World Bank). Includes multiple countries from 1989–2023.</a:t>
            </a:r>
          </a:p>
          <a:p>
            <a:pPr marL="457200" indent="-457200"/>
            <a:r>
              <a:rPr lang="en-US" b="1" dirty="0">
                <a:latin typeface="Times New Roman"/>
                <a:cs typeface="Times New Roman"/>
              </a:rPr>
              <a:t>Description:</a:t>
            </a:r>
            <a:r>
              <a:rPr lang="en-US" dirty="0">
                <a:latin typeface="Times New Roman"/>
                <a:cs typeface="Times New Roman"/>
              </a:rPr>
              <a:t> Includes indicators for renewable energy (% of total energy), energy efficiency (energy intensity), CO2 emissions (metric tons per capita), and GDP contributions by sector (agriculture, industry, services).</a:t>
            </a:r>
          </a:p>
          <a:p>
            <a:pPr marL="457200" indent="-457200"/>
            <a:r>
              <a:rPr lang="en-US" dirty="0">
                <a:latin typeface="Times New Roman"/>
                <a:cs typeface="Times New Roman"/>
              </a:rPr>
              <a:t>Shape: (24211, 39)</a:t>
            </a:r>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3402156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C2109-3313-529E-8970-F835A2BF5E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CE0A10-6D74-5584-3F33-3C33B1B0487D}"/>
              </a:ext>
            </a:extLst>
          </p:cNvPr>
          <p:cNvSpPr>
            <a:spLocks noGrp="1"/>
          </p:cNvSpPr>
          <p:nvPr>
            <p:ph type="title"/>
          </p:nvPr>
        </p:nvSpPr>
        <p:spPr/>
        <p:txBody>
          <a:bodyPr/>
          <a:lstStyle/>
          <a:p>
            <a:r>
              <a:rPr lang="en-US" b="1" dirty="0">
                <a:latin typeface="Times New Roman"/>
                <a:cs typeface="Times New Roman"/>
              </a:rPr>
              <a:t>Data Management Plan</a:t>
            </a:r>
          </a:p>
        </p:txBody>
      </p:sp>
      <p:sp>
        <p:nvSpPr>
          <p:cNvPr id="3" name="Content Placeholder 2">
            <a:extLst>
              <a:ext uri="{FF2B5EF4-FFF2-40B4-BE49-F238E27FC236}">
                <a16:creationId xmlns:a16="http://schemas.microsoft.com/office/drawing/2014/main" id="{0006AD7C-0832-3CEC-4A6D-67E5F979B0E0}"/>
              </a:ext>
            </a:extLst>
          </p:cNvPr>
          <p:cNvSpPr>
            <a:spLocks noGrp="1"/>
          </p:cNvSpPr>
          <p:nvPr>
            <p:ph idx="1"/>
          </p:nvPr>
        </p:nvSpPr>
        <p:spPr/>
        <p:txBody>
          <a:bodyPr vert="horz" lIns="91440" tIns="45720" rIns="91440" bIns="45720" rtlCol="0" anchor="t">
            <a:normAutofit/>
          </a:bodyPr>
          <a:lstStyle/>
          <a:p>
            <a:pPr marL="0" indent="0">
              <a:lnSpc>
                <a:spcPct val="150000"/>
              </a:lnSpc>
              <a:buNone/>
            </a:pPr>
            <a:r>
              <a:rPr lang="en-US" b="1" u="sng" dirty="0">
                <a:latin typeface="Times New Roman"/>
                <a:cs typeface="Times New Roman"/>
              </a:rPr>
              <a:t>Data Collection:</a:t>
            </a:r>
            <a:r>
              <a:rPr lang="en-US" b="1" dirty="0">
                <a:latin typeface="Times New Roman"/>
                <a:cs typeface="Times New Roman"/>
              </a:rPr>
              <a:t> </a:t>
            </a:r>
            <a:r>
              <a:rPr lang="en-US" dirty="0">
                <a:latin typeface="Times New Roman"/>
                <a:cs typeface="Times New Roman"/>
              </a:rPr>
              <a:t>The dataset was collected from the World Bank’s </a:t>
            </a:r>
            <a:r>
              <a:rPr lang="en-US" dirty="0">
                <a:solidFill>
                  <a:srgbClr val="1C1C1C"/>
                </a:solidFill>
                <a:latin typeface="Times New Roman"/>
                <a:cs typeface="Times New Roman"/>
              </a:rPr>
              <a:t>main assembly of growth metrics</a:t>
            </a:r>
            <a:r>
              <a:rPr lang="en-US" dirty="0">
                <a:latin typeface="Times New Roman"/>
                <a:cs typeface="Times New Roman"/>
              </a:rPr>
              <a:t>, which is World Development Indicators, with series selected from three subcategories within </a:t>
            </a:r>
            <a:r>
              <a:rPr lang="en-US" b="1" dirty="0">
                <a:latin typeface="Times New Roman"/>
                <a:cs typeface="Times New Roman"/>
              </a:rPr>
              <a:t>Economic Policy &amp; Debt (Growth Rates)</a:t>
            </a:r>
            <a:r>
              <a:rPr lang="en-US" dirty="0">
                <a:latin typeface="Times New Roman"/>
                <a:cs typeface="Times New Roman"/>
              </a:rPr>
              <a:t> and </a:t>
            </a:r>
            <a:r>
              <a:rPr lang="en-US" b="1" dirty="0">
                <a:latin typeface="Times New Roman"/>
                <a:cs typeface="Times New Roman"/>
              </a:rPr>
              <a:t>Environment (Emissions, and Energy Production &amp; Use)</a:t>
            </a:r>
            <a:r>
              <a:rPr lang="en-US" dirty="0">
                <a:latin typeface="Times New Roman"/>
                <a:cs typeface="Times New Roman"/>
              </a:rPr>
              <a:t>. (World Bank, 2025)</a:t>
            </a:r>
            <a:endParaRPr lang="en-US" dirty="0"/>
          </a:p>
          <a:p>
            <a:pPr marL="0" indent="0">
              <a:buNone/>
            </a:pPr>
            <a:endParaRPr lang="en-US" dirty="0">
              <a:latin typeface="Times New Roman"/>
              <a:cs typeface="Times New Roman"/>
            </a:endParaRPr>
          </a:p>
        </p:txBody>
      </p:sp>
    </p:spTree>
    <p:extLst>
      <p:ext uri="{BB962C8B-B14F-4D97-AF65-F5344CB8AC3E}">
        <p14:creationId xmlns:p14="http://schemas.microsoft.com/office/powerpoint/2010/main" val="268126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The Project and Data Management (PDM) Plan</vt:lpstr>
      <vt:lpstr>Project Title</vt:lpstr>
      <vt:lpstr>Research Question</vt:lpstr>
      <vt:lpstr>Project Summary:</vt:lpstr>
      <vt:lpstr>Objectives:</vt:lpstr>
      <vt:lpstr>Background</vt:lpstr>
      <vt:lpstr>Project Plan</vt:lpstr>
      <vt:lpstr>Data Management Plan</vt:lpstr>
      <vt:lpstr>Data Management Plan</vt:lpstr>
      <vt:lpstr>Data Management Plan</vt:lpstr>
      <vt:lpstr>Data Management Plan</vt:lpstr>
      <vt:lpstr>Data Management Plan</vt:lpstr>
      <vt:lpstr>Reference Lists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184</cp:revision>
  <dcterms:created xsi:type="dcterms:W3CDTF">2025-02-04T23:02:12Z</dcterms:created>
  <dcterms:modified xsi:type="dcterms:W3CDTF">2025-02-07T19:20:03Z</dcterms:modified>
</cp:coreProperties>
</file>