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4" r:id="rId10"/>
    <p:sldId id="265" r:id="rId11"/>
    <p:sldId id="269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DD5319-C9FB-C4BF-7C88-1A7DF65A7D1D}" v="276" dt="2024-11-28T18:35:36.244"/>
    <p1510:client id="{93B5C9E6-0453-4ED4-B555-E670572656DC}" v="158" dt="2024-11-27T19:58:00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jerryzhu/pub/ssl_survey.pdf" TargetMode="External"/><Relationship Id="rId2" Type="http://schemas.openxmlformats.org/officeDocument/2006/relationships/hyperlink" Target="https://arxiv.org/abs/1301.079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1.5/modules/generated/sklearn.semi_supervised.SelfTrainingClassifie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Confidence Thresholding in Self-Training: A Tutorial</a:t>
            </a:r>
            <a:endParaRPr lang="en-US">
              <a:latin typeface="Times New Roman"/>
              <a:ea typeface="Calibri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Semi-Supervised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8DD5-3EF7-EBE4-1BC5-379D6BF1D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Key Observations from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16257-CE9D-3C20-7CE0-324699FA1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Labeled data:</a:t>
            </a:r>
          </a:p>
          <a:p>
            <a:pPr marL="971550" lvl="1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Sparse and covers limited regions.</a:t>
            </a:r>
          </a:p>
          <a:p>
            <a:pPr marL="971550" lvl="1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Used to train the initial model.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Unlabeled data:</a:t>
            </a:r>
          </a:p>
          <a:p>
            <a:pPr marL="971550" lvl="1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Broader distribution.</a:t>
            </a:r>
          </a:p>
          <a:p>
            <a:pPr marL="971550" lvl="1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Key source for pseudo-labeling.</a:t>
            </a: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Visual shows the potential for improvement with pseudo-labeling.</a:t>
            </a:r>
          </a:p>
        </p:txBody>
      </p:sp>
    </p:spTree>
    <p:extLst>
      <p:ext uri="{BB962C8B-B14F-4D97-AF65-F5344CB8AC3E}">
        <p14:creationId xmlns:p14="http://schemas.microsoft.com/office/powerpoint/2010/main" val="4039607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E44C-1ECA-F4B7-0744-C3062A6E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Initial Model Training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B76A-C8FE-F037-B115-A9E71416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b="1">
                <a:ea typeface="+mn-lt"/>
                <a:cs typeface="+mn-lt"/>
              </a:rPr>
              <a:t>Objective:</a:t>
            </a:r>
            <a:endParaRPr lang="en-US" dirty="0">
              <a:ea typeface="+mn-lt"/>
              <a:cs typeface="+mn-lt"/>
            </a:endParaRPr>
          </a:p>
          <a:p>
            <a:pPr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Train a model using only labeled data.</a:t>
            </a:r>
            <a:endParaRPr lang="en-US" dirty="0">
              <a:ea typeface="+mn-lt"/>
              <a:cs typeface="+mn-lt"/>
            </a:endParaRPr>
          </a:p>
          <a:p>
            <a:pPr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Use this model to generate predictions for the unlabeled data.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Process:</a:t>
            </a:r>
            <a:endParaRPr lang="en-US" dirty="0">
              <a:ea typeface="+mn-lt"/>
              <a:cs typeface="+mn-lt"/>
            </a:endParaRPr>
          </a:p>
          <a:p>
            <a:pPr>
              <a:buFont typeface="Arial,Sans-Serif"/>
              <a:buChar char="•"/>
            </a:pPr>
            <a:r>
              <a:rPr lang="en-US" b="1">
                <a:ea typeface="+mn-lt"/>
                <a:cs typeface="+mn-lt"/>
              </a:rPr>
              <a:t>Train Model</a:t>
            </a:r>
            <a:r>
              <a:rPr lang="en-US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marL="971550" lvl="1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Use labeled data to create an initial classifier.</a:t>
            </a:r>
            <a:endParaRPr lang="en-US" dirty="0">
              <a:ea typeface="+mn-lt"/>
              <a:cs typeface="+mn-lt"/>
            </a:endParaRPr>
          </a:p>
          <a:p>
            <a:pPr>
              <a:buFont typeface="Arial,Sans-Serif"/>
              <a:buChar char="•"/>
            </a:pPr>
            <a:r>
              <a:rPr lang="en-US" b="1">
                <a:ea typeface="+mn-lt"/>
                <a:cs typeface="+mn-lt"/>
              </a:rPr>
              <a:t>Predict on Unlabeled Data</a:t>
            </a:r>
            <a:r>
              <a:rPr lang="en-US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marL="971550" lvl="1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Use the model to predict labels for the unlabeled samples.</a:t>
            </a:r>
            <a:endParaRPr lang="en-US" dirty="0">
              <a:ea typeface="+mn-lt"/>
              <a:cs typeface="+mn-lt"/>
            </a:endParaRPr>
          </a:p>
          <a:p>
            <a:pPr>
              <a:buFont typeface="Arial,Sans-Serif"/>
              <a:buChar char="•"/>
            </a:pPr>
            <a:r>
              <a:rPr lang="en-US" b="1">
                <a:ea typeface="+mn-lt"/>
                <a:cs typeface="+mn-lt"/>
              </a:rPr>
              <a:t>Limitations</a:t>
            </a:r>
            <a:r>
              <a:rPr lang="en-US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marL="971550" lvl="1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Sparse labeled data leads to less generalizable decision boundaries.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2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B03E-A639-DB98-7183-A4B47A2A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Initial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7F12C-C721-551F-B39C-881469AAB3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700" b="1">
                <a:ea typeface="+mn-lt"/>
                <a:cs typeface="+mn-lt"/>
              </a:rPr>
              <a:t>Visualizing the Decision Boundary:</a:t>
            </a:r>
            <a:endParaRPr lang="en-US" b="1" dirty="0"/>
          </a:p>
          <a:p>
            <a:r>
              <a:rPr lang="en-US" sz="2000">
                <a:ea typeface="+mn-lt"/>
                <a:cs typeface="+mn-lt"/>
              </a:rPr>
              <a:t>Initial decision boundaries are based on limited labeled data.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This often results in inaccurate or uncertain regions.</a:t>
            </a:r>
            <a:endParaRPr lang="en-US" sz="2000"/>
          </a:p>
          <a:p>
            <a:pPr>
              <a:buNone/>
            </a:pPr>
            <a:r>
              <a:rPr lang="en-US" b="1"/>
              <a:t>Observations:</a:t>
            </a:r>
          </a:p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The initial decision boundary is overly simplistic.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Limited labeled data causes poor generalization to the unlabeled data.</a:t>
            </a:r>
            <a:endParaRPr lang="en-US" sz="200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A diagram of a model&#10;&#10;Description automatically generated">
            <a:extLst>
              <a:ext uri="{FF2B5EF4-FFF2-40B4-BE49-F238E27FC236}">
                <a16:creationId xmlns:a16="http://schemas.microsoft.com/office/drawing/2014/main" id="{EEC82F14-0046-39F0-59B2-9459974D49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68680" y="1943894"/>
            <a:ext cx="5188639" cy="4114800"/>
          </a:xfrm>
        </p:spPr>
      </p:pic>
    </p:spTree>
    <p:extLst>
      <p:ext uri="{BB962C8B-B14F-4D97-AF65-F5344CB8AC3E}">
        <p14:creationId xmlns:p14="http://schemas.microsoft.com/office/powerpoint/2010/main" val="3119524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61A3-A799-6C84-D889-4C298631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Introducing Confidence 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5EF6-9FAA-BBE0-CEC8-459A2AC1C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>
              <a:buNone/>
            </a:pPr>
            <a:r>
              <a:rPr lang="en-US" b="1"/>
              <a:t>Objective:</a:t>
            </a: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Address the issue of noisy pseudo-labels.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 confidence thresholding to filter out low-confidence predictions.</a:t>
            </a:r>
            <a:endParaRPr lang="en-US"/>
          </a:p>
          <a:p>
            <a:pPr marL="0" indent="0">
              <a:buNone/>
            </a:pPr>
            <a:r>
              <a:rPr lang="en-US" b="1"/>
              <a:t>What is Confidence Thresholding?</a:t>
            </a: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 method to ensure only reliable pseudo-labels are used.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Process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marL="9715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model assigns confidence scores to its predictions.</a:t>
            </a:r>
            <a:endParaRPr lang="en-US"/>
          </a:p>
          <a:p>
            <a:pPr marL="9715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Predictions with confidence scores above a defined threshold are retained.</a:t>
            </a:r>
            <a:endParaRPr lang="en-US"/>
          </a:p>
          <a:p>
            <a:pPr marL="9715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Low-confidence predictions are discarded.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46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47B0-5AE4-9035-5AAE-ED5871D0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Introducing Confidence Thresholding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BA69A-82EA-7614-29E8-3E876CD7C8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b="1"/>
              <a:t>Benefits:</a:t>
            </a: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Reduces the impact of noisy labels.</a:t>
            </a:r>
            <a:endParaRPr lang="en-US" sz="2400"/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Improves the quality of retraining data.</a:t>
            </a:r>
            <a:endParaRPr lang="en-US" sz="2400"/>
          </a:p>
          <a:p>
            <a:pPr marL="0" indent="0">
              <a:buNone/>
            </a:pPr>
            <a:r>
              <a:rPr lang="en-US" b="1"/>
              <a:t>Visualizing Confidence Scores:</a:t>
            </a: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A histogram of confidence scores for unlabeled data shows the distribution.</a:t>
            </a:r>
            <a:endParaRPr lang="en-US" sz="2400"/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 threshold (e.g., 0.9) separates high-confidence predictions.</a:t>
            </a:r>
            <a:endParaRPr lang="en-US" sz="240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752C059F-DF00-DD89-3E3A-407EED481D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39343" y="1943894"/>
            <a:ext cx="5247314" cy="4114800"/>
          </a:xfrm>
        </p:spPr>
      </p:pic>
    </p:spTree>
    <p:extLst>
      <p:ext uri="{BB962C8B-B14F-4D97-AF65-F5344CB8AC3E}">
        <p14:creationId xmlns:p14="http://schemas.microsoft.com/office/powerpoint/2010/main" val="224377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6DB6-45B9-6ACC-5B8F-D25BD268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Retraining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C2D33-9050-3D17-9A2B-1096A9A49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/>
              <a:t>Objective:</a:t>
            </a: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Combine high-confidence pseudo-labeled data with labeled data.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Retrain the model to improve decision boundaries.</a:t>
            </a:r>
            <a:endParaRPr lang="en-US"/>
          </a:p>
          <a:p>
            <a:pPr marL="0" indent="0">
              <a:buNone/>
            </a:pPr>
            <a:r>
              <a:rPr lang="en-US" b="1"/>
              <a:t>Process:</a:t>
            </a:r>
            <a:endParaRPr lang="en-US"/>
          </a:p>
          <a:p>
            <a:pPr>
              <a:buFont typeface="Arial"/>
              <a:buChar char="•"/>
            </a:pPr>
            <a:r>
              <a:rPr lang="en-US" sz="2600" b="1">
                <a:ea typeface="+mn-lt"/>
                <a:cs typeface="+mn-lt"/>
              </a:rPr>
              <a:t>Select High-Confidence Data</a:t>
            </a:r>
            <a:r>
              <a:rPr lang="en-US" sz="2600">
                <a:ea typeface="+mn-lt"/>
                <a:cs typeface="+mn-lt"/>
              </a:rPr>
              <a:t>:</a:t>
            </a:r>
            <a:endParaRPr lang="en-US" sz="2600"/>
          </a:p>
          <a:p>
            <a:pPr marL="9715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Filter pseudo-labels based on confidence scores.</a:t>
            </a:r>
            <a:endParaRPr lang="en-US"/>
          </a:p>
          <a:p>
            <a:pPr marL="9715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Merge them with labeled data.</a:t>
            </a:r>
            <a:endParaRPr lang="en-US"/>
          </a:p>
          <a:p>
            <a:pPr>
              <a:buFont typeface="Arial"/>
              <a:buChar char="•"/>
            </a:pPr>
            <a:r>
              <a:rPr lang="en-US" sz="2600" b="1">
                <a:ea typeface="+mn-lt"/>
                <a:cs typeface="+mn-lt"/>
              </a:rPr>
              <a:t>Retrain the Model</a:t>
            </a:r>
            <a:r>
              <a:rPr lang="en-US" sz="2600">
                <a:ea typeface="+mn-lt"/>
                <a:cs typeface="+mn-lt"/>
              </a:rPr>
              <a:t>:</a:t>
            </a:r>
            <a:endParaRPr lang="en-US" sz="2600"/>
          </a:p>
          <a:p>
            <a:pPr marL="9715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 the combined dataset to refine the decision boundary.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56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2812-8709-14A5-B479-A6F17383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Retraining the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137B7-7B7F-0148-C643-64E217505A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b="1"/>
              <a:t>Visualizing the Updated Decision Boundary:</a:t>
            </a:r>
          </a:p>
          <a:p>
            <a:pPr>
              <a:buFont typeface="Arial"/>
            </a:pPr>
            <a:r>
              <a:rPr lang="en-US" sz="1900">
                <a:ea typeface="+mn-lt"/>
                <a:cs typeface="+mn-lt"/>
              </a:rPr>
              <a:t>Retraining adjusts the decision boundary to better fit the data.</a:t>
            </a:r>
          </a:p>
          <a:p>
            <a:pPr>
              <a:buFont typeface="Arial"/>
            </a:pPr>
            <a:r>
              <a:rPr lang="en-US" sz="1900">
                <a:ea typeface="+mn-lt"/>
                <a:cs typeface="+mn-lt"/>
              </a:rPr>
              <a:t>High-confidence pseudo-labeled data helps expand the boundary into previously uncertain regions.</a:t>
            </a:r>
          </a:p>
          <a:p>
            <a:pPr>
              <a:buNone/>
            </a:pPr>
            <a:r>
              <a:rPr lang="en-US" b="1"/>
              <a:t>Observations:</a:t>
            </a:r>
          </a:p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The updated decision boundary is more accurate.</a:t>
            </a:r>
          </a:p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Incorporating high-confidence pseudo-labeled data reduces uncertainty in classification regions.</a:t>
            </a:r>
          </a:p>
        </p:txBody>
      </p:sp>
      <p:pic>
        <p:nvPicPr>
          <p:cNvPr id="5" name="Content Placeholder 4" descr="A diagram of a model decision boundary&#10;&#10;Description automatically generated">
            <a:extLst>
              <a:ext uri="{FF2B5EF4-FFF2-40B4-BE49-F238E27FC236}">
                <a16:creationId xmlns:a16="http://schemas.microsoft.com/office/drawing/2014/main" id="{9AFAAADA-0A9B-B3A0-5DEC-856AED8202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68680" y="1943894"/>
            <a:ext cx="5188639" cy="4114800"/>
          </a:xfrm>
        </p:spPr>
      </p:pic>
    </p:spTree>
    <p:extLst>
      <p:ext uri="{BB962C8B-B14F-4D97-AF65-F5344CB8AC3E}">
        <p14:creationId xmlns:p14="http://schemas.microsoft.com/office/powerpoint/2010/main" val="13777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55CB-5B2E-EF45-2E19-E23CE83A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/>
                <a:ea typeface="+mj-lt"/>
                <a:cs typeface="Times New Roman"/>
              </a:rPr>
              <a:t>Conclusion</a:t>
            </a:r>
            <a:endParaRPr lang="en-US">
              <a:latin typeface="Aptos Display" panose="020F0302020204030204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425CD-E3AF-6717-A6BD-218D0F566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/>
              <a:t>Key Insights:</a:t>
            </a:r>
          </a:p>
          <a:p>
            <a:pPr>
              <a:buFont typeface="Arial"/>
              <a:buChar char="•"/>
            </a:pPr>
            <a:r>
              <a:rPr lang="en-US" sz="2600" b="1">
                <a:ea typeface="+mn-lt"/>
                <a:cs typeface="+mn-lt"/>
              </a:rPr>
              <a:t>Self-Training</a:t>
            </a:r>
            <a:r>
              <a:rPr lang="en-US" sz="2600">
                <a:ea typeface="+mn-lt"/>
                <a:cs typeface="+mn-lt"/>
              </a:rPr>
              <a:t>:</a:t>
            </a:r>
            <a:endParaRPr lang="en-US" sz="2600"/>
          </a:p>
          <a:p>
            <a:pPr marL="9715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 powerful semi-supervised learning technique.</a:t>
            </a:r>
            <a:endParaRPr lang="en-US"/>
          </a:p>
          <a:p>
            <a:pPr marL="9715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Iteratively improves performance using pseudo-labeled data.</a:t>
            </a:r>
            <a:endParaRPr lang="en-US"/>
          </a:p>
          <a:p>
            <a:pPr>
              <a:buFont typeface="Arial"/>
              <a:buChar char="•"/>
            </a:pPr>
            <a:r>
              <a:rPr lang="en-US" sz="2600" b="1">
                <a:ea typeface="+mn-lt"/>
                <a:cs typeface="+mn-lt"/>
              </a:rPr>
              <a:t>Confidence Thresholding</a:t>
            </a:r>
            <a:r>
              <a:rPr lang="en-US" sz="2600">
                <a:ea typeface="+mn-lt"/>
                <a:cs typeface="+mn-lt"/>
              </a:rPr>
              <a:t>:</a:t>
            </a:r>
            <a:endParaRPr lang="en-US" sz="2600"/>
          </a:p>
          <a:p>
            <a:pPr marL="9715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Ensures the reliability of pseudo-labels.</a:t>
            </a:r>
            <a:endParaRPr lang="en-US"/>
          </a:p>
          <a:p>
            <a:pPr marL="9715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Balances between quantity (lower threshold) and quality (higher threshold).</a:t>
            </a:r>
            <a:endParaRPr lang="en-US"/>
          </a:p>
          <a:p>
            <a:pPr>
              <a:buFont typeface="Arial"/>
              <a:buChar char="•"/>
            </a:pPr>
            <a:r>
              <a:rPr lang="en-US" sz="2600" b="1">
                <a:ea typeface="+mn-lt"/>
                <a:cs typeface="+mn-lt"/>
              </a:rPr>
              <a:t>Practical Implications</a:t>
            </a:r>
            <a:r>
              <a:rPr lang="en-US" sz="2600">
                <a:ea typeface="+mn-lt"/>
                <a:cs typeface="+mn-lt"/>
              </a:rPr>
              <a:t>:</a:t>
            </a:r>
            <a:endParaRPr lang="en-US" sz="2600"/>
          </a:p>
          <a:p>
            <a:pPr marL="9715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Works best with datasets where labeled data is scarce but informative.</a:t>
            </a:r>
            <a:endParaRPr lang="en-US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12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9BAC-A62D-9EDE-FD18-C683ADA6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3675-EC60-7284-3E07-9503F1F66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/>
              <a:t>Recommendations:</a:t>
            </a:r>
          </a:p>
          <a:p>
            <a:pPr>
              <a:buFont typeface="Arial"/>
            </a:pPr>
            <a:r>
              <a:rPr lang="en-US">
                <a:ea typeface="+mn-lt"/>
                <a:cs typeface="+mn-lt"/>
              </a:rPr>
              <a:t>Experiment with different confidence thresholds.</a:t>
            </a:r>
          </a:p>
          <a:p>
            <a:pPr>
              <a:buFont typeface="Arial"/>
            </a:pPr>
            <a:r>
              <a:rPr lang="en-US">
                <a:ea typeface="+mn-lt"/>
                <a:cs typeface="+mn-lt"/>
              </a:rPr>
              <a:t>Monitor the distribution of pseudo-labels to avoid imbalance.</a:t>
            </a:r>
          </a:p>
          <a:p>
            <a:pPr>
              <a:buFont typeface="Arial"/>
            </a:pPr>
            <a:r>
              <a:rPr lang="en-US">
                <a:ea typeface="+mn-lt"/>
                <a:cs typeface="+mn-lt"/>
              </a:rPr>
              <a:t>Combine confidence thresholding with other semi-supervised methods for enhanced performance.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75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E751-4A16-327E-38ED-60D85E3A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References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9641F-CC71-2ABF-D200-71F4B125B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Lee, D.H. (2013). Pseudo-Label: The Simple and Efficient Semi-Supervised Learning Method. </a:t>
            </a:r>
            <a:r>
              <a:rPr lang="en-US" i="1" err="1">
                <a:ea typeface="+mn-lt"/>
                <a:cs typeface="+mn-lt"/>
              </a:rPr>
              <a:t>arXiv</a:t>
            </a:r>
            <a:r>
              <a:rPr lang="en-US" i="1" dirty="0">
                <a:ea typeface="+mn-lt"/>
                <a:cs typeface="+mn-lt"/>
              </a:rPr>
              <a:t> preprint arXiv:1301.0796</a:t>
            </a:r>
            <a:r>
              <a:rPr lang="en-US" dirty="0">
                <a:ea typeface="+mn-lt"/>
                <a:cs typeface="+mn-lt"/>
              </a:rPr>
              <a:t>. Available at: </a:t>
            </a:r>
            <a:r>
              <a:rPr lang="en-US" dirty="0">
                <a:ea typeface="+mn-lt"/>
                <a:cs typeface="+mn-lt"/>
                <a:hlinkClick r:id="rId2"/>
              </a:rPr>
              <a:t>https://arxiv.org/abs/1301.0796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Zhu, X. (2008). Semi-Supervised Learning Literature Survey. </a:t>
            </a:r>
            <a:r>
              <a:rPr lang="en-US" i="1">
                <a:ea typeface="+mn-lt"/>
                <a:cs typeface="+mn-lt"/>
              </a:rPr>
              <a:t>University of Wisconsin-Madison</a:t>
            </a:r>
            <a:r>
              <a:rPr lang="en-US">
                <a:ea typeface="+mn-lt"/>
                <a:cs typeface="+mn-lt"/>
              </a:rPr>
              <a:t>. Available at: </a:t>
            </a:r>
            <a:r>
              <a:rPr lang="en-US" dirty="0">
                <a:ea typeface="+mn-lt"/>
                <a:cs typeface="+mn-lt"/>
                <a:hlinkClick r:id="rId3"/>
              </a:rPr>
              <a:t>https://pages.cs.wisc.edu/~jerryzhu/pub/ssl_survey.pdf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Scikit-learn Documentation (2023). </a:t>
            </a:r>
            <a:r>
              <a:rPr lang="en-US" i="1">
                <a:ea typeface="+mn-lt"/>
                <a:cs typeface="+mn-lt"/>
              </a:rPr>
              <a:t>SelfTrainingClassifier.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Available at: </a:t>
            </a:r>
            <a:r>
              <a:rPr lang="en-US" dirty="0">
                <a:ea typeface="+mn-lt"/>
                <a:cs typeface="+mn-lt"/>
                <a:hlinkClick r:id="rId4"/>
              </a:rPr>
              <a:t>https://scikit-learn.org/1.5/modules/generated/sklearn.semi_supervised.SelfTrainingClassifier.html</a:t>
            </a:r>
            <a:endParaRPr lang="en-US">
              <a:hlinkClick r:id="rId4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6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E486-7D64-4F7C-4685-6BF651AA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ea typeface="Calibri"/>
                <a:cs typeface="Times New Roman"/>
              </a:rPr>
              <a:t>What We Cover: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1A263-C61D-BD68-0754-5FCFCBCD3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Topic We Cover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What is Self-Training?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Dataset Visualization</a:t>
            </a:r>
            <a:endParaRPr lang="en-US"/>
          </a:p>
          <a:p>
            <a:pPr>
              <a:buFont typeface="Arial"/>
              <a:buChar char="•"/>
            </a:pPr>
            <a:r>
              <a:rPr lang="en-US" sz="2600" dirty="0"/>
              <a:t>Key Observations from the Dataset</a:t>
            </a:r>
            <a:endParaRPr lang="en-US" sz="26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Initial Model Training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Introducing Confidence Thresholding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Retraining the Model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Results and Analysis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Conclusion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References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492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64F1-95D9-236D-3D36-C802459A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Topic We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FCC72-9788-E39C-9EE2-A9C8CAAD4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US" dirty="0"/>
              <a:t>In machine learning, one of the significant challenges is learning from limited labeled data. Semi-supervised learning provides a solution by leveraging unlabeled data alongside labeled data. Among semi-supervised methods, self-training is widely recognized for its simplicity and effectiveness. However, self-training can suffer from noisy pseudo-labels, which degrade model performance. This tutorial aims to address this issue by demonstrating the use of confidence thresholding, a technique that filters pseudo-labels based on their confidence levels, to improve self-training outcomes.</a:t>
            </a:r>
            <a:endParaRPr lang="en-US" sz="2000" dirty="0"/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This tutorial is structured to: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Provide an overview of self-training and semi-supervised learning.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Demonstrate confidence thresholding in self-training using visual explanations.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Analyze the results and offer practical insights into applying this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0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6400-586A-3EB4-BE43-591D82E9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What is Self-Training?</a:t>
            </a:r>
            <a:endParaRPr lang="en-US">
              <a:latin typeface="Aptos Display" panose="020F0302020204030204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A3C72-D529-F51A-E3B3-016E167FA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 dirty="0"/>
              <a:t>Definition of Semi-Supervised Learning</a:t>
            </a:r>
            <a:endParaRPr lang="en-US" dirty="0"/>
          </a:p>
          <a:p>
            <a:pPr>
              <a:lnSpc>
                <a:spcPct val="170000"/>
              </a:lnSpc>
              <a:buNone/>
            </a:pPr>
            <a:r>
              <a:rPr lang="en-US" dirty="0">
                <a:ea typeface="+mn-lt"/>
                <a:cs typeface="+mn-lt"/>
              </a:rPr>
              <a:t>Semi-supervised learning is a type of machine learning that leverages a small amount of labeled data and a large amount of unlabeled data to improve model performance. It bridges the gap between supervised and unsupervised learning (Zhu, 2008).</a:t>
            </a:r>
            <a:endParaRPr lang="en-US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873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C0A1-0756-6EF7-6BB1-9A3D5E65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What is Self-Training?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AB6FF-1830-AF4A-D335-A97859F13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 dirty="0">
                <a:latin typeface="Segoe UI"/>
                <a:cs typeface="Segoe UI"/>
              </a:rPr>
              <a:t>Definition of Self-Training</a:t>
            </a:r>
            <a:endParaRPr lang="en-US" dirty="0">
              <a:latin typeface="Segoe UI"/>
              <a:cs typeface="Segoe UI"/>
            </a:endParaRPr>
          </a:p>
          <a:p>
            <a:pPr>
              <a:lnSpc>
                <a:spcPct val="170000"/>
              </a:lnSpc>
              <a:buNone/>
            </a:pPr>
            <a:r>
              <a:rPr lang="en-US" dirty="0">
                <a:latin typeface="Segoe UI"/>
                <a:cs typeface="Segoe UI"/>
              </a:rPr>
              <a:t>Self-training is an iterative semi-supervised learning method where a model predicts pseudo-labels for unlabeled data and retrains itself using both labeled and high-confidence pseudo-labeled data (Lee, 2013).</a:t>
            </a:r>
          </a:p>
          <a:p>
            <a:pPr>
              <a:buNone/>
            </a:pPr>
            <a:endParaRPr lang="en-US" sz="1500" dirty="0">
              <a:latin typeface="Segoe UI"/>
              <a:cs typeface="Segoe UI"/>
            </a:endParaRPr>
          </a:p>
          <a:p>
            <a:pPr>
              <a:buNone/>
            </a:pPr>
            <a:endParaRPr lang="en-US" sz="1500" b="1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297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2A4A-254F-ACB4-D5E1-EF5910F0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What is Self-Training?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D8AA-11F1-BF9C-784A-7A1548C52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 dirty="0">
                <a:latin typeface="Segoe UI"/>
                <a:cs typeface="Segoe UI"/>
              </a:rPr>
              <a:t>Why Self-Training?</a:t>
            </a:r>
            <a:endParaRPr lang="en-US" dirty="0">
              <a:latin typeface="Segoe UI"/>
              <a:cs typeface="Segoe UI"/>
            </a:endParaRPr>
          </a:p>
          <a:p>
            <a:pPr>
              <a:lnSpc>
                <a:spcPct val="170000"/>
              </a:lnSpc>
              <a:buNone/>
            </a:pPr>
            <a:r>
              <a:rPr lang="en-US" dirty="0">
                <a:latin typeface="Segoe UI"/>
                <a:cs typeface="Segoe UI"/>
              </a:rPr>
              <a:t>Self-training is simple, flexible, and can work with most supervised learning models. However, its success depends on the quality of pseudo-labels, which can be enhanced through techniques like confidence thresholding.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6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C439-0BB6-1CAD-024C-C43CD318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What is Self-Training?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A5709-C0D6-E0BB-5C90-D55D48FC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>
              <a:buNone/>
            </a:pPr>
            <a:r>
              <a:rPr lang="en-US" b="1" dirty="0"/>
              <a:t>Semi-Supervised Learning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Combines small labeled datasets and large unlabeled datasets.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Bridges the gap between supervised and unsupervised learning (Zhu, 2008).</a:t>
            </a:r>
          </a:p>
          <a:p>
            <a:pPr marL="0" indent="0">
              <a:buNone/>
            </a:pPr>
            <a:r>
              <a:rPr lang="en-US" b="1" dirty="0"/>
              <a:t>Self-Training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Iterative process: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Train a model on labeled data.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Predict pseudo-labels for unlabeled data.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 high-confidence pseudo-labels to retrain.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Simple and flexible but depends on pseudo-label quality (Lee, 2013).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2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E0B0-7D9F-F965-85BD-E8DB564D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Dataset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15CFA-C94B-5BFF-150C-8BB543C66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Setup</a:t>
            </a:r>
          </a:p>
          <a:p>
            <a:pPr>
              <a:buFont typeface="Arial"/>
            </a:pPr>
            <a:r>
              <a:rPr lang="en-US" sz="2400" dirty="0">
                <a:ea typeface="+mn-lt"/>
                <a:cs typeface="+mn-lt"/>
              </a:rPr>
              <a:t>Small percentage of labeled samples.</a:t>
            </a:r>
          </a:p>
          <a:p>
            <a:pPr>
              <a:buFont typeface="Arial"/>
            </a:pPr>
            <a:r>
              <a:rPr lang="en-US" sz="2400" dirty="0">
                <a:ea typeface="+mn-lt"/>
                <a:cs typeface="+mn-lt"/>
              </a:rPr>
              <a:t>Large pool of unlabeled samples.</a:t>
            </a:r>
          </a:p>
          <a:p>
            <a:pPr>
              <a:buFont typeface="Arial"/>
            </a:pPr>
            <a:r>
              <a:rPr lang="en-US" sz="2400" dirty="0">
                <a:ea typeface="+mn-lt"/>
                <a:cs typeface="+mn-lt"/>
              </a:rPr>
              <a:t>Goal: Use unlabeled data to enhance model performance.</a:t>
            </a:r>
            <a:endParaRPr lang="en-US" sz="2400" dirty="0"/>
          </a:p>
          <a:p>
            <a:pPr marL="0" indent="0">
              <a:buNone/>
            </a:pPr>
            <a:r>
              <a:rPr lang="en-US" b="1" dirty="0"/>
              <a:t>Characteristics:</a:t>
            </a:r>
          </a:p>
          <a:p>
            <a:pPr>
              <a:buFont typeface="Arial"/>
            </a:pPr>
            <a:r>
              <a:rPr lang="en-US" sz="2400" b="1" dirty="0">
                <a:ea typeface="+mn-lt"/>
                <a:cs typeface="+mn-lt"/>
              </a:rPr>
              <a:t>Labeled Data</a:t>
            </a:r>
            <a:r>
              <a:rPr lang="en-US" sz="2400" dirty="0">
                <a:ea typeface="+mn-lt"/>
                <a:cs typeface="+mn-lt"/>
              </a:rPr>
              <a:t>: Ground truth for training.</a:t>
            </a:r>
          </a:p>
          <a:p>
            <a:pPr>
              <a:buFont typeface="Arial"/>
            </a:pPr>
            <a:r>
              <a:rPr lang="en-US" sz="2400" b="1" dirty="0">
                <a:ea typeface="+mn-lt"/>
                <a:cs typeface="+mn-lt"/>
              </a:rPr>
              <a:t>Unlabeled Data</a:t>
            </a:r>
            <a:r>
              <a:rPr lang="en-US" sz="2400" dirty="0">
                <a:ea typeface="+mn-lt"/>
                <a:cs typeface="+mn-lt"/>
              </a:rPr>
              <a:t>: Will receive pseudo-labels during training.</a:t>
            </a:r>
            <a:endParaRPr lang="en-US" sz="2400" dirty="0"/>
          </a:p>
          <a:p>
            <a:pPr marL="0" indent="0">
              <a:buNone/>
            </a:pPr>
            <a:r>
              <a:rPr lang="en-US" b="1" dirty="0"/>
              <a:t>Visualizing the Dataset</a:t>
            </a:r>
            <a:endParaRPr lang="en-US" b="1"/>
          </a:p>
          <a:p>
            <a:pPr>
              <a:buFont typeface="Arial"/>
            </a:pPr>
            <a:r>
              <a:rPr lang="en-US" sz="2400" b="1" dirty="0">
                <a:ea typeface="+mn-lt"/>
                <a:cs typeface="+mn-lt"/>
              </a:rPr>
              <a:t>Labeled Data</a:t>
            </a:r>
            <a:r>
              <a:rPr lang="en-US" sz="2400" dirty="0">
                <a:ea typeface="+mn-lt"/>
                <a:cs typeface="+mn-lt"/>
              </a:rPr>
              <a:t>: Points in red/blue (different classes).</a:t>
            </a:r>
          </a:p>
          <a:p>
            <a:pPr>
              <a:buFont typeface="Arial"/>
            </a:pPr>
            <a:r>
              <a:rPr lang="en-US" sz="2400" b="1" dirty="0">
                <a:ea typeface="+mn-lt"/>
                <a:cs typeface="+mn-lt"/>
              </a:rPr>
              <a:t>Unlabeled Data</a:t>
            </a:r>
            <a:r>
              <a:rPr lang="en-US" sz="2400" dirty="0">
                <a:ea typeface="+mn-lt"/>
                <a:cs typeface="+mn-lt"/>
              </a:rPr>
              <a:t>: Gray points.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A725-018C-2483-628F-924051F3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Dataset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0D399-DFFB-1B01-5D2B-559CC996BD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/>
              <a:t>Code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>
                <a:latin typeface="Consolas"/>
                <a:ea typeface="+mn-lt"/>
                <a:cs typeface="+mn-lt"/>
              </a:rPr>
              <a:t># Create a synthetic dataset</a:t>
            </a:r>
            <a:endParaRPr lang="en-US" sz="1400" dirty="0">
              <a:latin typeface="Consolas"/>
            </a:endParaRPr>
          </a:p>
          <a:p>
            <a:pPr>
              <a:lnSpc>
                <a:spcPct val="120000"/>
              </a:lnSpc>
              <a:buNone/>
            </a:pPr>
            <a:r>
              <a:rPr lang="en-US" sz="1400" dirty="0">
                <a:latin typeface="Consolas"/>
                <a:ea typeface="+mn-lt"/>
                <a:cs typeface="+mn-lt"/>
              </a:rPr>
              <a:t>X, y = </a:t>
            </a:r>
            <a:r>
              <a:rPr lang="en-US" sz="1400" dirty="0" err="1">
                <a:latin typeface="Consolas"/>
                <a:ea typeface="+mn-lt"/>
                <a:cs typeface="+mn-lt"/>
              </a:rPr>
              <a:t>make_classification</a:t>
            </a:r>
            <a:r>
              <a:rPr lang="en-US" sz="1400" dirty="0">
                <a:latin typeface="Consolas"/>
                <a:ea typeface="+mn-lt"/>
                <a:cs typeface="+mn-lt"/>
              </a:rPr>
              <a:t>(</a:t>
            </a:r>
            <a:r>
              <a:rPr lang="en-US" sz="1400" dirty="0" err="1">
                <a:latin typeface="Consolas"/>
                <a:ea typeface="+mn-lt"/>
                <a:cs typeface="+mn-lt"/>
              </a:rPr>
              <a:t>n_samples</a:t>
            </a:r>
            <a:r>
              <a:rPr lang="en-US" sz="1400" dirty="0">
                <a:latin typeface="Consolas"/>
                <a:ea typeface="+mn-lt"/>
                <a:cs typeface="+mn-lt"/>
              </a:rPr>
              <a:t>=1000, </a:t>
            </a:r>
            <a:r>
              <a:rPr lang="en-US" sz="1400" dirty="0" err="1">
                <a:latin typeface="Consolas"/>
                <a:ea typeface="+mn-lt"/>
                <a:cs typeface="+mn-lt"/>
              </a:rPr>
              <a:t>n_features</a:t>
            </a:r>
            <a:r>
              <a:rPr lang="en-US" sz="1400" dirty="0">
                <a:latin typeface="Consolas"/>
                <a:ea typeface="+mn-lt"/>
                <a:cs typeface="+mn-lt"/>
              </a:rPr>
              <a:t>=3, </a:t>
            </a:r>
            <a:r>
              <a:rPr lang="en-US" sz="1400" dirty="0" err="1">
                <a:latin typeface="Consolas"/>
                <a:ea typeface="+mn-lt"/>
                <a:cs typeface="+mn-lt"/>
              </a:rPr>
              <a:t>n_informative</a:t>
            </a:r>
            <a:r>
              <a:rPr lang="en-US" sz="1400" dirty="0">
                <a:latin typeface="Consolas"/>
                <a:ea typeface="+mn-lt"/>
                <a:cs typeface="+mn-lt"/>
              </a:rPr>
              <a:t>=2, </a:t>
            </a:r>
            <a:r>
              <a:rPr lang="en-US" sz="1400" dirty="0" err="1">
                <a:latin typeface="Consolas"/>
                <a:ea typeface="+mn-lt"/>
                <a:cs typeface="+mn-lt"/>
              </a:rPr>
              <a:t>n_redundant</a:t>
            </a:r>
            <a:r>
              <a:rPr lang="en-US" sz="1400" dirty="0">
                <a:latin typeface="Consolas"/>
                <a:ea typeface="+mn-lt"/>
                <a:cs typeface="+mn-lt"/>
              </a:rPr>
              <a:t>=1, </a:t>
            </a:r>
            <a:r>
              <a:rPr lang="en-US" sz="1400" dirty="0" err="1">
                <a:latin typeface="Consolas"/>
                <a:ea typeface="+mn-lt"/>
                <a:cs typeface="+mn-lt"/>
              </a:rPr>
              <a:t>n_classes</a:t>
            </a:r>
            <a:r>
              <a:rPr lang="en-US" sz="1400" dirty="0">
                <a:latin typeface="Consolas"/>
                <a:ea typeface="+mn-lt"/>
                <a:cs typeface="+mn-lt"/>
              </a:rPr>
              <a:t>=2, </a:t>
            </a:r>
            <a:r>
              <a:rPr lang="en-US" sz="1400" dirty="0" err="1">
                <a:latin typeface="Consolas"/>
                <a:ea typeface="+mn-lt"/>
                <a:cs typeface="+mn-lt"/>
              </a:rPr>
              <a:t>n_clusters_per_class</a:t>
            </a:r>
            <a:r>
              <a:rPr lang="en-US" sz="1400" dirty="0">
                <a:latin typeface="Consolas"/>
                <a:ea typeface="+mn-lt"/>
                <a:cs typeface="+mn-lt"/>
              </a:rPr>
              <a:t>=1, </a:t>
            </a:r>
            <a:r>
              <a:rPr lang="en-US" sz="1400" dirty="0" err="1">
                <a:latin typeface="Consolas"/>
                <a:ea typeface="+mn-lt"/>
                <a:cs typeface="+mn-lt"/>
              </a:rPr>
              <a:t>random_state</a:t>
            </a:r>
            <a:r>
              <a:rPr lang="en-US" sz="1400" dirty="0">
                <a:latin typeface="Consolas"/>
                <a:ea typeface="+mn-lt"/>
                <a:cs typeface="+mn-lt"/>
              </a:rPr>
              <a:t>=42)</a:t>
            </a:r>
            <a:endParaRPr lang="en-US" sz="1400" dirty="0">
              <a:latin typeface="Consolas"/>
            </a:endParaRPr>
          </a:p>
          <a:p>
            <a:pPr>
              <a:lnSpc>
                <a:spcPct val="120000"/>
              </a:lnSpc>
              <a:buNone/>
            </a:pPr>
            <a:endParaRPr lang="en-US" sz="1400" dirty="0">
              <a:latin typeface="Consolas"/>
            </a:endParaRPr>
          </a:p>
          <a:p>
            <a:pPr>
              <a:lnSpc>
                <a:spcPct val="120000"/>
              </a:lnSpc>
              <a:buNone/>
            </a:pPr>
            <a:r>
              <a:rPr lang="en-US" sz="1400" dirty="0">
                <a:latin typeface="Consolas"/>
                <a:ea typeface="+mn-lt"/>
                <a:cs typeface="+mn-lt"/>
              </a:rPr>
              <a:t># Use only the first two features for visualization</a:t>
            </a:r>
            <a:endParaRPr lang="en-US" sz="1400" dirty="0">
              <a:latin typeface="Consolas"/>
            </a:endParaRPr>
          </a:p>
          <a:p>
            <a:pPr>
              <a:lnSpc>
                <a:spcPct val="120000"/>
              </a:lnSpc>
              <a:buNone/>
            </a:pPr>
            <a:r>
              <a:rPr lang="en-US" sz="1400" dirty="0" err="1">
                <a:latin typeface="Consolas"/>
                <a:ea typeface="+mn-lt"/>
                <a:cs typeface="+mn-lt"/>
              </a:rPr>
              <a:t>X_visual</a:t>
            </a:r>
            <a:r>
              <a:rPr lang="en-US" sz="1400" dirty="0">
                <a:latin typeface="Consolas"/>
                <a:ea typeface="+mn-lt"/>
                <a:cs typeface="+mn-lt"/>
              </a:rPr>
              <a:t> = X[:, :2]</a:t>
            </a:r>
            <a:endParaRPr lang="en-US" sz="1400" dirty="0">
              <a:latin typeface="Consolas"/>
            </a:endParaRPr>
          </a:p>
          <a:p>
            <a:pPr>
              <a:lnSpc>
                <a:spcPct val="120000"/>
              </a:lnSpc>
              <a:buNone/>
            </a:pPr>
            <a:endParaRPr lang="en-US" sz="1400" dirty="0">
              <a:latin typeface="Consolas"/>
            </a:endParaRPr>
          </a:p>
          <a:p>
            <a:pPr>
              <a:lnSpc>
                <a:spcPct val="120000"/>
              </a:lnSpc>
              <a:buNone/>
            </a:pPr>
            <a:r>
              <a:rPr lang="en-US" sz="1400" dirty="0">
                <a:latin typeface="Consolas"/>
                <a:ea typeface="+mn-lt"/>
                <a:cs typeface="+mn-lt"/>
              </a:rPr>
              <a:t># Split data into labeled and unlabeled subsets</a:t>
            </a:r>
            <a:endParaRPr lang="en-US" sz="1400" dirty="0">
              <a:latin typeface="Consolas"/>
            </a:endParaRPr>
          </a:p>
          <a:p>
            <a:pPr>
              <a:lnSpc>
                <a:spcPct val="120000"/>
              </a:lnSpc>
              <a:buNone/>
            </a:pPr>
            <a:r>
              <a:rPr lang="en-US" sz="1400" dirty="0" err="1">
                <a:latin typeface="Consolas"/>
                <a:ea typeface="+mn-lt"/>
                <a:cs typeface="+mn-lt"/>
              </a:rPr>
              <a:t>labeled_mask</a:t>
            </a:r>
            <a:r>
              <a:rPr lang="en-US" sz="1400" dirty="0">
                <a:latin typeface="Consolas"/>
                <a:ea typeface="+mn-lt"/>
                <a:cs typeface="+mn-lt"/>
              </a:rPr>
              <a:t> = </a:t>
            </a:r>
            <a:r>
              <a:rPr lang="en-US" sz="1400" dirty="0" err="1">
                <a:latin typeface="Consolas"/>
                <a:ea typeface="+mn-lt"/>
                <a:cs typeface="+mn-lt"/>
              </a:rPr>
              <a:t>np.random.choice</a:t>
            </a:r>
            <a:r>
              <a:rPr lang="en-US" sz="1400" dirty="0">
                <a:latin typeface="Consolas"/>
                <a:ea typeface="+mn-lt"/>
                <a:cs typeface="+mn-lt"/>
              </a:rPr>
              <a:t>([True, False], size=1000, p=[0.1, 0.9])</a:t>
            </a:r>
            <a:endParaRPr lang="en-US" sz="1400" dirty="0">
              <a:latin typeface="Consolas"/>
            </a:endParaRPr>
          </a:p>
          <a:p>
            <a:pPr>
              <a:lnSpc>
                <a:spcPct val="120000"/>
              </a:lnSpc>
              <a:buNone/>
            </a:pPr>
            <a:r>
              <a:rPr lang="en-US" sz="1400" dirty="0" err="1">
                <a:latin typeface="Consolas"/>
                <a:ea typeface="+mn-lt"/>
                <a:cs typeface="+mn-lt"/>
              </a:rPr>
              <a:t>X_labeled</a:t>
            </a:r>
            <a:r>
              <a:rPr lang="en-US" sz="1400" dirty="0">
                <a:latin typeface="Consolas"/>
                <a:ea typeface="+mn-lt"/>
                <a:cs typeface="+mn-lt"/>
              </a:rPr>
              <a:t> = X[</a:t>
            </a:r>
            <a:r>
              <a:rPr lang="en-US" sz="1400" dirty="0" err="1">
                <a:latin typeface="Consolas"/>
                <a:ea typeface="+mn-lt"/>
                <a:cs typeface="+mn-lt"/>
              </a:rPr>
              <a:t>labeled_mask</a:t>
            </a:r>
            <a:r>
              <a:rPr lang="en-US" sz="1400" dirty="0">
                <a:latin typeface="Consolas"/>
                <a:ea typeface="+mn-lt"/>
                <a:cs typeface="+mn-lt"/>
              </a:rPr>
              <a:t>]</a:t>
            </a:r>
            <a:endParaRPr lang="en-US" sz="1400" dirty="0">
              <a:latin typeface="Consolas"/>
            </a:endParaRPr>
          </a:p>
          <a:p>
            <a:pPr>
              <a:lnSpc>
                <a:spcPct val="120000"/>
              </a:lnSpc>
              <a:buNone/>
            </a:pPr>
            <a:r>
              <a:rPr lang="en-US" sz="1400" dirty="0" err="1">
                <a:latin typeface="Consolas"/>
                <a:ea typeface="+mn-lt"/>
                <a:cs typeface="+mn-lt"/>
              </a:rPr>
              <a:t>y_labeled</a:t>
            </a:r>
            <a:r>
              <a:rPr lang="en-US" sz="1400" dirty="0">
                <a:latin typeface="Consolas"/>
                <a:ea typeface="+mn-lt"/>
                <a:cs typeface="+mn-lt"/>
              </a:rPr>
              <a:t> = y[</a:t>
            </a:r>
            <a:r>
              <a:rPr lang="en-US" sz="1400" dirty="0" err="1">
                <a:latin typeface="Consolas"/>
                <a:ea typeface="+mn-lt"/>
                <a:cs typeface="+mn-lt"/>
              </a:rPr>
              <a:t>labeled_mask</a:t>
            </a:r>
            <a:r>
              <a:rPr lang="en-US" sz="1400" dirty="0">
                <a:latin typeface="Consolas"/>
                <a:ea typeface="+mn-lt"/>
                <a:cs typeface="+mn-lt"/>
              </a:rPr>
              <a:t>]</a:t>
            </a:r>
            <a:endParaRPr lang="en-US" sz="1400" dirty="0">
              <a:latin typeface="Consolas"/>
            </a:endParaRPr>
          </a:p>
          <a:p>
            <a:pPr>
              <a:lnSpc>
                <a:spcPct val="120000"/>
              </a:lnSpc>
              <a:buNone/>
            </a:pPr>
            <a:r>
              <a:rPr lang="en-US" sz="1400" dirty="0" err="1">
                <a:latin typeface="Consolas"/>
                <a:ea typeface="+mn-lt"/>
                <a:cs typeface="+mn-lt"/>
              </a:rPr>
              <a:t>X_unlabeled</a:t>
            </a:r>
            <a:r>
              <a:rPr lang="en-US" sz="1400" dirty="0">
                <a:latin typeface="Consolas"/>
                <a:ea typeface="+mn-lt"/>
                <a:cs typeface="+mn-lt"/>
              </a:rPr>
              <a:t> = X[~</a:t>
            </a:r>
            <a:r>
              <a:rPr lang="en-US" sz="1400" dirty="0" err="1">
                <a:latin typeface="Consolas"/>
                <a:ea typeface="+mn-lt"/>
                <a:cs typeface="+mn-lt"/>
              </a:rPr>
              <a:t>labeled_mask</a:t>
            </a:r>
            <a:r>
              <a:rPr lang="en-US" sz="1400" dirty="0">
                <a:latin typeface="Consolas"/>
                <a:ea typeface="+mn-lt"/>
                <a:cs typeface="+mn-lt"/>
              </a:rPr>
              <a:t>]</a:t>
            </a:r>
            <a:endParaRPr lang="en-US" sz="1400" dirty="0">
              <a:latin typeface="Consolas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400" err="1">
                <a:latin typeface="Consolas"/>
                <a:ea typeface="+mn-lt"/>
                <a:cs typeface="+mn-lt"/>
              </a:rPr>
              <a:t>y_unlabeled</a:t>
            </a:r>
            <a:r>
              <a:rPr lang="en-US" sz="1400" dirty="0">
                <a:latin typeface="Consolas"/>
                <a:ea typeface="+mn-lt"/>
                <a:cs typeface="+mn-lt"/>
              </a:rPr>
              <a:t> = y[~</a:t>
            </a:r>
            <a:r>
              <a:rPr lang="en-US" sz="1400" err="1">
                <a:latin typeface="Consolas"/>
                <a:ea typeface="+mn-lt"/>
                <a:cs typeface="+mn-lt"/>
              </a:rPr>
              <a:t>labeled_mask</a:t>
            </a:r>
            <a:r>
              <a:rPr lang="en-US" sz="1400" dirty="0">
                <a:latin typeface="Consolas"/>
                <a:ea typeface="+mn-lt"/>
                <a:cs typeface="+mn-lt"/>
              </a:rPr>
              <a:t>]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>
                <a:ea typeface="+mn-lt"/>
                <a:cs typeface="+mn-lt"/>
              </a:rPr>
              <a:t># Visualize the labeled and unlabeled data</a:t>
            </a:r>
            <a:endParaRPr lang="en-US" sz="1400" dirty="0"/>
          </a:p>
          <a:p>
            <a:pPr>
              <a:lnSpc>
                <a:spcPct val="120000"/>
              </a:lnSpc>
              <a:buNone/>
            </a:pPr>
            <a:r>
              <a:rPr lang="en-US" sz="1400" dirty="0" err="1">
                <a:ea typeface="+mn-lt"/>
                <a:cs typeface="+mn-lt"/>
              </a:rPr>
              <a:t>plt.scatter</a:t>
            </a:r>
            <a:r>
              <a:rPr lang="en-US" sz="1400" dirty="0">
                <a:ea typeface="+mn-lt"/>
                <a:cs typeface="+mn-lt"/>
              </a:rPr>
              <a:t>(</a:t>
            </a:r>
            <a:r>
              <a:rPr lang="en-US" sz="1400" dirty="0" err="1">
                <a:ea typeface="+mn-lt"/>
                <a:cs typeface="+mn-lt"/>
              </a:rPr>
              <a:t>X_unlabeled</a:t>
            </a:r>
            <a:r>
              <a:rPr lang="en-US" sz="1400" dirty="0">
                <a:ea typeface="+mn-lt"/>
                <a:cs typeface="+mn-lt"/>
              </a:rPr>
              <a:t>[:, 0], </a:t>
            </a:r>
            <a:r>
              <a:rPr lang="en-US" sz="1400" dirty="0" err="1">
                <a:ea typeface="+mn-lt"/>
                <a:cs typeface="+mn-lt"/>
              </a:rPr>
              <a:t>X_unlabeled</a:t>
            </a:r>
            <a:r>
              <a:rPr lang="en-US" sz="1400" dirty="0">
                <a:ea typeface="+mn-lt"/>
                <a:cs typeface="+mn-lt"/>
              </a:rPr>
              <a:t>[:, 1], c='gray', label='Unlabeled Data', alpha=0.5)</a:t>
            </a:r>
            <a:endParaRPr lang="en-US" sz="1400" dirty="0"/>
          </a:p>
          <a:p>
            <a:pPr>
              <a:lnSpc>
                <a:spcPct val="120000"/>
              </a:lnSpc>
              <a:buNone/>
            </a:pPr>
            <a:r>
              <a:rPr lang="en-US" sz="1400" dirty="0" err="1">
                <a:ea typeface="+mn-lt"/>
                <a:cs typeface="+mn-lt"/>
              </a:rPr>
              <a:t>plt.scatter</a:t>
            </a:r>
            <a:r>
              <a:rPr lang="en-US" sz="1400" dirty="0">
                <a:ea typeface="+mn-lt"/>
                <a:cs typeface="+mn-lt"/>
              </a:rPr>
              <a:t>(</a:t>
            </a:r>
            <a:r>
              <a:rPr lang="en-US" sz="1400" dirty="0" err="1">
                <a:ea typeface="+mn-lt"/>
                <a:cs typeface="+mn-lt"/>
              </a:rPr>
              <a:t>X_labeled</a:t>
            </a:r>
            <a:r>
              <a:rPr lang="en-US" sz="1400" dirty="0">
                <a:ea typeface="+mn-lt"/>
                <a:cs typeface="+mn-lt"/>
              </a:rPr>
              <a:t>[:, 0], </a:t>
            </a:r>
            <a:r>
              <a:rPr lang="en-US" sz="1400" dirty="0" err="1">
                <a:ea typeface="+mn-lt"/>
                <a:cs typeface="+mn-lt"/>
              </a:rPr>
              <a:t>X_labeled</a:t>
            </a:r>
            <a:r>
              <a:rPr lang="en-US" sz="1400" dirty="0">
                <a:ea typeface="+mn-lt"/>
                <a:cs typeface="+mn-lt"/>
              </a:rPr>
              <a:t>[:, 1], c=</a:t>
            </a:r>
            <a:r>
              <a:rPr lang="en-US" sz="1400" dirty="0" err="1">
                <a:ea typeface="+mn-lt"/>
                <a:cs typeface="+mn-lt"/>
              </a:rPr>
              <a:t>y_labeled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dirty="0" err="1">
                <a:ea typeface="+mn-lt"/>
                <a:cs typeface="+mn-lt"/>
              </a:rPr>
              <a:t>cmap</a:t>
            </a:r>
            <a:r>
              <a:rPr lang="en-US" sz="1400" dirty="0">
                <a:ea typeface="+mn-lt"/>
                <a:cs typeface="+mn-lt"/>
              </a:rPr>
              <a:t>='</a:t>
            </a:r>
            <a:r>
              <a:rPr lang="en-US" sz="1400" dirty="0" err="1">
                <a:ea typeface="+mn-lt"/>
                <a:cs typeface="+mn-lt"/>
              </a:rPr>
              <a:t>coolwarm</a:t>
            </a:r>
            <a:r>
              <a:rPr lang="en-US" sz="1400" dirty="0">
                <a:ea typeface="+mn-lt"/>
                <a:cs typeface="+mn-lt"/>
              </a:rPr>
              <a:t>', label='Labeled Data', </a:t>
            </a:r>
            <a:r>
              <a:rPr lang="en-US" sz="1400" dirty="0" err="1">
                <a:ea typeface="+mn-lt"/>
                <a:cs typeface="+mn-lt"/>
              </a:rPr>
              <a:t>edgecolor</a:t>
            </a:r>
            <a:r>
              <a:rPr lang="en-US" sz="1400" dirty="0">
                <a:ea typeface="+mn-lt"/>
                <a:cs typeface="+mn-lt"/>
              </a:rPr>
              <a:t>='k')</a:t>
            </a:r>
            <a:endParaRPr lang="en-US" sz="1400" dirty="0"/>
          </a:p>
          <a:p>
            <a:pPr>
              <a:lnSpc>
                <a:spcPct val="120000"/>
              </a:lnSpc>
              <a:buNone/>
            </a:pPr>
            <a:r>
              <a:rPr lang="en-US" sz="1400" dirty="0" err="1">
                <a:ea typeface="+mn-lt"/>
                <a:cs typeface="+mn-lt"/>
              </a:rPr>
              <a:t>plt.title</a:t>
            </a:r>
            <a:r>
              <a:rPr lang="en-US" sz="1400" dirty="0">
                <a:ea typeface="+mn-lt"/>
                <a:cs typeface="+mn-lt"/>
              </a:rPr>
              <a:t>('Labeled vs. Unlabeled Data')</a:t>
            </a:r>
            <a:endParaRPr lang="en-US" sz="1400" dirty="0"/>
          </a:p>
          <a:p>
            <a:pPr>
              <a:lnSpc>
                <a:spcPct val="120000"/>
              </a:lnSpc>
              <a:buNone/>
            </a:pPr>
            <a:r>
              <a:rPr lang="en-US" sz="1400" dirty="0" err="1">
                <a:ea typeface="+mn-lt"/>
                <a:cs typeface="+mn-lt"/>
              </a:rPr>
              <a:t>plt.legend</a:t>
            </a:r>
            <a:r>
              <a:rPr lang="en-US" sz="1400" dirty="0">
                <a:ea typeface="+mn-lt"/>
                <a:cs typeface="+mn-lt"/>
              </a:rPr>
              <a:t>()</a:t>
            </a:r>
            <a:endParaRPr lang="en-US" sz="1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 err="1">
                <a:ea typeface="+mn-lt"/>
                <a:cs typeface="+mn-lt"/>
              </a:rPr>
              <a:t>plt.show</a:t>
            </a:r>
            <a:r>
              <a:rPr lang="en-US" sz="1400" dirty="0">
                <a:ea typeface="+mn-lt"/>
                <a:cs typeface="+mn-lt"/>
              </a:rPr>
              <a:t>()</a:t>
            </a:r>
            <a:endParaRPr lang="en-US" sz="1400" dirty="0"/>
          </a:p>
          <a:p>
            <a:pPr marL="0" indent="0">
              <a:buNone/>
            </a:pPr>
            <a:endParaRPr lang="en-US" sz="1800" dirty="0">
              <a:latin typeface="Consolas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7B29A21-A30F-F01A-72C0-91D48BF474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/>
              <a:t>Plot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3BA9928-15DC-2474-A068-B00BA9E36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259" y="2063416"/>
            <a:ext cx="518863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1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Confidence Thresholding in Self-Training: A Tutorial</vt:lpstr>
      <vt:lpstr>What We Cover:</vt:lpstr>
      <vt:lpstr>Topic We Cover</vt:lpstr>
      <vt:lpstr>What is Self-Training?</vt:lpstr>
      <vt:lpstr>What is Self-Training?</vt:lpstr>
      <vt:lpstr>What is Self-Training?</vt:lpstr>
      <vt:lpstr>What is Self-Training?</vt:lpstr>
      <vt:lpstr>Dataset Visualization</vt:lpstr>
      <vt:lpstr>Dataset Visualization</vt:lpstr>
      <vt:lpstr>Key Observations from the Dataset</vt:lpstr>
      <vt:lpstr>Initial Model Training</vt:lpstr>
      <vt:lpstr>Initial Model Training</vt:lpstr>
      <vt:lpstr>Introducing Confidence Thresholding</vt:lpstr>
      <vt:lpstr>Introducing Confidence Thresholding</vt:lpstr>
      <vt:lpstr>Retraining the Model</vt:lpstr>
      <vt:lpstr>Retraining the Model</vt:lpstr>
      <vt:lpstr>Conclusion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281</cp:revision>
  <dcterms:created xsi:type="dcterms:W3CDTF">2024-11-27T13:34:04Z</dcterms:created>
  <dcterms:modified xsi:type="dcterms:W3CDTF">2024-12-01T22:41:37Z</dcterms:modified>
</cp:coreProperties>
</file>