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9" r:id="rId13"/>
    <p:sldId id="270" r:id="rId14"/>
    <p:sldId id="271" r:id="rId15"/>
    <p:sldId id="272" r:id="rId16"/>
    <p:sldId id="273" r:id="rId17"/>
    <p:sldId id="274" r:id="rId18"/>
    <p:sldId id="275" r:id="rId19"/>
    <p:sldId id="276"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12/3/2024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35094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12/3/2024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788310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12/3/2024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663356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12/3/2024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175512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12/3/2024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016348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12/3/2024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823606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12/3/2024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030187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12/3/2024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014139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12/3/2024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49902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12/3/2024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36923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12/3/2024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666460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12/3/2024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64239601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84B89C-BB5C-7BD7-E0CB-97CE48938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66801" y="702860"/>
            <a:ext cx="7215893" cy="1779875"/>
          </a:xfrm>
        </p:spPr>
        <p:txBody>
          <a:bodyPr anchor="b">
            <a:normAutofit/>
          </a:bodyPr>
          <a:lstStyle/>
          <a:p>
            <a:r>
              <a:rPr lang="en-US" dirty="0">
                <a:ea typeface="+mj-lt"/>
                <a:cs typeface="+mj-lt"/>
              </a:rPr>
              <a:t>Understanding and Addressing Vanishing and Exploding Gradients in Deep Learning</a:t>
            </a:r>
          </a:p>
        </p:txBody>
      </p:sp>
      <p:sp>
        <p:nvSpPr>
          <p:cNvPr id="10" name="Freeform: Shape 9">
            <a:extLst>
              <a:ext uri="{FF2B5EF4-FFF2-40B4-BE49-F238E27FC236}">
                <a16:creationId xmlns:a16="http://schemas.microsoft.com/office/drawing/2014/main" id="{51721161-CDDD-DB78-5803-9142A04A6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000" flipH="1">
            <a:off x="4620200" y="2812310"/>
            <a:ext cx="7602366" cy="4111195"/>
          </a:xfrm>
          <a:custGeom>
            <a:avLst/>
            <a:gdLst>
              <a:gd name="connsiteX0" fmla="*/ 1266091 w 7602366"/>
              <a:gd name="connsiteY0" fmla="*/ 1707 h 4111195"/>
              <a:gd name="connsiteX1" fmla="*/ 36097 w 7602366"/>
              <a:gd name="connsiteY1" fmla="*/ 317762 h 4111195"/>
              <a:gd name="connsiteX2" fmla="*/ 0 w 7602366"/>
              <a:gd name="connsiteY2" fmla="*/ 337363 h 4111195"/>
              <a:gd name="connsiteX3" fmla="*/ 65872 w 7602366"/>
              <a:gd name="connsiteY3" fmla="*/ 4111195 h 4111195"/>
              <a:gd name="connsiteX4" fmla="*/ 7602366 w 7602366"/>
              <a:gd name="connsiteY4" fmla="*/ 3979645 h 4111195"/>
              <a:gd name="connsiteX5" fmla="*/ 3071280 w 7602366"/>
              <a:gd name="connsiteY5" fmla="*/ 550286 h 4111195"/>
              <a:gd name="connsiteX6" fmla="*/ 3009694 w 7602366"/>
              <a:gd name="connsiteY6" fmla="*/ 506058 h 4111195"/>
              <a:gd name="connsiteX7" fmla="*/ 1436547 w 7602366"/>
              <a:gd name="connsiteY7" fmla="*/ 840 h 4111195"/>
              <a:gd name="connsiteX8" fmla="*/ 1266091 w 7602366"/>
              <a:gd name="connsiteY8" fmla="*/ 1707 h 411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2366" h="4111195">
                <a:moveTo>
                  <a:pt x="1266091" y="1707"/>
                </a:moveTo>
                <a:cubicBezTo>
                  <a:pt x="840419" y="16212"/>
                  <a:pt x="419691" y="123046"/>
                  <a:pt x="36097" y="317762"/>
                </a:cubicBezTo>
                <a:lnTo>
                  <a:pt x="0" y="337363"/>
                </a:lnTo>
                <a:lnTo>
                  <a:pt x="65872" y="4111195"/>
                </a:lnTo>
                <a:lnTo>
                  <a:pt x="7602366" y="3979645"/>
                </a:lnTo>
                <a:lnTo>
                  <a:pt x="3071280" y="550286"/>
                </a:lnTo>
                <a:lnTo>
                  <a:pt x="3009694" y="506058"/>
                </a:lnTo>
                <a:cubicBezTo>
                  <a:pt x="2529246" y="179187"/>
                  <a:pt x="1982362" y="13891"/>
                  <a:pt x="1436547" y="840"/>
                </a:cubicBezTo>
                <a:cubicBezTo>
                  <a:pt x="1379692" y="-519"/>
                  <a:pt x="1322847" y="-227"/>
                  <a:pt x="1266091" y="1707"/>
                </a:cubicBez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p:cNvSpPr>
            <a:spLocks noGrp="1"/>
          </p:cNvSpPr>
          <p:nvPr>
            <p:ph type="subTitle" idx="1"/>
          </p:nvPr>
        </p:nvSpPr>
        <p:spPr>
          <a:xfrm>
            <a:off x="1066801" y="2564567"/>
            <a:ext cx="3943350" cy="1927458"/>
          </a:xfrm>
        </p:spPr>
        <p:txBody>
          <a:bodyPr vert="horz" lIns="91440" tIns="45720" rIns="91440" bIns="45720" rtlCol="0" anchor="t">
            <a:normAutofit/>
          </a:bodyPr>
          <a:lstStyle/>
          <a:p>
            <a:r>
              <a:rPr lang="en-US" dirty="0"/>
              <a:t>Machine Learning Tutorial</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45A3-9012-5001-4B19-A1CBA61C100E}"/>
              </a:ext>
            </a:extLst>
          </p:cNvPr>
          <p:cNvSpPr>
            <a:spLocks noGrp="1"/>
          </p:cNvSpPr>
          <p:nvPr>
            <p:ph type="title"/>
          </p:nvPr>
        </p:nvSpPr>
        <p:spPr/>
        <p:txBody>
          <a:bodyPr/>
          <a:lstStyle/>
          <a:p>
            <a:r>
              <a:rPr lang="en-US" dirty="0"/>
              <a:t>Solutions to Vanishing and Exploding Gradients</a:t>
            </a:r>
          </a:p>
        </p:txBody>
      </p:sp>
      <p:sp>
        <p:nvSpPr>
          <p:cNvPr id="3" name="Content Placeholder 2">
            <a:extLst>
              <a:ext uri="{FF2B5EF4-FFF2-40B4-BE49-F238E27FC236}">
                <a16:creationId xmlns:a16="http://schemas.microsoft.com/office/drawing/2014/main" id="{FB4689E1-2EC0-EAB9-7986-AEC4AF4B1314}"/>
              </a:ext>
            </a:extLst>
          </p:cNvPr>
          <p:cNvSpPr>
            <a:spLocks noGrp="1"/>
          </p:cNvSpPr>
          <p:nvPr>
            <p:ph sz="half" idx="1"/>
          </p:nvPr>
        </p:nvSpPr>
        <p:spPr/>
        <p:txBody>
          <a:bodyPr vert="horz" lIns="91440" tIns="45720" rIns="91440" bIns="45720" rtlCol="0" anchor="t">
            <a:normAutofit/>
          </a:bodyPr>
          <a:lstStyle/>
          <a:p>
            <a:pPr marL="0" indent="0">
              <a:buNone/>
            </a:pPr>
            <a:r>
              <a:rPr lang="en-US" b="1" dirty="0"/>
              <a:t>Weight Initialization</a:t>
            </a:r>
          </a:p>
          <a:p>
            <a:pPr marL="0" indent="0">
              <a:buNone/>
            </a:pPr>
            <a:r>
              <a:rPr lang="en-US" dirty="0">
                <a:ea typeface="+mn-lt"/>
                <a:cs typeface="+mn-lt"/>
              </a:rPr>
              <a:t>Proper initialization like Xavier (</a:t>
            </a:r>
            <a:r>
              <a:rPr lang="en-US" dirty="0" err="1">
                <a:ea typeface="+mn-lt"/>
                <a:cs typeface="+mn-lt"/>
              </a:rPr>
              <a:t>Glorot</a:t>
            </a:r>
            <a:r>
              <a:rPr lang="en-US" dirty="0">
                <a:ea typeface="+mn-lt"/>
                <a:cs typeface="+mn-lt"/>
              </a:rPr>
              <a:t> and Bengio, 2010) ensures gradients are scaled correctly, preventing both vanishing and exploding.</a:t>
            </a:r>
            <a:endParaRPr lang="en-US" dirty="0"/>
          </a:p>
          <a:p>
            <a:pPr marL="0" indent="0">
              <a:buNone/>
            </a:pPr>
            <a:endParaRPr lang="en-US" dirty="0"/>
          </a:p>
        </p:txBody>
      </p:sp>
      <p:sp>
        <p:nvSpPr>
          <p:cNvPr id="4" name="Content Placeholder 3">
            <a:extLst>
              <a:ext uri="{FF2B5EF4-FFF2-40B4-BE49-F238E27FC236}">
                <a16:creationId xmlns:a16="http://schemas.microsoft.com/office/drawing/2014/main" id="{D0258DE0-970C-22B4-CB86-3C07F0142AAD}"/>
              </a:ext>
            </a:extLst>
          </p:cNvPr>
          <p:cNvSpPr>
            <a:spLocks noGrp="1"/>
          </p:cNvSpPr>
          <p:nvPr>
            <p:ph sz="half" idx="2"/>
          </p:nvPr>
        </p:nvSpPr>
        <p:spPr/>
        <p:txBody>
          <a:bodyPr vert="horz" lIns="91440" tIns="45720" rIns="91440" bIns="45720" rtlCol="0" anchor="t">
            <a:normAutofit/>
          </a:bodyPr>
          <a:lstStyle/>
          <a:p>
            <a:pPr marL="0" indent="0">
              <a:buNone/>
            </a:pPr>
            <a:endParaRPr lang="en-US"/>
          </a:p>
        </p:txBody>
      </p:sp>
    </p:spTree>
    <p:extLst>
      <p:ext uri="{BB962C8B-B14F-4D97-AF65-F5344CB8AC3E}">
        <p14:creationId xmlns:p14="http://schemas.microsoft.com/office/powerpoint/2010/main" val="2847781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EE4467A-D69A-8E62-ACAA-426022C43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F78505-EEA0-78ED-BB82-21EA0D229453}"/>
              </a:ext>
            </a:extLst>
          </p:cNvPr>
          <p:cNvSpPr>
            <a:spLocks noGrp="1"/>
          </p:cNvSpPr>
          <p:nvPr>
            <p:ph type="title"/>
          </p:nvPr>
        </p:nvSpPr>
        <p:spPr>
          <a:xfrm>
            <a:off x="1066800" y="1143000"/>
            <a:ext cx="5029200" cy="2286000"/>
          </a:xfrm>
        </p:spPr>
        <p:txBody>
          <a:bodyPr vert="horz" lIns="91440" tIns="45720" rIns="91440" bIns="45720" rtlCol="0" anchor="t">
            <a:normAutofit/>
          </a:bodyPr>
          <a:lstStyle/>
          <a:p>
            <a:r>
              <a:rPr lang="en-US" sz="3700"/>
              <a:t>Solutions to Vanishing and Exploding Gradients</a:t>
            </a:r>
          </a:p>
        </p:txBody>
      </p:sp>
      <p:pic>
        <p:nvPicPr>
          <p:cNvPr id="5" name="Content Placeholder 4" descr="A computer screen shot of text&#10;&#10;Description automatically generated">
            <a:extLst>
              <a:ext uri="{FF2B5EF4-FFF2-40B4-BE49-F238E27FC236}">
                <a16:creationId xmlns:a16="http://schemas.microsoft.com/office/drawing/2014/main" id="{0BE91805-FE61-FE8F-8F55-2757DD221D88}"/>
              </a:ext>
            </a:extLst>
          </p:cNvPr>
          <p:cNvPicPr>
            <a:picLocks noGrp="1" noChangeAspect="1"/>
          </p:cNvPicPr>
          <p:nvPr>
            <p:ph sz="half" idx="2"/>
          </p:nvPr>
        </p:nvPicPr>
        <p:blipFill>
          <a:blip r:embed="rId2"/>
          <a:stretch>
            <a:fillRect/>
          </a:stretch>
        </p:blipFill>
        <p:spPr>
          <a:xfrm>
            <a:off x="7302321" y="2468534"/>
            <a:ext cx="3746679" cy="727510"/>
          </a:xfrm>
          <a:prstGeom prst="rect">
            <a:avLst/>
          </a:prstGeom>
        </p:spPr>
      </p:pic>
      <p:sp>
        <p:nvSpPr>
          <p:cNvPr id="14" name="Content Placeholder 2">
            <a:extLst>
              <a:ext uri="{FF2B5EF4-FFF2-40B4-BE49-F238E27FC236}">
                <a16:creationId xmlns:a16="http://schemas.microsoft.com/office/drawing/2014/main" id="{A23495F1-7208-2285-B74A-8BC1498B4271}"/>
              </a:ext>
            </a:extLst>
          </p:cNvPr>
          <p:cNvSpPr>
            <a:spLocks noGrp="1"/>
          </p:cNvSpPr>
          <p:nvPr>
            <p:ph sz="half" idx="1"/>
          </p:nvPr>
        </p:nvSpPr>
        <p:spPr>
          <a:xfrm>
            <a:off x="7239000" y="3572301"/>
            <a:ext cx="3810000" cy="2183641"/>
          </a:xfrm>
        </p:spPr>
        <p:txBody>
          <a:bodyPr vert="horz" lIns="91440" tIns="45720" rIns="91440" bIns="45720" rtlCol="0" anchor="t">
            <a:normAutofit/>
          </a:bodyPr>
          <a:lstStyle/>
          <a:p>
            <a:pPr marL="0">
              <a:buNone/>
            </a:pPr>
            <a:r>
              <a:rPr lang="en-US" b="1"/>
              <a:t>Gradient Clipping</a:t>
            </a:r>
          </a:p>
          <a:p>
            <a:pPr marL="0">
              <a:buNone/>
            </a:pPr>
            <a:r>
              <a:rPr lang="en-US"/>
              <a:t>Clipping caps gradients at a fixed value to prevent them from growing too large (Pascanu et al., 2013).</a:t>
            </a:r>
          </a:p>
          <a:p>
            <a:pPr marL="0">
              <a:buNone/>
            </a:pPr>
            <a:endParaRPr lang="en-US"/>
          </a:p>
        </p:txBody>
      </p:sp>
    </p:spTree>
    <p:extLst>
      <p:ext uri="{BB962C8B-B14F-4D97-AF65-F5344CB8AC3E}">
        <p14:creationId xmlns:p14="http://schemas.microsoft.com/office/powerpoint/2010/main" val="965402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D686A-DB1B-8372-0A67-7D2394014357}"/>
              </a:ext>
            </a:extLst>
          </p:cNvPr>
          <p:cNvSpPr>
            <a:spLocks noGrp="1"/>
          </p:cNvSpPr>
          <p:nvPr>
            <p:ph type="title"/>
          </p:nvPr>
        </p:nvSpPr>
        <p:spPr/>
        <p:txBody>
          <a:bodyPr>
            <a:normAutofit fontScale="90000"/>
          </a:bodyPr>
          <a:lstStyle/>
          <a:p>
            <a:r>
              <a:rPr lang="en-US" sz="3700" dirty="0"/>
              <a:t>Solutions to Vanishing and Exploding Gradients</a:t>
            </a:r>
            <a:endParaRPr lang="en-US" dirty="0"/>
          </a:p>
        </p:txBody>
      </p:sp>
      <p:sp>
        <p:nvSpPr>
          <p:cNvPr id="3" name="Content Placeholder 2">
            <a:extLst>
              <a:ext uri="{FF2B5EF4-FFF2-40B4-BE49-F238E27FC236}">
                <a16:creationId xmlns:a16="http://schemas.microsoft.com/office/drawing/2014/main" id="{9C213E51-3011-7865-A43B-A43BDF2B77E2}"/>
              </a:ext>
            </a:extLst>
          </p:cNvPr>
          <p:cNvSpPr>
            <a:spLocks noGrp="1"/>
          </p:cNvSpPr>
          <p:nvPr>
            <p:ph idx="1"/>
          </p:nvPr>
        </p:nvSpPr>
        <p:spPr/>
        <p:txBody>
          <a:bodyPr vert="horz" lIns="91440" tIns="45720" rIns="91440" bIns="45720" rtlCol="0" anchor="t">
            <a:normAutofit/>
          </a:bodyPr>
          <a:lstStyle/>
          <a:p>
            <a:pPr>
              <a:buNone/>
            </a:pPr>
            <a:r>
              <a:rPr lang="en-US" b="1" dirty="0"/>
              <a:t>What Happens After Applying Solutions</a:t>
            </a:r>
          </a:p>
          <a:p>
            <a:pPr>
              <a:buFont typeface="Arial"/>
              <a:buChar char="•"/>
            </a:pPr>
            <a:r>
              <a:rPr lang="en-US" b="1" dirty="0" err="1">
                <a:ea typeface="+mn-lt"/>
                <a:cs typeface="+mn-lt"/>
              </a:rPr>
              <a:t>ReLU</a:t>
            </a:r>
            <a:r>
              <a:rPr lang="en-US" dirty="0">
                <a:ea typeface="+mn-lt"/>
                <a:cs typeface="+mn-lt"/>
              </a:rPr>
              <a:t>: Gradients do not vanish as they propagate back.</a:t>
            </a:r>
            <a:endParaRPr lang="en-US" dirty="0"/>
          </a:p>
          <a:p>
            <a:pPr>
              <a:buFont typeface="Arial"/>
              <a:buChar char="•"/>
            </a:pPr>
            <a:r>
              <a:rPr lang="en-US" b="1" dirty="0">
                <a:ea typeface="+mn-lt"/>
                <a:cs typeface="+mn-lt"/>
              </a:rPr>
              <a:t>Weight Initialization</a:t>
            </a:r>
            <a:r>
              <a:rPr lang="en-US" dirty="0">
                <a:ea typeface="+mn-lt"/>
                <a:cs typeface="+mn-lt"/>
              </a:rPr>
              <a:t>: Ensures gradients are neither too small nor too large.</a:t>
            </a:r>
            <a:endParaRPr lang="en-US" dirty="0"/>
          </a:p>
          <a:p>
            <a:pPr>
              <a:buFont typeface="Arial"/>
              <a:buChar char="•"/>
            </a:pPr>
            <a:r>
              <a:rPr lang="en-US" b="1" dirty="0">
                <a:ea typeface="+mn-lt"/>
                <a:cs typeface="+mn-lt"/>
              </a:rPr>
              <a:t>Batch Normalization</a:t>
            </a:r>
            <a:r>
              <a:rPr lang="en-US" dirty="0">
                <a:ea typeface="+mn-lt"/>
                <a:cs typeface="+mn-lt"/>
              </a:rPr>
              <a:t>: Smooths gradient flow and accelerates learning.</a:t>
            </a:r>
            <a:endParaRPr lang="en-US" dirty="0"/>
          </a:p>
          <a:p>
            <a:pPr>
              <a:buFont typeface="Arial"/>
              <a:buChar char="•"/>
            </a:pPr>
            <a:r>
              <a:rPr lang="en-US" b="1" dirty="0">
                <a:ea typeface="+mn-lt"/>
                <a:cs typeface="+mn-lt"/>
              </a:rPr>
              <a:t>Gradient Clipping</a:t>
            </a:r>
            <a:r>
              <a:rPr lang="en-US" dirty="0">
                <a:ea typeface="+mn-lt"/>
                <a:cs typeface="+mn-lt"/>
              </a:rPr>
              <a:t>: Prevents exploding gradients from destabilizing training.</a:t>
            </a:r>
            <a:endParaRPr lang="en-US" dirty="0"/>
          </a:p>
          <a:p>
            <a:pPr marL="0" indent="0">
              <a:buNone/>
            </a:pPr>
            <a:endParaRPr lang="en-US" dirty="0"/>
          </a:p>
        </p:txBody>
      </p:sp>
    </p:spTree>
    <p:extLst>
      <p:ext uri="{BB962C8B-B14F-4D97-AF65-F5344CB8AC3E}">
        <p14:creationId xmlns:p14="http://schemas.microsoft.com/office/powerpoint/2010/main" val="1395049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5B015-AD93-FA97-F060-F60E8E94CB49}"/>
              </a:ext>
            </a:extLst>
          </p:cNvPr>
          <p:cNvSpPr>
            <a:spLocks noGrp="1"/>
          </p:cNvSpPr>
          <p:nvPr>
            <p:ph type="title"/>
          </p:nvPr>
        </p:nvSpPr>
        <p:spPr/>
        <p:txBody>
          <a:bodyPr/>
          <a:lstStyle/>
          <a:p>
            <a:r>
              <a:rPr lang="en-US" dirty="0">
                <a:ea typeface="+mj-lt"/>
                <a:cs typeface="+mj-lt"/>
              </a:rPr>
              <a:t>Best Practices for Avoiding Gradient Issues</a:t>
            </a:r>
            <a:endParaRPr lang="en-US" dirty="0"/>
          </a:p>
        </p:txBody>
      </p:sp>
      <p:sp>
        <p:nvSpPr>
          <p:cNvPr id="3" name="Content Placeholder 2">
            <a:extLst>
              <a:ext uri="{FF2B5EF4-FFF2-40B4-BE49-F238E27FC236}">
                <a16:creationId xmlns:a16="http://schemas.microsoft.com/office/drawing/2014/main" id="{BB8C28F8-13B2-3128-044C-4294E3BA3F57}"/>
              </a:ext>
            </a:extLst>
          </p:cNvPr>
          <p:cNvSpPr>
            <a:spLocks noGrp="1"/>
          </p:cNvSpPr>
          <p:nvPr>
            <p:ph idx="1"/>
          </p:nvPr>
        </p:nvSpPr>
        <p:spPr/>
        <p:txBody>
          <a:bodyPr vert="horz" lIns="91440" tIns="45720" rIns="91440" bIns="45720" rtlCol="0" anchor="t">
            <a:normAutofit/>
          </a:bodyPr>
          <a:lstStyle/>
          <a:p>
            <a:pPr>
              <a:buNone/>
            </a:pPr>
            <a:r>
              <a:rPr lang="en-US" b="1"/>
              <a:t>Use Proper Activation Functions</a:t>
            </a:r>
          </a:p>
          <a:p>
            <a:pPr>
              <a:buFont typeface="Arial"/>
            </a:pPr>
            <a:r>
              <a:rPr lang="en-US" err="1">
                <a:ea typeface="+mn-lt"/>
                <a:cs typeface="+mn-lt"/>
              </a:rPr>
              <a:t>ReLU</a:t>
            </a:r>
            <a:r>
              <a:rPr lang="en-US">
                <a:ea typeface="+mn-lt"/>
                <a:cs typeface="+mn-lt"/>
              </a:rPr>
              <a:t> and its variants (like Leaky ReLU) are good choices for deep networks. These functions allow gradients to flow without shrinking significantly (Nair and Hinton, 2010).</a:t>
            </a:r>
          </a:p>
          <a:p>
            <a:pPr>
              <a:buFont typeface="Arial"/>
            </a:pPr>
            <a:r>
              <a:rPr lang="en-US" dirty="0">
                <a:ea typeface="+mn-lt"/>
                <a:cs typeface="+mn-lt"/>
              </a:rPr>
              <a:t>Avoid sigmoid or tanh activations in deep layers as they compress inputs, causing small gradients (Hochreiter et al., 1997).</a:t>
            </a:r>
          </a:p>
        </p:txBody>
      </p:sp>
    </p:spTree>
    <p:extLst>
      <p:ext uri="{BB962C8B-B14F-4D97-AF65-F5344CB8AC3E}">
        <p14:creationId xmlns:p14="http://schemas.microsoft.com/office/powerpoint/2010/main" val="1149488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8D4D4-9639-0040-DAC5-8360CA336C03}"/>
              </a:ext>
            </a:extLst>
          </p:cNvPr>
          <p:cNvSpPr>
            <a:spLocks noGrp="1"/>
          </p:cNvSpPr>
          <p:nvPr>
            <p:ph type="title"/>
          </p:nvPr>
        </p:nvSpPr>
        <p:spPr>
          <a:xfrm>
            <a:off x="1066800" y="764313"/>
            <a:ext cx="8886884" cy="953669"/>
          </a:xfrm>
        </p:spPr>
        <p:txBody>
          <a:bodyPr/>
          <a:lstStyle/>
          <a:p>
            <a:r>
              <a:rPr lang="en-US" dirty="0"/>
              <a:t>Best Practices for Avoiding Gradient Issues</a:t>
            </a:r>
          </a:p>
        </p:txBody>
      </p:sp>
      <p:sp>
        <p:nvSpPr>
          <p:cNvPr id="3" name="Content Placeholder 2">
            <a:extLst>
              <a:ext uri="{FF2B5EF4-FFF2-40B4-BE49-F238E27FC236}">
                <a16:creationId xmlns:a16="http://schemas.microsoft.com/office/drawing/2014/main" id="{EF908A36-7550-E6C7-ED11-67F1C0821E23}"/>
              </a:ext>
            </a:extLst>
          </p:cNvPr>
          <p:cNvSpPr>
            <a:spLocks noGrp="1"/>
          </p:cNvSpPr>
          <p:nvPr>
            <p:ph idx="1"/>
          </p:nvPr>
        </p:nvSpPr>
        <p:spPr/>
        <p:txBody>
          <a:bodyPr vert="horz" lIns="91440" tIns="45720" rIns="91440" bIns="45720" rtlCol="0" anchor="t">
            <a:normAutofit/>
          </a:bodyPr>
          <a:lstStyle/>
          <a:p>
            <a:pPr>
              <a:buNone/>
            </a:pPr>
            <a:r>
              <a:rPr lang="en-US" b="1" dirty="0"/>
              <a:t>Initialize Weights Correctly</a:t>
            </a:r>
          </a:p>
          <a:p>
            <a:pPr>
              <a:buFont typeface="Arial"/>
              <a:buChar char="•"/>
            </a:pPr>
            <a:r>
              <a:rPr lang="en-US" dirty="0">
                <a:ea typeface="+mn-lt"/>
                <a:cs typeface="+mn-lt"/>
              </a:rPr>
              <a:t>Use Xavier initialization (</a:t>
            </a:r>
            <a:r>
              <a:rPr lang="en-US" dirty="0" err="1">
                <a:ea typeface="+mn-lt"/>
                <a:cs typeface="+mn-lt"/>
              </a:rPr>
              <a:t>Glorot</a:t>
            </a:r>
            <a:r>
              <a:rPr lang="en-US" dirty="0">
                <a:ea typeface="+mn-lt"/>
                <a:cs typeface="+mn-lt"/>
              </a:rPr>
              <a:t> and Bengio, 2010) for balanced gradient scaling in deep feedforward networks.</a:t>
            </a:r>
            <a:endParaRPr lang="en-US" dirty="0"/>
          </a:p>
          <a:p>
            <a:pPr>
              <a:buFont typeface="Arial"/>
              <a:buChar char="•"/>
            </a:pPr>
            <a:r>
              <a:rPr lang="en-US" dirty="0">
                <a:ea typeface="+mn-lt"/>
                <a:cs typeface="+mn-lt"/>
              </a:rPr>
              <a:t>Use He initialization for models with </a:t>
            </a:r>
            <a:r>
              <a:rPr lang="en-US" dirty="0" err="1">
                <a:ea typeface="+mn-lt"/>
                <a:cs typeface="+mn-lt"/>
              </a:rPr>
              <a:t>ReLU</a:t>
            </a:r>
            <a:r>
              <a:rPr lang="en-US" dirty="0">
                <a:ea typeface="+mn-lt"/>
                <a:cs typeface="+mn-lt"/>
              </a:rPr>
              <a:t> activation to further stabilize training.</a:t>
            </a:r>
            <a:endParaRPr lang="en-US" dirty="0"/>
          </a:p>
          <a:p>
            <a:pPr marL="0" indent="0">
              <a:buNone/>
            </a:pPr>
            <a:endParaRPr lang="en-US" dirty="0"/>
          </a:p>
        </p:txBody>
      </p:sp>
    </p:spTree>
    <p:extLst>
      <p:ext uri="{BB962C8B-B14F-4D97-AF65-F5344CB8AC3E}">
        <p14:creationId xmlns:p14="http://schemas.microsoft.com/office/powerpoint/2010/main" val="2773848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94C4-0C0D-B659-83D8-A68DF160671E}"/>
              </a:ext>
            </a:extLst>
          </p:cNvPr>
          <p:cNvSpPr>
            <a:spLocks noGrp="1"/>
          </p:cNvSpPr>
          <p:nvPr>
            <p:ph type="title"/>
          </p:nvPr>
        </p:nvSpPr>
        <p:spPr/>
        <p:txBody>
          <a:bodyPr/>
          <a:lstStyle/>
          <a:p>
            <a:r>
              <a:rPr lang="en-US" dirty="0"/>
              <a:t>Best Practices for Avoiding Gradient Issues</a:t>
            </a:r>
          </a:p>
        </p:txBody>
      </p:sp>
      <p:sp>
        <p:nvSpPr>
          <p:cNvPr id="3" name="Content Placeholder 2">
            <a:extLst>
              <a:ext uri="{FF2B5EF4-FFF2-40B4-BE49-F238E27FC236}">
                <a16:creationId xmlns:a16="http://schemas.microsoft.com/office/drawing/2014/main" id="{C4B45409-8674-CAFE-84EC-B0594CC5F25F}"/>
              </a:ext>
            </a:extLst>
          </p:cNvPr>
          <p:cNvSpPr>
            <a:spLocks noGrp="1"/>
          </p:cNvSpPr>
          <p:nvPr>
            <p:ph idx="1"/>
          </p:nvPr>
        </p:nvSpPr>
        <p:spPr/>
        <p:txBody>
          <a:bodyPr vert="horz" lIns="91440" tIns="45720" rIns="91440" bIns="45720" rtlCol="0" anchor="t">
            <a:normAutofit/>
          </a:bodyPr>
          <a:lstStyle/>
          <a:p>
            <a:pPr>
              <a:buNone/>
            </a:pPr>
            <a:r>
              <a:rPr lang="en-US" b="1" dirty="0"/>
              <a:t>Apply Gradient Clipping</a:t>
            </a:r>
          </a:p>
          <a:p>
            <a:pPr>
              <a:buFont typeface="Arial"/>
              <a:buChar char="•"/>
            </a:pPr>
            <a:endParaRPr lang="en-US"/>
          </a:p>
          <a:p>
            <a:pPr>
              <a:buFont typeface="Arial"/>
              <a:buChar char="•"/>
            </a:pPr>
            <a:r>
              <a:rPr lang="en-US" dirty="0">
                <a:ea typeface="+mn-lt"/>
                <a:cs typeface="+mn-lt"/>
              </a:rPr>
              <a:t>Gradient clipping caps gradient magnitudes, preventing instability caused by exploding gradients (</a:t>
            </a:r>
            <a:r>
              <a:rPr lang="en-US" dirty="0" err="1">
                <a:ea typeface="+mn-lt"/>
                <a:cs typeface="+mn-lt"/>
              </a:rPr>
              <a:t>Pascanu</a:t>
            </a:r>
            <a:r>
              <a:rPr lang="en-US" dirty="0">
                <a:ea typeface="+mn-lt"/>
                <a:cs typeface="+mn-lt"/>
              </a:rPr>
              <a:t> et al., 2013).</a:t>
            </a:r>
            <a:endParaRPr lang="en-US" dirty="0"/>
          </a:p>
          <a:p>
            <a:pPr>
              <a:buFont typeface="Arial"/>
              <a:buChar char="•"/>
            </a:pPr>
            <a:r>
              <a:rPr lang="en-US" dirty="0">
                <a:ea typeface="+mn-lt"/>
                <a:cs typeface="+mn-lt"/>
              </a:rPr>
              <a:t>It is especially useful in recurrent neural networks or very deep models.</a:t>
            </a:r>
            <a:endParaRPr lang="en-US" dirty="0"/>
          </a:p>
          <a:p>
            <a:pPr marL="0" indent="0">
              <a:buNone/>
            </a:pPr>
            <a:endParaRPr lang="en-US" dirty="0"/>
          </a:p>
        </p:txBody>
      </p:sp>
    </p:spTree>
    <p:extLst>
      <p:ext uri="{BB962C8B-B14F-4D97-AF65-F5344CB8AC3E}">
        <p14:creationId xmlns:p14="http://schemas.microsoft.com/office/powerpoint/2010/main" val="1502724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EA51A-C3F6-BA27-7587-7DC682A5A097}"/>
              </a:ext>
            </a:extLst>
          </p:cNvPr>
          <p:cNvSpPr>
            <a:spLocks noGrp="1"/>
          </p:cNvSpPr>
          <p:nvPr>
            <p:ph type="title"/>
          </p:nvPr>
        </p:nvSpPr>
        <p:spPr/>
        <p:txBody>
          <a:bodyPr/>
          <a:lstStyle/>
          <a:p>
            <a:r>
              <a:rPr lang="en-US" dirty="0"/>
              <a:t>Summary and </a:t>
            </a:r>
            <a:r>
              <a:rPr lang="en-US" dirty="0" err="1"/>
              <a:t>Takaways</a:t>
            </a:r>
          </a:p>
        </p:txBody>
      </p:sp>
      <p:sp>
        <p:nvSpPr>
          <p:cNvPr id="3" name="Content Placeholder 2">
            <a:extLst>
              <a:ext uri="{FF2B5EF4-FFF2-40B4-BE49-F238E27FC236}">
                <a16:creationId xmlns:a16="http://schemas.microsoft.com/office/drawing/2014/main" id="{3450EE7D-1F1D-8F5A-D615-827C4041B0B8}"/>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Training deep neural networks often faces challenges due to vanishing and exploding gradients, which can significantly affect learning. Addressing these problems ensures efficient and stable training. Here’s a quick recap of the key points:</a:t>
            </a:r>
          </a:p>
          <a:p>
            <a:pPr>
              <a:buNone/>
            </a:pPr>
            <a:r>
              <a:rPr lang="en-US" b="1" dirty="0"/>
              <a:t>Vanishing and Exploding Gradients</a:t>
            </a:r>
            <a:endParaRPr lang="en-US" dirty="0"/>
          </a:p>
          <a:p>
            <a:pPr>
              <a:buFont typeface="Arial"/>
              <a:buChar char="•"/>
            </a:pPr>
            <a:r>
              <a:rPr lang="en-US" b="1" dirty="0">
                <a:ea typeface="+mn-lt"/>
                <a:cs typeface="+mn-lt"/>
              </a:rPr>
              <a:t>Vanishing gradients</a:t>
            </a:r>
            <a:r>
              <a:rPr lang="en-US" dirty="0">
                <a:ea typeface="+mn-lt"/>
                <a:cs typeface="+mn-lt"/>
              </a:rPr>
              <a:t>: Gradients become very small as they are propagated backward, causing earlier layers to learn very slowly (Hochreiter et al., 1997).</a:t>
            </a:r>
            <a:endParaRPr lang="en-US" dirty="0"/>
          </a:p>
          <a:p>
            <a:pPr>
              <a:buFont typeface="Arial"/>
              <a:buChar char="•"/>
            </a:pPr>
            <a:r>
              <a:rPr lang="en-US" b="1" dirty="0">
                <a:ea typeface="+mn-lt"/>
                <a:cs typeface="+mn-lt"/>
              </a:rPr>
              <a:t>Exploding gradients</a:t>
            </a:r>
            <a:r>
              <a:rPr lang="en-US" dirty="0">
                <a:ea typeface="+mn-lt"/>
                <a:cs typeface="+mn-lt"/>
              </a:rPr>
              <a:t>: Gradients grow too large, leading to instability in training and divergence of the model (</a:t>
            </a:r>
            <a:r>
              <a:rPr lang="en-US" dirty="0" err="1">
                <a:ea typeface="+mn-lt"/>
                <a:cs typeface="+mn-lt"/>
              </a:rPr>
              <a:t>Pascanu</a:t>
            </a:r>
            <a:r>
              <a:rPr lang="en-US" dirty="0">
                <a:ea typeface="+mn-lt"/>
                <a:cs typeface="+mn-lt"/>
              </a:rPr>
              <a:t> et al., 2013).</a:t>
            </a:r>
            <a:endParaRPr lang="en-US" dirty="0"/>
          </a:p>
          <a:p>
            <a:pPr marL="0" indent="0">
              <a:buNone/>
            </a:pPr>
            <a:endParaRPr lang="en-US" dirty="0"/>
          </a:p>
        </p:txBody>
      </p:sp>
    </p:spTree>
    <p:extLst>
      <p:ext uri="{BB962C8B-B14F-4D97-AF65-F5344CB8AC3E}">
        <p14:creationId xmlns:p14="http://schemas.microsoft.com/office/powerpoint/2010/main" val="262653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32D5-E0F9-204F-AB22-C9F08A98FA6F}"/>
              </a:ext>
            </a:extLst>
          </p:cNvPr>
          <p:cNvSpPr>
            <a:spLocks noGrp="1"/>
          </p:cNvSpPr>
          <p:nvPr>
            <p:ph type="title"/>
          </p:nvPr>
        </p:nvSpPr>
        <p:spPr/>
        <p:txBody>
          <a:bodyPr/>
          <a:lstStyle/>
          <a:p>
            <a:r>
              <a:rPr lang="en-US" dirty="0">
                <a:ea typeface="+mj-lt"/>
                <a:cs typeface="+mj-lt"/>
              </a:rPr>
              <a:t>Summary and </a:t>
            </a:r>
            <a:r>
              <a:rPr lang="en-US" dirty="0" err="1">
                <a:ea typeface="+mj-lt"/>
                <a:cs typeface="+mj-lt"/>
              </a:rPr>
              <a:t>Takaways</a:t>
            </a:r>
            <a:endParaRPr lang="en-US" dirty="0" err="1"/>
          </a:p>
        </p:txBody>
      </p:sp>
      <p:sp>
        <p:nvSpPr>
          <p:cNvPr id="3" name="Content Placeholder 2">
            <a:extLst>
              <a:ext uri="{FF2B5EF4-FFF2-40B4-BE49-F238E27FC236}">
                <a16:creationId xmlns:a16="http://schemas.microsoft.com/office/drawing/2014/main" id="{DAF1AA15-E35F-F5DD-CB69-26984839CFD2}"/>
              </a:ext>
            </a:extLst>
          </p:cNvPr>
          <p:cNvSpPr>
            <a:spLocks noGrp="1"/>
          </p:cNvSpPr>
          <p:nvPr>
            <p:ph idx="1"/>
          </p:nvPr>
        </p:nvSpPr>
        <p:spPr/>
        <p:txBody>
          <a:bodyPr vert="horz" lIns="91440" tIns="45720" rIns="91440" bIns="45720" rtlCol="0" anchor="t">
            <a:normAutofit/>
          </a:bodyPr>
          <a:lstStyle/>
          <a:p>
            <a:pPr>
              <a:buNone/>
            </a:pPr>
            <a:r>
              <a:rPr lang="en-US" b="1" dirty="0"/>
              <a:t>How to Identify Gradient Issues</a:t>
            </a:r>
            <a:endParaRPr lang="en-US" dirty="0"/>
          </a:p>
          <a:p>
            <a:pPr>
              <a:buFont typeface="Arial"/>
            </a:pPr>
            <a:r>
              <a:rPr lang="en-US" dirty="0">
                <a:ea typeface="+mn-lt"/>
                <a:cs typeface="+mn-lt"/>
              </a:rPr>
              <a:t>Use a gradient logger to track gradient norms during training.</a:t>
            </a:r>
          </a:p>
          <a:p>
            <a:pPr>
              <a:buFont typeface="Arial"/>
            </a:pPr>
            <a:r>
              <a:rPr lang="en-US" dirty="0">
                <a:ea typeface="+mn-lt"/>
                <a:cs typeface="+mn-lt"/>
              </a:rPr>
              <a:t>Vanishing gradients appear as small norms, while exploding gradients result in excessively large norms (</a:t>
            </a:r>
            <a:r>
              <a:rPr lang="en-US" dirty="0" err="1">
                <a:ea typeface="+mn-lt"/>
                <a:cs typeface="+mn-lt"/>
              </a:rPr>
              <a:t>Pascanu</a:t>
            </a:r>
            <a:r>
              <a:rPr lang="en-US" dirty="0">
                <a:ea typeface="+mn-lt"/>
                <a:cs typeface="+mn-lt"/>
              </a:rPr>
              <a:t> et al., 2013).</a:t>
            </a:r>
          </a:p>
          <a:p>
            <a:pPr marL="0" indent="0">
              <a:buNone/>
            </a:pPr>
            <a:endParaRPr lang="en-US" dirty="0"/>
          </a:p>
        </p:txBody>
      </p:sp>
    </p:spTree>
    <p:extLst>
      <p:ext uri="{BB962C8B-B14F-4D97-AF65-F5344CB8AC3E}">
        <p14:creationId xmlns:p14="http://schemas.microsoft.com/office/powerpoint/2010/main" val="898780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E727-5F1F-869B-2EAF-427613BA91AA}"/>
              </a:ext>
            </a:extLst>
          </p:cNvPr>
          <p:cNvSpPr>
            <a:spLocks noGrp="1"/>
          </p:cNvSpPr>
          <p:nvPr>
            <p:ph type="title"/>
          </p:nvPr>
        </p:nvSpPr>
        <p:spPr/>
        <p:txBody>
          <a:bodyPr/>
          <a:lstStyle/>
          <a:p>
            <a:r>
              <a:rPr lang="en-US" dirty="0">
                <a:ea typeface="+mj-lt"/>
                <a:cs typeface="+mj-lt"/>
              </a:rPr>
              <a:t>Summary and </a:t>
            </a:r>
            <a:r>
              <a:rPr lang="en-US" dirty="0" err="1">
                <a:ea typeface="+mj-lt"/>
                <a:cs typeface="+mj-lt"/>
              </a:rPr>
              <a:t>Takaways</a:t>
            </a:r>
            <a:endParaRPr lang="en-US" dirty="0" err="1"/>
          </a:p>
        </p:txBody>
      </p:sp>
      <p:sp>
        <p:nvSpPr>
          <p:cNvPr id="3" name="Content Placeholder 2">
            <a:extLst>
              <a:ext uri="{FF2B5EF4-FFF2-40B4-BE49-F238E27FC236}">
                <a16:creationId xmlns:a16="http://schemas.microsoft.com/office/drawing/2014/main" id="{F8519B2C-8282-97C6-3542-15E95438B955}"/>
              </a:ext>
            </a:extLst>
          </p:cNvPr>
          <p:cNvSpPr>
            <a:spLocks noGrp="1"/>
          </p:cNvSpPr>
          <p:nvPr>
            <p:ph idx="1"/>
          </p:nvPr>
        </p:nvSpPr>
        <p:spPr/>
        <p:txBody>
          <a:bodyPr vert="horz" lIns="91440" tIns="45720" rIns="91440" bIns="45720" rtlCol="0" anchor="t">
            <a:normAutofit/>
          </a:bodyPr>
          <a:lstStyle/>
          <a:p>
            <a:pPr>
              <a:buNone/>
            </a:pPr>
            <a:r>
              <a:rPr lang="en-US" sz="2400" b="1" dirty="0"/>
              <a:t>Solutions</a:t>
            </a:r>
            <a:endParaRPr lang="en-US" sz="2400"/>
          </a:p>
          <a:p>
            <a:pPr>
              <a:buFont typeface="Arial"/>
              <a:buChar char="•"/>
            </a:pPr>
            <a:r>
              <a:rPr lang="en-US" b="1" dirty="0" err="1">
                <a:ea typeface="+mn-lt"/>
                <a:cs typeface="+mn-lt"/>
              </a:rPr>
              <a:t>ReLU</a:t>
            </a:r>
            <a:r>
              <a:rPr lang="en-US" b="1" dirty="0">
                <a:ea typeface="+mn-lt"/>
                <a:cs typeface="+mn-lt"/>
              </a:rPr>
              <a:t> Activation</a:t>
            </a:r>
            <a:r>
              <a:rPr lang="en-US" dirty="0">
                <a:ea typeface="+mn-lt"/>
                <a:cs typeface="+mn-lt"/>
              </a:rPr>
              <a:t>: Prevents vanishing gradients by avoiding the squashing effect of sigmoid and tanh (Nair and Hinton, 2010).</a:t>
            </a:r>
            <a:endParaRPr lang="en-US"/>
          </a:p>
          <a:p>
            <a:pPr>
              <a:buFont typeface="Arial"/>
              <a:buChar char="•"/>
            </a:pPr>
            <a:r>
              <a:rPr lang="en-US" b="1" dirty="0">
                <a:ea typeface="+mn-lt"/>
                <a:cs typeface="+mn-lt"/>
              </a:rPr>
              <a:t>Proper Initialization</a:t>
            </a:r>
            <a:r>
              <a:rPr lang="en-US" dirty="0">
                <a:ea typeface="+mn-lt"/>
                <a:cs typeface="+mn-lt"/>
              </a:rPr>
              <a:t>: Xavier and He initializations balance gradient scaling, avoiding both issues (</a:t>
            </a:r>
            <a:r>
              <a:rPr lang="en-US" dirty="0" err="1">
                <a:ea typeface="+mn-lt"/>
                <a:cs typeface="+mn-lt"/>
              </a:rPr>
              <a:t>Glorot</a:t>
            </a:r>
            <a:r>
              <a:rPr lang="en-US" dirty="0">
                <a:ea typeface="+mn-lt"/>
                <a:cs typeface="+mn-lt"/>
              </a:rPr>
              <a:t> and Bengio, 2010).</a:t>
            </a:r>
            <a:endParaRPr lang="en-US" dirty="0"/>
          </a:p>
          <a:p>
            <a:pPr>
              <a:buFont typeface="Arial"/>
              <a:buChar char="•"/>
            </a:pPr>
            <a:r>
              <a:rPr lang="en-US" b="1" dirty="0">
                <a:ea typeface="+mn-lt"/>
                <a:cs typeface="+mn-lt"/>
              </a:rPr>
              <a:t>Batch Normalization</a:t>
            </a:r>
            <a:r>
              <a:rPr lang="en-US" dirty="0">
                <a:ea typeface="+mn-lt"/>
                <a:cs typeface="+mn-lt"/>
              </a:rPr>
              <a:t>: Stabilizes inputs to each layer, improving gradient flow and speeding up training (Ioffe and Szegedy, 2015).</a:t>
            </a:r>
            <a:endParaRPr lang="en-US" dirty="0"/>
          </a:p>
          <a:p>
            <a:pPr>
              <a:buFont typeface="Arial"/>
              <a:buChar char="•"/>
            </a:pPr>
            <a:r>
              <a:rPr lang="en-US" b="1" dirty="0">
                <a:ea typeface="+mn-lt"/>
                <a:cs typeface="+mn-lt"/>
              </a:rPr>
              <a:t>Gradient Clipping</a:t>
            </a:r>
            <a:r>
              <a:rPr lang="en-US" dirty="0">
                <a:ea typeface="+mn-lt"/>
                <a:cs typeface="+mn-lt"/>
              </a:rPr>
              <a:t>: Caps large gradients to prevent instability caused by exploding gradients (</a:t>
            </a:r>
            <a:r>
              <a:rPr lang="en-US" dirty="0" err="1">
                <a:ea typeface="+mn-lt"/>
                <a:cs typeface="+mn-lt"/>
              </a:rPr>
              <a:t>Pascanu</a:t>
            </a:r>
            <a:r>
              <a:rPr lang="en-US" dirty="0">
                <a:ea typeface="+mn-lt"/>
                <a:cs typeface="+mn-lt"/>
              </a:rPr>
              <a:t> et al., 2013).</a:t>
            </a:r>
            <a:endParaRPr lang="en-US" dirty="0"/>
          </a:p>
          <a:p>
            <a:pPr marL="0" indent="0">
              <a:buNone/>
            </a:pPr>
            <a:endParaRPr lang="en-US" dirty="0"/>
          </a:p>
        </p:txBody>
      </p:sp>
    </p:spTree>
    <p:extLst>
      <p:ext uri="{BB962C8B-B14F-4D97-AF65-F5344CB8AC3E}">
        <p14:creationId xmlns:p14="http://schemas.microsoft.com/office/powerpoint/2010/main" val="3495267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20F3-2E3E-C287-E5E7-695025156764}"/>
              </a:ext>
            </a:extLst>
          </p:cNvPr>
          <p:cNvSpPr>
            <a:spLocks noGrp="1"/>
          </p:cNvSpPr>
          <p:nvPr>
            <p:ph type="title"/>
          </p:nvPr>
        </p:nvSpPr>
        <p:spPr/>
        <p:txBody>
          <a:bodyPr/>
          <a:lstStyle/>
          <a:p>
            <a:r>
              <a:rPr lang="en-US"/>
              <a:t>Conclusion</a:t>
            </a:r>
            <a:endParaRPr lang="en-US" dirty="0"/>
          </a:p>
        </p:txBody>
      </p:sp>
      <p:sp>
        <p:nvSpPr>
          <p:cNvPr id="3" name="Content Placeholder 2">
            <a:extLst>
              <a:ext uri="{FF2B5EF4-FFF2-40B4-BE49-F238E27FC236}">
                <a16:creationId xmlns:a16="http://schemas.microsoft.com/office/drawing/2014/main" id="{71C5B68D-A641-488F-E8B0-E1208D1599AB}"/>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dirty="0">
                <a:ea typeface="+mn-lt"/>
                <a:cs typeface="+mn-lt"/>
              </a:rPr>
              <a:t>Deep neural networks are powerful tools, but they come with challenges like vanishing and exploding gradients. These problems can slow down learning, destabilize training, or even prevent convergence. By understanding these issues and applying proven solutions, we can train deep networks efficiently and effectively.</a:t>
            </a:r>
          </a:p>
          <a:p>
            <a:pPr>
              <a:buNone/>
            </a:pPr>
            <a:r>
              <a:rPr lang="en-US" b="1"/>
              <a:t>What We Covered</a:t>
            </a:r>
            <a:endParaRPr lang="en-US"/>
          </a:p>
          <a:p>
            <a:pPr>
              <a:buFont typeface="Arial"/>
              <a:buChar char="•"/>
            </a:pPr>
            <a:r>
              <a:rPr lang="en-US" b="1" dirty="0">
                <a:ea typeface="+mn-lt"/>
                <a:cs typeface="+mn-lt"/>
              </a:rPr>
              <a:t>What are vanishing and exploding gradients?</a:t>
            </a:r>
            <a:endParaRPr lang="en-US"/>
          </a:p>
          <a:p>
            <a:pPr marL="834390" lvl="1" indent="-285750">
              <a:buFont typeface="Neue Haas Grotesk Text Pro"/>
              <a:buChar char="–"/>
            </a:pPr>
            <a:r>
              <a:rPr lang="en-US" dirty="0">
                <a:ea typeface="+mn-lt"/>
                <a:cs typeface="+mn-lt"/>
              </a:rPr>
              <a:t>Gradients that become too small or too large during backpropagation hinder training.</a:t>
            </a:r>
            <a:endParaRPr lang="en-US"/>
          </a:p>
          <a:p>
            <a:pPr>
              <a:buFont typeface="Arial"/>
              <a:buChar char="•"/>
            </a:pPr>
            <a:r>
              <a:rPr lang="en-US" b="1" dirty="0">
                <a:ea typeface="+mn-lt"/>
                <a:cs typeface="+mn-lt"/>
              </a:rPr>
              <a:t>How to diagnose these problems?</a:t>
            </a:r>
            <a:endParaRPr lang="en-US"/>
          </a:p>
          <a:p>
            <a:pPr marL="834390" lvl="1" indent="-285750">
              <a:buFont typeface="Neue Haas Grotesk Text Pro"/>
              <a:buChar char="–"/>
            </a:pPr>
            <a:r>
              <a:rPr lang="en-US" dirty="0">
                <a:ea typeface="+mn-lt"/>
                <a:cs typeface="+mn-lt"/>
              </a:rPr>
              <a:t>Using gradient tracking methods like the </a:t>
            </a:r>
            <a:r>
              <a:rPr lang="en-US" dirty="0" err="1">
                <a:latin typeface="Consolas"/>
                <a:ea typeface="+mn-lt"/>
                <a:cs typeface="+mn-lt"/>
              </a:rPr>
              <a:t>GradientLogger</a:t>
            </a:r>
            <a:r>
              <a:rPr lang="en-US" dirty="0">
                <a:ea typeface="+mn-lt"/>
                <a:cs typeface="+mn-lt"/>
              </a:rPr>
              <a:t> to monitor gradient sizes.</a:t>
            </a:r>
            <a:endParaRPr lang="en-US" dirty="0"/>
          </a:p>
          <a:p>
            <a:pPr>
              <a:buFont typeface="Arial"/>
              <a:buChar char="•"/>
            </a:pPr>
            <a:r>
              <a:rPr lang="en-US" b="1" dirty="0">
                <a:ea typeface="+mn-lt"/>
                <a:cs typeface="+mn-lt"/>
              </a:rPr>
              <a:t>How to solve these issues?</a:t>
            </a:r>
            <a:endParaRPr lang="en-US" dirty="0"/>
          </a:p>
          <a:p>
            <a:pPr marL="834390" lvl="1" indent="-285750">
              <a:buFont typeface="Neue Haas Grotesk Text Pro"/>
              <a:buChar char="–"/>
            </a:pPr>
            <a:r>
              <a:rPr lang="en-US" dirty="0">
                <a:ea typeface="+mn-lt"/>
                <a:cs typeface="+mn-lt"/>
              </a:rPr>
              <a:t>Techniques like </a:t>
            </a:r>
            <a:r>
              <a:rPr lang="en-US" dirty="0" err="1">
                <a:ea typeface="+mn-lt"/>
                <a:cs typeface="+mn-lt"/>
              </a:rPr>
              <a:t>ReLU</a:t>
            </a:r>
            <a:r>
              <a:rPr lang="en-US" dirty="0">
                <a:ea typeface="+mn-lt"/>
                <a:cs typeface="+mn-lt"/>
              </a:rPr>
              <a:t> activation, Xavier and He initialization, batch normalization, and gradient clipping.</a:t>
            </a:r>
            <a:endParaRPr lang="en-US" dirty="0"/>
          </a:p>
        </p:txBody>
      </p:sp>
    </p:spTree>
    <p:extLst>
      <p:ext uri="{BB962C8B-B14F-4D97-AF65-F5344CB8AC3E}">
        <p14:creationId xmlns:p14="http://schemas.microsoft.com/office/powerpoint/2010/main" val="2587799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28E55-2379-6E8D-D4E2-F0D71FAFE73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24E12B1-B452-FBB3-69F0-652813DB7E3C}"/>
              </a:ext>
            </a:extLst>
          </p:cNvPr>
          <p:cNvSpPr>
            <a:spLocks noGrp="1"/>
          </p:cNvSpPr>
          <p:nvPr>
            <p:ph idx="1"/>
          </p:nvPr>
        </p:nvSpPr>
        <p:spPr/>
        <p:txBody>
          <a:bodyPr vert="horz" lIns="91440" tIns="45720" rIns="91440" bIns="45720" rtlCol="0" anchor="t">
            <a:normAutofit fontScale="85000" lnSpcReduction="20000"/>
          </a:bodyPr>
          <a:lstStyle/>
          <a:p>
            <a:pPr>
              <a:buFont typeface="Arial"/>
              <a:buChar char="•"/>
            </a:pPr>
            <a:r>
              <a:rPr lang="en-US" b="1" dirty="0">
                <a:ea typeface="+mn-lt"/>
                <a:cs typeface="+mn-lt"/>
              </a:rPr>
              <a:t>What are vanishing and exploding gradients?</a:t>
            </a:r>
            <a:endParaRPr lang="en-US" dirty="0"/>
          </a:p>
          <a:p>
            <a:pPr>
              <a:buFont typeface="Arial"/>
              <a:buChar char="•"/>
            </a:pPr>
            <a:r>
              <a:rPr lang="en-US" dirty="0">
                <a:ea typeface="+mn-lt"/>
                <a:cs typeface="+mn-lt"/>
              </a:rPr>
              <a:t>Vanishing gradients occur when the gradients (the values used to update weights in a neural network) become very small as they are propagated backward through the network. This causes earlier layers to learn very slowly or stop learning altogether (Hochreiter et al., 1997).</a:t>
            </a:r>
            <a:endParaRPr lang="en-US" dirty="0"/>
          </a:p>
          <a:p>
            <a:pPr>
              <a:buFont typeface="Arial"/>
              <a:buChar char="•"/>
            </a:pPr>
            <a:r>
              <a:rPr lang="en-US" dirty="0">
                <a:ea typeface="+mn-lt"/>
                <a:cs typeface="+mn-lt"/>
              </a:rPr>
              <a:t>Exploding gradients occur when gradients become excessively large during backpropagation, destabilizing the learning process and often resulting in numerical overflow (Bengio et al., 1994).</a:t>
            </a:r>
            <a:endParaRPr lang="en-US" dirty="0"/>
          </a:p>
          <a:p>
            <a:pPr>
              <a:buFont typeface="Arial"/>
              <a:buChar char="•"/>
            </a:pPr>
            <a:r>
              <a:rPr lang="en-US" b="1" dirty="0">
                <a:ea typeface="+mn-lt"/>
                <a:cs typeface="+mn-lt"/>
              </a:rPr>
              <a:t>Why are they important?</a:t>
            </a:r>
            <a:endParaRPr lang="en-US" dirty="0"/>
          </a:p>
          <a:p>
            <a:pPr>
              <a:buFont typeface="Arial"/>
              <a:buChar char="•"/>
            </a:pPr>
            <a:r>
              <a:rPr lang="en-US" dirty="0">
                <a:ea typeface="+mn-lt"/>
                <a:cs typeface="+mn-lt"/>
              </a:rPr>
              <a:t>Both problems are significant barriers to training deep neural networks effectively. They hinder the optimization process, causing the model to either fail to learn or produce unstable outputs (Hochreiter et al., 1997).</a:t>
            </a:r>
            <a:endParaRPr lang="en-US" dirty="0"/>
          </a:p>
          <a:p>
            <a:pPr>
              <a:buFont typeface="Arial"/>
              <a:buChar char="•"/>
            </a:pPr>
            <a:r>
              <a:rPr lang="en-US" dirty="0">
                <a:ea typeface="+mn-lt"/>
                <a:cs typeface="+mn-lt"/>
              </a:rPr>
              <a:t>Solving these issues ensures faster, more reliable convergence and enables the effective training of very deep architectures.</a:t>
            </a:r>
            <a:endParaRPr lang="en-US" dirty="0"/>
          </a:p>
        </p:txBody>
      </p:sp>
    </p:spTree>
    <p:extLst>
      <p:ext uri="{BB962C8B-B14F-4D97-AF65-F5344CB8AC3E}">
        <p14:creationId xmlns:p14="http://schemas.microsoft.com/office/powerpoint/2010/main" val="1745140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84941-3925-DEC2-56BB-5C33601CF92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BCD21C5-416F-344A-5994-6DA7B0C1AD7B}"/>
              </a:ext>
            </a:extLst>
          </p:cNvPr>
          <p:cNvSpPr>
            <a:spLocks noGrp="1"/>
          </p:cNvSpPr>
          <p:nvPr>
            <p:ph idx="1"/>
          </p:nvPr>
        </p:nvSpPr>
        <p:spPr/>
        <p:txBody>
          <a:bodyPr vert="horz" lIns="91440" tIns="45720" rIns="91440" bIns="45720" rtlCol="0" anchor="t">
            <a:normAutofit fontScale="62500" lnSpcReduction="20000"/>
          </a:bodyPr>
          <a:lstStyle/>
          <a:p>
            <a:pPr marL="342900" indent="-342900">
              <a:buAutoNum type="arabicPeriod"/>
            </a:pPr>
            <a:r>
              <a:rPr lang="en-US" dirty="0">
                <a:ea typeface="+mn-lt"/>
                <a:cs typeface="+mn-lt"/>
              </a:rPr>
              <a:t>Bengio, Y., Simard, P., and </a:t>
            </a:r>
            <a:r>
              <a:rPr lang="en-US" err="1">
                <a:ea typeface="+mn-lt"/>
                <a:cs typeface="+mn-lt"/>
              </a:rPr>
              <a:t>Frasconi</a:t>
            </a:r>
            <a:r>
              <a:rPr lang="en-US" dirty="0">
                <a:ea typeface="+mn-lt"/>
                <a:cs typeface="+mn-lt"/>
              </a:rPr>
              <a:t>, P. (1994). Learning long-term dependencies with gradient descent is difficult. </a:t>
            </a:r>
            <a:r>
              <a:rPr lang="en-US" i="1" dirty="0">
                <a:ea typeface="+mn-lt"/>
                <a:cs typeface="+mn-lt"/>
              </a:rPr>
              <a:t>IEEE Transactions on Neural Networks</a:t>
            </a:r>
            <a:r>
              <a:rPr lang="en-US" dirty="0">
                <a:ea typeface="+mn-lt"/>
                <a:cs typeface="+mn-lt"/>
              </a:rPr>
              <a:t>, 5(2), pp.157–166.</a:t>
            </a:r>
            <a:endParaRPr lang="en-US"/>
          </a:p>
          <a:p>
            <a:pPr marL="342900" indent="-342900">
              <a:buAutoNum type="arabicPeriod"/>
            </a:pPr>
            <a:r>
              <a:rPr lang="en-US" dirty="0">
                <a:ea typeface="+mn-lt"/>
                <a:cs typeface="+mn-lt"/>
              </a:rPr>
              <a:t>Hochreiter, S., Bengio, Y., </a:t>
            </a:r>
            <a:r>
              <a:rPr lang="en-US" err="1">
                <a:ea typeface="+mn-lt"/>
                <a:cs typeface="+mn-lt"/>
              </a:rPr>
              <a:t>Frasconi</a:t>
            </a:r>
            <a:r>
              <a:rPr lang="en-US" dirty="0">
                <a:ea typeface="+mn-lt"/>
                <a:cs typeface="+mn-lt"/>
              </a:rPr>
              <a:t>, P., and Schmidhuber, J. (1997). Gradient flow in recurrent nets: The difficulty of learning long-term dependencies. </a:t>
            </a:r>
            <a:r>
              <a:rPr lang="en-US" i="1" dirty="0">
                <a:ea typeface="+mn-lt"/>
                <a:cs typeface="+mn-lt"/>
              </a:rPr>
              <a:t>A Field Guide to Dynamical Recurrent Neural Networks</a:t>
            </a:r>
            <a:r>
              <a:rPr lang="en-US" dirty="0">
                <a:ea typeface="+mn-lt"/>
                <a:cs typeface="+mn-lt"/>
              </a:rPr>
              <a:t>, pp.237–243.</a:t>
            </a:r>
          </a:p>
          <a:p>
            <a:pPr marL="342900" indent="-342900">
              <a:buAutoNum type="arabicPeriod"/>
            </a:pPr>
            <a:r>
              <a:rPr lang="en-US" err="1">
                <a:ea typeface="+mn-lt"/>
                <a:cs typeface="+mn-lt"/>
              </a:rPr>
              <a:t>Pascanu</a:t>
            </a:r>
            <a:r>
              <a:rPr lang="en-US" dirty="0">
                <a:ea typeface="+mn-lt"/>
                <a:cs typeface="+mn-lt"/>
              </a:rPr>
              <a:t>, R., </a:t>
            </a:r>
            <a:r>
              <a:rPr lang="en-US" err="1">
                <a:ea typeface="+mn-lt"/>
                <a:cs typeface="+mn-lt"/>
              </a:rPr>
              <a:t>Mikolov</a:t>
            </a:r>
            <a:r>
              <a:rPr lang="en-US" dirty="0">
                <a:ea typeface="+mn-lt"/>
                <a:cs typeface="+mn-lt"/>
              </a:rPr>
              <a:t>, T., and Bengio, Y. (2013). On the difficulty of training recurrent neural networks. In </a:t>
            </a:r>
            <a:r>
              <a:rPr lang="en-US" i="1" dirty="0">
                <a:ea typeface="+mn-lt"/>
                <a:cs typeface="+mn-lt"/>
              </a:rPr>
              <a:t>International Conference on Machine Learning</a:t>
            </a:r>
            <a:r>
              <a:rPr lang="en-US" dirty="0">
                <a:ea typeface="+mn-lt"/>
                <a:cs typeface="+mn-lt"/>
              </a:rPr>
              <a:t>, pp.1310–1318.</a:t>
            </a:r>
          </a:p>
          <a:p>
            <a:pPr marL="342900" indent="-342900">
              <a:buAutoNum type="arabicPeriod"/>
            </a:pPr>
            <a:r>
              <a:rPr lang="en-US" dirty="0">
                <a:ea typeface="+mn-lt"/>
                <a:cs typeface="+mn-lt"/>
              </a:rPr>
              <a:t>Rumelhart, D.E., Hinton, G.E., and Williams, R.J. (1986). Learning representations by back-propagating errors. </a:t>
            </a:r>
            <a:r>
              <a:rPr lang="en-US" i="1" dirty="0">
                <a:ea typeface="+mn-lt"/>
                <a:cs typeface="+mn-lt"/>
              </a:rPr>
              <a:t>Nature</a:t>
            </a:r>
            <a:r>
              <a:rPr lang="en-US" dirty="0">
                <a:ea typeface="+mn-lt"/>
                <a:cs typeface="+mn-lt"/>
              </a:rPr>
              <a:t>, 323(6088), pp.533–536.</a:t>
            </a:r>
          </a:p>
          <a:p>
            <a:pPr marL="342900" indent="-342900">
              <a:buAutoNum type="arabicPeriod"/>
            </a:pPr>
            <a:r>
              <a:rPr lang="en-US" dirty="0">
                <a:ea typeface="+mn-lt"/>
                <a:cs typeface="+mn-lt"/>
              </a:rPr>
              <a:t>Nair, V. and Hinton, G.E. (2010). Rectified linear units improve restricted Boltzmann machines. </a:t>
            </a:r>
            <a:r>
              <a:rPr lang="en-US" i="1" dirty="0">
                <a:ea typeface="+mn-lt"/>
                <a:cs typeface="+mn-lt"/>
              </a:rPr>
              <a:t>Proceedings of the 27th International Conference on Machine Learning (ICML)</a:t>
            </a:r>
            <a:r>
              <a:rPr lang="en-US" dirty="0">
                <a:ea typeface="+mn-lt"/>
                <a:cs typeface="+mn-lt"/>
              </a:rPr>
              <a:t>, pp.807–814.</a:t>
            </a:r>
          </a:p>
          <a:p>
            <a:pPr marL="342900" indent="-342900">
              <a:buAutoNum type="arabicPeriod"/>
            </a:pPr>
            <a:r>
              <a:rPr lang="en-US" dirty="0" err="1">
                <a:ea typeface="+mn-lt"/>
                <a:cs typeface="+mn-lt"/>
              </a:rPr>
              <a:t>Glorot</a:t>
            </a:r>
            <a:r>
              <a:rPr lang="en-US" dirty="0">
                <a:ea typeface="+mn-lt"/>
                <a:cs typeface="+mn-lt"/>
              </a:rPr>
              <a:t>, X. and Bengio, Y. (2010). Understanding the difficulty of training deep feedforward neural networks. </a:t>
            </a:r>
            <a:r>
              <a:rPr lang="en-US" i="1" dirty="0">
                <a:ea typeface="+mn-lt"/>
                <a:cs typeface="+mn-lt"/>
              </a:rPr>
              <a:t>Proceedings of the 13th International Conference on Artificial Intelligence and Statistics (AISTATS)</a:t>
            </a:r>
            <a:r>
              <a:rPr lang="en-US" dirty="0">
                <a:ea typeface="+mn-lt"/>
                <a:cs typeface="+mn-lt"/>
              </a:rPr>
              <a:t>, pp.249–256.</a:t>
            </a:r>
            <a:endParaRPr lang="en-US" dirty="0"/>
          </a:p>
          <a:p>
            <a:pPr marL="342900" indent="-342900">
              <a:buAutoNum type="arabicPeriod"/>
            </a:pPr>
            <a:r>
              <a:rPr lang="en-US" dirty="0">
                <a:ea typeface="+mn-lt"/>
                <a:cs typeface="+mn-lt"/>
              </a:rPr>
              <a:t>Ioffe, S. and Szegedy, C. (2015). Batch normalization: Accelerating deep network training by reducing internal covariate shift. </a:t>
            </a:r>
            <a:r>
              <a:rPr lang="en-US" i="1" dirty="0">
                <a:ea typeface="+mn-lt"/>
                <a:cs typeface="+mn-lt"/>
              </a:rPr>
              <a:t>Proceedings of the 32nd International Conference on Machine Learning (ICML)</a:t>
            </a:r>
            <a:r>
              <a:rPr lang="en-US" dirty="0">
                <a:ea typeface="+mn-lt"/>
                <a:cs typeface="+mn-lt"/>
              </a:rPr>
              <a:t>, pp.448–456.</a:t>
            </a:r>
            <a:endParaRPr lang="en-US" dirty="0"/>
          </a:p>
          <a:p>
            <a:pPr marL="342900" indent="-342900">
              <a:buAutoNum type="arabicPeriod"/>
            </a:pPr>
            <a:endParaRPr lang="en-US" dirty="0">
              <a:ea typeface="+mn-lt"/>
              <a:cs typeface="+mn-lt"/>
            </a:endParaRPr>
          </a:p>
        </p:txBody>
      </p:sp>
    </p:spTree>
    <p:extLst>
      <p:ext uri="{BB962C8B-B14F-4D97-AF65-F5344CB8AC3E}">
        <p14:creationId xmlns:p14="http://schemas.microsoft.com/office/powerpoint/2010/main" val="404773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1558-78A5-88FD-24CE-8E9C1B2AD547}"/>
              </a:ext>
            </a:extLst>
          </p:cNvPr>
          <p:cNvSpPr>
            <a:spLocks noGrp="1"/>
          </p:cNvSpPr>
          <p:nvPr>
            <p:ph type="title"/>
          </p:nvPr>
        </p:nvSpPr>
        <p:spPr/>
        <p:txBody>
          <a:bodyPr/>
          <a:lstStyle/>
          <a:p>
            <a:r>
              <a:rPr lang="en-US" dirty="0"/>
              <a:t>Why Do Gradients Matter</a:t>
            </a:r>
          </a:p>
        </p:txBody>
      </p:sp>
      <p:sp>
        <p:nvSpPr>
          <p:cNvPr id="3" name="Content Placeholder 2">
            <a:extLst>
              <a:ext uri="{FF2B5EF4-FFF2-40B4-BE49-F238E27FC236}">
                <a16:creationId xmlns:a16="http://schemas.microsoft.com/office/drawing/2014/main" id="{1B857C6E-C94F-B408-3DB1-ACF88B9D94ED}"/>
              </a:ext>
            </a:extLst>
          </p:cNvPr>
          <p:cNvSpPr>
            <a:spLocks noGrp="1"/>
          </p:cNvSpPr>
          <p:nvPr>
            <p:ph idx="1"/>
          </p:nvPr>
        </p:nvSpPr>
        <p:spPr/>
        <p:txBody>
          <a:bodyPr vert="horz" lIns="91440" tIns="45720" rIns="91440" bIns="45720" rtlCol="0" anchor="t">
            <a:normAutofit fontScale="92500" lnSpcReduction="10000"/>
          </a:bodyPr>
          <a:lstStyle/>
          <a:p>
            <a:pPr>
              <a:buFont typeface="Arial"/>
              <a:buChar char="•"/>
            </a:pPr>
            <a:r>
              <a:rPr lang="en-US" b="1" dirty="0">
                <a:ea typeface="+mn-lt"/>
                <a:cs typeface="+mn-lt"/>
              </a:rPr>
              <a:t>Role of gradients in deep learning:</a:t>
            </a:r>
            <a:endParaRPr lang="en-US" dirty="0"/>
          </a:p>
          <a:p>
            <a:pPr>
              <a:buFont typeface="Arial"/>
              <a:buChar char="•"/>
            </a:pPr>
            <a:r>
              <a:rPr lang="en-US" dirty="0">
                <a:ea typeface="+mn-lt"/>
                <a:cs typeface="+mn-lt"/>
              </a:rPr>
              <a:t>Gradients are numerical values computed during backpropagation that indicate how much a model's weights should change to reduce the loss (Rumelhart et al., 1986).</a:t>
            </a:r>
            <a:endParaRPr lang="en-US" dirty="0"/>
          </a:p>
          <a:p>
            <a:pPr>
              <a:buFont typeface="Arial"/>
              <a:buChar char="•"/>
            </a:pPr>
            <a:r>
              <a:rPr lang="en-US" dirty="0">
                <a:ea typeface="+mn-lt"/>
                <a:cs typeface="+mn-lt"/>
              </a:rPr>
              <a:t>Without gradients, the optimization process (learning) cannot occur.</a:t>
            </a:r>
            <a:endParaRPr lang="en-US" dirty="0"/>
          </a:p>
          <a:p>
            <a:pPr>
              <a:buFont typeface="Arial"/>
              <a:buChar char="•"/>
            </a:pPr>
            <a:r>
              <a:rPr lang="en-US" b="1" dirty="0">
                <a:ea typeface="+mn-lt"/>
                <a:cs typeface="+mn-lt"/>
              </a:rPr>
              <a:t>Impact of vanishing/exploding gradients:</a:t>
            </a:r>
            <a:endParaRPr lang="en-US" dirty="0"/>
          </a:p>
          <a:p>
            <a:pPr>
              <a:buFont typeface="Arial"/>
              <a:buChar char="•"/>
            </a:pPr>
            <a:r>
              <a:rPr lang="en-US" dirty="0">
                <a:ea typeface="+mn-lt"/>
                <a:cs typeface="+mn-lt"/>
              </a:rPr>
              <a:t>Vanishing gradients cause earlier layers in the network to stop learning. This is especially problematic in deep networks where these layers are critical for feature extraction (Hochreiter et al., 1997).</a:t>
            </a:r>
            <a:endParaRPr lang="en-US" dirty="0"/>
          </a:p>
          <a:p>
            <a:pPr>
              <a:buFont typeface="Arial"/>
              <a:buChar char="•"/>
            </a:pPr>
            <a:r>
              <a:rPr lang="en-US" dirty="0">
                <a:ea typeface="+mn-lt"/>
                <a:cs typeface="+mn-lt"/>
              </a:rPr>
              <a:t>Exploding gradients lead to excessively large weight updates, causing the model to diverge or produce </a:t>
            </a:r>
            <a:r>
              <a:rPr lang="en-US" dirty="0" err="1">
                <a:latin typeface="Consolas"/>
              </a:rPr>
              <a:t>NaN</a:t>
            </a:r>
            <a:r>
              <a:rPr lang="en-US" dirty="0">
                <a:ea typeface="+mn-lt"/>
                <a:cs typeface="+mn-lt"/>
              </a:rPr>
              <a:t> (not a number) values during training (Bengio et al., 1994).</a:t>
            </a:r>
            <a:endParaRPr lang="en-US" dirty="0"/>
          </a:p>
        </p:txBody>
      </p:sp>
    </p:spTree>
    <p:extLst>
      <p:ext uri="{BB962C8B-B14F-4D97-AF65-F5344CB8AC3E}">
        <p14:creationId xmlns:p14="http://schemas.microsoft.com/office/powerpoint/2010/main" val="1383312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D38A3-0151-0D85-AF6C-B8FA845205F5}"/>
              </a:ext>
            </a:extLst>
          </p:cNvPr>
          <p:cNvSpPr>
            <a:spLocks noGrp="1"/>
          </p:cNvSpPr>
          <p:nvPr>
            <p:ph type="title"/>
          </p:nvPr>
        </p:nvSpPr>
        <p:spPr/>
        <p:txBody>
          <a:bodyPr>
            <a:normAutofit fontScale="90000"/>
          </a:bodyPr>
          <a:lstStyle/>
          <a:p>
            <a:r>
              <a:rPr lang="en-US" dirty="0">
                <a:ea typeface="+mj-lt"/>
                <a:cs typeface="+mj-lt"/>
              </a:rPr>
              <a:t>What Are Vanishing and Exploding Gradients?</a:t>
            </a:r>
          </a:p>
        </p:txBody>
      </p:sp>
      <p:sp>
        <p:nvSpPr>
          <p:cNvPr id="3" name="Content Placeholder 2">
            <a:extLst>
              <a:ext uri="{FF2B5EF4-FFF2-40B4-BE49-F238E27FC236}">
                <a16:creationId xmlns:a16="http://schemas.microsoft.com/office/drawing/2014/main" id="{D9AD240D-3E77-6D89-9FD2-923F365458ED}"/>
              </a:ext>
            </a:extLst>
          </p:cNvPr>
          <p:cNvSpPr>
            <a:spLocks noGrp="1"/>
          </p:cNvSpPr>
          <p:nvPr>
            <p:ph idx="1"/>
          </p:nvPr>
        </p:nvSpPr>
        <p:spPr/>
        <p:txBody>
          <a:bodyPr vert="horz" lIns="91440" tIns="45720" rIns="91440" bIns="45720" rtlCol="0" anchor="t">
            <a:normAutofit fontScale="77500" lnSpcReduction="20000"/>
          </a:bodyPr>
          <a:lstStyle/>
          <a:p>
            <a:pPr>
              <a:buFont typeface="Arial"/>
              <a:buChar char="•"/>
            </a:pPr>
            <a:r>
              <a:rPr lang="en-US" b="1" dirty="0">
                <a:ea typeface="+mn-lt"/>
                <a:cs typeface="+mn-lt"/>
              </a:rPr>
              <a:t>Vanishing Gradients:</a:t>
            </a:r>
            <a:endParaRPr lang="en-US" dirty="0"/>
          </a:p>
          <a:p>
            <a:pPr>
              <a:buFont typeface="Arial"/>
              <a:buChar char="•"/>
            </a:pPr>
            <a:r>
              <a:rPr lang="en-US" dirty="0">
                <a:ea typeface="+mn-lt"/>
                <a:cs typeface="+mn-lt"/>
              </a:rPr>
              <a:t>Vanishing gradients occur when small gradient values are propagated backward through the network during backpropagation. This is common with activation functions like sigmoid and tanh, which squash large input values into a small range, leading to small derivatives (Hochreiter et al., 1997).</a:t>
            </a:r>
            <a:endParaRPr lang="en-US" dirty="0"/>
          </a:p>
          <a:p>
            <a:pPr>
              <a:buFont typeface="Arial"/>
              <a:buChar char="•"/>
            </a:pPr>
            <a:r>
              <a:rPr lang="en-US" dirty="0">
                <a:ea typeface="+mn-lt"/>
                <a:cs typeface="+mn-lt"/>
              </a:rPr>
              <a:t>With deep networks, this problem is compounded because the gradient values are repeatedly multiplied by small numbers, causing them to diminish exponentially (Hochreiter et al., 1997).</a:t>
            </a:r>
            <a:endParaRPr lang="en-US" dirty="0"/>
          </a:p>
          <a:p>
            <a:pPr>
              <a:buFont typeface="Arial"/>
              <a:buChar char="•"/>
            </a:pPr>
            <a:r>
              <a:rPr lang="en-US" b="1" dirty="0">
                <a:ea typeface="+mn-lt"/>
                <a:cs typeface="+mn-lt"/>
              </a:rPr>
              <a:t>Exploding Gradients:</a:t>
            </a:r>
            <a:endParaRPr lang="en-US" dirty="0"/>
          </a:p>
          <a:p>
            <a:pPr>
              <a:buFont typeface="Arial"/>
              <a:buChar char="•"/>
            </a:pPr>
            <a:r>
              <a:rPr lang="en-US" dirty="0">
                <a:ea typeface="+mn-lt"/>
                <a:cs typeface="+mn-lt"/>
              </a:rPr>
              <a:t>Exploding gradients occur when the network's weights are initialized with large values or when numerical instabilities amplify the gradient during backpropagation. This results in exponentially increasing gradient values that cause the loss to diverge (Bengio et al., 1994).</a:t>
            </a:r>
            <a:endParaRPr lang="en-US" dirty="0"/>
          </a:p>
          <a:p>
            <a:pPr>
              <a:buFont typeface="Arial"/>
              <a:buChar char="•"/>
            </a:pPr>
            <a:r>
              <a:rPr lang="en-US" dirty="0">
                <a:ea typeface="+mn-lt"/>
                <a:cs typeface="+mn-lt"/>
              </a:rPr>
              <a:t>This issue is particularly severe in recurrent neural networks (RNNs) or very deep feedforward networks (</a:t>
            </a:r>
            <a:r>
              <a:rPr lang="en-US" dirty="0" err="1">
                <a:ea typeface="+mn-lt"/>
                <a:cs typeface="+mn-lt"/>
              </a:rPr>
              <a:t>Pascanu</a:t>
            </a:r>
            <a:r>
              <a:rPr lang="en-US" dirty="0">
                <a:ea typeface="+mn-lt"/>
                <a:cs typeface="+mn-lt"/>
              </a:rPr>
              <a:t> et al., 2013).</a:t>
            </a:r>
            <a:endParaRPr lang="en-US" dirty="0"/>
          </a:p>
        </p:txBody>
      </p:sp>
    </p:spTree>
    <p:extLst>
      <p:ext uri="{BB962C8B-B14F-4D97-AF65-F5344CB8AC3E}">
        <p14:creationId xmlns:p14="http://schemas.microsoft.com/office/powerpoint/2010/main" val="3390582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07F6-AD3C-FBC5-F7D2-DF3973699E44}"/>
              </a:ext>
            </a:extLst>
          </p:cNvPr>
          <p:cNvSpPr>
            <a:spLocks noGrp="1"/>
          </p:cNvSpPr>
          <p:nvPr>
            <p:ph type="title"/>
          </p:nvPr>
        </p:nvSpPr>
        <p:spPr/>
        <p:txBody>
          <a:bodyPr/>
          <a:lstStyle/>
          <a:p>
            <a:r>
              <a:rPr lang="en-US" sz="2900" dirty="0"/>
              <a:t>What Are Vanishing and Exploding Gradients?</a:t>
            </a:r>
            <a:endParaRPr lang="en-US" sz="2900" b="0" dirty="0"/>
          </a:p>
        </p:txBody>
      </p:sp>
      <p:sp>
        <p:nvSpPr>
          <p:cNvPr id="3" name="Content Placeholder 2">
            <a:extLst>
              <a:ext uri="{FF2B5EF4-FFF2-40B4-BE49-F238E27FC236}">
                <a16:creationId xmlns:a16="http://schemas.microsoft.com/office/drawing/2014/main" id="{A3B03ABB-0AA8-B97C-B897-3FA6D6C205B0}"/>
              </a:ext>
            </a:extLst>
          </p:cNvPr>
          <p:cNvSpPr>
            <a:spLocks noGrp="1"/>
          </p:cNvSpPr>
          <p:nvPr>
            <p:ph idx="1"/>
          </p:nvPr>
        </p:nvSpPr>
        <p:spPr/>
        <p:txBody>
          <a:bodyPr vert="horz" lIns="91440" tIns="45720" rIns="91440" bIns="45720" rtlCol="0" anchor="t">
            <a:normAutofit/>
          </a:bodyPr>
          <a:lstStyle/>
          <a:p>
            <a:pPr>
              <a:buNone/>
            </a:pPr>
            <a:r>
              <a:rPr lang="en-US" b="1" dirty="0"/>
              <a:t>Key Impacts:</a:t>
            </a:r>
          </a:p>
          <a:p>
            <a:pPr>
              <a:buFont typeface="Arial"/>
              <a:buChar char="•"/>
            </a:pPr>
            <a:r>
              <a:rPr lang="en-US" dirty="0">
                <a:ea typeface="+mn-lt"/>
                <a:cs typeface="+mn-lt"/>
              </a:rPr>
              <a:t>Vanishing gradients prevent earlier layers in the network from learning effectively, resulting in poor feature extraction.</a:t>
            </a:r>
            <a:endParaRPr lang="en-US" dirty="0"/>
          </a:p>
          <a:p>
            <a:pPr>
              <a:buFont typeface="Arial"/>
              <a:buChar char="•"/>
            </a:pPr>
            <a:r>
              <a:rPr lang="en-US" dirty="0">
                <a:ea typeface="+mn-lt"/>
                <a:cs typeface="+mn-lt"/>
              </a:rPr>
              <a:t>Exploding gradients destabilize the training process and often cause the model to fail completely.</a:t>
            </a:r>
            <a:endParaRPr lang="en-US" dirty="0"/>
          </a:p>
          <a:p>
            <a:pPr marL="0" indent="0">
              <a:buNone/>
            </a:pPr>
            <a:endParaRPr lang="en-US" dirty="0"/>
          </a:p>
        </p:txBody>
      </p:sp>
    </p:spTree>
    <p:extLst>
      <p:ext uri="{BB962C8B-B14F-4D97-AF65-F5344CB8AC3E}">
        <p14:creationId xmlns:p14="http://schemas.microsoft.com/office/powerpoint/2010/main" val="3519778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6401"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141F39C1-3FC3-BC32-C3E8-CF4EFA16E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EB4005-4139-B808-D001-D4716C7EA38E}"/>
              </a:ext>
            </a:extLst>
          </p:cNvPr>
          <p:cNvSpPr>
            <a:spLocks noGrp="1"/>
          </p:cNvSpPr>
          <p:nvPr>
            <p:ph type="title"/>
          </p:nvPr>
        </p:nvSpPr>
        <p:spPr>
          <a:xfrm>
            <a:off x="1066800" y="1291771"/>
            <a:ext cx="4476395" cy="2484101"/>
          </a:xfrm>
        </p:spPr>
        <p:txBody>
          <a:bodyPr vert="horz" lIns="91440" tIns="45720" rIns="91440" bIns="45720" rtlCol="0" anchor="b">
            <a:normAutofit/>
          </a:bodyPr>
          <a:lstStyle/>
          <a:p>
            <a:pPr>
              <a:lnSpc>
                <a:spcPct val="100000"/>
              </a:lnSpc>
            </a:pPr>
            <a:r>
              <a:rPr lang="en-US" sz="3600" dirty="0"/>
              <a:t>What Are Vanishing and Exploding Gradients?</a:t>
            </a:r>
          </a:p>
        </p:txBody>
      </p:sp>
      <p:pic>
        <p:nvPicPr>
          <p:cNvPr id="4" name="Content Placeholder 3" descr="A screenshot of a computer program&#10;&#10;Description automatically generated">
            <a:extLst>
              <a:ext uri="{FF2B5EF4-FFF2-40B4-BE49-F238E27FC236}">
                <a16:creationId xmlns:a16="http://schemas.microsoft.com/office/drawing/2014/main" id="{78D99CAC-6C8B-65C5-93C3-61E41890A7AC}"/>
              </a:ext>
            </a:extLst>
          </p:cNvPr>
          <p:cNvPicPr>
            <a:picLocks noGrp="1" noChangeAspect="1"/>
          </p:cNvPicPr>
          <p:nvPr>
            <p:ph sz="half" idx="1"/>
          </p:nvPr>
        </p:nvPicPr>
        <p:blipFill>
          <a:blip r:embed="rId2"/>
          <a:stretch>
            <a:fillRect/>
          </a:stretch>
        </p:blipFill>
        <p:spPr>
          <a:xfrm>
            <a:off x="6652263" y="864653"/>
            <a:ext cx="3939412" cy="2486701"/>
          </a:xfrm>
          <a:prstGeom prst="rect">
            <a:avLst/>
          </a:prstGeom>
        </p:spPr>
      </p:pic>
      <p:pic>
        <p:nvPicPr>
          <p:cNvPr id="6" name="Content Placeholder 5" descr="A screen shot of a computer&#10;&#10;Description automatically generated">
            <a:extLst>
              <a:ext uri="{FF2B5EF4-FFF2-40B4-BE49-F238E27FC236}">
                <a16:creationId xmlns:a16="http://schemas.microsoft.com/office/drawing/2014/main" id="{90571814-8FFA-9469-2D87-B66F762740C9}"/>
              </a:ext>
            </a:extLst>
          </p:cNvPr>
          <p:cNvPicPr>
            <a:picLocks noGrp="1" noChangeAspect="1"/>
          </p:cNvPicPr>
          <p:nvPr>
            <p:ph sz="half" idx="2"/>
          </p:nvPr>
        </p:nvPicPr>
        <p:blipFill>
          <a:blip r:embed="rId3"/>
          <a:stretch>
            <a:fillRect/>
          </a:stretch>
        </p:blipFill>
        <p:spPr>
          <a:xfrm>
            <a:off x="6648807" y="3497020"/>
            <a:ext cx="4562532" cy="2266355"/>
          </a:xfrm>
          <a:prstGeom prst="rect">
            <a:avLst/>
          </a:prstGeom>
        </p:spPr>
      </p:pic>
    </p:spTree>
    <p:extLst>
      <p:ext uri="{BB962C8B-B14F-4D97-AF65-F5344CB8AC3E}">
        <p14:creationId xmlns:p14="http://schemas.microsoft.com/office/powerpoint/2010/main" val="3221292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7A56096-DC04-EC1A-2AA7-1D700DBCC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4A30B0-6B97-5977-7076-B1EEC1FB788F}"/>
              </a:ext>
            </a:extLst>
          </p:cNvPr>
          <p:cNvSpPr>
            <a:spLocks noGrp="1"/>
          </p:cNvSpPr>
          <p:nvPr>
            <p:ph type="title"/>
          </p:nvPr>
        </p:nvSpPr>
        <p:spPr>
          <a:xfrm>
            <a:off x="1066799" y="1139925"/>
            <a:ext cx="9677819" cy="1824151"/>
          </a:xfrm>
        </p:spPr>
        <p:txBody>
          <a:bodyPr vert="horz" lIns="91440" tIns="45720" rIns="91440" bIns="45720" rtlCol="0" anchor="ctr">
            <a:normAutofit/>
          </a:bodyPr>
          <a:lstStyle/>
          <a:p>
            <a:r>
              <a:rPr lang="en-US" sz="3600" dirty="0"/>
              <a:t>What Are Vanishing and Exploding Gradients?</a:t>
            </a:r>
            <a:endParaRPr lang="en-US" dirty="0"/>
          </a:p>
        </p:txBody>
      </p:sp>
      <p:pic>
        <p:nvPicPr>
          <p:cNvPr id="5" name="Content Placeholder 4" descr="A screenshot of a computer program&#10;&#10;Description automatically generated">
            <a:extLst>
              <a:ext uri="{FF2B5EF4-FFF2-40B4-BE49-F238E27FC236}">
                <a16:creationId xmlns:a16="http://schemas.microsoft.com/office/drawing/2014/main" id="{AB32F30B-C38C-9E69-B981-F57ED335A8DD}"/>
              </a:ext>
            </a:extLst>
          </p:cNvPr>
          <p:cNvPicPr>
            <a:picLocks noChangeAspect="1"/>
          </p:cNvPicPr>
          <p:nvPr/>
        </p:nvPicPr>
        <p:blipFill>
          <a:blip r:embed="rId2"/>
          <a:stretch>
            <a:fillRect/>
          </a:stretch>
        </p:blipFill>
        <p:spPr>
          <a:xfrm>
            <a:off x="741175" y="4062283"/>
            <a:ext cx="4946502" cy="1710226"/>
          </a:xfrm>
          <a:prstGeom prst="rect">
            <a:avLst/>
          </a:prstGeom>
        </p:spPr>
      </p:pic>
      <p:pic>
        <p:nvPicPr>
          <p:cNvPr id="6" name="Content Placeholder 5" descr="A screenshot of a computer program&#10;&#10;Description automatically generated">
            <a:extLst>
              <a:ext uri="{FF2B5EF4-FFF2-40B4-BE49-F238E27FC236}">
                <a16:creationId xmlns:a16="http://schemas.microsoft.com/office/drawing/2014/main" id="{4EF43312-92C6-399D-FA1E-F5BF867D187A}"/>
              </a:ext>
            </a:extLst>
          </p:cNvPr>
          <p:cNvPicPr>
            <a:picLocks noGrp="1" noChangeAspect="1"/>
          </p:cNvPicPr>
          <p:nvPr>
            <p:ph sz="half" idx="2"/>
          </p:nvPr>
        </p:nvPicPr>
        <p:blipFill>
          <a:blip r:embed="rId3"/>
          <a:stretch>
            <a:fillRect/>
          </a:stretch>
        </p:blipFill>
        <p:spPr>
          <a:xfrm>
            <a:off x="6092856" y="3774058"/>
            <a:ext cx="4565616" cy="2290148"/>
          </a:xfrm>
          <a:prstGeom prst="rect">
            <a:avLst/>
          </a:prstGeom>
        </p:spPr>
      </p:pic>
    </p:spTree>
    <p:extLst>
      <p:ext uri="{BB962C8B-B14F-4D97-AF65-F5344CB8AC3E}">
        <p14:creationId xmlns:p14="http://schemas.microsoft.com/office/powerpoint/2010/main" val="1684787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FF2A4-AA7B-9A40-FC83-0F8CC847AE56}"/>
              </a:ext>
            </a:extLst>
          </p:cNvPr>
          <p:cNvSpPr>
            <a:spLocks noGrp="1"/>
          </p:cNvSpPr>
          <p:nvPr>
            <p:ph type="title"/>
          </p:nvPr>
        </p:nvSpPr>
        <p:spPr/>
        <p:txBody>
          <a:bodyPr/>
          <a:lstStyle/>
          <a:p>
            <a:r>
              <a:rPr lang="en-US" dirty="0">
                <a:ea typeface="+mj-lt"/>
                <a:cs typeface="+mj-lt"/>
              </a:rPr>
              <a:t>Diagnosing the Problem with Gradient Logger</a:t>
            </a:r>
            <a:endParaRPr lang="en-US" dirty="0"/>
          </a:p>
        </p:txBody>
      </p:sp>
      <p:sp>
        <p:nvSpPr>
          <p:cNvPr id="3" name="Content Placeholder 2">
            <a:extLst>
              <a:ext uri="{FF2B5EF4-FFF2-40B4-BE49-F238E27FC236}">
                <a16:creationId xmlns:a16="http://schemas.microsoft.com/office/drawing/2014/main" id="{E7292A3D-4993-246C-A5C9-DA111ED7E99F}"/>
              </a:ext>
            </a:extLst>
          </p:cNvPr>
          <p:cNvSpPr>
            <a:spLocks noGrp="1"/>
          </p:cNvSpPr>
          <p:nvPr>
            <p:ph sz="half" idx="1"/>
          </p:nvPr>
        </p:nvSpPr>
        <p:spPr/>
        <p:txBody>
          <a:bodyPr vert="horz" lIns="91440" tIns="45720" rIns="91440" bIns="45720" rtlCol="0" anchor="t">
            <a:normAutofit lnSpcReduction="10000"/>
          </a:bodyPr>
          <a:lstStyle/>
          <a:p>
            <a:pPr marL="0" indent="0">
              <a:buNone/>
            </a:pPr>
            <a:r>
              <a:rPr lang="en-US" dirty="0">
                <a:ea typeface="+mn-lt"/>
                <a:cs typeface="+mn-lt"/>
              </a:rPr>
              <a:t>To check if gradients are vanishing or exploding, we can use a callback to track their size during training. Very small gradients mean vanishing, and very large ones mean exploding (</a:t>
            </a:r>
            <a:r>
              <a:rPr lang="en-US" err="1">
                <a:ea typeface="+mn-lt"/>
                <a:cs typeface="+mn-lt"/>
              </a:rPr>
              <a:t>Pascanu</a:t>
            </a:r>
            <a:r>
              <a:rPr lang="en-US" dirty="0">
                <a:ea typeface="+mn-lt"/>
                <a:cs typeface="+mn-lt"/>
              </a:rPr>
              <a:t> et al., 2013).</a:t>
            </a:r>
          </a:p>
          <a:p>
            <a:pPr marL="0" indent="0">
              <a:buNone/>
            </a:pPr>
            <a:endParaRPr lang="en-US" dirty="0"/>
          </a:p>
          <a:p>
            <a:pPr marL="0" indent="0">
              <a:buNone/>
            </a:pPr>
            <a:r>
              <a:rPr lang="en-US" dirty="0">
                <a:ea typeface="+mn-lt"/>
                <a:cs typeface="+mn-lt"/>
              </a:rPr>
              <a:t>Small norms like </a:t>
            </a:r>
            <a:r>
              <a:rPr lang="en-US" dirty="0">
                <a:latin typeface="Consolas"/>
              </a:rPr>
              <a:t>[0.0001, 0.00005]</a:t>
            </a:r>
            <a:r>
              <a:rPr lang="en-US" dirty="0">
                <a:ea typeface="+mn-lt"/>
                <a:cs typeface="+mn-lt"/>
              </a:rPr>
              <a:t> show vanishing gradients (Hochreiter et al., 1997), while large ones like </a:t>
            </a:r>
            <a:r>
              <a:rPr lang="en-US" dirty="0">
                <a:latin typeface="Consolas"/>
              </a:rPr>
              <a:t>[100, 500]</a:t>
            </a:r>
            <a:r>
              <a:rPr lang="en-US" dirty="0">
                <a:ea typeface="+mn-lt"/>
                <a:cs typeface="+mn-lt"/>
              </a:rPr>
              <a:t> indicate exploding gradients.</a:t>
            </a:r>
            <a:endParaRPr lang="en-US" dirty="0"/>
          </a:p>
        </p:txBody>
      </p:sp>
      <p:pic>
        <p:nvPicPr>
          <p:cNvPr id="6" name="Content Placeholder 5" descr="A screen shot of a computer code&#10;&#10;Description automatically generated">
            <a:extLst>
              <a:ext uri="{FF2B5EF4-FFF2-40B4-BE49-F238E27FC236}">
                <a16:creationId xmlns:a16="http://schemas.microsoft.com/office/drawing/2014/main" id="{C99EFD2C-3EA5-C42A-FB6B-886C181A7694}"/>
              </a:ext>
            </a:extLst>
          </p:cNvPr>
          <p:cNvPicPr>
            <a:picLocks noGrp="1" noChangeAspect="1"/>
          </p:cNvPicPr>
          <p:nvPr>
            <p:ph sz="half" idx="2"/>
          </p:nvPr>
        </p:nvPicPr>
        <p:blipFill>
          <a:blip r:embed="rId2"/>
          <a:stretch>
            <a:fillRect/>
          </a:stretch>
        </p:blipFill>
        <p:spPr>
          <a:xfrm>
            <a:off x="6592361" y="2121966"/>
            <a:ext cx="4324350" cy="2543175"/>
          </a:xfrm>
        </p:spPr>
      </p:pic>
      <p:pic>
        <p:nvPicPr>
          <p:cNvPr id="7" name="Picture 6" descr="A screenshot of a computer code&#10;&#10;Description automatically generated">
            <a:extLst>
              <a:ext uri="{FF2B5EF4-FFF2-40B4-BE49-F238E27FC236}">
                <a16:creationId xmlns:a16="http://schemas.microsoft.com/office/drawing/2014/main" id="{4B461A60-F805-69DC-9747-4D502CAA74CF}"/>
              </a:ext>
            </a:extLst>
          </p:cNvPr>
          <p:cNvPicPr>
            <a:picLocks noChangeAspect="1"/>
          </p:cNvPicPr>
          <p:nvPr/>
        </p:nvPicPr>
        <p:blipFill>
          <a:blip r:embed="rId3"/>
          <a:stretch>
            <a:fillRect/>
          </a:stretch>
        </p:blipFill>
        <p:spPr>
          <a:xfrm>
            <a:off x="6587077" y="4878867"/>
            <a:ext cx="4308714" cy="809625"/>
          </a:xfrm>
          <a:prstGeom prst="rect">
            <a:avLst/>
          </a:prstGeom>
        </p:spPr>
      </p:pic>
    </p:spTree>
    <p:extLst>
      <p:ext uri="{BB962C8B-B14F-4D97-AF65-F5344CB8AC3E}">
        <p14:creationId xmlns:p14="http://schemas.microsoft.com/office/powerpoint/2010/main" val="2564030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66F9435-E138-5C7C-61E7-12CCB3055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C412F-ACF8-CF9E-223B-AD4396DA4689}"/>
              </a:ext>
            </a:extLst>
          </p:cNvPr>
          <p:cNvSpPr>
            <a:spLocks noGrp="1"/>
          </p:cNvSpPr>
          <p:nvPr>
            <p:ph type="title"/>
          </p:nvPr>
        </p:nvSpPr>
        <p:spPr>
          <a:xfrm>
            <a:off x="1066801" y="1142999"/>
            <a:ext cx="3402256" cy="2714223"/>
          </a:xfrm>
        </p:spPr>
        <p:txBody>
          <a:bodyPr vert="horz" lIns="91440" tIns="45720" rIns="91440" bIns="45720" rtlCol="0" anchor="t">
            <a:normAutofit/>
          </a:bodyPr>
          <a:lstStyle/>
          <a:p>
            <a:r>
              <a:rPr lang="en-US"/>
              <a:t>Solutions to Vanishing and Exploding Gradients</a:t>
            </a:r>
          </a:p>
        </p:txBody>
      </p:sp>
      <p:pic>
        <p:nvPicPr>
          <p:cNvPr id="8" name="Content Placeholder 7" descr="A computer code with black and red text&#10;&#10;Description automatically generated">
            <a:extLst>
              <a:ext uri="{FF2B5EF4-FFF2-40B4-BE49-F238E27FC236}">
                <a16:creationId xmlns:a16="http://schemas.microsoft.com/office/drawing/2014/main" id="{DB1AF80D-223F-752D-92FC-A2BBB0FE4157}"/>
              </a:ext>
            </a:extLst>
          </p:cNvPr>
          <p:cNvPicPr>
            <a:picLocks noGrp="1" noChangeAspect="1"/>
          </p:cNvPicPr>
          <p:nvPr>
            <p:ph sz="half" idx="2"/>
          </p:nvPr>
        </p:nvPicPr>
        <p:blipFill>
          <a:blip r:embed="rId2"/>
          <a:stretch>
            <a:fillRect/>
          </a:stretch>
        </p:blipFill>
        <p:spPr>
          <a:xfrm>
            <a:off x="5656785" y="3853496"/>
            <a:ext cx="5506514" cy="1580901"/>
          </a:xfrm>
          <a:prstGeom prst="rect">
            <a:avLst/>
          </a:prstGeom>
        </p:spPr>
      </p:pic>
      <p:sp>
        <p:nvSpPr>
          <p:cNvPr id="3" name="Content Placeholder 2">
            <a:extLst>
              <a:ext uri="{FF2B5EF4-FFF2-40B4-BE49-F238E27FC236}">
                <a16:creationId xmlns:a16="http://schemas.microsoft.com/office/drawing/2014/main" id="{D2755047-48E2-AD40-B19A-6D9AAB6D088D}"/>
              </a:ext>
            </a:extLst>
          </p:cNvPr>
          <p:cNvSpPr>
            <a:spLocks noGrp="1"/>
          </p:cNvSpPr>
          <p:nvPr>
            <p:ph sz="half" idx="1"/>
          </p:nvPr>
        </p:nvSpPr>
        <p:spPr>
          <a:xfrm>
            <a:off x="5652701" y="1606862"/>
            <a:ext cx="5506514" cy="1834325"/>
          </a:xfrm>
        </p:spPr>
        <p:txBody>
          <a:bodyPr vert="horz" lIns="91440" tIns="45720" rIns="91440" bIns="45720" rtlCol="0" anchor="t">
            <a:normAutofit/>
          </a:bodyPr>
          <a:lstStyle/>
          <a:p>
            <a:pPr marL="0">
              <a:lnSpc>
                <a:spcPct val="110000"/>
              </a:lnSpc>
              <a:buNone/>
            </a:pPr>
            <a:r>
              <a:rPr lang="en-US" b="1"/>
              <a:t>ReLU</a:t>
            </a:r>
            <a:r>
              <a:rPr lang="en-US" b="1" dirty="0"/>
              <a:t> Activation</a:t>
            </a:r>
            <a:endParaRPr lang="en-US" b="1"/>
          </a:p>
          <a:p>
            <a:pPr marL="0">
              <a:lnSpc>
                <a:spcPct val="110000"/>
              </a:lnSpc>
              <a:buNone/>
            </a:pPr>
            <a:r>
              <a:rPr lang="en-US"/>
              <a:t>Replacing sigmoid or tanh with ReLU can reduce vanishing gradients. ReLU does not squash values into small ranges, so gradients remain larger (Nair and Hinton, 2010).</a:t>
            </a:r>
          </a:p>
          <a:p>
            <a:pPr marL="0">
              <a:lnSpc>
                <a:spcPct val="110000"/>
              </a:lnSpc>
              <a:buNone/>
            </a:pPr>
            <a:endParaRPr lang="en-US"/>
          </a:p>
        </p:txBody>
      </p:sp>
    </p:spTree>
    <p:extLst>
      <p:ext uri="{BB962C8B-B14F-4D97-AF65-F5344CB8AC3E}">
        <p14:creationId xmlns:p14="http://schemas.microsoft.com/office/powerpoint/2010/main" val="290096980"/>
      </p:ext>
    </p:extLst>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SwellVTI</vt:lpstr>
      <vt:lpstr>Understanding and Addressing Vanishing and Exploding Gradients in Deep Learning</vt:lpstr>
      <vt:lpstr>Introduction</vt:lpstr>
      <vt:lpstr>Why Do Gradients Matter</vt:lpstr>
      <vt:lpstr>What Are Vanishing and Exploding Gradients?</vt:lpstr>
      <vt:lpstr>What Are Vanishing and Exploding Gradients?</vt:lpstr>
      <vt:lpstr>What Are Vanishing and Exploding Gradients?</vt:lpstr>
      <vt:lpstr>What Are Vanishing and Exploding Gradients?</vt:lpstr>
      <vt:lpstr>Diagnosing the Problem with Gradient Logger</vt:lpstr>
      <vt:lpstr>Solutions to Vanishing and Exploding Gradients</vt:lpstr>
      <vt:lpstr>Solutions to Vanishing and Exploding Gradients</vt:lpstr>
      <vt:lpstr>Solutions to Vanishing and Exploding Gradients</vt:lpstr>
      <vt:lpstr>Solutions to Vanishing and Exploding Gradients</vt:lpstr>
      <vt:lpstr>Best Practices for Avoiding Gradient Issues</vt:lpstr>
      <vt:lpstr>Best Practices for Avoiding Gradient Issues</vt:lpstr>
      <vt:lpstr>Best Practices for Avoiding Gradient Issues</vt:lpstr>
      <vt:lpstr>Summary and Takaways</vt:lpstr>
      <vt:lpstr>Summary and Takaways</vt:lpstr>
      <vt:lpstr>Summary and Takaways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189</cp:revision>
  <dcterms:created xsi:type="dcterms:W3CDTF">2024-11-29T13:36:23Z</dcterms:created>
  <dcterms:modified xsi:type="dcterms:W3CDTF">2024-12-04T00:53:53Z</dcterms:modified>
</cp:coreProperties>
</file>