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77" r:id="rId3"/>
    <p:sldId id="278" r:id="rId4"/>
    <p:sldId id="280" r:id="rId5"/>
    <p:sldId id="257" r:id="rId6"/>
    <p:sldId id="279" r:id="rId7"/>
    <p:sldId id="258" r:id="rId8"/>
    <p:sldId id="285" r:id="rId9"/>
    <p:sldId id="259" r:id="rId10"/>
    <p:sldId id="286" r:id="rId11"/>
    <p:sldId id="260" r:id="rId12"/>
    <p:sldId id="261" r:id="rId13"/>
    <p:sldId id="262" r:id="rId14"/>
    <p:sldId id="264" r:id="rId15"/>
    <p:sldId id="265" r:id="rId16"/>
    <p:sldId id="266" r:id="rId17"/>
    <p:sldId id="267" r:id="rId18"/>
    <p:sldId id="269" r:id="rId19"/>
    <p:sldId id="270" r:id="rId20"/>
    <p:sldId id="271" r:id="rId21"/>
    <p:sldId id="272" r:id="rId22"/>
    <p:sldId id="281" r:id="rId23"/>
    <p:sldId id="287" r:id="rId24"/>
    <p:sldId id="283" r:id="rId25"/>
    <p:sldId id="284" r:id="rId26"/>
    <p:sldId id="273" r:id="rId27"/>
    <p:sldId id="274" r:id="rId28"/>
    <p:sldId id="275" r:id="rId29"/>
    <p:sldId id="276"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51ACA8-A266-E8D5-F75C-DB7F670271DC}" v="418" dt="2024-12-04T20:52:49.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509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8831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63356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7551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1634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2360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3018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1413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9902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6923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12/4/2024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6646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12/4/2024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64239601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84B89C-BB5C-7BD7-E0CB-97CE48938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6801" y="702860"/>
            <a:ext cx="7215893" cy="1779875"/>
          </a:xfrm>
        </p:spPr>
        <p:txBody>
          <a:bodyPr anchor="b">
            <a:normAutofit/>
          </a:bodyPr>
          <a:lstStyle/>
          <a:p>
            <a:r>
              <a:rPr lang="en-US" dirty="0">
                <a:ea typeface="+mj-lt"/>
                <a:cs typeface="+mj-lt"/>
              </a:rPr>
              <a:t>Understanding and Addressing Vanishing and Exploding Gradients in Deep Learning</a:t>
            </a:r>
          </a:p>
        </p:txBody>
      </p:sp>
      <p:sp>
        <p:nvSpPr>
          <p:cNvPr id="10" name="Freeform: Shape 9">
            <a:extLst>
              <a:ext uri="{FF2B5EF4-FFF2-40B4-BE49-F238E27FC236}">
                <a16:creationId xmlns:a16="http://schemas.microsoft.com/office/drawing/2014/main" id="{51721161-CDDD-DB78-5803-9142A04A6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4620200" y="2812310"/>
            <a:ext cx="7602366" cy="4111195"/>
          </a:xfrm>
          <a:custGeom>
            <a:avLst/>
            <a:gdLst>
              <a:gd name="connsiteX0" fmla="*/ 1266091 w 7602366"/>
              <a:gd name="connsiteY0" fmla="*/ 1707 h 4111195"/>
              <a:gd name="connsiteX1" fmla="*/ 36097 w 7602366"/>
              <a:gd name="connsiteY1" fmla="*/ 317762 h 4111195"/>
              <a:gd name="connsiteX2" fmla="*/ 0 w 7602366"/>
              <a:gd name="connsiteY2" fmla="*/ 337363 h 4111195"/>
              <a:gd name="connsiteX3" fmla="*/ 65872 w 7602366"/>
              <a:gd name="connsiteY3" fmla="*/ 4111195 h 4111195"/>
              <a:gd name="connsiteX4" fmla="*/ 7602366 w 7602366"/>
              <a:gd name="connsiteY4" fmla="*/ 3979645 h 4111195"/>
              <a:gd name="connsiteX5" fmla="*/ 3071280 w 7602366"/>
              <a:gd name="connsiteY5" fmla="*/ 550286 h 4111195"/>
              <a:gd name="connsiteX6" fmla="*/ 3009694 w 7602366"/>
              <a:gd name="connsiteY6" fmla="*/ 506058 h 4111195"/>
              <a:gd name="connsiteX7" fmla="*/ 1436547 w 7602366"/>
              <a:gd name="connsiteY7" fmla="*/ 840 h 4111195"/>
              <a:gd name="connsiteX8" fmla="*/ 1266091 w 7602366"/>
              <a:gd name="connsiteY8" fmla="*/ 1707 h 41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2366" h="4111195">
                <a:moveTo>
                  <a:pt x="1266091" y="1707"/>
                </a:moveTo>
                <a:cubicBezTo>
                  <a:pt x="840419" y="16212"/>
                  <a:pt x="419691" y="123046"/>
                  <a:pt x="36097" y="317762"/>
                </a:cubicBezTo>
                <a:lnTo>
                  <a:pt x="0" y="337363"/>
                </a:lnTo>
                <a:lnTo>
                  <a:pt x="65872" y="4111195"/>
                </a:lnTo>
                <a:lnTo>
                  <a:pt x="7602366" y="3979645"/>
                </a:lnTo>
                <a:lnTo>
                  <a:pt x="3071280" y="550286"/>
                </a:lnTo>
                <a:lnTo>
                  <a:pt x="3009694" y="506058"/>
                </a:lnTo>
                <a:cubicBezTo>
                  <a:pt x="2529246" y="179187"/>
                  <a:pt x="1982362" y="13891"/>
                  <a:pt x="1436547" y="840"/>
                </a:cubicBezTo>
                <a:cubicBezTo>
                  <a:pt x="1379692" y="-519"/>
                  <a:pt x="1322847" y="-227"/>
                  <a:pt x="1266091"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1066801" y="2564567"/>
            <a:ext cx="3943350" cy="1927458"/>
          </a:xfrm>
        </p:spPr>
        <p:txBody>
          <a:bodyPr vert="horz" lIns="91440" tIns="45720" rIns="91440" bIns="45720" rtlCol="0" anchor="t">
            <a:normAutofit/>
          </a:bodyPr>
          <a:lstStyle/>
          <a:p>
            <a:r>
              <a:rPr lang="en-US" dirty="0"/>
              <a:t>Machine Learning Tutorial</a:t>
            </a:r>
          </a:p>
        </p:txBody>
      </p:sp>
      <p:sp>
        <p:nvSpPr>
          <p:cNvPr id="4" name="Rectangle 3">
            <a:extLst>
              <a:ext uri="{FF2B5EF4-FFF2-40B4-BE49-F238E27FC236}">
                <a16:creationId xmlns:a16="http://schemas.microsoft.com/office/drawing/2014/main" id="{ADCA20D4-AD35-7B3A-4E7E-142393188B1F}"/>
              </a:ext>
            </a:extLst>
          </p:cNvPr>
          <p:cNvSpPr/>
          <p:nvPr/>
        </p:nvSpPr>
        <p:spPr>
          <a:xfrm>
            <a:off x="1070641" y="4345984"/>
            <a:ext cx="5064084" cy="1667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Nazmul Hossain</a:t>
            </a:r>
          </a:p>
          <a:p>
            <a:pPr algn="ctr"/>
            <a:r>
              <a:rPr lang="en-US" sz="2800" b="1" dirty="0"/>
              <a:t>23015862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38A3-0151-0D85-AF6C-B8FA845205F5}"/>
              </a:ext>
            </a:extLst>
          </p:cNvPr>
          <p:cNvSpPr>
            <a:spLocks noGrp="1"/>
          </p:cNvSpPr>
          <p:nvPr>
            <p:ph type="title"/>
          </p:nvPr>
        </p:nvSpPr>
        <p:spPr/>
        <p:txBody>
          <a:bodyPr>
            <a:normAutofit fontScale="90000"/>
          </a:bodyPr>
          <a:lstStyle/>
          <a:p>
            <a:r>
              <a:rPr lang="en-US" dirty="0">
                <a:ea typeface="+mj-lt"/>
                <a:cs typeface="+mj-lt"/>
              </a:rPr>
              <a:t>What Are Vanishing and Exploding Gradients?</a:t>
            </a:r>
          </a:p>
        </p:txBody>
      </p:sp>
      <p:sp>
        <p:nvSpPr>
          <p:cNvPr id="3" name="Content Placeholder 2" descr="The slide explains exploding gradients. It describes how large weight initialization or numerical instabilities cause gradients to grow exponentially during backpropagation, leading to divergence, particularly in RNNs and deep feedforward networks.">
            <a:extLst>
              <a:ext uri="{FF2B5EF4-FFF2-40B4-BE49-F238E27FC236}">
                <a16:creationId xmlns:a16="http://schemas.microsoft.com/office/drawing/2014/main" id="{D9AD240D-3E77-6D89-9FD2-923F365458ED}"/>
              </a:ext>
            </a:extLst>
          </p:cNvPr>
          <p:cNvSpPr>
            <a:spLocks noGrp="1"/>
          </p:cNvSpPr>
          <p:nvPr>
            <p:ph idx="1"/>
          </p:nvPr>
        </p:nvSpPr>
        <p:spPr/>
        <p:txBody>
          <a:bodyPr vert="horz" lIns="91440" tIns="45720" rIns="91440" bIns="45720" rtlCol="0" anchor="t">
            <a:normAutofit/>
          </a:bodyPr>
          <a:lstStyle/>
          <a:p>
            <a:pPr marL="0" indent="0">
              <a:buNone/>
            </a:pPr>
            <a:r>
              <a:rPr lang="en-US" sz="2800" b="1" dirty="0">
                <a:ea typeface="+mn-lt"/>
                <a:cs typeface="+mn-lt"/>
              </a:rPr>
              <a:t>Exploding Gradients:</a:t>
            </a:r>
            <a:endParaRPr lang="en-US" sz="2800" dirty="0"/>
          </a:p>
          <a:p>
            <a:pPr>
              <a:lnSpc>
                <a:spcPct val="150000"/>
              </a:lnSpc>
              <a:buFont typeface="Arial"/>
              <a:buChar char="•"/>
            </a:pPr>
            <a:r>
              <a:rPr lang="en-US" dirty="0">
                <a:ea typeface="+mn-lt"/>
                <a:cs typeface="+mn-lt"/>
              </a:rPr>
              <a:t>Exploding gradients occur when the network's weights are initialized with large values or when numerical instabilities amplify the gradient during backpropagation. This results in exponentially increasing gradient values that cause the loss to diverge (Bengio et al., 1994).</a:t>
            </a:r>
            <a:endParaRPr lang="en-US" dirty="0"/>
          </a:p>
          <a:p>
            <a:pPr>
              <a:lnSpc>
                <a:spcPct val="150000"/>
              </a:lnSpc>
              <a:buFont typeface="Arial"/>
              <a:buChar char="•"/>
            </a:pPr>
            <a:r>
              <a:rPr lang="en-US" dirty="0">
                <a:ea typeface="+mn-lt"/>
                <a:cs typeface="+mn-lt"/>
              </a:rPr>
              <a:t>This issue is particularly severe in recurrent neural networks (RNNs) or very deep feedforward networks (</a:t>
            </a:r>
            <a:r>
              <a:rPr lang="en-US" err="1">
                <a:ea typeface="+mn-lt"/>
                <a:cs typeface="+mn-lt"/>
              </a:rPr>
              <a:t>Pascanu</a:t>
            </a:r>
            <a:r>
              <a:rPr lang="en-US" dirty="0">
                <a:ea typeface="+mn-lt"/>
                <a:cs typeface="+mn-lt"/>
              </a:rPr>
              <a:t> et al., 2013).</a:t>
            </a:r>
            <a:endParaRPr lang="en-US" dirty="0"/>
          </a:p>
        </p:txBody>
      </p:sp>
    </p:spTree>
    <p:extLst>
      <p:ext uri="{BB962C8B-B14F-4D97-AF65-F5344CB8AC3E}">
        <p14:creationId xmlns:p14="http://schemas.microsoft.com/office/powerpoint/2010/main" val="279824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07F6-AD3C-FBC5-F7D2-DF3973699E44}"/>
              </a:ext>
            </a:extLst>
          </p:cNvPr>
          <p:cNvSpPr>
            <a:spLocks noGrp="1"/>
          </p:cNvSpPr>
          <p:nvPr>
            <p:ph type="title"/>
          </p:nvPr>
        </p:nvSpPr>
        <p:spPr/>
        <p:txBody>
          <a:bodyPr/>
          <a:lstStyle/>
          <a:p>
            <a:r>
              <a:rPr lang="en-US" sz="2900" dirty="0"/>
              <a:t>What Are Vanishing and Exploding Gradients?</a:t>
            </a:r>
            <a:endParaRPr lang="en-US" sz="2900" b="0" dirty="0"/>
          </a:p>
        </p:txBody>
      </p:sp>
      <p:sp>
        <p:nvSpPr>
          <p:cNvPr id="3" name="Content Placeholder 2" descr="The slide highlights the key impacts of vanishing and exploding gradients. Vanishing gradients hinder earlier layers from learning effectively, while exploding gradients destabilize training and often lead to model failure.">
            <a:extLst>
              <a:ext uri="{FF2B5EF4-FFF2-40B4-BE49-F238E27FC236}">
                <a16:creationId xmlns:a16="http://schemas.microsoft.com/office/drawing/2014/main" id="{A3B03ABB-0AA8-B97C-B897-3FA6D6C205B0}"/>
              </a:ext>
            </a:extLst>
          </p:cNvPr>
          <p:cNvSpPr>
            <a:spLocks noGrp="1"/>
          </p:cNvSpPr>
          <p:nvPr>
            <p:ph idx="1"/>
          </p:nvPr>
        </p:nvSpPr>
        <p:spPr/>
        <p:txBody>
          <a:bodyPr vert="horz" lIns="91440" tIns="45720" rIns="91440" bIns="45720" rtlCol="0" anchor="t">
            <a:normAutofit/>
          </a:bodyPr>
          <a:lstStyle/>
          <a:p>
            <a:pPr>
              <a:buNone/>
            </a:pPr>
            <a:r>
              <a:rPr lang="en-US" sz="2800" b="1" dirty="0"/>
              <a:t>Key Impacts:</a:t>
            </a:r>
          </a:p>
          <a:p>
            <a:pPr>
              <a:lnSpc>
                <a:spcPct val="150000"/>
              </a:lnSpc>
              <a:buFont typeface="Arial"/>
              <a:buChar char="•"/>
            </a:pPr>
            <a:r>
              <a:rPr lang="en-US" dirty="0">
                <a:ea typeface="+mn-lt"/>
                <a:cs typeface="+mn-lt"/>
              </a:rPr>
              <a:t>Vanishing gradients prevent earlier layers in the network from learning effectively, resulting in poor feature extraction.</a:t>
            </a:r>
            <a:endParaRPr lang="en-US" dirty="0"/>
          </a:p>
          <a:p>
            <a:pPr>
              <a:lnSpc>
                <a:spcPct val="150000"/>
              </a:lnSpc>
              <a:buFont typeface="Arial"/>
              <a:buChar char="•"/>
            </a:pPr>
            <a:r>
              <a:rPr lang="en-US" dirty="0">
                <a:ea typeface="+mn-lt"/>
                <a:cs typeface="+mn-lt"/>
              </a:rPr>
              <a:t>Exploding gradients destabilize the training process and often cause the model to fail completely.</a:t>
            </a:r>
            <a:endParaRPr lang="en-US" dirty="0"/>
          </a:p>
          <a:p>
            <a:pPr marL="0" indent="0">
              <a:buNone/>
            </a:pPr>
            <a:endParaRPr lang="en-US" dirty="0"/>
          </a:p>
        </p:txBody>
      </p:sp>
    </p:spTree>
    <p:extLst>
      <p:ext uri="{BB962C8B-B14F-4D97-AF65-F5344CB8AC3E}">
        <p14:creationId xmlns:p14="http://schemas.microsoft.com/office/powerpoint/2010/main" val="351977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141F39C1-3FC3-BC32-C3E8-CF4EFA16E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B4005-4139-B808-D001-D4716C7EA38E}"/>
              </a:ext>
            </a:extLst>
          </p:cNvPr>
          <p:cNvSpPr>
            <a:spLocks noGrp="1"/>
          </p:cNvSpPr>
          <p:nvPr>
            <p:ph type="title"/>
          </p:nvPr>
        </p:nvSpPr>
        <p:spPr>
          <a:xfrm>
            <a:off x="1066800" y="1291771"/>
            <a:ext cx="4476395" cy="2484101"/>
          </a:xfrm>
        </p:spPr>
        <p:txBody>
          <a:bodyPr vert="horz" lIns="91440" tIns="45720" rIns="91440" bIns="45720" rtlCol="0" anchor="b">
            <a:normAutofit/>
          </a:bodyPr>
          <a:lstStyle/>
          <a:p>
            <a:pPr>
              <a:lnSpc>
                <a:spcPct val="100000"/>
              </a:lnSpc>
            </a:pPr>
            <a:r>
              <a:rPr lang="en-US" sz="3600" dirty="0"/>
              <a:t>What Are Vanishing and Exploding Gradients?</a:t>
            </a:r>
          </a:p>
        </p:txBody>
      </p:sp>
      <p:pic>
        <p:nvPicPr>
          <p:cNvPr id="6" name="Content Placeholder 5" descr="The screenshot shows the training output of a neural network over 5 epochs. It displays batch sizes, time per step, and loss values for each epoch, with the final loss stabilizing around 0.0836.">
            <a:extLst>
              <a:ext uri="{FF2B5EF4-FFF2-40B4-BE49-F238E27FC236}">
                <a16:creationId xmlns:a16="http://schemas.microsoft.com/office/drawing/2014/main" id="{90571814-8FFA-9469-2D87-B66F762740C9}"/>
              </a:ext>
            </a:extLst>
          </p:cNvPr>
          <p:cNvPicPr>
            <a:picLocks noGrp="1" noChangeAspect="1"/>
          </p:cNvPicPr>
          <p:nvPr>
            <p:ph sz="half" idx="2"/>
          </p:nvPr>
        </p:nvPicPr>
        <p:blipFill>
          <a:blip r:embed="rId2"/>
          <a:stretch>
            <a:fillRect/>
          </a:stretch>
        </p:blipFill>
        <p:spPr>
          <a:xfrm>
            <a:off x="6648807" y="3497020"/>
            <a:ext cx="4562532" cy="2266355"/>
          </a:xfrm>
          <a:prstGeom prst="rect">
            <a:avLst/>
          </a:prstGeom>
        </p:spPr>
      </p:pic>
      <p:pic>
        <p:nvPicPr>
          <p:cNvPr id="10" name="Content Placeholder 9" descr="The screenshot shows Python code for creating and training a neural network with 10 hidden layers using the sigmoid activation function. It includes code for compiling the model, generating random data, and training the model with a mean squared error loss function and stochastic gradient descent optimizer.">
            <a:extLst>
              <a:ext uri="{FF2B5EF4-FFF2-40B4-BE49-F238E27FC236}">
                <a16:creationId xmlns:a16="http://schemas.microsoft.com/office/drawing/2014/main" id="{B83CFE43-EE03-E6BD-F0D2-ED12015E02C6}"/>
              </a:ext>
            </a:extLst>
          </p:cNvPr>
          <p:cNvPicPr>
            <a:picLocks noGrp="1" noChangeAspect="1"/>
          </p:cNvPicPr>
          <p:nvPr>
            <p:ph sz="half" idx="1"/>
          </p:nvPr>
        </p:nvPicPr>
        <p:blipFill>
          <a:blip r:embed="rId3"/>
          <a:stretch>
            <a:fillRect/>
          </a:stretch>
        </p:blipFill>
        <p:spPr>
          <a:xfrm>
            <a:off x="5546993" y="655222"/>
            <a:ext cx="4809482" cy="2461228"/>
          </a:xfrm>
        </p:spPr>
      </p:pic>
    </p:spTree>
    <p:extLst>
      <p:ext uri="{BB962C8B-B14F-4D97-AF65-F5344CB8AC3E}">
        <p14:creationId xmlns:p14="http://schemas.microsoft.com/office/powerpoint/2010/main" val="3221292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7A56096-DC04-EC1A-2AA7-1D700DBCC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4A30B0-6B97-5977-7076-B1EEC1FB788F}"/>
              </a:ext>
            </a:extLst>
          </p:cNvPr>
          <p:cNvSpPr>
            <a:spLocks noGrp="1"/>
          </p:cNvSpPr>
          <p:nvPr>
            <p:ph type="title"/>
          </p:nvPr>
        </p:nvSpPr>
        <p:spPr>
          <a:xfrm>
            <a:off x="1066799" y="1139925"/>
            <a:ext cx="9677819" cy="1824151"/>
          </a:xfrm>
        </p:spPr>
        <p:txBody>
          <a:bodyPr vert="horz" lIns="91440" tIns="45720" rIns="91440" bIns="45720" rtlCol="0" anchor="ctr">
            <a:normAutofit/>
          </a:bodyPr>
          <a:lstStyle/>
          <a:p>
            <a:r>
              <a:rPr lang="en-US" sz="3600" dirty="0"/>
              <a:t>What Are Vanishing and Exploding Gradients?</a:t>
            </a:r>
            <a:endParaRPr lang="en-US" dirty="0"/>
          </a:p>
        </p:txBody>
      </p:sp>
      <p:pic>
        <p:nvPicPr>
          <p:cNvPr id="5" name="Content Placeholder 4" descr="The screenshot shows Python code for creating a neural network with a custom initializer for large weights using RandomUniform. The model uses ReLU activation, 10 hidden layers, and is trained with stochastic gradient descent and mean squared error loss.">
            <a:extLst>
              <a:ext uri="{FF2B5EF4-FFF2-40B4-BE49-F238E27FC236}">
                <a16:creationId xmlns:a16="http://schemas.microsoft.com/office/drawing/2014/main" id="{AB32F30B-C38C-9E69-B981-F57ED335A8DD}"/>
              </a:ext>
            </a:extLst>
          </p:cNvPr>
          <p:cNvPicPr>
            <a:picLocks noChangeAspect="1"/>
          </p:cNvPicPr>
          <p:nvPr/>
        </p:nvPicPr>
        <p:blipFill>
          <a:blip r:embed="rId2"/>
          <a:stretch>
            <a:fillRect/>
          </a:stretch>
        </p:blipFill>
        <p:spPr>
          <a:xfrm>
            <a:off x="741175" y="4062283"/>
            <a:ext cx="4946502" cy="1710226"/>
          </a:xfrm>
          <a:prstGeom prst="rect">
            <a:avLst/>
          </a:prstGeom>
        </p:spPr>
      </p:pic>
      <p:pic>
        <p:nvPicPr>
          <p:cNvPr id="6" name="Content Placeholder 5" descr="The screenshot shows the training output of a neural network over 5 epochs, where the loss value is consistently displayed as nan, indicating instability in training due to issues such as exploding gradients.">
            <a:extLst>
              <a:ext uri="{FF2B5EF4-FFF2-40B4-BE49-F238E27FC236}">
                <a16:creationId xmlns:a16="http://schemas.microsoft.com/office/drawing/2014/main" id="{4EF43312-92C6-399D-FA1E-F5BF867D187A}"/>
              </a:ext>
            </a:extLst>
          </p:cNvPr>
          <p:cNvPicPr>
            <a:picLocks noGrp="1" noChangeAspect="1"/>
          </p:cNvPicPr>
          <p:nvPr>
            <p:ph sz="half" idx="2"/>
          </p:nvPr>
        </p:nvPicPr>
        <p:blipFill>
          <a:blip r:embed="rId3"/>
          <a:stretch>
            <a:fillRect/>
          </a:stretch>
        </p:blipFill>
        <p:spPr>
          <a:xfrm>
            <a:off x="6092856" y="3774058"/>
            <a:ext cx="4565616" cy="2290148"/>
          </a:xfrm>
          <a:prstGeom prst="rect">
            <a:avLst/>
          </a:prstGeom>
        </p:spPr>
      </p:pic>
    </p:spTree>
    <p:extLst>
      <p:ext uri="{BB962C8B-B14F-4D97-AF65-F5344CB8AC3E}">
        <p14:creationId xmlns:p14="http://schemas.microsoft.com/office/powerpoint/2010/main" val="168478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F2A4-AA7B-9A40-FC83-0F8CC847AE56}"/>
              </a:ext>
            </a:extLst>
          </p:cNvPr>
          <p:cNvSpPr>
            <a:spLocks noGrp="1"/>
          </p:cNvSpPr>
          <p:nvPr>
            <p:ph type="title"/>
          </p:nvPr>
        </p:nvSpPr>
        <p:spPr/>
        <p:txBody>
          <a:bodyPr>
            <a:noAutofit/>
          </a:bodyPr>
          <a:lstStyle/>
          <a:p>
            <a:r>
              <a:rPr lang="en-US" dirty="0">
                <a:ea typeface="+mj-lt"/>
                <a:cs typeface="+mj-lt"/>
              </a:rPr>
              <a:t>Diagnosing the Problem with Gradient Logger</a:t>
            </a:r>
            <a:endParaRPr lang="en-US"/>
          </a:p>
        </p:txBody>
      </p:sp>
      <p:sp>
        <p:nvSpPr>
          <p:cNvPr id="3" name="Content Placeholder 2" descr="The slide explains how to check for vanishing and exploding gradients by tracking their size during training. It notes that small gradient norms, such as [0.0001, 0.00005], indicate vanishing gradients, while large norms, such as [100, 500], signify exploding gradients.">
            <a:extLst>
              <a:ext uri="{FF2B5EF4-FFF2-40B4-BE49-F238E27FC236}">
                <a16:creationId xmlns:a16="http://schemas.microsoft.com/office/drawing/2014/main" id="{E7292A3D-4993-246C-A5C9-DA111ED7E99F}"/>
              </a:ext>
            </a:extLst>
          </p:cNvPr>
          <p:cNvSpPr>
            <a:spLocks noGrp="1"/>
          </p:cNvSpPr>
          <p:nvPr>
            <p:ph sz="half" idx="1"/>
          </p:nvPr>
        </p:nvSpPr>
        <p:spPr/>
        <p:txBody>
          <a:bodyPr vert="horz" lIns="91440" tIns="45720" rIns="91440" bIns="45720" rtlCol="0" anchor="t">
            <a:normAutofit fontScale="85000" lnSpcReduction="10000"/>
          </a:bodyPr>
          <a:lstStyle/>
          <a:p>
            <a:pPr marL="0" indent="0">
              <a:lnSpc>
                <a:spcPct val="160000"/>
              </a:lnSpc>
              <a:buNone/>
            </a:pPr>
            <a:r>
              <a:rPr lang="en-US" dirty="0">
                <a:ea typeface="+mn-lt"/>
                <a:cs typeface="+mn-lt"/>
              </a:rPr>
              <a:t>To check if gradients are vanishing or exploding, we can use a callback to track their size during training. Very small gradients mean vanishing, and very large ones mean exploding (</a:t>
            </a:r>
            <a:r>
              <a:rPr lang="en-US" err="1">
                <a:ea typeface="+mn-lt"/>
                <a:cs typeface="+mn-lt"/>
              </a:rPr>
              <a:t>Pascanu</a:t>
            </a:r>
            <a:r>
              <a:rPr lang="en-US" dirty="0">
                <a:ea typeface="+mn-lt"/>
                <a:cs typeface="+mn-lt"/>
              </a:rPr>
              <a:t> et al., 2013).</a:t>
            </a:r>
            <a:endParaRPr lang="en-US"/>
          </a:p>
          <a:p>
            <a:pPr marL="0" indent="0">
              <a:buNone/>
            </a:pPr>
            <a:endParaRPr lang="en-US" dirty="0"/>
          </a:p>
          <a:p>
            <a:pPr marL="0" indent="0">
              <a:lnSpc>
                <a:spcPct val="160000"/>
              </a:lnSpc>
              <a:buNone/>
            </a:pPr>
            <a:r>
              <a:rPr lang="en-US" dirty="0">
                <a:ea typeface="+mn-lt"/>
                <a:cs typeface="+mn-lt"/>
              </a:rPr>
              <a:t>Small norms like </a:t>
            </a:r>
            <a:r>
              <a:rPr lang="en-US" dirty="0">
                <a:latin typeface="Consolas"/>
              </a:rPr>
              <a:t>[0.0001, 0.00005]</a:t>
            </a:r>
            <a:r>
              <a:rPr lang="en-US" dirty="0">
                <a:ea typeface="+mn-lt"/>
                <a:cs typeface="+mn-lt"/>
              </a:rPr>
              <a:t> show vanishing gradients (Hochreiter et al., 1997), while large ones like </a:t>
            </a:r>
            <a:r>
              <a:rPr lang="en-US" dirty="0">
                <a:latin typeface="Consolas"/>
              </a:rPr>
              <a:t>[100, 500]</a:t>
            </a:r>
            <a:r>
              <a:rPr lang="en-US" dirty="0">
                <a:ea typeface="+mn-lt"/>
                <a:cs typeface="+mn-lt"/>
              </a:rPr>
              <a:t> indicate exploding gradients.</a:t>
            </a:r>
            <a:endParaRPr lang="en-US" dirty="0"/>
          </a:p>
        </p:txBody>
      </p:sp>
      <p:pic>
        <p:nvPicPr>
          <p:cNvPr id="6" name="Content Placeholder 5" descr="The screenshot shows Python code for a custom GradientLogger callback. It uses TensorFlow's GradientTape to compute and log gradient norms during training, helping to identify vanishing or exploding gradients.">
            <a:extLst>
              <a:ext uri="{FF2B5EF4-FFF2-40B4-BE49-F238E27FC236}">
                <a16:creationId xmlns:a16="http://schemas.microsoft.com/office/drawing/2014/main" id="{C99EFD2C-3EA5-C42A-FB6B-886C181A7694}"/>
              </a:ext>
            </a:extLst>
          </p:cNvPr>
          <p:cNvPicPr>
            <a:picLocks noGrp="1" noChangeAspect="1"/>
          </p:cNvPicPr>
          <p:nvPr>
            <p:ph sz="half" idx="2"/>
          </p:nvPr>
        </p:nvPicPr>
        <p:blipFill>
          <a:blip r:embed="rId2"/>
          <a:stretch>
            <a:fillRect/>
          </a:stretch>
        </p:blipFill>
        <p:spPr>
          <a:xfrm>
            <a:off x="6592361" y="2121966"/>
            <a:ext cx="4324350" cy="2543175"/>
          </a:xfrm>
        </p:spPr>
      </p:pic>
      <p:pic>
        <p:nvPicPr>
          <p:cNvPr id="7" name="Picture 6" descr="The screenshot shows Python code to initialize the GradientLogger with training data and pass it as a callback during model training, allowing gradient norms to be monitored.">
            <a:extLst>
              <a:ext uri="{FF2B5EF4-FFF2-40B4-BE49-F238E27FC236}">
                <a16:creationId xmlns:a16="http://schemas.microsoft.com/office/drawing/2014/main" id="{4B461A60-F805-69DC-9747-4D502CAA74CF}"/>
              </a:ext>
            </a:extLst>
          </p:cNvPr>
          <p:cNvPicPr>
            <a:picLocks noChangeAspect="1"/>
          </p:cNvPicPr>
          <p:nvPr/>
        </p:nvPicPr>
        <p:blipFill>
          <a:blip r:embed="rId3"/>
          <a:stretch>
            <a:fillRect/>
          </a:stretch>
        </p:blipFill>
        <p:spPr>
          <a:xfrm>
            <a:off x="6587077" y="4878867"/>
            <a:ext cx="4308714" cy="809625"/>
          </a:xfrm>
          <a:prstGeom prst="rect">
            <a:avLst/>
          </a:prstGeom>
        </p:spPr>
      </p:pic>
    </p:spTree>
    <p:extLst>
      <p:ext uri="{BB962C8B-B14F-4D97-AF65-F5344CB8AC3E}">
        <p14:creationId xmlns:p14="http://schemas.microsoft.com/office/powerpoint/2010/main" val="256403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66F9435-E138-5C7C-61E7-12CCB3055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C412F-ACF8-CF9E-223B-AD4396DA4689}"/>
              </a:ext>
            </a:extLst>
          </p:cNvPr>
          <p:cNvSpPr>
            <a:spLocks noGrp="1"/>
          </p:cNvSpPr>
          <p:nvPr>
            <p:ph type="title"/>
          </p:nvPr>
        </p:nvSpPr>
        <p:spPr>
          <a:xfrm>
            <a:off x="1066801" y="1142999"/>
            <a:ext cx="3402256" cy="2714223"/>
          </a:xfrm>
        </p:spPr>
        <p:txBody>
          <a:bodyPr vert="horz" lIns="91440" tIns="45720" rIns="91440" bIns="45720" rtlCol="0" anchor="t">
            <a:normAutofit/>
          </a:bodyPr>
          <a:lstStyle/>
          <a:p>
            <a:r>
              <a:rPr lang="en-US"/>
              <a:t>Solutions to Vanishing and Exploding Gradients</a:t>
            </a:r>
          </a:p>
        </p:txBody>
      </p:sp>
      <p:pic>
        <p:nvPicPr>
          <p:cNvPr id="8" name="Content Placeholder 7" descr="The screenshot shows Python code for creating a neural network using ReLU activation instead of sigmoid. It defines a model with 10 hidden layers and an input shape of 100.">
            <a:extLst>
              <a:ext uri="{FF2B5EF4-FFF2-40B4-BE49-F238E27FC236}">
                <a16:creationId xmlns:a16="http://schemas.microsoft.com/office/drawing/2014/main" id="{DB1AF80D-223F-752D-92FC-A2BBB0FE4157}"/>
              </a:ext>
            </a:extLst>
          </p:cNvPr>
          <p:cNvPicPr>
            <a:picLocks noGrp="1" noChangeAspect="1"/>
          </p:cNvPicPr>
          <p:nvPr>
            <p:ph sz="half" idx="2"/>
          </p:nvPr>
        </p:nvPicPr>
        <p:blipFill>
          <a:blip r:embed="rId2"/>
          <a:stretch>
            <a:fillRect/>
          </a:stretch>
        </p:blipFill>
        <p:spPr>
          <a:xfrm>
            <a:off x="5656785" y="3853496"/>
            <a:ext cx="5506514" cy="1580901"/>
          </a:xfrm>
          <a:prstGeom prst="rect">
            <a:avLst/>
          </a:prstGeom>
        </p:spPr>
      </p:pic>
      <p:sp>
        <p:nvSpPr>
          <p:cNvPr id="3" name="Content Placeholder 2" descr="The slide introduces ReLU activation as a solution to vanishing gradients. It explains that replacing sigmoid or tanh with ReLU prevents gradients from shrinking, as ReLU does not squash values into small ranges.">
            <a:extLst>
              <a:ext uri="{FF2B5EF4-FFF2-40B4-BE49-F238E27FC236}">
                <a16:creationId xmlns:a16="http://schemas.microsoft.com/office/drawing/2014/main" id="{D2755047-48E2-AD40-B19A-6D9AAB6D088D}"/>
              </a:ext>
            </a:extLst>
          </p:cNvPr>
          <p:cNvSpPr>
            <a:spLocks noGrp="1"/>
          </p:cNvSpPr>
          <p:nvPr>
            <p:ph sz="half" idx="1"/>
          </p:nvPr>
        </p:nvSpPr>
        <p:spPr>
          <a:xfrm>
            <a:off x="5652701" y="1276356"/>
            <a:ext cx="5506514" cy="2155651"/>
          </a:xfrm>
        </p:spPr>
        <p:txBody>
          <a:bodyPr vert="horz" lIns="91440" tIns="45720" rIns="91440" bIns="45720" rtlCol="0" anchor="t">
            <a:normAutofit lnSpcReduction="10000"/>
          </a:bodyPr>
          <a:lstStyle/>
          <a:p>
            <a:pPr marL="0">
              <a:lnSpc>
                <a:spcPct val="110000"/>
              </a:lnSpc>
              <a:buNone/>
            </a:pPr>
            <a:r>
              <a:rPr lang="en-US" sz="2400" b="1" err="1"/>
              <a:t>ReLU</a:t>
            </a:r>
            <a:r>
              <a:rPr lang="en-US" sz="2400" b="1" dirty="0"/>
              <a:t> Activation</a:t>
            </a:r>
            <a:endParaRPr lang="en-US" sz="2400" b="1"/>
          </a:p>
          <a:p>
            <a:pPr marL="0">
              <a:lnSpc>
                <a:spcPct val="150000"/>
              </a:lnSpc>
              <a:buNone/>
            </a:pPr>
            <a:r>
              <a:rPr lang="en-US" dirty="0"/>
              <a:t>Replacing sigmoid or tanh with </a:t>
            </a:r>
            <a:r>
              <a:rPr lang="en-US" err="1"/>
              <a:t>ReLU</a:t>
            </a:r>
            <a:r>
              <a:rPr lang="en-US" dirty="0"/>
              <a:t> can reduce vanishing gradients. </a:t>
            </a:r>
            <a:r>
              <a:rPr lang="en-US" err="1"/>
              <a:t>ReLU</a:t>
            </a:r>
            <a:r>
              <a:rPr lang="en-US" dirty="0"/>
              <a:t> does not squash values into small ranges, so gradients remain larger (Nair and Hinton, 2010).</a:t>
            </a:r>
          </a:p>
          <a:p>
            <a:pPr marL="0">
              <a:lnSpc>
                <a:spcPct val="110000"/>
              </a:lnSpc>
              <a:buNone/>
            </a:pPr>
            <a:endParaRPr lang="en-US"/>
          </a:p>
        </p:txBody>
      </p:sp>
    </p:spTree>
    <p:extLst>
      <p:ext uri="{BB962C8B-B14F-4D97-AF65-F5344CB8AC3E}">
        <p14:creationId xmlns:p14="http://schemas.microsoft.com/office/powerpoint/2010/main" val="29009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45A3-9012-5001-4B19-A1CBA61C100E}"/>
              </a:ext>
            </a:extLst>
          </p:cNvPr>
          <p:cNvSpPr>
            <a:spLocks noGrp="1"/>
          </p:cNvSpPr>
          <p:nvPr>
            <p:ph type="title"/>
          </p:nvPr>
        </p:nvSpPr>
        <p:spPr/>
        <p:txBody>
          <a:bodyPr/>
          <a:lstStyle/>
          <a:p>
            <a:r>
              <a:rPr lang="en-US" dirty="0"/>
              <a:t>Solutions to Vanishing and Exploding Gradients</a:t>
            </a:r>
          </a:p>
        </p:txBody>
      </p:sp>
      <p:sp>
        <p:nvSpPr>
          <p:cNvPr id="3" name="Content Placeholder 2" descr="The slide introduces weight initialization as a solution to vanishing and exploding gradients. It explains that proper initialization, such as Xavier initialization, ensures gradients are scaled correctly to prevent gradient-related issues.">
            <a:extLst>
              <a:ext uri="{FF2B5EF4-FFF2-40B4-BE49-F238E27FC236}">
                <a16:creationId xmlns:a16="http://schemas.microsoft.com/office/drawing/2014/main" id="{FB4689E1-2EC0-EAB9-7986-AEC4AF4B1314}"/>
              </a:ext>
            </a:extLst>
          </p:cNvPr>
          <p:cNvSpPr>
            <a:spLocks noGrp="1"/>
          </p:cNvSpPr>
          <p:nvPr>
            <p:ph sz="half" idx="1"/>
          </p:nvPr>
        </p:nvSpPr>
        <p:spPr/>
        <p:txBody>
          <a:bodyPr vert="horz" lIns="91440" tIns="45720" rIns="91440" bIns="45720" rtlCol="0" anchor="t">
            <a:normAutofit/>
          </a:bodyPr>
          <a:lstStyle/>
          <a:p>
            <a:pPr marL="0" indent="0">
              <a:buNone/>
            </a:pPr>
            <a:r>
              <a:rPr lang="en-US" sz="2400" b="1" dirty="0"/>
              <a:t>Weight Initialization</a:t>
            </a:r>
          </a:p>
          <a:p>
            <a:pPr marL="0" indent="0">
              <a:lnSpc>
                <a:spcPct val="150000"/>
              </a:lnSpc>
              <a:buNone/>
            </a:pPr>
            <a:r>
              <a:rPr lang="en-US" dirty="0">
                <a:ea typeface="+mn-lt"/>
                <a:cs typeface="+mn-lt"/>
              </a:rPr>
              <a:t>Proper initialization like Xavier (</a:t>
            </a:r>
            <a:r>
              <a:rPr lang="en-US" dirty="0" err="1">
                <a:ea typeface="+mn-lt"/>
                <a:cs typeface="+mn-lt"/>
              </a:rPr>
              <a:t>Glorot</a:t>
            </a:r>
            <a:r>
              <a:rPr lang="en-US" dirty="0">
                <a:ea typeface="+mn-lt"/>
                <a:cs typeface="+mn-lt"/>
              </a:rPr>
              <a:t> and Bengio, 2010) ensures gradients are scaled correctly, preventing both vanishing and exploding.</a:t>
            </a:r>
            <a:endParaRPr lang="en-US" dirty="0"/>
          </a:p>
          <a:p>
            <a:pPr marL="0" indent="0">
              <a:buNone/>
            </a:pPr>
            <a:endParaRPr lang="en-US" dirty="0"/>
          </a:p>
        </p:txBody>
      </p:sp>
      <p:pic>
        <p:nvPicPr>
          <p:cNvPr id="5" name="Content Placeholder 4" descr="The screenshot shows Python code implementing Xavier initialization using glorot_uniform as the kernel initializer. It defines a neural network with multiple layers using ReLU activation, ensuring proper gradient scaling during training.">
            <a:extLst>
              <a:ext uri="{FF2B5EF4-FFF2-40B4-BE49-F238E27FC236}">
                <a16:creationId xmlns:a16="http://schemas.microsoft.com/office/drawing/2014/main" id="{3913B3D8-CA45-DF39-A66B-A5DF09FDB220}"/>
              </a:ext>
            </a:extLst>
          </p:cNvPr>
          <p:cNvPicPr>
            <a:picLocks noGrp="1" noChangeAspect="1"/>
          </p:cNvPicPr>
          <p:nvPr>
            <p:ph sz="half" idx="2"/>
          </p:nvPr>
        </p:nvPicPr>
        <p:blipFill>
          <a:blip r:embed="rId2"/>
          <a:stretch>
            <a:fillRect/>
          </a:stretch>
        </p:blipFill>
        <p:spPr>
          <a:xfrm>
            <a:off x="6230446" y="2612181"/>
            <a:ext cx="4809482" cy="1393335"/>
          </a:xfrm>
        </p:spPr>
      </p:pic>
    </p:spTree>
    <p:extLst>
      <p:ext uri="{BB962C8B-B14F-4D97-AF65-F5344CB8AC3E}">
        <p14:creationId xmlns:p14="http://schemas.microsoft.com/office/powerpoint/2010/main" val="284778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EE4467A-D69A-8E62-ACAA-426022C43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78505-EEA0-78ED-BB82-21EA0D229453}"/>
              </a:ext>
            </a:extLst>
          </p:cNvPr>
          <p:cNvSpPr>
            <a:spLocks noGrp="1"/>
          </p:cNvSpPr>
          <p:nvPr>
            <p:ph type="title"/>
          </p:nvPr>
        </p:nvSpPr>
        <p:spPr>
          <a:xfrm>
            <a:off x="1066800" y="1143000"/>
            <a:ext cx="5029200" cy="2286000"/>
          </a:xfrm>
        </p:spPr>
        <p:txBody>
          <a:bodyPr vert="horz" lIns="91440" tIns="45720" rIns="91440" bIns="45720" rtlCol="0" anchor="t">
            <a:normAutofit/>
          </a:bodyPr>
          <a:lstStyle/>
          <a:p>
            <a:r>
              <a:rPr lang="en-US" sz="3700"/>
              <a:t>Solutions to Vanishing and Exploding Gradients</a:t>
            </a:r>
          </a:p>
        </p:txBody>
      </p:sp>
      <p:pic>
        <p:nvPicPr>
          <p:cNvPr id="5" name="Content Placeholder 4" descr="The screenshot shows Python code implementing gradient clipping in TensorFlow. The SGD optimizer is configured with a clipnorm parameter set to 1.0, capping the gradients during training to prevent them from becoming too large.">
            <a:extLst>
              <a:ext uri="{FF2B5EF4-FFF2-40B4-BE49-F238E27FC236}">
                <a16:creationId xmlns:a16="http://schemas.microsoft.com/office/drawing/2014/main" id="{0BE91805-FE61-FE8F-8F55-2757DD221D88}"/>
              </a:ext>
            </a:extLst>
          </p:cNvPr>
          <p:cNvPicPr>
            <a:picLocks noGrp="1" noChangeAspect="1"/>
          </p:cNvPicPr>
          <p:nvPr>
            <p:ph sz="half" idx="2"/>
          </p:nvPr>
        </p:nvPicPr>
        <p:blipFill>
          <a:blip r:embed="rId2"/>
          <a:stretch>
            <a:fillRect/>
          </a:stretch>
        </p:blipFill>
        <p:spPr>
          <a:xfrm>
            <a:off x="7293140" y="4442389"/>
            <a:ext cx="3746679" cy="727510"/>
          </a:xfrm>
          <a:prstGeom prst="rect">
            <a:avLst/>
          </a:prstGeom>
        </p:spPr>
      </p:pic>
      <p:sp>
        <p:nvSpPr>
          <p:cNvPr id="14" name="Content Placeholder 2" descr="The slide introduces gradient clipping as a solution to exploding gradients. It explains that clipping caps gradients at a fixed value to prevent them from growing excessively large during training.">
            <a:extLst>
              <a:ext uri="{FF2B5EF4-FFF2-40B4-BE49-F238E27FC236}">
                <a16:creationId xmlns:a16="http://schemas.microsoft.com/office/drawing/2014/main" id="{A23495F1-7208-2285-B74A-8BC1498B4271}"/>
              </a:ext>
            </a:extLst>
          </p:cNvPr>
          <p:cNvSpPr>
            <a:spLocks noGrp="1"/>
          </p:cNvSpPr>
          <p:nvPr>
            <p:ph sz="half" idx="1"/>
          </p:nvPr>
        </p:nvSpPr>
        <p:spPr>
          <a:xfrm>
            <a:off x="7294084" y="1350566"/>
            <a:ext cx="3810000" cy="2183641"/>
          </a:xfrm>
        </p:spPr>
        <p:txBody>
          <a:bodyPr vert="horz" lIns="91440" tIns="45720" rIns="91440" bIns="45720" rtlCol="0" anchor="t">
            <a:normAutofit lnSpcReduction="10000"/>
          </a:bodyPr>
          <a:lstStyle/>
          <a:p>
            <a:pPr marL="0">
              <a:buNone/>
            </a:pPr>
            <a:r>
              <a:rPr lang="en-US" sz="2400" b="1" dirty="0"/>
              <a:t>Gradient Clipping</a:t>
            </a:r>
          </a:p>
          <a:p>
            <a:pPr marL="0">
              <a:lnSpc>
                <a:spcPct val="150000"/>
              </a:lnSpc>
              <a:buNone/>
            </a:pPr>
            <a:r>
              <a:rPr lang="en-US"/>
              <a:t>Clipping caps gradients at a fixed value to prevent them from growing too large (</a:t>
            </a:r>
            <a:r>
              <a:rPr lang="en-US" err="1"/>
              <a:t>Pascanu</a:t>
            </a:r>
            <a:r>
              <a:rPr lang="en-US"/>
              <a:t> et al., 2013).</a:t>
            </a:r>
          </a:p>
          <a:p>
            <a:pPr marL="0">
              <a:buNone/>
            </a:pPr>
            <a:endParaRPr lang="en-US"/>
          </a:p>
        </p:txBody>
      </p:sp>
    </p:spTree>
    <p:extLst>
      <p:ext uri="{BB962C8B-B14F-4D97-AF65-F5344CB8AC3E}">
        <p14:creationId xmlns:p14="http://schemas.microsoft.com/office/powerpoint/2010/main" val="96540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686A-DB1B-8372-0A67-7D2394014357}"/>
              </a:ext>
            </a:extLst>
          </p:cNvPr>
          <p:cNvSpPr>
            <a:spLocks noGrp="1"/>
          </p:cNvSpPr>
          <p:nvPr>
            <p:ph type="title"/>
          </p:nvPr>
        </p:nvSpPr>
        <p:spPr>
          <a:xfrm>
            <a:off x="1066800" y="624697"/>
            <a:ext cx="8877704" cy="1265813"/>
          </a:xfrm>
        </p:spPr>
        <p:txBody>
          <a:bodyPr>
            <a:noAutofit/>
          </a:bodyPr>
          <a:lstStyle/>
          <a:p>
            <a:r>
              <a:rPr lang="en-US" sz="4400" dirty="0"/>
              <a:t>Solutions to Vanishing and Exploding Gradients</a:t>
            </a:r>
          </a:p>
        </p:txBody>
      </p:sp>
      <p:sp>
        <p:nvSpPr>
          <p:cNvPr id="3" name="Content Placeholder 2" descr="The slide summarizes the effects of applying solutions to vanishing and exploding gradients. It highlights how ReLU prevents vanishing gradients, weight initialization balances gradient size, batch normalization smooths gradient flow, and gradient clipping stabilizes training by capping large gradients.">
            <a:extLst>
              <a:ext uri="{FF2B5EF4-FFF2-40B4-BE49-F238E27FC236}">
                <a16:creationId xmlns:a16="http://schemas.microsoft.com/office/drawing/2014/main" id="{9C213E51-3011-7865-A43B-A43BDF2B77E2}"/>
              </a:ext>
            </a:extLst>
          </p:cNvPr>
          <p:cNvSpPr>
            <a:spLocks noGrp="1"/>
          </p:cNvSpPr>
          <p:nvPr>
            <p:ph idx="1"/>
          </p:nvPr>
        </p:nvSpPr>
        <p:spPr/>
        <p:txBody>
          <a:bodyPr vert="horz" lIns="91440" tIns="45720" rIns="91440" bIns="45720" rtlCol="0" anchor="t">
            <a:normAutofit/>
          </a:bodyPr>
          <a:lstStyle/>
          <a:p>
            <a:pPr>
              <a:buNone/>
            </a:pPr>
            <a:r>
              <a:rPr lang="en-US" sz="2800" b="1" dirty="0"/>
              <a:t>What Happens After Applying Solutions</a:t>
            </a:r>
          </a:p>
          <a:p>
            <a:pPr>
              <a:lnSpc>
                <a:spcPct val="150000"/>
              </a:lnSpc>
              <a:buFont typeface="Arial"/>
              <a:buChar char="•"/>
            </a:pPr>
            <a:r>
              <a:rPr lang="en-US" b="1" err="1">
                <a:ea typeface="+mn-lt"/>
                <a:cs typeface="+mn-lt"/>
              </a:rPr>
              <a:t>ReLU</a:t>
            </a:r>
            <a:r>
              <a:rPr lang="en-US" dirty="0">
                <a:ea typeface="+mn-lt"/>
                <a:cs typeface="+mn-lt"/>
              </a:rPr>
              <a:t>: Gradients do not vanish as they propagate back.</a:t>
            </a:r>
            <a:endParaRPr lang="en-US" dirty="0"/>
          </a:p>
          <a:p>
            <a:pPr>
              <a:lnSpc>
                <a:spcPct val="150000"/>
              </a:lnSpc>
              <a:buFont typeface="Arial"/>
              <a:buChar char="•"/>
            </a:pPr>
            <a:r>
              <a:rPr lang="en-US" b="1" dirty="0">
                <a:ea typeface="+mn-lt"/>
                <a:cs typeface="+mn-lt"/>
              </a:rPr>
              <a:t>Weight Initialization</a:t>
            </a:r>
            <a:r>
              <a:rPr lang="en-US" dirty="0">
                <a:ea typeface="+mn-lt"/>
                <a:cs typeface="+mn-lt"/>
              </a:rPr>
              <a:t>: Ensures gradients are neither too small nor too large.</a:t>
            </a:r>
            <a:endParaRPr lang="en-US" dirty="0"/>
          </a:p>
          <a:p>
            <a:pPr>
              <a:lnSpc>
                <a:spcPct val="150000"/>
              </a:lnSpc>
              <a:buFont typeface="Arial"/>
              <a:buChar char="•"/>
            </a:pPr>
            <a:r>
              <a:rPr lang="en-US" b="1" dirty="0">
                <a:ea typeface="+mn-lt"/>
                <a:cs typeface="+mn-lt"/>
              </a:rPr>
              <a:t>Batch Normalization</a:t>
            </a:r>
            <a:r>
              <a:rPr lang="en-US" dirty="0">
                <a:ea typeface="+mn-lt"/>
                <a:cs typeface="+mn-lt"/>
              </a:rPr>
              <a:t>: Smooths gradient flow and accelerates learning.</a:t>
            </a:r>
            <a:endParaRPr lang="en-US" dirty="0"/>
          </a:p>
          <a:p>
            <a:pPr>
              <a:lnSpc>
                <a:spcPct val="150000"/>
              </a:lnSpc>
              <a:buFont typeface="Arial"/>
              <a:buChar char="•"/>
            </a:pPr>
            <a:r>
              <a:rPr lang="en-US" b="1" dirty="0">
                <a:ea typeface="+mn-lt"/>
                <a:cs typeface="+mn-lt"/>
              </a:rPr>
              <a:t>Gradient Clipping</a:t>
            </a:r>
            <a:r>
              <a:rPr lang="en-US" dirty="0">
                <a:ea typeface="+mn-lt"/>
                <a:cs typeface="+mn-lt"/>
              </a:rPr>
              <a:t>: Prevents exploding gradients from destabilizing training.</a:t>
            </a:r>
            <a:endParaRPr lang="en-US" dirty="0"/>
          </a:p>
          <a:p>
            <a:pPr marL="0" indent="0">
              <a:buNone/>
            </a:pPr>
            <a:endParaRPr lang="en-US" dirty="0"/>
          </a:p>
        </p:txBody>
      </p:sp>
    </p:spTree>
    <p:extLst>
      <p:ext uri="{BB962C8B-B14F-4D97-AF65-F5344CB8AC3E}">
        <p14:creationId xmlns:p14="http://schemas.microsoft.com/office/powerpoint/2010/main" val="139504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B015-AD93-FA97-F060-F60E8E94CB49}"/>
              </a:ext>
            </a:extLst>
          </p:cNvPr>
          <p:cNvSpPr>
            <a:spLocks noGrp="1"/>
          </p:cNvSpPr>
          <p:nvPr>
            <p:ph type="title"/>
          </p:nvPr>
        </p:nvSpPr>
        <p:spPr>
          <a:xfrm>
            <a:off x="1066800" y="624697"/>
            <a:ext cx="8877704" cy="1265813"/>
          </a:xfrm>
        </p:spPr>
        <p:txBody>
          <a:bodyPr>
            <a:noAutofit/>
          </a:bodyPr>
          <a:lstStyle/>
          <a:p>
            <a:r>
              <a:rPr lang="en-US" sz="4400" dirty="0">
                <a:ea typeface="+mj-lt"/>
                <a:cs typeface="+mj-lt"/>
              </a:rPr>
              <a:t>Best Practices for Avoiding Gradient Issues</a:t>
            </a:r>
            <a:endParaRPr lang="en-US" sz="4400"/>
          </a:p>
        </p:txBody>
      </p:sp>
      <p:sp>
        <p:nvSpPr>
          <p:cNvPr id="3" name="Content Placeholder 2" descr="The slide provides best practices for avoiding gradient issues. It suggests using ReLU and its variants like Leaky ReLU for deep networks to maintain gradient flow and avoiding sigmoid or tanh activations in deep layers as they compress inputs, causing vanishing gradients.">
            <a:extLst>
              <a:ext uri="{FF2B5EF4-FFF2-40B4-BE49-F238E27FC236}">
                <a16:creationId xmlns:a16="http://schemas.microsoft.com/office/drawing/2014/main" id="{BB8C28F8-13B2-3128-044C-4294E3BA3F57}"/>
              </a:ext>
            </a:extLst>
          </p:cNvPr>
          <p:cNvSpPr>
            <a:spLocks noGrp="1"/>
          </p:cNvSpPr>
          <p:nvPr>
            <p:ph idx="1"/>
          </p:nvPr>
        </p:nvSpPr>
        <p:spPr/>
        <p:txBody>
          <a:bodyPr vert="horz" lIns="91440" tIns="45720" rIns="91440" bIns="45720" rtlCol="0" anchor="t">
            <a:normAutofit/>
          </a:bodyPr>
          <a:lstStyle/>
          <a:p>
            <a:pPr>
              <a:buNone/>
            </a:pPr>
            <a:r>
              <a:rPr lang="en-US" sz="2800" b="1" dirty="0"/>
              <a:t>Use Proper Activation Functions</a:t>
            </a:r>
          </a:p>
          <a:p>
            <a:pPr>
              <a:lnSpc>
                <a:spcPct val="150000"/>
              </a:lnSpc>
              <a:buFont typeface="Arial"/>
            </a:pPr>
            <a:r>
              <a:rPr lang="en-US" err="1">
                <a:ea typeface="+mn-lt"/>
                <a:cs typeface="+mn-lt"/>
              </a:rPr>
              <a:t>ReLU</a:t>
            </a:r>
            <a:r>
              <a:rPr lang="en-US">
                <a:ea typeface="+mn-lt"/>
                <a:cs typeface="+mn-lt"/>
              </a:rPr>
              <a:t> and its variants (like Leaky </a:t>
            </a:r>
            <a:r>
              <a:rPr lang="en-US" err="1">
                <a:ea typeface="+mn-lt"/>
                <a:cs typeface="+mn-lt"/>
              </a:rPr>
              <a:t>ReLU</a:t>
            </a:r>
            <a:r>
              <a:rPr lang="en-US">
                <a:ea typeface="+mn-lt"/>
                <a:cs typeface="+mn-lt"/>
              </a:rPr>
              <a:t>) are good choices for deep networks. These functions allow gradients to flow without shrinking significantly (Nair and Hinton, 2010).</a:t>
            </a:r>
          </a:p>
          <a:p>
            <a:pPr>
              <a:lnSpc>
                <a:spcPct val="150000"/>
              </a:lnSpc>
              <a:buFont typeface="Arial"/>
            </a:pPr>
            <a:r>
              <a:rPr lang="en-US" dirty="0">
                <a:ea typeface="+mn-lt"/>
                <a:cs typeface="+mn-lt"/>
              </a:rPr>
              <a:t>Avoid sigmoid or tanh activations in deep layers as they compress inputs, causing small gradients (Hochreiter et al., 1997).</a:t>
            </a:r>
          </a:p>
        </p:txBody>
      </p:sp>
    </p:spTree>
    <p:extLst>
      <p:ext uri="{BB962C8B-B14F-4D97-AF65-F5344CB8AC3E}">
        <p14:creationId xmlns:p14="http://schemas.microsoft.com/office/powerpoint/2010/main" val="114948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9FC8-CA35-3208-B3E2-255020DB2741}"/>
              </a:ext>
            </a:extLst>
          </p:cNvPr>
          <p:cNvSpPr>
            <a:spLocks noGrp="1"/>
          </p:cNvSpPr>
          <p:nvPr>
            <p:ph type="title"/>
          </p:nvPr>
        </p:nvSpPr>
        <p:spPr/>
        <p:txBody>
          <a:bodyPr>
            <a:normAutofit/>
          </a:bodyPr>
          <a:lstStyle/>
          <a:p>
            <a:r>
              <a:rPr lang="en-US" sz="4400" dirty="0"/>
              <a:t>Sections</a:t>
            </a:r>
          </a:p>
        </p:txBody>
      </p:sp>
      <p:sp>
        <p:nvSpPr>
          <p:cNvPr id="3" name="Content Placeholder 2">
            <a:extLst>
              <a:ext uri="{FF2B5EF4-FFF2-40B4-BE49-F238E27FC236}">
                <a16:creationId xmlns:a16="http://schemas.microsoft.com/office/drawing/2014/main" id="{D14F0E99-618F-7220-F0A1-8CED11212D50}"/>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Wingdings" panose="020B0604020202020204" pitchFamily="34" charset="0"/>
              <a:buChar char="q"/>
            </a:pPr>
            <a:r>
              <a:rPr lang="en-US" sz="2800" b="1" dirty="0">
                <a:ea typeface="+mn-lt"/>
                <a:cs typeface="+mn-lt"/>
              </a:rPr>
              <a:t>Introduction</a:t>
            </a:r>
            <a:endParaRPr lang="en-US"/>
          </a:p>
          <a:p>
            <a:pPr marL="514350" indent="-514350">
              <a:lnSpc>
                <a:spcPct val="150000"/>
              </a:lnSpc>
              <a:buFont typeface="Wingdings" panose="020B0604020202020204" pitchFamily="34" charset="0"/>
              <a:buChar char="q"/>
            </a:pPr>
            <a:r>
              <a:rPr lang="en-US" sz="2800" b="1" dirty="0">
                <a:ea typeface="+mn-lt"/>
                <a:cs typeface="+mn-lt"/>
              </a:rPr>
              <a:t>Why Do Gradients Matter?</a:t>
            </a:r>
            <a:endParaRPr lang="en-US" sz="2800" b="1"/>
          </a:p>
          <a:p>
            <a:pPr marL="514350" indent="-514350">
              <a:lnSpc>
                <a:spcPct val="150000"/>
              </a:lnSpc>
              <a:buFont typeface="Wingdings" panose="020B0604020202020204" pitchFamily="34" charset="0"/>
              <a:buChar char="q"/>
            </a:pPr>
            <a:r>
              <a:rPr lang="en-US" sz="2800" b="1" dirty="0">
                <a:ea typeface="+mn-lt"/>
                <a:cs typeface="+mn-lt"/>
              </a:rPr>
              <a:t>What Are Vanishing and Exploding Gradients?</a:t>
            </a:r>
            <a:endParaRPr lang="en-US" sz="2800" b="1"/>
          </a:p>
          <a:p>
            <a:pPr marL="514350" indent="-514350">
              <a:lnSpc>
                <a:spcPct val="150000"/>
              </a:lnSpc>
              <a:buFont typeface="Wingdings" panose="020B0604020202020204" pitchFamily="34" charset="0"/>
              <a:buChar char="q"/>
            </a:pPr>
            <a:r>
              <a:rPr lang="en-US" sz="2800" b="1" dirty="0">
                <a:ea typeface="+mn-lt"/>
                <a:cs typeface="+mn-lt"/>
              </a:rPr>
              <a:t>Diagnosing the Problem with Gradient Logger</a:t>
            </a:r>
          </a:p>
          <a:p>
            <a:pPr marL="514350" indent="-514350">
              <a:lnSpc>
                <a:spcPct val="150000"/>
              </a:lnSpc>
              <a:buFont typeface="Wingdings" panose="020B0604020202020204" pitchFamily="34" charset="0"/>
              <a:buChar char="q"/>
            </a:pPr>
            <a:endParaRPr lang="en-US" sz="2000" b="1" dirty="0">
              <a:latin typeface="Arial"/>
              <a:cs typeface="Arial"/>
            </a:endParaRPr>
          </a:p>
        </p:txBody>
      </p:sp>
    </p:spTree>
    <p:extLst>
      <p:ext uri="{BB962C8B-B14F-4D97-AF65-F5344CB8AC3E}">
        <p14:creationId xmlns:p14="http://schemas.microsoft.com/office/powerpoint/2010/main" val="219606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D4D4-9639-0040-DAC5-8360CA336C03}"/>
              </a:ext>
            </a:extLst>
          </p:cNvPr>
          <p:cNvSpPr>
            <a:spLocks noGrp="1"/>
          </p:cNvSpPr>
          <p:nvPr>
            <p:ph type="title"/>
          </p:nvPr>
        </p:nvSpPr>
        <p:spPr>
          <a:xfrm>
            <a:off x="1066800" y="415446"/>
            <a:ext cx="8877704" cy="1302536"/>
          </a:xfrm>
        </p:spPr>
        <p:txBody>
          <a:bodyPr>
            <a:noAutofit/>
          </a:bodyPr>
          <a:lstStyle/>
          <a:p>
            <a:r>
              <a:rPr lang="en-US" sz="4400" dirty="0"/>
              <a:t>Best Practices for Avoiding Gradient Issues</a:t>
            </a:r>
          </a:p>
        </p:txBody>
      </p:sp>
      <p:sp>
        <p:nvSpPr>
          <p:cNvPr id="3" name="Content Placeholder 2" descr="The slide explains best practices for initializing weights to avoid gradient issues. It recommends Xavier initialization for balanced gradient scaling in deep networks and He initialization for models using ReLU activation to stabilize training.">
            <a:extLst>
              <a:ext uri="{FF2B5EF4-FFF2-40B4-BE49-F238E27FC236}">
                <a16:creationId xmlns:a16="http://schemas.microsoft.com/office/drawing/2014/main" id="{EF908A36-7550-E6C7-ED11-67F1C0821E23}"/>
              </a:ext>
            </a:extLst>
          </p:cNvPr>
          <p:cNvSpPr>
            <a:spLocks noGrp="1"/>
          </p:cNvSpPr>
          <p:nvPr>
            <p:ph idx="1"/>
          </p:nvPr>
        </p:nvSpPr>
        <p:spPr/>
        <p:txBody>
          <a:bodyPr vert="horz" lIns="91440" tIns="45720" rIns="91440" bIns="45720" rtlCol="0" anchor="t">
            <a:normAutofit/>
          </a:bodyPr>
          <a:lstStyle/>
          <a:p>
            <a:pPr>
              <a:buNone/>
            </a:pPr>
            <a:r>
              <a:rPr lang="en-US" sz="2800" b="1" dirty="0"/>
              <a:t>Initialize Weights Correctly</a:t>
            </a:r>
          </a:p>
          <a:p>
            <a:pPr>
              <a:lnSpc>
                <a:spcPct val="150000"/>
              </a:lnSpc>
              <a:buFont typeface="Arial"/>
              <a:buChar char="•"/>
            </a:pPr>
            <a:r>
              <a:rPr lang="en-US" dirty="0">
                <a:ea typeface="+mn-lt"/>
                <a:cs typeface="+mn-lt"/>
              </a:rPr>
              <a:t>Use Xavier initialization (</a:t>
            </a:r>
            <a:r>
              <a:rPr lang="en-US" err="1">
                <a:ea typeface="+mn-lt"/>
                <a:cs typeface="+mn-lt"/>
              </a:rPr>
              <a:t>Glorot</a:t>
            </a:r>
            <a:r>
              <a:rPr lang="en-US" dirty="0">
                <a:ea typeface="+mn-lt"/>
                <a:cs typeface="+mn-lt"/>
              </a:rPr>
              <a:t> and Bengio, 2010) for balanced gradient scaling in deep feedforward networks.</a:t>
            </a:r>
            <a:endParaRPr lang="en-US" dirty="0"/>
          </a:p>
          <a:p>
            <a:pPr>
              <a:lnSpc>
                <a:spcPct val="150000"/>
              </a:lnSpc>
              <a:buFont typeface="Arial"/>
              <a:buChar char="•"/>
            </a:pPr>
            <a:r>
              <a:rPr lang="en-US" dirty="0">
                <a:ea typeface="+mn-lt"/>
                <a:cs typeface="+mn-lt"/>
              </a:rPr>
              <a:t>Use He initialization for models with </a:t>
            </a:r>
            <a:r>
              <a:rPr lang="en-US" err="1">
                <a:ea typeface="+mn-lt"/>
                <a:cs typeface="+mn-lt"/>
              </a:rPr>
              <a:t>ReLU</a:t>
            </a:r>
            <a:r>
              <a:rPr lang="en-US" dirty="0">
                <a:ea typeface="+mn-lt"/>
                <a:cs typeface="+mn-lt"/>
              </a:rPr>
              <a:t> activation to further stabilize training.</a:t>
            </a:r>
            <a:endParaRPr lang="en-US" dirty="0"/>
          </a:p>
          <a:p>
            <a:pPr marL="0" indent="0">
              <a:buNone/>
            </a:pPr>
            <a:endParaRPr lang="en-US" dirty="0"/>
          </a:p>
        </p:txBody>
      </p:sp>
    </p:spTree>
    <p:extLst>
      <p:ext uri="{BB962C8B-B14F-4D97-AF65-F5344CB8AC3E}">
        <p14:creationId xmlns:p14="http://schemas.microsoft.com/office/powerpoint/2010/main" val="277384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a:xfrm>
            <a:off x="1066800" y="606335"/>
            <a:ext cx="8877704" cy="1284175"/>
          </a:xfrm>
        </p:spPr>
        <p:txBody>
          <a:bodyPr>
            <a:noAutofit/>
          </a:bodyPr>
          <a:lstStyle/>
          <a:p>
            <a:r>
              <a:rPr lang="en-US" sz="4400" dirty="0"/>
              <a:t>Best Practices for Avoiding Gradient Issues</a:t>
            </a:r>
          </a:p>
        </p:txBody>
      </p:sp>
      <p:sp>
        <p:nvSpPr>
          <p:cNvPr id="3" name="Content Placeholder 2" descr="The slide emphasizes the importance of applying gradient clipping to avoid gradient instability. It explains that gradient clipping caps magnitudes to prevent exploding gradients, especially in recurrent neural networks or very deep models.">
            <a:extLst>
              <a:ext uri="{FF2B5EF4-FFF2-40B4-BE49-F238E27FC236}">
                <a16:creationId xmlns:a16="http://schemas.microsoft.com/office/drawing/2014/main" id="{C4B45409-8674-CAFE-84EC-B0594CC5F25F}"/>
              </a:ext>
            </a:extLst>
          </p:cNvPr>
          <p:cNvSpPr>
            <a:spLocks noGrp="1"/>
          </p:cNvSpPr>
          <p:nvPr>
            <p:ph idx="1"/>
          </p:nvPr>
        </p:nvSpPr>
        <p:spPr/>
        <p:txBody>
          <a:bodyPr vert="horz" lIns="91440" tIns="45720" rIns="91440" bIns="45720" rtlCol="0" anchor="t">
            <a:normAutofit/>
          </a:bodyPr>
          <a:lstStyle/>
          <a:p>
            <a:pPr>
              <a:buNone/>
            </a:pPr>
            <a:r>
              <a:rPr lang="en-US" sz="2800" b="1" dirty="0"/>
              <a:t>Apply Gradient Clipping</a:t>
            </a:r>
          </a:p>
          <a:p>
            <a:pPr>
              <a:buFont typeface="Arial"/>
              <a:buChar char="•"/>
            </a:pPr>
            <a:endParaRPr lang="en-US"/>
          </a:p>
          <a:p>
            <a:pPr>
              <a:lnSpc>
                <a:spcPct val="150000"/>
              </a:lnSpc>
              <a:buFont typeface="Arial"/>
              <a:buChar char="•"/>
            </a:pPr>
            <a:r>
              <a:rPr lang="en-US" dirty="0">
                <a:ea typeface="+mn-lt"/>
                <a:cs typeface="+mn-lt"/>
              </a:rPr>
              <a:t>Gradient clipping caps gradient magnitudes, preventing instability caused by exploding gradients (</a:t>
            </a:r>
            <a:r>
              <a:rPr lang="en-US" err="1">
                <a:ea typeface="+mn-lt"/>
                <a:cs typeface="+mn-lt"/>
              </a:rPr>
              <a:t>Pascanu</a:t>
            </a:r>
            <a:r>
              <a:rPr lang="en-US" dirty="0">
                <a:ea typeface="+mn-lt"/>
                <a:cs typeface="+mn-lt"/>
              </a:rPr>
              <a:t> et al., 2013).</a:t>
            </a:r>
            <a:endParaRPr lang="en-US" dirty="0"/>
          </a:p>
          <a:p>
            <a:pPr>
              <a:lnSpc>
                <a:spcPct val="150000"/>
              </a:lnSpc>
              <a:buFont typeface="Arial"/>
              <a:buChar char="•"/>
            </a:pPr>
            <a:r>
              <a:rPr lang="en-US" dirty="0">
                <a:ea typeface="+mn-lt"/>
                <a:cs typeface="+mn-lt"/>
              </a:rPr>
              <a:t>It is especially useful in recurrent neural networks or very deep models.</a:t>
            </a:r>
            <a:endParaRPr lang="en-US" dirty="0"/>
          </a:p>
          <a:p>
            <a:pPr marL="0" indent="0">
              <a:buNone/>
            </a:pPr>
            <a:endParaRPr lang="en-US" dirty="0"/>
          </a:p>
        </p:txBody>
      </p:sp>
    </p:spTree>
    <p:extLst>
      <p:ext uri="{BB962C8B-B14F-4D97-AF65-F5344CB8AC3E}">
        <p14:creationId xmlns:p14="http://schemas.microsoft.com/office/powerpoint/2010/main" val="1502724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a:xfrm>
            <a:off x="1066800" y="606335"/>
            <a:ext cx="8877704" cy="1284175"/>
          </a:xfrm>
        </p:spPr>
        <p:txBody>
          <a:bodyPr>
            <a:noAutofit/>
          </a:bodyPr>
          <a:lstStyle/>
          <a:p>
            <a:r>
              <a:rPr lang="en-US" sz="4400" dirty="0">
                <a:ea typeface="+mj-lt"/>
                <a:cs typeface="+mj-lt"/>
              </a:rPr>
              <a:t>Loss Curves for Different Techniques</a:t>
            </a:r>
            <a:endParaRPr lang="en-US" sz="4400" dirty="0"/>
          </a:p>
        </p:txBody>
      </p:sp>
      <p:sp>
        <p:nvSpPr>
          <p:cNvPr id="3" name="Content Placeholder 2" descr="The slide compares techniques to address gradient issues using a loss curve plot. It highlights three scenarios: &quot;No Fixes&quot; where training progresses slowly, &quot;With ReLU&quot; showing improved loss reduction, and &quot;With Batch Norm&quot; achieving the fastest and most stable loss reduction.">
            <a:extLst>
              <a:ext uri="{FF2B5EF4-FFF2-40B4-BE49-F238E27FC236}">
                <a16:creationId xmlns:a16="http://schemas.microsoft.com/office/drawing/2014/main" id="{C4B45409-8674-CAFE-84EC-B0594CC5F25F}"/>
              </a:ext>
            </a:extLst>
          </p:cNvPr>
          <p:cNvSpPr>
            <a:spLocks noGrp="1"/>
          </p:cNvSpPr>
          <p:nvPr>
            <p:ph idx="1"/>
          </p:nvPr>
        </p:nvSpPr>
        <p:spPr/>
        <p:txBody>
          <a:bodyPr vert="horz" lIns="91440" tIns="45720" rIns="91440" bIns="45720" rtlCol="0" anchor="t">
            <a:normAutofit fontScale="92500" lnSpcReduction="10000"/>
          </a:bodyPr>
          <a:lstStyle/>
          <a:p>
            <a:pPr>
              <a:buNone/>
            </a:pPr>
            <a:r>
              <a:rPr lang="en-US" sz="2800" b="1" dirty="0">
                <a:ea typeface="+mn-lt"/>
                <a:cs typeface="+mn-lt"/>
              </a:rPr>
              <a:t>Comparing Techniques to Address Gradient Issues</a:t>
            </a:r>
            <a:endParaRPr lang="en-US" sz="2800" dirty="0"/>
          </a:p>
          <a:p>
            <a:pPr>
              <a:lnSpc>
                <a:spcPct val="150000"/>
              </a:lnSpc>
              <a:buFont typeface="Arial"/>
              <a:buChar char="•"/>
            </a:pPr>
            <a:r>
              <a:rPr lang="en-US" dirty="0">
                <a:ea typeface="+mn-lt"/>
                <a:cs typeface="+mn-lt"/>
              </a:rPr>
              <a:t>This plot compares how different techniques affect the loss reduction during training:</a:t>
            </a:r>
          </a:p>
          <a:p>
            <a:pPr lvl="1">
              <a:lnSpc>
                <a:spcPct val="150000"/>
              </a:lnSpc>
              <a:buFont typeface="Arial"/>
              <a:buChar char="•"/>
            </a:pPr>
            <a:r>
              <a:rPr lang="en-US" b="1" dirty="0">
                <a:ea typeface="+mn-lt"/>
                <a:cs typeface="+mn-lt"/>
              </a:rPr>
              <a:t>No Fixes:</a:t>
            </a:r>
            <a:r>
              <a:rPr lang="en-US" dirty="0">
                <a:ea typeface="+mn-lt"/>
                <a:cs typeface="+mn-lt"/>
              </a:rPr>
              <a:t> Training progresses slowly due to vanishing or exploding gradients.</a:t>
            </a:r>
            <a:endParaRPr lang="en-US"/>
          </a:p>
          <a:p>
            <a:pPr lvl="1">
              <a:lnSpc>
                <a:spcPct val="150000"/>
              </a:lnSpc>
              <a:buFont typeface="Arial"/>
              <a:buChar char="•"/>
            </a:pPr>
            <a:r>
              <a:rPr lang="en-US" b="1" dirty="0">
                <a:ea typeface="+mn-lt"/>
                <a:cs typeface="+mn-lt"/>
              </a:rPr>
              <a:t>With </a:t>
            </a:r>
            <a:r>
              <a:rPr lang="en-US" b="1" err="1">
                <a:ea typeface="+mn-lt"/>
                <a:cs typeface="+mn-lt"/>
              </a:rPr>
              <a:t>ReLU</a:t>
            </a:r>
            <a:r>
              <a:rPr lang="en-US" b="1" dirty="0">
                <a:ea typeface="+mn-lt"/>
                <a:cs typeface="+mn-lt"/>
              </a:rPr>
              <a:t>:</a:t>
            </a:r>
            <a:r>
              <a:rPr lang="en-US" dirty="0">
                <a:ea typeface="+mn-lt"/>
                <a:cs typeface="+mn-lt"/>
              </a:rPr>
              <a:t> Loss reduction improves as </a:t>
            </a:r>
            <a:r>
              <a:rPr lang="en-US" err="1">
                <a:ea typeface="+mn-lt"/>
                <a:cs typeface="+mn-lt"/>
              </a:rPr>
              <a:t>ReLU</a:t>
            </a:r>
            <a:r>
              <a:rPr lang="en-US" dirty="0">
                <a:ea typeface="+mn-lt"/>
                <a:cs typeface="+mn-lt"/>
              </a:rPr>
              <a:t> prevents vanishing gradients.</a:t>
            </a:r>
            <a:endParaRPr lang="en-US"/>
          </a:p>
          <a:p>
            <a:pPr lvl="1">
              <a:lnSpc>
                <a:spcPct val="150000"/>
              </a:lnSpc>
              <a:buFont typeface="Arial"/>
              <a:buChar char="•"/>
            </a:pPr>
            <a:r>
              <a:rPr lang="en-US" b="1" dirty="0">
                <a:ea typeface="+mn-lt"/>
                <a:cs typeface="+mn-lt"/>
              </a:rPr>
              <a:t>With Batch Norm:</a:t>
            </a:r>
            <a:r>
              <a:rPr lang="en-US" dirty="0">
                <a:ea typeface="+mn-lt"/>
                <a:cs typeface="+mn-lt"/>
              </a:rPr>
              <a:t> The fastest loss reduction, as batch normalization ensures stable gradient flow and faster learning.</a:t>
            </a:r>
          </a:p>
          <a:p>
            <a:pPr marL="0" indent="0">
              <a:lnSpc>
                <a:spcPct val="150000"/>
              </a:lnSpc>
              <a:buFont typeface="Arial" panose="020B0604020202020204" pitchFamily="34" charset="0"/>
              <a:buNone/>
            </a:pPr>
            <a:r>
              <a:rPr lang="en-US" b="1" dirty="0">
                <a:latin typeface="Neue Haas Grotesk Text Pro"/>
                <a:ea typeface="+mn-lt"/>
                <a:cs typeface="Segoe UI"/>
              </a:rPr>
              <a:t>Explanation</a:t>
            </a:r>
            <a:r>
              <a:rPr lang="en-US" dirty="0">
                <a:latin typeface="Neue Haas Grotesk Text Pro"/>
                <a:ea typeface="+mn-lt"/>
                <a:cs typeface="Segoe UI"/>
              </a:rPr>
              <a:t>:</a:t>
            </a:r>
            <a:r>
              <a:rPr lang="en-US" sz="1800" dirty="0">
                <a:latin typeface="Neue Haas Grotesk Text Pro"/>
                <a:ea typeface="+mn-lt"/>
                <a:cs typeface="Segoe UI"/>
              </a:rPr>
              <a:t> The use of </a:t>
            </a:r>
            <a:r>
              <a:rPr lang="en-US" sz="1800" err="1">
                <a:latin typeface="Neue Haas Grotesk Text Pro"/>
                <a:ea typeface="+mn-lt"/>
                <a:cs typeface="Segoe UI"/>
              </a:rPr>
              <a:t>ReLU</a:t>
            </a:r>
            <a:r>
              <a:rPr lang="en-US" sz="1800" dirty="0">
                <a:latin typeface="Neue Haas Grotesk Text Pro"/>
                <a:ea typeface="+mn-lt"/>
                <a:cs typeface="Segoe UI"/>
              </a:rPr>
              <a:t> and Batch Normalization clearly enhances training efficiency compared to a model with no gradient-related fixes.</a:t>
            </a:r>
            <a:endParaRPr lang="en-US" sz="1800"/>
          </a:p>
        </p:txBody>
      </p:sp>
    </p:spTree>
    <p:extLst>
      <p:ext uri="{BB962C8B-B14F-4D97-AF65-F5344CB8AC3E}">
        <p14:creationId xmlns:p14="http://schemas.microsoft.com/office/powerpoint/2010/main" val="275665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a:xfrm>
            <a:off x="1066800" y="294190"/>
            <a:ext cx="8877704" cy="1284175"/>
          </a:xfrm>
        </p:spPr>
        <p:txBody>
          <a:bodyPr>
            <a:noAutofit/>
          </a:bodyPr>
          <a:lstStyle/>
          <a:p>
            <a:r>
              <a:rPr lang="en-US" sz="4400" dirty="0">
                <a:ea typeface="+mj-lt"/>
                <a:cs typeface="+mj-lt"/>
              </a:rPr>
              <a:t>Loss Curves for Different Techniques</a:t>
            </a:r>
            <a:endParaRPr lang="en-US" sz="4400" dirty="0"/>
          </a:p>
        </p:txBody>
      </p:sp>
      <p:sp>
        <p:nvSpPr>
          <p:cNvPr id="3" name="Content Placeholder 2" descr="The slide show the plot of techniques to address gradient issues using a loss curve plot. It highlights three scenarios: &quot;No Fixes&quot; where training progresses slowly, &quot;With ReLU&quot; showing improved loss reduction, and &quot;With Batch Norm&quot; achieving the fastest and most stable loss reduction.">
            <a:extLst>
              <a:ext uri="{FF2B5EF4-FFF2-40B4-BE49-F238E27FC236}">
                <a16:creationId xmlns:a16="http://schemas.microsoft.com/office/drawing/2014/main" id="{C4B45409-8674-CAFE-84EC-B0594CC5F25F}"/>
              </a:ext>
            </a:extLst>
          </p:cNvPr>
          <p:cNvSpPr>
            <a:spLocks noGrp="1"/>
          </p:cNvSpPr>
          <p:nvPr>
            <p:ph idx="1"/>
          </p:nvPr>
        </p:nvSpPr>
        <p:spPr>
          <a:xfrm>
            <a:off x="1069848" y="1717383"/>
            <a:ext cx="8883836" cy="3677683"/>
          </a:xfrm>
        </p:spPr>
        <p:txBody>
          <a:bodyPr vert="horz" lIns="91440" tIns="45720" rIns="91440" bIns="45720" rtlCol="0" anchor="t">
            <a:normAutofit/>
          </a:bodyPr>
          <a:lstStyle/>
          <a:p>
            <a:pPr>
              <a:buNone/>
            </a:pPr>
            <a:r>
              <a:rPr lang="en-US" sz="2800" b="1" dirty="0">
                <a:ea typeface="+mn-lt"/>
                <a:cs typeface="+mn-lt"/>
              </a:rPr>
              <a:t>Comparing Techniques to Address Gradient Issues</a:t>
            </a:r>
            <a:endParaRPr lang="en-US" sz="2800" dirty="0"/>
          </a:p>
          <a:p>
            <a:pPr marL="0" indent="0">
              <a:lnSpc>
                <a:spcPct val="150000"/>
              </a:lnSpc>
              <a:buNone/>
            </a:pPr>
            <a:endParaRPr lang="en-US" sz="1800" dirty="0"/>
          </a:p>
        </p:txBody>
      </p:sp>
      <p:pic>
        <p:nvPicPr>
          <p:cNvPr id="4" name="Picture 3" descr="A line plot comparing loss curves for different techniques during training over 20 epochs. The pink line labeled &quot;No Fixes&quot; shows slower loss reduction, the blue line labeled &quot;With ReLU&quot; shows improved loss reduction, and the green line labeled &quot;With Batch Norm&quot; demonstrates the fastest and most stable loss reduction.">
            <a:extLst>
              <a:ext uri="{FF2B5EF4-FFF2-40B4-BE49-F238E27FC236}">
                <a16:creationId xmlns:a16="http://schemas.microsoft.com/office/drawing/2014/main" id="{7C61815B-16CC-5138-6096-08A92E450267}"/>
              </a:ext>
            </a:extLst>
          </p:cNvPr>
          <p:cNvPicPr>
            <a:picLocks noChangeAspect="1"/>
          </p:cNvPicPr>
          <p:nvPr/>
        </p:nvPicPr>
        <p:blipFill>
          <a:blip r:embed="rId2"/>
          <a:stretch>
            <a:fillRect/>
          </a:stretch>
        </p:blipFill>
        <p:spPr>
          <a:xfrm>
            <a:off x="3499440" y="2456011"/>
            <a:ext cx="5186597" cy="4114800"/>
          </a:xfrm>
          <a:prstGeom prst="rect">
            <a:avLst/>
          </a:prstGeom>
        </p:spPr>
      </p:pic>
    </p:spTree>
    <p:extLst>
      <p:ext uri="{BB962C8B-B14F-4D97-AF65-F5344CB8AC3E}">
        <p14:creationId xmlns:p14="http://schemas.microsoft.com/office/powerpoint/2010/main" val="12293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p:txBody>
          <a:bodyPr>
            <a:normAutofit/>
          </a:bodyPr>
          <a:lstStyle/>
          <a:p>
            <a:r>
              <a:rPr lang="en-US" sz="4400" dirty="0">
                <a:ea typeface="+mj-lt"/>
                <a:cs typeface="+mj-lt"/>
              </a:rPr>
              <a:t>Loss Reduction Over Epochs</a:t>
            </a:r>
            <a:endParaRPr lang="en-US" sz="4400" dirty="0"/>
          </a:p>
        </p:txBody>
      </p:sp>
      <p:sp>
        <p:nvSpPr>
          <p:cNvPr id="3" name="Content Placeholder 2" descr="The slide illustrates the impact of gradient-related fixes on training stability. It compares &quot;Without Fixes,&quot; where loss decreases slowly and stagnates, to &quot;With Fixes,&quot; where loss decreases steadily, leading to smoother and more effective learning.">
            <a:extLst>
              <a:ext uri="{FF2B5EF4-FFF2-40B4-BE49-F238E27FC236}">
                <a16:creationId xmlns:a16="http://schemas.microsoft.com/office/drawing/2014/main" id="{C4B45409-8674-CAFE-84EC-B0594CC5F25F}"/>
              </a:ext>
            </a:extLst>
          </p:cNvPr>
          <p:cNvSpPr>
            <a:spLocks noGrp="1"/>
          </p:cNvSpPr>
          <p:nvPr>
            <p:ph idx="1"/>
          </p:nvPr>
        </p:nvSpPr>
        <p:spPr/>
        <p:txBody>
          <a:bodyPr vert="horz" lIns="91440" tIns="45720" rIns="91440" bIns="45720" rtlCol="0" anchor="t">
            <a:normAutofit/>
          </a:bodyPr>
          <a:lstStyle/>
          <a:p>
            <a:pPr>
              <a:buNone/>
            </a:pPr>
            <a:r>
              <a:rPr lang="en-US" sz="2800" b="1" dirty="0">
                <a:ea typeface="+mn-lt"/>
                <a:cs typeface="+mn-lt"/>
              </a:rPr>
              <a:t>Impact of Fixes on Training Stability</a:t>
            </a:r>
            <a:endParaRPr lang="en-US" dirty="0"/>
          </a:p>
          <a:p>
            <a:pPr>
              <a:buFont typeface="Arial"/>
              <a:buChar char="•"/>
            </a:pPr>
            <a:r>
              <a:rPr lang="en-US" dirty="0">
                <a:ea typeface="+mn-lt"/>
                <a:cs typeface="+mn-lt"/>
              </a:rPr>
              <a:t>This plot highlights the overall difference between training a model with and without gradient-related fixes:</a:t>
            </a:r>
          </a:p>
          <a:p>
            <a:pPr lvl="1">
              <a:buFont typeface="Arial"/>
              <a:buChar char="•"/>
            </a:pPr>
            <a:r>
              <a:rPr lang="en-US" b="1" dirty="0">
                <a:ea typeface="+mn-lt"/>
                <a:cs typeface="+mn-lt"/>
              </a:rPr>
              <a:t>Without Fixes:</a:t>
            </a:r>
            <a:r>
              <a:rPr lang="en-US" dirty="0">
                <a:ea typeface="+mn-lt"/>
                <a:cs typeface="+mn-lt"/>
              </a:rPr>
              <a:t> Loss decreases slowly, often stagnating as training progresses.</a:t>
            </a:r>
          </a:p>
          <a:p>
            <a:pPr lvl="1">
              <a:buFont typeface="Arial"/>
              <a:buChar char="•"/>
            </a:pPr>
            <a:r>
              <a:rPr lang="en-US" b="1" dirty="0">
                <a:ea typeface="+mn-lt"/>
                <a:cs typeface="+mn-lt"/>
              </a:rPr>
              <a:t>With Fixes:</a:t>
            </a:r>
            <a:r>
              <a:rPr lang="en-US" dirty="0">
                <a:ea typeface="+mn-lt"/>
                <a:cs typeface="+mn-lt"/>
              </a:rPr>
              <a:t> Loss decreases steadily, demonstrating smoother and more effective learning.</a:t>
            </a:r>
          </a:p>
          <a:p>
            <a:pPr marL="0" indent="0">
              <a:buFont typeface="Arial" panose="020B0604020202020204" pitchFamily="34" charset="0"/>
              <a:buNone/>
            </a:pPr>
            <a:r>
              <a:rPr lang="en-US" b="1" dirty="0">
                <a:latin typeface="Neue Haas Grotesk Text Pro"/>
                <a:ea typeface="+mn-lt"/>
                <a:cs typeface="Segoe UI"/>
              </a:rPr>
              <a:t>Explanation</a:t>
            </a:r>
            <a:r>
              <a:rPr lang="en-US" dirty="0">
                <a:latin typeface="Neue Haas Grotesk Text Pro"/>
                <a:ea typeface="+mn-lt"/>
                <a:cs typeface="Segoe UI"/>
              </a:rPr>
              <a:t>:</a:t>
            </a:r>
            <a:r>
              <a:rPr lang="en-US" sz="1800" dirty="0">
                <a:latin typeface="Neue Haas Grotesk Text Pro"/>
                <a:ea typeface="+mn-lt"/>
                <a:cs typeface="Segoe UI"/>
              </a:rPr>
              <a:t> The use of </a:t>
            </a:r>
            <a:r>
              <a:rPr lang="en-US" sz="1800" err="1">
                <a:latin typeface="Neue Haas Grotesk Text Pro"/>
                <a:ea typeface="+mn-lt"/>
                <a:cs typeface="Segoe UI"/>
              </a:rPr>
              <a:t>ReLU</a:t>
            </a:r>
            <a:r>
              <a:rPr lang="en-US" sz="1800" dirty="0">
                <a:latin typeface="Neue Haas Grotesk Text Pro"/>
                <a:ea typeface="+mn-lt"/>
                <a:cs typeface="Segoe UI"/>
              </a:rPr>
              <a:t> and Batch Normalization clearly enhances training efficiency compared to a model with no gradient-related fixes.</a:t>
            </a:r>
            <a:endParaRPr lang="en-US" sz="1800"/>
          </a:p>
        </p:txBody>
      </p:sp>
    </p:spTree>
    <p:extLst>
      <p:ext uri="{BB962C8B-B14F-4D97-AF65-F5344CB8AC3E}">
        <p14:creationId xmlns:p14="http://schemas.microsoft.com/office/powerpoint/2010/main" val="4273987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a:xfrm>
            <a:off x="7239000" y="1143000"/>
            <a:ext cx="3924299" cy="1612290"/>
          </a:xfrm>
        </p:spPr>
        <p:txBody>
          <a:bodyPr anchor="ctr">
            <a:normAutofit/>
          </a:bodyPr>
          <a:lstStyle/>
          <a:p>
            <a:r>
              <a:rPr lang="en-US" sz="3600" dirty="0">
                <a:ea typeface="+mj-lt"/>
                <a:cs typeface="+mj-lt"/>
              </a:rPr>
              <a:t>Loss Reduction Over Epochs</a:t>
            </a:r>
            <a:endParaRPr lang="en-US" sz="3600" dirty="0"/>
          </a:p>
        </p:txBody>
      </p:sp>
      <p:pic>
        <p:nvPicPr>
          <p:cNvPr id="5" name="Picture 4" descr="A line chart comparing loss reduction between two cases: &quot;Without Fixes&quot; (slow and inconsistent reduction) and &quot;With Fixes&quot; (steady and faster reduction). The x-axis shows epochs, and the y-axis shows loss.">
            <a:extLst>
              <a:ext uri="{FF2B5EF4-FFF2-40B4-BE49-F238E27FC236}">
                <a16:creationId xmlns:a16="http://schemas.microsoft.com/office/drawing/2014/main" id="{04B2FE7E-70F9-A847-E157-8A67FBAF5D35}"/>
              </a:ext>
            </a:extLst>
          </p:cNvPr>
          <p:cNvPicPr>
            <a:picLocks noChangeAspect="1"/>
          </p:cNvPicPr>
          <p:nvPr/>
        </p:nvPicPr>
        <p:blipFill>
          <a:blip r:embed="rId2"/>
          <a:stretch>
            <a:fillRect/>
          </a:stretch>
        </p:blipFill>
        <p:spPr>
          <a:xfrm>
            <a:off x="1028701" y="1286785"/>
            <a:ext cx="5406218" cy="4284428"/>
          </a:xfrm>
          <a:prstGeom prst="rect">
            <a:avLst/>
          </a:prstGeom>
        </p:spPr>
      </p:pic>
      <p:sp>
        <p:nvSpPr>
          <p:cNvPr id="3" name="Content Placeholder 2">
            <a:extLst>
              <a:ext uri="{FF2B5EF4-FFF2-40B4-BE49-F238E27FC236}">
                <a16:creationId xmlns:a16="http://schemas.microsoft.com/office/drawing/2014/main" id="{C4B45409-8674-CAFE-84EC-B0594CC5F25F}"/>
              </a:ext>
            </a:extLst>
          </p:cNvPr>
          <p:cNvSpPr>
            <a:spLocks noGrp="1"/>
          </p:cNvSpPr>
          <p:nvPr>
            <p:ph idx="1"/>
          </p:nvPr>
        </p:nvSpPr>
        <p:spPr>
          <a:xfrm>
            <a:off x="7239000" y="2736850"/>
            <a:ext cx="3924299" cy="2978150"/>
          </a:xfrm>
        </p:spPr>
        <p:txBody>
          <a:bodyPr vert="horz" lIns="91440" tIns="45720" rIns="91440" bIns="45720" rtlCol="0" anchor="t">
            <a:normAutofit/>
          </a:bodyPr>
          <a:lstStyle/>
          <a:p>
            <a:pPr>
              <a:buNone/>
            </a:pPr>
            <a:r>
              <a:rPr lang="en-US" sz="2400" b="1" dirty="0">
                <a:ea typeface="+mn-lt"/>
                <a:cs typeface="+mn-lt"/>
              </a:rPr>
              <a:t>Impact of Fixes on Training Stability</a:t>
            </a:r>
            <a:endParaRPr lang="en-US" sz="2400" dirty="0"/>
          </a:p>
          <a:p>
            <a:pPr marL="0" indent="0">
              <a:buNone/>
            </a:pPr>
            <a:endParaRPr lang="en-US"/>
          </a:p>
        </p:txBody>
      </p:sp>
    </p:spTree>
    <p:extLst>
      <p:ext uri="{BB962C8B-B14F-4D97-AF65-F5344CB8AC3E}">
        <p14:creationId xmlns:p14="http://schemas.microsoft.com/office/powerpoint/2010/main" val="115605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A51A-C3F6-BA27-7587-7DC682A5A097}"/>
              </a:ext>
            </a:extLst>
          </p:cNvPr>
          <p:cNvSpPr>
            <a:spLocks noGrp="1"/>
          </p:cNvSpPr>
          <p:nvPr>
            <p:ph type="title"/>
          </p:nvPr>
        </p:nvSpPr>
        <p:spPr/>
        <p:txBody>
          <a:bodyPr>
            <a:normAutofit/>
          </a:bodyPr>
          <a:lstStyle/>
          <a:p>
            <a:r>
              <a:rPr lang="en-US" sz="4400" dirty="0">
                <a:ea typeface="+mj-lt"/>
                <a:cs typeface="+mj-lt"/>
              </a:rPr>
              <a:t>Key Insights</a:t>
            </a:r>
            <a:endParaRPr lang="en-US" sz="4400" dirty="0"/>
          </a:p>
        </p:txBody>
      </p:sp>
      <p:sp>
        <p:nvSpPr>
          <p:cNvPr id="3" name="Content Placeholder 2" descr="The slide provides a summary of key insights about vanishing and exploding gradients. It explains how vanishing gradients cause earlier layers to learn slowly and how exploding gradients lead to instability and divergence in model training.">
            <a:extLst>
              <a:ext uri="{FF2B5EF4-FFF2-40B4-BE49-F238E27FC236}">
                <a16:creationId xmlns:a16="http://schemas.microsoft.com/office/drawing/2014/main" id="{3450EE7D-1F1D-8F5A-D615-827C4041B0B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Training deep neural networks often faces challenges due to vanishing and exploding gradients, which can significantly affect learning. Addressing these problems ensures efficient and stable training. Here’s a quick recap of the key points:</a:t>
            </a:r>
          </a:p>
          <a:p>
            <a:pPr>
              <a:buNone/>
            </a:pPr>
            <a:r>
              <a:rPr lang="en-US" sz="2800" b="1" dirty="0"/>
              <a:t>Vanishing and Exploding Gradients</a:t>
            </a:r>
            <a:endParaRPr lang="en-US" sz="2800" dirty="0"/>
          </a:p>
          <a:p>
            <a:pPr>
              <a:buFont typeface="Arial"/>
              <a:buChar char="•"/>
            </a:pPr>
            <a:r>
              <a:rPr lang="en-US" b="1" dirty="0">
                <a:ea typeface="+mn-lt"/>
                <a:cs typeface="+mn-lt"/>
              </a:rPr>
              <a:t>Vanishing gradients</a:t>
            </a:r>
            <a:r>
              <a:rPr lang="en-US" dirty="0">
                <a:ea typeface="+mn-lt"/>
                <a:cs typeface="+mn-lt"/>
              </a:rPr>
              <a:t>: Gradients become very small as they are propagated backward, causing earlier layers to learn very slowly (Hochreiter et al., 1997).</a:t>
            </a:r>
            <a:endParaRPr lang="en-US" dirty="0"/>
          </a:p>
          <a:p>
            <a:pPr>
              <a:buFont typeface="Arial"/>
              <a:buChar char="•"/>
            </a:pPr>
            <a:r>
              <a:rPr lang="en-US" b="1" dirty="0">
                <a:ea typeface="+mn-lt"/>
                <a:cs typeface="+mn-lt"/>
              </a:rPr>
              <a:t>Exploding gradients</a:t>
            </a:r>
            <a:r>
              <a:rPr lang="en-US" dirty="0">
                <a:ea typeface="+mn-lt"/>
                <a:cs typeface="+mn-lt"/>
              </a:rPr>
              <a:t>: Gradients grow too large, leading to instability in training and divergence of the model (</a:t>
            </a:r>
            <a:r>
              <a:rPr lang="en-US" dirty="0" err="1">
                <a:ea typeface="+mn-lt"/>
                <a:cs typeface="+mn-lt"/>
              </a:rPr>
              <a:t>Pascanu</a:t>
            </a:r>
            <a:r>
              <a:rPr lang="en-US" dirty="0">
                <a:ea typeface="+mn-lt"/>
                <a:cs typeface="+mn-lt"/>
              </a:rPr>
              <a:t> et al., 2013).</a:t>
            </a:r>
            <a:endParaRPr lang="en-US" dirty="0"/>
          </a:p>
          <a:p>
            <a:pPr marL="0" indent="0">
              <a:buNone/>
            </a:pPr>
            <a:endParaRPr lang="en-US" dirty="0"/>
          </a:p>
        </p:txBody>
      </p:sp>
    </p:spTree>
    <p:extLst>
      <p:ext uri="{BB962C8B-B14F-4D97-AF65-F5344CB8AC3E}">
        <p14:creationId xmlns:p14="http://schemas.microsoft.com/office/powerpoint/2010/main" val="262653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32D5-E0F9-204F-AB22-C9F08A98FA6F}"/>
              </a:ext>
            </a:extLst>
          </p:cNvPr>
          <p:cNvSpPr>
            <a:spLocks noGrp="1"/>
          </p:cNvSpPr>
          <p:nvPr>
            <p:ph type="title"/>
          </p:nvPr>
        </p:nvSpPr>
        <p:spPr/>
        <p:txBody>
          <a:bodyPr>
            <a:normAutofit/>
          </a:bodyPr>
          <a:lstStyle/>
          <a:p>
            <a:r>
              <a:rPr lang="en-US" sz="4400" dirty="0">
                <a:ea typeface="+mj-lt"/>
                <a:cs typeface="+mj-lt"/>
              </a:rPr>
              <a:t>Key Insights</a:t>
            </a:r>
            <a:endParaRPr lang="en-US" sz="4400" dirty="0"/>
          </a:p>
        </p:txBody>
      </p:sp>
      <p:sp>
        <p:nvSpPr>
          <p:cNvPr id="3" name="Content Placeholder 2" descr="The slide explains how to identify gradient issues in training neural networks. It suggests using a gradient logger to track norms, where small norms indicate vanishing gradients and excessively large norms indicate exploding gradients.">
            <a:extLst>
              <a:ext uri="{FF2B5EF4-FFF2-40B4-BE49-F238E27FC236}">
                <a16:creationId xmlns:a16="http://schemas.microsoft.com/office/drawing/2014/main" id="{DAF1AA15-E35F-F5DD-CB69-26984839CFD2}"/>
              </a:ext>
            </a:extLst>
          </p:cNvPr>
          <p:cNvSpPr>
            <a:spLocks noGrp="1"/>
          </p:cNvSpPr>
          <p:nvPr>
            <p:ph idx="1"/>
          </p:nvPr>
        </p:nvSpPr>
        <p:spPr/>
        <p:txBody>
          <a:bodyPr vert="horz" lIns="91440" tIns="45720" rIns="91440" bIns="45720" rtlCol="0" anchor="t">
            <a:normAutofit/>
          </a:bodyPr>
          <a:lstStyle/>
          <a:p>
            <a:pPr>
              <a:buNone/>
            </a:pPr>
            <a:r>
              <a:rPr lang="en-US" sz="2800" b="1" dirty="0"/>
              <a:t>How to Identify Gradient Issues</a:t>
            </a:r>
            <a:endParaRPr lang="en-US" sz="2800" dirty="0"/>
          </a:p>
          <a:p>
            <a:pPr>
              <a:lnSpc>
                <a:spcPct val="150000"/>
              </a:lnSpc>
              <a:buFont typeface="Arial"/>
            </a:pPr>
            <a:r>
              <a:rPr lang="en-US" dirty="0">
                <a:ea typeface="+mn-lt"/>
                <a:cs typeface="+mn-lt"/>
              </a:rPr>
              <a:t>Use a gradient logger to track gradient norms during training.</a:t>
            </a:r>
          </a:p>
          <a:p>
            <a:pPr>
              <a:lnSpc>
                <a:spcPct val="150000"/>
              </a:lnSpc>
              <a:buFont typeface="Arial"/>
            </a:pPr>
            <a:r>
              <a:rPr lang="en-US" dirty="0">
                <a:ea typeface="+mn-lt"/>
                <a:cs typeface="+mn-lt"/>
              </a:rPr>
              <a:t>Vanishing gradients appear as small norms, while exploding gradients result in excessively large norms (</a:t>
            </a:r>
            <a:r>
              <a:rPr lang="en-US" err="1">
                <a:ea typeface="+mn-lt"/>
                <a:cs typeface="+mn-lt"/>
              </a:rPr>
              <a:t>Pascanu</a:t>
            </a:r>
            <a:r>
              <a:rPr lang="en-US" dirty="0">
                <a:ea typeface="+mn-lt"/>
                <a:cs typeface="+mn-lt"/>
              </a:rPr>
              <a:t> et al., 2013).</a:t>
            </a:r>
          </a:p>
          <a:p>
            <a:pPr marL="0" indent="0">
              <a:buNone/>
            </a:pPr>
            <a:endParaRPr lang="en-US" dirty="0"/>
          </a:p>
        </p:txBody>
      </p:sp>
    </p:spTree>
    <p:extLst>
      <p:ext uri="{BB962C8B-B14F-4D97-AF65-F5344CB8AC3E}">
        <p14:creationId xmlns:p14="http://schemas.microsoft.com/office/powerpoint/2010/main" val="898780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E727-5F1F-869B-2EAF-427613BA91AA}"/>
              </a:ext>
            </a:extLst>
          </p:cNvPr>
          <p:cNvSpPr>
            <a:spLocks noGrp="1"/>
          </p:cNvSpPr>
          <p:nvPr>
            <p:ph type="title"/>
          </p:nvPr>
        </p:nvSpPr>
        <p:spPr/>
        <p:txBody>
          <a:bodyPr>
            <a:normAutofit/>
          </a:bodyPr>
          <a:lstStyle/>
          <a:p>
            <a:r>
              <a:rPr lang="en-US" sz="4400" dirty="0">
                <a:ea typeface="+mj-lt"/>
                <a:cs typeface="+mj-lt"/>
              </a:rPr>
              <a:t>Key Insights</a:t>
            </a:r>
            <a:endParaRPr lang="en-US" sz="4400" dirty="0"/>
          </a:p>
        </p:txBody>
      </p:sp>
      <p:sp>
        <p:nvSpPr>
          <p:cNvPr id="3" name="Content Placeholder 2" descr="The slide summarizes solutions to vanishing and exploding gradients. It highlights ReLU activation to prevent vanishing gradients, proper weight initialization to balance gradient scaling, batch normalization for stable gradient flow, and gradient clipping to cap large gradients and prevent instability.">
            <a:extLst>
              <a:ext uri="{FF2B5EF4-FFF2-40B4-BE49-F238E27FC236}">
                <a16:creationId xmlns:a16="http://schemas.microsoft.com/office/drawing/2014/main" id="{F8519B2C-8282-97C6-3542-15E95438B955}"/>
              </a:ext>
            </a:extLst>
          </p:cNvPr>
          <p:cNvSpPr>
            <a:spLocks noGrp="1"/>
          </p:cNvSpPr>
          <p:nvPr>
            <p:ph idx="1"/>
          </p:nvPr>
        </p:nvSpPr>
        <p:spPr/>
        <p:txBody>
          <a:bodyPr vert="horz" lIns="91440" tIns="45720" rIns="91440" bIns="45720" rtlCol="0" anchor="t">
            <a:normAutofit lnSpcReduction="10000"/>
          </a:bodyPr>
          <a:lstStyle/>
          <a:p>
            <a:pPr>
              <a:buNone/>
            </a:pPr>
            <a:r>
              <a:rPr lang="en-US" sz="2800" b="1" dirty="0"/>
              <a:t>Solutions</a:t>
            </a:r>
            <a:endParaRPr lang="en-US" sz="2800"/>
          </a:p>
          <a:p>
            <a:pPr>
              <a:buFont typeface="Arial"/>
              <a:buChar char="•"/>
            </a:pPr>
            <a:r>
              <a:rPr lang="en-US" b="1" dirty="0" err="1">
                <a:ea typeface="+mn-lt"/>
                <a:cs typeface="+mn-lt"/>
              </a:rPr>
              <a:t>ReLU</a:t>
            </a:r>
            <a:r>
              <a:rPr lang="en-US" b="1" dirty="0">
                <a:ea typeface="+mn-lt"/>
                <a:cs typeface="+mn-lt"/>
              </a:rPr>
              <a:t> Activation</a:t>
            </a:r>
            <a:r>
              <a:rPr lang="en-US" dirty="0">
                <a:ea typeface="+mn-lt"/>
                <a:cs typeface="+mn-lt"/>
              </a:rPr>
              <a:t>: Prevents vanishing gradients by avoiding the squashing effect of sigmoid and tanh (Nair and Hinton, 2010).</a:t>
            </a:r>
            <a:endParaRPr lang="en-US"/>
          </a:p>
          <a:p>
            <a:pPr>
              <a:buFont typeface="Arial"/>
              <a:buChar char="•"/>
            </a:pPr>
            <a:r>
              <a:rPr lang="en-US" b="1" dirty="0">
                <a:ea typeface="+mn-lt"/>
                <a:cs typeface="+mn-lt"/>
              </a:rPr>
              <a:t>Proper Initialization</a:t>
            </a:r>
            <a:r>
              <a:rPr lang="en-US" dirty="0">
                <a:ea typeface="+mn-lt"/>
                <a:cs typeface="+mn-lt"/>
              </a:rPr>
              <a:t>: Xavier and He initializations balance gradient scaling, avoiding both issues (</a:t>
            </a:r>
            <a:r>
              <a:rPr lang="en-US" dirty="0" err="1">
                <a:ea typeface="+mn-lt"/>
                <a:cs typeface="+mn-lt"/>
              </a:rPr>
              <a:t>Glorot</a:t>
            </a:r>
            <a:r>
              <a:rPr lang="en-US" dirty="0">
                <a:ea typeface="+mn-lt"/>
                <a:cs typeface="+mn-lt"/>
              </a:rPr>
              <a:t> and Bengio, 2010).</a:t>
            </a:r>
            <a:endParaRPr lang="en-US" dirty="0"/>
          </a:p>
          <a:p>
            <a:pPr>
              <a:buFont typeface="Arial"/>
              <a:buChar char="•"/>
            </a:pPr>
            <a:r>
              <a:rPr lang="en-US" b="1" dirty="0">
                <a:ea typeface="+mn-lt"/>
                <a:cs typeface="+mn-lt"/>
              </a:rPr>
              <a:t>Batch Normalization</a:t>
            </a:r>
            <a:r>
              <a:rPr lang="en-US" dirty="0">
                <a:ea typeface="+mn-lt"/>
                <a:cs typeface="+mn-lt"/>
              </a:rPr>
              <a:t>: Stabilizes inputs to each layer, improving gradient flow and speeding up training (Ioffe and Szegedy, 2015).</a:t>
            </a:r>
            <a:endParaRPr lang="en-US" dirty="0"/>
          </a:p>
          <a:p>
            <a:pPr>
              <a:buFont typeface="Arial"/>
              <a:buChar char="•"/>
            </a:pPr>
            <a:r>
              <a:rPr lang="en-US" b="1" dirty="0">
                <a:ea typeface="+mn-lt"/>
                <a:cs typeface="+mn-lt"/>
              </a:rPr>
              <a:t>Gradient Clipping</a:t>
            </a:r>
            <a:r>
              <a:rPr lang="en-US" dirty="0">
                <a:ea typeface="+mn-lt"/>
                <a:cs typeface="+mn-lt"/>
              </a:rPr>
              <a:t>: Caps large gradients to prevent instability caused by exploding gradients (</a:t>
            </a:r>
            <a:r>
              <a:rPr lang="en-US" dirty="0" err="1">
                <a:ea typeface="+mn-lt"/>
                <a:cs typeface="+mn-lt"/>
              </a:rPr>
              <a:t>Pascanu</a:t>
            </a:r>
            <a:r>
              <a:rPr lang="en-US" dirty="0">
                <a:ea typeface="+mn-lt"/>
                <a:cs typeface="+mn-lt"/>
              </a:rPr>
              <a:t> et al., 2013).</a:t>
            </a:r>
            <a:endParaRPr lang="en-US" dirty="0"/>
          </a:p>
          <a:p>
            <a:pPr marL="0" indent="0">
              <a:buNone/>
            </a:pPr>
            <a:endParaRPr lang="en-US" dirty="0"/>
          </a:p>
        </p:txBody>
      </p:sp>
    </p:spTree>
    <p:extLst>
      <p:ext uri="{BB962C8B-B14F-4D97-AF65-F5344CB8AC3E}">
        <p14:creationId xmlns:p14="http://schemas.microsoft.com/office/powerpoint/2010/main" val="3495267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20F3-2E3E-C287-E5E7-695025156764}"/>
              </a:ext>
            </a:extLst>
          </p:cNvPr>
          <p:cNvSpPr>
            <a:spLocks noGrp="1"/>
          </p:cNvSpPr>
          <p:nvPr>
            <p:ph type="title"/>
          </p:nvPr>
        </p:nvSpPr>
        <p:spPr/>
        <p:txBody>
          <a:bodyPr>
            <a:normAutofit/>
          </a:bodyPr>
          <a:lstStyle/>
          <a:p>
            <a:r>
              <a:rPr lang="en-US" sz="4400" dirty="0"/>
              <a:t>Conclusion</a:t>
            </a:r>
          </a:p>
        </p:txBody>
      </p:sp>
      <p:sp>
        <p:nvSpPr>
          <p:cNvPr id="3" name="Content Placeholder 2" descr="The conclusion slide highlights challenges in training deep neural networks, such as vanishing and exploding gradients. It summarizes the topics covered: defining these gradient issues, diagnosing them with tools like GradientLogger, and solving them using techniques such as ReLU activation, weight initialization, batch normalization, and gradient clipping.">
            <a:extLst>
              <a:ext uri="{FF2B5EF4-FFF2-40B4-BE49-F238E27FC236}">
                <a16:creationId xmlns:a16="http://schemas.microsoft.com/office/drawing/2014/main" id="{71C5B68D-A641-488F-E8B0-E1208D1599AB}"/>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ea typeface="+mn-lt"/>
                <a:cs typeface="+mn-lt"/>
              </a:rPr>
              <a:t>Deep neural networks are powerful tools, but they come with challenges like vanishing and exploding gradients. These problems can slow down learning, destabilize training, or even prevent convergence. By understanding these issues and applying proven solutions, we can train deep networks efficiently and effectively.</a:t>
            </a:r>
          </a:p>
          <a:p>
            <a:pPr>
              <a:buNone/>
            </a:pPr>
            <a:r>
              <a:rPr lang="en-US" sz="2800" b="1" dirty="0"/>
              <a:t>What We Covered</a:t>
            </a:r>
            <a:endParaRPr lang="en-US" sz="2800" dirty="0"/>
          </a:p>
          <a:p>
            <a:pPr>
              <a:buFont typeface="Arial"/>
              <a:buChar char="•"/>
            </a:pPr>
            <a:r>
              <a:rPr lang="en-US" b="1" dirty="0">
                <a:ea typeface="+mn-lt"/>
                <a:cs typeface="+mn-lt"/>
              </a:rPr>
              <a:t>What are vanishing and exploding gradients?</a:t>
            </a:r>
            <a:endParaRPr lang="en-US"/>
          </a:p>
          <a:p>
            <a:pPr marL="834390" lvl="1" indent="-285750">
              <a:buFont typeface="Neue Haas Grotesk Text Pro"/>
              <a:buChar char="–"/>
            </a:pPr>
            <a:r>
              <a:rPr lang="en-US" dirty="0">
                <a:ea typeface="+mn-lt"/>
                <a:cs typeface="+mn-lt"/>
              </a:rPr>
              <a:t>Gradients that become too small or too large during backpropagation hinder training.</a:t>
            </a:r>
            <a:endParaRPr lang="en-US"/>
          </a:p>
          <a:p>
            <a:pPr>
              <a:buFont typeface="Arial"/>
              <a:buChar char="•"/>
            </a:pPr>
            <a:r>
              <a:rPr lang="en-US" b="1" dirty="0">
                <a:ea typeface="+mn-lt"/>
                <a:cs typeface="+mn-lt"/>
              </a:rPr>
              <a:t>How to diagnose these problems?</a:t>
            </a:r>
            <a:endParaRPr lang="en-US"/>
          </a:p>
          <a:p>
            <a:pPr marL="834390" lvl="1" indent="-285750">
              <a:buFont typeface="Neue Haas Grotesk Text Pro"/>
              <a:buChar char="–"/>
            </a:pPr>
            <a:r>
              <a:rPr lang="en-US" dirty="0">
                <a:ea typeface="+mn-lt"/>
                <a:cs typeface="+mn-lt"/>
              </a:rPr>
              <a:t>Using gradient tracking methods like the </a:t>
            </a:r>
            <a:r>
              <a:rPr lang="en-US" dirty="0" err="1">
                <a:latin typeface="Consolas"/>
                <a:ea typeface="+mn-lt"/>
                <a:cs typeface="+mn-lt"/>
              </a:rPr>
              <a:t>GradientLogger</a:t>
            </a:r>
            <a:r>
              <a:rPr lang="en-US" dirty="0">
                <a:ea typeface="+mn-lt"/>
                <a:cs typeface="+mn-lt"/>
              </a:rPr>
              <a:t> to monitor gradient sizes.</a:t>
            </a:r>
            <a:endParaRPr lang="en-US" dirty="0"/>
          </a:p>
          <a:p>
            <a:pPr>
              <a:buFont typeface="Arial"/>
              <a:buChar char="•"/>
            </a:pPr>
            <a:r>
              <a:rPr lang="en-US" b="1" dirty="0">
                <a:ea typeface="+mn-lt"/>
                <a:cs typeface="+mn-lt"/>
              </a:rPr>
              <a:t>How to solve these issues?</a:t>
            </a:r>
            <a:endParaRPr lang="en-US" dirty="0"/>
          </a:p>
          <a:p>
            <a:pPr marL="834390" lvl="1" indent="-285750">
              <a:buFont typeface="Neue Haas Grotesk Text Pro"/>
              <a:buChar char="–"/>
            </a:pPr>
            <a:r>
              <a:rPr lang="en-US" dirty="0">
                <a:ea typeface="+mn-lt"/>
                <a:cs typeface="+mn-lt"/>
              </a:rPr>
              <a:t>Techniques like </a:t>
            </a:r>
            <a:r>
              <a:rPr lang="en-US" dirty="0" err="1">
                <a:ea typeface="+mn-lt"/>
                <a:cs typeface="+mn-lt"/>
              </a:rPr>
              <a:t>ReLU</a:t>
            </a:r>
            <a:r>
              <a:rPr lang="en-US" dirty="0">
                <a:ea typeface="+mn-lt"/>
                <a:cs typeface="+mn-lt"/>
              </a:rPr>
              <a:t> activation, Xavier and He initialization, batch normalization, and gradient clipping.</a:t>
            </a:r>
            <a:endParaRPr lang="en-US" dirty="0"/>
          </a:p>
        </p:txBody>
      </p:sp>
    </p:spTree>
    <p:extLst>
      <p:ext uri="{BB962C8B-B14F-4D97-AF65-F5344CB8AC3E}">
        <p14:creationId xmlns:p14="http://schemas.microsoft.com/office/powerpoint/2010/main" val="258779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9FC8-CA35-3208-B3E2-255020DB2741}"/>
              </a:ext>
            </a:extLst>
          </p:cNvPr>
          <p:cNvSpPr>
            <a:spLocks noGrp="1"/>
          </p:cNvSpPr>
          <p:nvPr>
            <p:ph type="title"/>
          </p:nvPr>
        </p:nvSpPr>
        <p:spPr/>
        <p:txBody>
          <a:bodyPr>
            <a:normAutofit/>
          </a:bodyPr>
          <a:lstStyle/>
          <a:p>
            <a:r>
              <a:rPr lang="en-US" sz="4400" dirty="0"/>
              <a:t>Sections</a:t>
            </a:r>
          </a:p>
        </p:txBody>
      </p:sp>
      <p:sp>
        <p:nvSpPr>
          <p:cNvPr id="3" name="Content Placeholder 2">
            <a:extLst>
              <a:ext uri="{FF2B5EF4-FFF2-40B4-BE49-F238E27FC236}">
                <a16:creationId xmlns:a16="http://schemas.microsoft.com/office/drawing/2014/main" id="{D14F0E99-618F-7220-F0A1-8CED11212D50}"/>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Wingdings" panose="020B0604020202020204" pitchFamily="34" charset="0"/>
              <a:buChar char="q"/>
            </a:pPr>
            <a:r>
              <a:rPr lang="en-US" sz="2800" b="1" dirty="0">
                <a:latin typeface="Arial"/>
                <a:cs typeface="Arial"/>
              </a:rPr>
              <a:t>Solutions to Vanishing and Exploding Gradients</a:t>
            </a:r>
            <a:endParaRPr lang="en-US" sz="2800" dirty="0">
              <a:latin typeface="Arial"/>
              <a:cs typeface="Arial"/>
            </a:endParaRPr>
          </a:p>
          <a:p>
            <a:pPr marL="514350" indent="-514350">
              <a:lnSpc>
                <a:spcPct val="150000"/>
              </a:lnSpc>
              <a:buFont typeface="Wingdings" panose="020B0604020202020204" pitchFamily="34" charset="0"/>
              <a:buChar char="q"/>
            </a:pPr>
            <a:r>
              <a:rPr lang="en-US" sz="2800" b="1" dirty="0">
                <a:latin typeface="Arial"/>
                <a:cs typeface="Arial"/>
              </a:rPr>
              <a:t>Best Practices for Avoiding Gradient Issues</a:t>
            </a:r>
            <a:endParaRPr lang="en-US" sz="2800" dirty="0">
              <a:latin typeface="Arial"/>
              <a:cs typeface="Arial"/>
            </a:endParaRPr>
          </a:p>
          <a:p>
            <a:pPr marL="514350" indent="-514350">
              <a:lnSpc>
                <a:spcPct val="150000"/>
              </a:lnSpc>
              <a:buFont typeface="Wingdings" panose="020B0604020202020204" pitchFamily="34" charset="0"/>
              <a:buChar char="q"/>
            </a:pPr>
            <a:r>
              <a:rPr lang="en-US" sz="2800" b="1" dirty="0">
                <a:latin typeface="Arial"/>
                <a:cs typeface="Arial"/>
              </a:rPr>
              <a:t>Loss Curves for Different Techniques</a:t>
            </a:r>
            <a:endParaRPr lang="en-US" sz="2800" dirty="0">
              <a:latin typeface="Arial"/>
              <a:cs typeface="Arial"/>
            </a:endParaRPr>
          </a:p>
          <a:p>
            <a:pPr marL="514350" indent="-514350">
              <a:lnSpc>
                <a:spcPct val="150000"/>
              </a:lnSpc>
              <a:buFont typeface="Wingdings" panose="020B0604020202020204" pitchFamily="34" charset="0"/>
              <a:buChar char="q"/>
            </a:pPr>
            <a:r>
              <a:rPr lang="en-US" sz="2800" b="1" dirty="0">
                <a:latin typeface="Arial"/>
                <a:cs typeface="Arial"/>
              </a:rPr>
              <a:t>Loss Reduction Over Epochs</a:t>
            </a:r>
            <a:endParaRPr lang="en-US" sz="2800" dirty="0"/>
          </a:p>
        </p:txBody>
      </p:sp>
    </p:spTree>
    <p:extLst>
      <p:ext uri="{BB962C8B-B14F-4D97-AF65-F5344CB8AC3E}">
        <p14:creationId xmlns:p14="http://schemas.microsoft.com/office/powerpoint/2010/main" val="3041011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4941-3925-DEC2-56BB-5C33601CF926}"/>
              </a:ext>
            </a:extLst>
          </p:cNvPr>
          <p:cNvSpPr>
            <a:spLocks noGrp="1"/>
          </p:cNvSpPr>
          <p:nvPr>
            <p:ph type="title"/>
          </p:nvPr>
        </p:nvSpPr>
        <p:spPr/>
        <p:txBody>
          <a:bodyPr>
            <a:normAutofit/>
          </a:bodyPr>
          <a:lstStyle/>
          <a:p>
            <a:r>
              <a:rPr lang="en-US" sz="4400" dirty="0"/>
              <a:t>References</a:t>
            </a:r>
          </a:p>
        </p:txBody>
      </p:sp>
      <p:sp>
        <p:nvSpPr>
          <p:cNvPr id="3" name="Content Placeholder 2" descr="The slide lists all the references cited in the presentation. These references provide the foundational research for understanding gradient issues and solutions in neural networks.">
            <a:extLst>
              <a:ext uri="{FF2B5EF4-FFF2-40B4-BE49-F238E27FC236}">
                <a16:creationId xmlns:a16="http://schemas.microsoft.com/office/drawing/2014/main" id="{8BCD21C5-416F-344A-5994-6DA7B0C1AD7B}"/>
              </a:ext>
            </a:extLst>
          </p:cNvPr>
          <p:cNvSpPr>
            <a:spLocks noGrp="1"/>
          </p:cNvSpPr>
          <p:nvPr>
            <p:ph idx="1"/>
          </p:nvPr>
        </p:nvSpPr>
        <p:spPr/>
        <p:txBody>
          <a:bodyPr vert="horz" lIns="91440" tIns="45720" rIns="91440" bIns="45720" rtlCol="0" anchor="t">
            <a:normAutofit fontScale="62500" lnSpcReduction="20000"/>
          </a:bodyPr>
          <a:lstStyle/>
          <a:p>
            <a:pPr marL="342900" indent="-342900">
              <a:buAutoNum type="arabicPeriod"/>
            </a:pPr>
            <a:r>
              <a:rPr lang="en-US" dirty="0">
                <a:ea typeface="+mn-lt"/>
                <a:cs typeface="+mn-lt"/>
              </a:rPr>
              <a:t>Bengio, Y., Simard, P., and </a:t>
            </a:r>
            <a:r>
              <a:rPr lang="en-US" err="1">
                <a:ea typeface="+mn-lt"/>
                <a:cs typeface="+mn-lt"/>
              </a:rPr>
              <a:t>Frasconi</a:t>
            </a:r>
            <a:r>
              <a:rPr lang="en-US" dirty="0">
                <a:ea typeface="+mn-lt"/>
                <a:cs typeface="+mn-lt"/>
              </a:rPr>
              <a:t>, P. (1994). Learning long-term dependencies with gradient descent is difficult. </a:t>
            </a:r>
            <a:r>
              <a:rPr lang="en-US" i="1" dirty="0">
                <a:ea typeface="+mn-lt"/>
                <a:cs typeface="+mn-lt"/>
              </a:rPr>
              <a:t>IEEE Transactions on Neural Networks</a:t>
            </a:r>
            <a:r>
              <a:rPr lang="en-US" dirty="0">
                <a:ea typeface="+mn-lt"/>
                <a:cs typeface="+mn-lt"/>
              </a:rPr>
              <a:t>, 5(2), pp.157–166.</a:t>
            </a:r>
            <a:endParaRPr lang="en-US"/>
          </a:p>
          <a:p>
            <a:pPr marL="342900" indent="-342900">
              <a:buAutoNum type="arabicPeriod"/>
            </a:pPr>
            <a:r>
              <a:rPr lang="en-US" dirty="0">
                <a:ea typeface="+mn-lt"/>
                <a:cs typeface="+mn-lt"/>
              </a:rPr>
              <a:t>Hochreiter, S., Bengio, Y., </a:t>
            </a:r>
            <a:r>
              <a:rPr lang="en-US" err="1">
                <a:ea typeface="+mn-lt"/>
                <a:cs typeface="+mn-lt"/>
              </a:rPr>
              <a:t>Frasconi</a:t>
            </a:r>
            <a:r>
              <a:rPr lang="en-US" dirty="0">
                <a:ea typeface="+mn-lt"/>
                <a:cs typeface="+mn-lt"/>
              </a:rPr>
              <a:t>, P., and Schmidhuber, J. (1997). Gradient flow in recurrent nets: The difficulty of learning long-term dependencies. </a:t>
            </a:r>
            <a:r>
              <a:rPr lang="en-US" i="1" dirty="0">
                <a:ea typeface="+mn-lt"/>
                <a:cs typeface="+mn-lt"/>
              </a:rPr>
              <a:t>A Field Guide to Dynamical Recurrent Neural Networks</a:t>
            </a:r>
            <a:r>
              <a:rPr lang="en-US" dirty="0">
                <a:ea typeface="+mn-lt"/>
                <a:cs typeface="+mn-lt"/>
              </a:rPr>
              <a:t>, pp.237–243.</a:t>
            </a:r>
          </a:p>
          <a:p>
            <a:pPr marL="342900" indent="-342900">
              <a:buAutoNum type="arabicPeriod"/>
            </a:pPr>
            <a:r>
              <a:rPr lang="en-US" err="1">
                <a:ea typeface="+mn-lt"/>
                <a:cs typeface="+mn-lt"/>
              </a:rPr>
              <a:t>Pascanu</a:t>
            </a:r>
            <a:r>
              <a:rPr lang="en-US" dirty="0">
                <a:ea typeface="+mn-lt"/>
                <a:cs typeface="+mn-lt"/>
              </a:rPr>
              <a:t>, R., </a:t>
            </a:r>
            <a:r>
              <a:rPr lang="en-US" err="1">
                <a:ea typeface="+mn-lt"/>
                <a:cs typeface="+mn-lt"/>
              </a:rPr>
              <a:t>Mikolov</a:t>
            </a:r>
            <a:r>
              <a:rPr lang="en-US" dirty="0">
                <a:ea typeface="+mn-lt"/>
                <a:cs typeface="+mn-lt"/>
              </a:rPr>
              <a:t>, T., and Bengio, Y. (2013). On the difficulty of training recurrent neural networks. In </a:t>
            </a:r>
            <a:r>
              <a:rPr lang="en-US" i="1" dirty="0">
                <a:ea typeface="+mn-lt"/>
                <a:cs typeface="+mn-lt"/>
              </a:rPr>
              <a:t>International Conference on Machine Learning</a:t>
            </a:r>
            <a:r>
              <a:rPr lang="en-US" dirty="0">
                <a:ea typeface="+mn-lt"/>
                <a:cs typeface="+mn-lt"/>
              </a:rPr>
              <a:t>, pp.1310–1318.</a:t>
            </a:r>
          </a:p>
          <a:p>
            <a:pPr marL="342900" indent="-342900">
              <a:buAutoNum type="arabicPeriod"/>
            </a:pPr>
            <a:r>
              <a:rPr lang="en-US" dirty="0">
                <a:ea typeface="+mn-lt"/>
                <a:cs typeface="+mn-lt"/>
              </a:rPr>
              <a:t>Rumelhart, D.E., Hinton, G.E., and Williams, R.J. (1986). Learning representations by back-propagating errors. </a:t>
            </a:r>
            <a:r>
              <a:rPr lang="en-US" i="1" dirty="0">
                <a:ea typeface="+mn-lt"/>
                <a:cs typeface="+mn-lt"/>
              </a:rPr>
              <a:t>Nature</a:t>
            </a:r>
            <a:r>
              <a:rPr lang="en-US" dirty="0">
                <a:ea typeface="+mn-lt"/>
                <a:cs typeface="+mn-lt"/>
              </a:rPr>
              <a:t>, 323(6088), pp.533–536.</a:t>
            </a:r>
          </a:p>
          <a:p>
            <a:pPr marL="342900" indent="-342900">
              <a:buAutoNum type="arabicPeriod"/>
            </a:pPr>
            <a:r>
              <a:rPr lang="en-US" dirty="0">
                <a:ea typeface="+mn-lt"/>
                <a:cs typeface="+mn-lt"/>
              </a:rPr>
              <a:t>Nair, V. and Hinton, G.E. (2010). Rectified linear units improve restricted Boltzmann machines. </a:t>
            </a:r>
            <a:r>
              <a:rPr lang="en-US" i="1" dirty="0">
                <a:ea typeface="+mn-lt"/>
                <a:cs typeface="+mn-lt"/>
              </a:rPr>
              <a:t>Proceedings of the 27th International Conference on Machine Learning (ICML)</a:t>
            </a:r>
            <a:r>
              <a:rPr lang="en-US" dirty="0">
                <a:ea typeface="+mn-lt"/>
                <a:cs typeface="+mn-lt"/>
              </a:rPr>
              <a:t>, pp.807–814.</a:t>
            </a:r>
          </a:p>
          <a:p>
            <a:pPr marL="342900" indent="-342900">
              <a:buAutoNum type="arabicPeriod"/>
            </a:pPr>
            <a:r>
              <a:rPr lang="en-US" err="1">
                <a:ea typeface="+mn-lt"/>
                <a:cs typeface="+mn-lt"/>
              </a:rPr>
              <a:t>Glorot</a:t>
            </a:r>
            <a:r>
              <a:rPr lang="en-US" dirty="0">
                <a:ea typeface="+mn-lt"/>
                <a:cs typeface="+mn-lt"/>
              </a:rPr>
              <a:t>, X. and Bengio, Y. (2010). Understanding the difficulty of training deep feedforward neural networks. </a:t>
            </a:r>
            <a:r>
              <a:rPr lang="en-US" i="1" dirty="0">
                <a:ea typeface="+mn-lt"/>
                <a:cs typeface="+mn-lt"/>
              </a:rPr>
              <a:t>Proceedings of the 13th International Conference on Artificial Intelligence and Statistics (AISTATS)</a:t>
            </a:r>
            <a:r>
              <a:rPr lang="en-US" dirty="0">
                <a:ea typeface="+mn-lt"/>
                <a:cs typeface="+mn-lt"/>
              </a:rPr>
              <a:t>, pp.249–256.</a:t>
            </a:r>
            <a:endParaRPr lang="en-US" dirty="0"/>
          </a:p>
          <a:p>
            <a:pPr marL="342900" indent="-342900">
              <a:buAutoNum type="arabicPeriod"/>
            </a:pPr>
            <a:r>
              <a:rPr lang="en-US" dirty="0">
                <a:ea typeface="+mn-lt"/>
                <a:cs typeface="+mn-lt"/>
              </a:rPr>
              <a:t>Ioffe, S. and Szegedy, C. (2015). Batch normalization: Accelerating deep network training by reducing internal covariate shift. </a:t>
            </a:r>
            <a:r>
              <a:rPr lang="en-US" i="1" dirty="0">
                <a:ea typeface="+mn-lt"/>
                <a:cs typeface="+mn-lt"/>
              </a:rPr>
              <a:t>Proceedings of the 32nd International Conference on Machine Learning (ICML)</a:t>
            </a:r>
            <a:r>
              <a:rPr lang="en-US" dirty="0">
                <a:ea typeface="+mn-lt"/>
                <a:cs typeface="+mn-lt"/>
              </a:rPr>
              <a:t>, pp.448–456.</a:t>
            </a:r>
            <a:endParaRPr lang="en-US" dirty="0"/>
          </a:p>
          <a:p>
            <a:pPr marL="342900" indent="-342900">
              <a:buAutoNum type="arabicPeriod"/>
            </a:pPr>
            <a:endParaRPr lang="en-US" dirty="0">
              <a:ea typeface="+mn-lt"/>
              <a:cs typeface="+mn-lt"/>
            </a:endParaRPr>
          </a:p>
        </p:txBody>
      </p:sp>
    </p:spTree>
    <p:extLst>
      <p:ext uri="{BB962C8B-B14F-4D97-AF65-F5344CB8AC3E}">
        <p14:creationId xmlns:p14="http://schemas.microsoft.com/office/powerpoint/2010/main" val="40477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9FC8-CA35-3208-B3E2-255020DB2741}"/>
              </a:ext>
            </a:extLst>
          </p:cNvPr>
          <p:cNvSpPr>
            <a:spLocks noGrp="1"/>
          </p:cNvSpPr>
          <p:nvPr>
            <p:ph type="title"/>
          </p:nvPr>
        </p:nvSpPr>
        <p:spPr/>
        <p:txBody>
          <a:bodyPr>
            <a:normAutofit/>
          </a:bodyPr>
          <a:lstStyle/>
          <a:p>
            <a:r>
              <a:rPr lang="en-US" sz="4400" dirty="0"/>
              <a:t>Sections</a:t>
            </a:r>
          </a:p>
        </p:txBody>
      </p:sp>
      <p:sp>
        <p:nvSpPr>
          <p:cNvPr id="3" name="Content Placeholder 2">
            <a:extLst>
              <a:ext uri="{FF2B5EF4-FFF2-40B4-BE49-F238E27FC236}">
                <a16:creationId xmlns:a16="http://schemas.microsoft.com/office/drawing/2014/main" id="{D14F0E99-618F-7220-F0A1-8CED11212D50}"/>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Wingdings" panose="020B0604020202020204" pitchFamily="34" charset="0"/>
              <a:buChar char="q"/>
            </a:pPr>
            <a:r>
              <a:rPr lang="en-US" sz="2800" b="1" dirty="0">
                <a:latin typeface="Arial"/>
                <a:cs typeface="Arial"/>
              </a:rPr>
              <a:t>Key Insights</a:t>
            </a:r>
          </a:p>
          <a:p>
            <a:pPr marL="514350" indent="-514350">
              <a:lnSpc>
                <a:spcPct val="150000"/>
              </a:lnSpc>
              <a:buFont typeface="Wingdings" panose="020B0604020202020204" pitchFamily="34" charset="0"/>
              <a:buChar char="q"/>
            </a:pPr>
            <a:r>
              <a:rPr lang="en-US" sz="2800" b="1" dirty="0">
                <a:latin typeface="Arial"/>
                <a:cs typeface="Arial"/>
              </a:rPr>
              <a:t>Conclusion</a:t>
            </a:r>
          </a:p>
          <a:p>
            <a:pPr marL="514350" indent="-514350">
              <a:lnSpc>
                <a:spcPct val="150000"/>
              </a:lnSpc>
              <a:buFont typeface="Wingdings" panose="020B0604020202020204" pitchFamily="34" charset="0"/>
              <a:buChar char="q"/>
            </a:pPr>
            <a:r>
              <a:rPr lang="en-US" sz="2800" b="1" dirty="0">
                <a:latin typeface="Arial"/>
                <a:cs typeface="Arial"/>
              </a:rPr>
              <a:t>References</a:t>
            </a:r>
            <a:endParaRPr lang="en-US" dirty="0"/>
          </a:p>
        </p:txBody>
      </p:sp>
    </p:spTree>
    <p:extLst>
      <p:ext uri="{BB962C8B-B14F-4D97-AF65-F5344CB8AC3E}">
        <p14:creationId xmlns:p14="http://schemas.microsoft.com/office/powerpoint/2010/main" val="381830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8E55-2379-6E8D-D4E2-F0D71FAFE732}"/>
              </a:ext>
            </a:extLst>
          </p:cNvPr>
          <p:cNvSpPr>
            <a:spLocks noGrp="1"/>
          </p:cNvSpPr>
          <p:nvPr>
            <p:ph type="title"/>
          </p:nvPr>
        </p:nvSpPr>
        <p:spPr/>
        <p:txBody>
          <a:bodyPr>
            <a:normAutofit/>
          </a:bodyPr>
          <a:lstStyle/>
          <a:p>
            <a:r>
              <a:rPr lang="en-US" sz="4400" dirty="0"/>
              <a:t>Introduction</a:t>
            </a:r>
          </a:p>
        </p:txBody>
      </p:sp>
      <p:sp>
        <p:nvSpPr>
          <p:cNvPr id="3" name="Content Placeholder 2" descr="The slide introduces vanishing and exploding gradients. It explains that vanishing gradients occur when gradients become very small, preventing earlier layers from learning, and exploding gradients happen when gradients grow excessively large, destabilizing training.">
            <a:extLst>
              <a:ext uri="{FF2B5EF4-FFF2-40B4-BE49-F238E27FC236}">
                <a16:creationId xmlns:a16="http://schemas.microsoft.com/office/drawing/2014/main" id="{D24E12B1-B452-FBB3-69F0-652813DB7E3C}"/>
              </a:ext>
            </a:extLst>
          </p:cNvPr>
          <p:cNvSpPr>
            <a:spLocks noGrp="1"/>
          </p:cNvSpPr>
          <p:nvPr>
            <p:ph idx="1"/>
          </p:nvPr>
        </p:nvSpPr>
        <p:spPr/>
        <p:txBody>
          <a:bodyPr vert="horz" lIns="91440" tIns="45720" rIns="91440" bIns="45720" rtlCol="0" anchor="t">
            <a:normAutofit/>
          </a:bodyPr>
          <a:lstStyle/>
          <a:p>
            <a:pPr marL="0" indent="0">
              <a:buNone/>
            </a:pPr>
            <a:r>
              <a:rPr lang="en-US" sz="2800" b="1" dirty="0">
                <a:ea typeface="+mn-lt"/>
                <a:cs typeface="+mn-lt"/>
              </a:rPr>
              <a:t>What are vanishing and exploding gradients?</a:t>
            </a:r>
            <a:endParaRPr lang="en-US" sz="2800"/>
          </a:p>
          <a:p>
            <a:pPr>
              <a:buFont typeface="Arial"/>
              <a:buChar char="•"/>
            </a:pPr>
            <a:r>
              <a:rPr lang="en-US" dirty="0">
                <a:ea typeface="+mn-lt"/>
                <a:cs typeface="+mn-lt"/>
              </a:rPr>
              <a:t>Vanishing gradients occur when the gradients (the values used to update weights in a neural network) become very small as they are propagated backward through the network. This causes earlier layers to learn very slowly or stop learning altogether (Hochreiter et al., 1997).</a:t>
            </a:r>
            <a:endParaRPr lang="en-US" dirty="0"/>
          </a:p>
          <a:p>
            <a:pPr>
              <a:buFont typeface="Arial"/>
              <a:buChar char="•"/>
            </a:pPr>
            <a:r>
              <a:rPr lang="en-US" dirty="0">
                <a:ea typeface="+mn-lt"/>
                <a:cs typeface="+mn-lt"/>
              </a:rPr>
              <a:t>Exploding gradients occur when gradients become excessively large during backpropagation, destabilizing the learning process and often resulting in numerical overflow (Bengio et al., 1994).</a:t>
            </a:r>
            <a:endParaRPr lang="en-US" dirty="0"/>
          </a:p>
          <a:p>
            <a:pPr marL="0" indent="0">
              <a:buNone/>
            </a:pPr>
            <a:endParaRPr lang="en-US" b="1" dirty="0"/>
          </a:p>
        </p:txBody>
      </p:sp>
    </p:spTree>
    <p:extLst>
      <p:ext uri="{BB962C8B-B14F-4D97-AF65-F5344CB8AC3E}">
        <p14:creationId xmlns:p14="http://schemas.microsoft.com/office/powerpoint/2010/main" val="174514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8E55-2379-6E8D-D4E2-F0D71FAFE732}"/>
              </a:ext>
            </a:extLst>
          </p:cNvPr>
          <p:cNvSpPr>
            <a:spLocks noGrp="1"/>
          </p:cNvSpPr>
          <p:nvPr>
            <p:ph type="title"/>
          </p:nvPr>
        </p:nvSpPr>
        <p:spPr/>
        <p:txBody>
          <a:bodyPr>
            <a:normAutofit/>
          </a:bodyPr>
          <a:lstStyle/>
          <a:p>
            <a:r>
              <a:rPr lang="en-US" sz="4400" dirty="0"/>
              <a:t>Introduction</a:t>
            </a:r>
          </a:p>
        </p:txBody>
      </p:sp>
      <p:sp>
        <p:nvSpPr>
          <p:cNvPr id="3" name="Content Placeholder 2" descr="The slide explains why vanishing and exploding gradients are important. It highlights that these issues hinder deep neural network training by causing optimization failure or instability and emphasizes that solving them leads to faster and more reliable convergence.">
            <a:extLst>
              <a:ext uri="{FF2B5EF4-FFF2-40B4-BE49-F238E27FC236}">
                <a16:creationId xmlns:a16="http://schemas.microsoft.com/office/drawing/2014/main" id="{D24E12B1-B452-FBB3-69F0-652813DB7E3C}"/>
              </a:ext>
            </a:extLst>
          </p:cNvPr>
          <p:cNvSpPr>
            <a:spLocks noGrp="1"/>
          </p:cNvSpPr>
          <p:nvPr>
            <p:ph idx="1"/>
          </p:nvPr>
        </p:nvSpPr>
        <p:spPr/>
        <p:txBody>
          <a:bodyPr vert="horz" lIns="91440" tIns="45720" rIns="91440" bIns="45720" rtlCol="0" anchor="t">
            <a:normAutofit/>
          </a:bodyPr>
          <a:lstStyle/>
          <a:p>
            <a:pPr marL="0" indent="0">
              <a:buNone/>
            </a:pPr>
            <a:r>
              <a:rPr lang="en-US" sz="2800" b="1" dirty="0">
                <a:ea typeface="+mn-lt"/>
                <a:cs typeface="+mn-lt"/>
              </a:rPr>
              <a:t>Why are they important?</a:t>
            </a:r>
            <a:endParaRPr lang="en-US" sz="2800"/>
          </a:p>
          <a:p>
            <a:pPr>
              <a:buFont typeface="Arial"/>
              <a:buChar char="•"/>
            </a:pPr>
            <a:r>
              <a:rPr lang="en-US" dirty="0">
                <a:ea typeface="+mn-lt"/>
                <a:cs typeface="+mn-lt"/>
              </a:rPr>
              <a:t>Both problems are significant barriers to training deep neural networks effectively. They hinder the optimization process, causing the model to either fail to learn or produce unstable outputs (Hochreiter et al., 1997).</a:t>
            </a:r>
            <a:endParaRPr lang="en-US" dirty="0"/>
          </a:p>
          <a:p>
            <a:pPr>
              <a:buFont typeface="Arial"/>
              <a:buChar char="•"/>
            </a:pPr>
            <a:r>
              <a:rPr lang="en-US" dirty="0">
                <a:ea typeface="+mn-lt"/>
                <a:cs typeface="+mn-lt"/>
              </a:rPr>
              <a:t>Solving these issues ensures faster, more reliable convergence and enables the effective training of very deep architectures.</a:t>
            </a:r>
            <a:endParaRPr lang="en-US" dirty="0"/>
          </a:p>
        </p:txBody>
      </p:sp>
    </p:spTree>
    <p:extLst>
      <p:ext uri="{BB962C8B-B14F-4D97-AF65-F5344CB8AC3E}">
        <p14:creationId xmlns:p14="http://schemas.microsoft.com/office/powerpoint/2010/main" val="315934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1558-78A5-88FD-24CE-8E9C1B2AD547}"/>
              </a:ext>
            </a:extLst>
          </p:cNvPr>
          <p:cNvSpPr>
            <a:spLocks noGrp="1"/>
          </p:cNvSpPr>
          <p:nvPr>
            <p:ph type="title"/>
          </p:nvPr>
        </p:nvSpPr>
        <p:spPr/>
        <p:txBody>
          <a:bodyPr>
            <a:normAutofit/>
          </a:bodyPr>
          <a:lstStyle/>
          <a:p>
            <a:r>
              <a:rPr lang="en-US" sz="4400" dirty="0"/>
              <a:t>Why Do Gradients Matter</a:t>
            </a:r>
          </a:p>
        </p:txBody>
      </p:sp>
      <p:sp>
        <p:nvSpPr>
          <p:cNvPr id="3" name="Content Placeholder 2" descr="The slide explains the role of gradients in deep learning. Gradients are numerical values used in backpropagation to adjust model weights and reduce loss, and without them, learning cannot occur.">
            <a:extLst>
              <a:ext uri="{FF2B5EF4-FFF2-40B4-BE49-F238E27FC236}">
                <a16:creationId xmlns:a16="http://schemas.microsoft.com/office/drawing/2014/main" id="{1B857C6E-C94F-B408-3DB1-ACF88B9D94ED}"/>
              </a:ext>
            </a:extLst>
          </p:cNvPr>
          <p:cNvSpPr>
            <a:spLocks noGrp="1"/>
          </p:cNvSpPr>
          <p:nvPr>
            <p:ph idx="1"/>
          </p:nvPr>
        </p:nvSpPr>
        <p:spPr/>
        <p:txBody>
          <a:bodyPr vert="horz" lIns="91440" tIns="45720" rIns="91440" bIns="45720" rtlCol="0" anchor="t">
            <a:normAutofit/>
          </a:bodyPr>
          <a:lstStyle/>
          <a:p>
            <a:pPr marL="0" indent="0">
              <a:buNone/>
            </a:pPr>
            <a:r>
              <a:rPr lang="en-US" sz="2800" b="1" dirty="0">
                <a:ea typeface="+mn-lt"/>
                <a:cs typeface="+mn-lt"/>
              </a:rPr>
              <a:t>Role of gradients in deep learning:</a:t>
            </a:r>
            <a:endParaRPr lang="en-US" sz="2800" dirty="0"/>
          </a:p>
          <a:p>
            <a:pPr>
              <a:lnSpc>
                <a:spcPct val="150000"/>
              </a:lnSpc>
              <a:buFont typeface="Arial"/>
              <a:buChar char="•"/>
            </a:pPr>
            <a:r>
              <a:rPr lang="en-US" dirty="0">
                <a:ea typeface="+mn-lt"/>
                <a:cs typeface="+mn-lt"/>
              </a:rPr>
              <a:t>Gradients are numerical values computed during backpropagation that indicate how much a model's weights should change to reduce the loss (Rumelhart et al., 1986).</a:t>
            </a:r>
            <a:endParaRPr lang="en-US" dirty="0"/>
          </a:p>
          <a:p>
            <a:pPr>
              <a:lnSpc>
                <a:spcPct val="150000"/>
              </a:lnSpc>
              <a:buFont typeface="Arial"/>
              <a:buChar char="•"/>
            </a:pPr>
            <a:r>
              <a:rPr lang="en-US" dirty="0">
                <a:ea typeface="+mn-lt"/>
                <a:cs typeface="+mn-lt"/>
              </a:rPr>
              <a:t>Without gradients, the optimization process (learning) cannot occur.</a:t>
            </a:r>
            <a:endParaRPr lang="en-US" dirty="0"/>
          </a:p>
          <a:p>
            <a:pPr marL="0" indent="0">
              <a:buNone/>
            </a:pPr>
            <a:endParaRPr lang="en-US" b="1" dirty="0"/>
          </a:p>
        </p:txBody>
      </p:sp>
    </p:spTree>
    <p:extLst>
      <p:ext uri="{BB962C8B-B14F-4D97-AF65-F5344CB8AC3E}">
        <p14:creationId xmlns:p14="http://schemas.microsoft.com/office/powerpoint/2010/main" val="138331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1558-78A5-88FD-24CE-8E9C1B2AD547}"/>
              </a:ext>
            </a:extLst>
          </p:cNvPr>
          <p:cNvSpPr>
            <a:spLocks noGrp="1"/>
          </p:cNvSpPr>
          <p:nvPr>
            <p:ph type="title"/>
          </p:nvPr>
        </p:nvSpPr>
        <p:spPr/>
        <p:txBody>
          <a:bodyPr>
            <a:normAutofit/>
          </a:bodyPr>
          <a:lstStyle/>
          <a:p>
            <a:r>
              <a:rPr lang="en-US" sz="4400" dirty="0"/>
              <a:t>Why Do Gradients Matter</a:t>
            </a:r>
          </a:p>
        </p:txBody>
      </p:sp>
      <p:sp>
        <p:nvSpPr>
          <p:cNvPr id="3" name="Content Placeholder 2" descr="The slide discusses the impact of vanishing and exploding gradients. Vanishing gradients prevent earlier layers in deep networks from learning, while exploding gradients cause large weight updates, leading to divergence or NaN values during training.">
            <a:extLst>
              <a:ext uri="{FF2B5EF4-FFF2-40B4-BE49-F238E27FC236}">
                <a16:creationId xmlns:a16="http://schemas.microsoft.com/office/drawing/2014/main" id="{1B857C6E-C94F-B408-3DB1-ACF88B9D94ED}"/>
              </a:ext>
            </a:extLst>
          </p:cNvPr>
          <p:cNvSpPr>
            <a:spLocks noGrp="1"/>
          </p:cNvSpPr>
          <p:nvPr>
            <p:ph idx="1"/>
          </p:nvPr>
        </p:nvSpPr>
        <p:spPr/>
        <p:txBody>
          <a:bodyPr vert="horz" lIns="91440" tIns="45720" rIns="91440" bIns="45720" rtlCol="0" anchor="t">
            <a:normAutofit/>
          </a:bodyPr>
          <a:lstStyle/>
          <a:p>
            <a:pPr marL="0" indent="0">
              <a:buNone/>
            </a:pPr>
            <a:r>
              <a:rPr lang="en-US" sz="2800" b="1" dirty="0">
                <a:ea typeface="+mn-lt"/>
                <a:cs typeface="+mn-lt"/>
              </a:rPr>
              <a:t>Impact of vanishing/exploding gradients:</a:t>
            </a:r>
            <a:endParaRPr lang="en-US" sz="2800" dirty="0"/>
          </a:p>
          <a:p>
            <a:pPr>
              <a:lnSpc>
                <a:spcPct val="150000"/>
              </a:lnSpc>
              <a:buFont typeface="Arial"/>
              <a:buChar char="•"/>
            </a:pPr>
            <a:r>
              <a:rPr lang="en-US" dirty="0">
                <a:ea typeface="+mn-lt"/>
                <a:cs typeface="+mn-lt"/>
              </a:rPr>
              <a:t>Vanishing gradients cause earlier layers in the network to stop learning. This is especially problematic in deep networks where these layers are critical for feature extraction (Hochreiter et al., 1997).</a:t>
            </a:r>
            <a:endParaRPr lang="en-US" dirty="0"/>
          </a:p>
          <a:p>
            <a:pPr>
              <a:lnSpc>
                <a:spcPct val="150000"/>
              </a:lnSpc>
              <a:buFont typeface="Arial"/>
              <a:buChar char="•"/>
            </a:pPr>
            <a:r>
              <a:rPr lang="en-US" dirty="0">
                <a:ea typeface="+mn-lt"/>
                <a:cs typeface="+mn-lt"/>
              </a:rPr>
              <a:t>Exploding gradients lead to excessively large weight updates, causing the model to diverge or produce </a:t>
            </a:r>
            <a:r>
              <a:rPr lang="en-US" err="1">
                <a:latin typeface="Consolas"/>
              </a:rPr>
              <a:t>NaN</a:t>
            </a:r>
            <a:r>
              <a:rPr lang="en-US" dirty="0">
                <a:ea typeface="+mn-lt"/>
                <a:cs typeface="+mn-lt"/>
              </a:rPr>
              <a:t> (not a number) values during training (Bengio et al., 1994).</a:t>
            </a:r>
            <a:endParaRPr lang="en-US" dirty="0"/>
          </a:p>
        </p:txBody>
      </p:sp>
    </p:spTree>
    <p:extLst>
      <p:ext uri="{BB962C8B-B14F-4D97-AF65-F5344CB8AC3E}">
        <p14:creationId xmlns:p14="http://schemas.microsoft.com/office/powerpoint/2010/main" val="171037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38A3-0151-0D85-AF6C-B8FA845205F5}"/>
              </a:ext>
            </a:extLst>
          </p:cNvPr>
          <p:cNvSpPr>
            <a:spLocks noGrp="1"/>
          </p:cNvSpPr>
          <p:nvPr>
            <p:ph type="title"/>
          </p:nvPr>
        </p:nvSpPr>
        <p:spPr/>
        <p:txBody>
          <a:bodyPr>
            <a:normAutofit fontScale="90000"/>
          </a:bodyPr>
          <a:lstStyle/>
          <a:p>
            <a:r>
              <a:rPr lang="en-US" dirty="0">
                <a:ea typeface="+mj-lt"/>
                <a:cs typeface="+mj-lt"/>
              </a:rPr>
              <a:t>What Are Vanishing and Exploding Gradients?</a:t>
            </a:r>
          </a:p>
        </p:txBody>
      </p:sp>
      <p:sp>
        <p:nvSpPr>
          <p:cNvPr id="3" name="Content Placeholder 2" descr="The slide explains vanishing gradients. It states that small gradient values, common with activation functions like sigmoid and tanh, shrink during backpropagation, especially in deep networks, causing learning difficulties.">
            <a:extLst>
              <a:ext uri="{FF2B5EF4-FFF2-40B4-BE49-F238E27FC236}">
                <a16:creationId xmlns:a16="http://schemas.microsoft.com/office/drawing/2014/main" id="{D9AD240D-3E77-6D89-9FD2-923F365458ED}"/>
              </a:ext>
            </a:extLst>
          </p:cNvPr>
          <p:cNvSpPr>
            <a:spLocks noGrp="1"/>
          </p:cNvSpPr>
          <p:nvPr>
            <p:ph idx="1"/>
          </p:nvPr>
        </p:nvSpPr>
        <p:spPr/>
        <p:txBody>
          <a:bodyPr vert="horz" lIns="91440" tIns="45720" rIns="91440" bIns="45720" rtlCol="0" anchor="t">
            <a:normAutofit lnSpcReduction="10000"/>
          </a:bodyPr>
          <a:lstStyle/>
          <a:p>
            <a:pPr marL="0" indent="0">
              <a:buNone/>
            </a:pPr>
            <a:r>
              <a:rPr lang="en-US" sz="2800" b="1" dirty="0">
                <a:ea typeface="+mn-lt"/>
                <a:cs typeface="+mn-lt"/>
              </a:rPr>
              <a:t>Vanishing Gradients:</a:t>
            </a:r>
            <a:endParaRPr lang="en-US" sz="2800" dirty="0"/>
          </a:p>
          <a:p>
            <a:pPr>
              <a:lnSpc>
                <a:spcPct val="150000"/>
              </a:lnSpc>
              <a:buFont typeface="Arial"/>
              <a:buChar char="•"/>
            </a:pPr>
            <a:r>
              <a:rPr lang="en-US" dirty="0">
                <a:ea typeface="+mn-lt"/>
                <a:cs typeface="+mn-lt"/>
              </a:rPr>
              <a:t>Vanishing gradients occur when small gradient values are propagated backward through the network during backpropagation. This is common with activation functions like sigmoid and tanh, which squash large input values into a small range, leading to small derivatives (Hochreiter et al., 1997).</a:t>
            </a:r>
            <a:endParaRPr lang="en-US" dirty="0"/>
          </a:p>
          <a:p>
            <a:pPr>
              <a:lnSpc>
                <a:spcPct val="150000"/>
              </a:lnSpc>
              <a:buFont typeface="Arial"/>
              <a:buChar char="•"/>
            </a:pPr>
            <a:r>
              <a:rPr lang="en-US" dirty="0">
                <a:ea typeface="+mn-lt"/>
                <a:cs typeface="+mn-lt"/>
              </a:rPr>
              <a:t>With deep networks, this problem is compounded because the gradient values are repeatedly multiplied by small numbers, causing them to diminish exponentially (Hochreiter et al., 1997).</a:t>
            </a:r>
            <a:endParaRPr lang="en-US" dirty="0"/>
          </a:p>
          <a:p>
            <a:pPr marL="0" indent="0">
              <a:buNone/>
            </a:pPr>
            <a:endParaRPr lang="en-US" b="1" dirty="0"/>
          </a:p>
        </p:txBody>
      </p:sp>
    </p:spTree>
    <p:extLst>
      <p:ext uri="{BB962C8B-B14F-4D97-AF65-F5344CB8AC3E}">
        <p14:creationId xmlns:p14="http://schemas.microsoft.com/office/powerpoint/2010/main" val="3390582226"/>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SwellVTI</vt:lpstr>
      <vt:lpstr>Understanding and Addressing Vanishing and Exploding Gradients in Deep Learning</vt:lpstr>
      <vt:lpstr>Sections</vt:lpstr>
      <vt:lpstr>Sections</vt:lpstr>
      <vt:lpstr>Sections</vt:lpstr>
      <vt:lpstr>Introduction</vt:lpstr>
      <vt:lpstr>Introduction</vt:lpstr>
      <vt:lpstr>Why Do Gradients Matter</vt:lpstr>
      <vt:lpstr>Why Do Gradients Matter</vt:lpstr>
      <vt:lpstr>What Are Vanishing and Exploding Gradients?</vt:lpstr>
      <vt:lpstr>What Are Vanishing and Exploding Gradients?</vt:lpstr>
      <vt:lpstr>What Are Vanishing and Exploding Gradients?</vt:lpstr>
      <vt:lpstr>What Are Vanishing and Exploding Gradients?</vt:lpstr>
      <vt:lpstr>What Are Vanishing and Exploding Gradients?</vt:lpstr>
      <vt:lpstr>Diagnosing the Problem with Gradient Logger</vt:lpstr>
      <vt:lpstr>Solutions to Vanishing and Exploding Gradients</vt:lpstr>
      <vt:lpstr>Solutions to Vanishing and Exploding Gradients</vt:lpstr>
      <vt:lpstr>Solutions to Vanishing and Exploding Gradients</vt:lpstr>
      <vt:lpstr>Solutions to Vanishing and Exploding Gradients</vt:lpstr>
      <vt:lpstr>Best Practices for Avoiding Gradient Issues</vt:lpstr>
      <vt:lpstr>Best Practices for Avoiding Gradient Issues</vt:lpstr>
      <vt:lpstr>Best Practices for Avoiding Gradient Issues</vt:lpstr>
      <vt:lpstr>Loss Curves for Different Techniques</vt:lpstr>
      <vt:lpstr>Loss Curves for Different Techniques</vt:lpstr>
      <vt:lpstr>Loss Reduction Over Epochs</vt:lpstr>
      <vt:lpstr>Loss Reduction Over Epochs</vt:lpstr>
      <vt:lpstr>Key Insights</vt:lpstr>
      <vt:lpstr>Key Insights</vt:lpstr>
      <vt:lpstr>Key Insights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456</cp:revision>
  <dcterms:created xsi:type="dcterms:W3CDTF">2024-11-29T13:36:23Z</dcterms:created>
  <dcterms:modified xsi:type="dcterms:W3CDTF">2024-12-04T20:54:42Z</dcterms:modified>
</cp:coreProperties>
</file>