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22.xml" ContentType="application/vnd.openxmlformats-officedocument.presentationml.notesSlide+xml"/>
  <Override PartName="/ppt/charts/chart2.xml" ContentType="application/vnd.openxmlformats-officedocument.drawingml.chart+xml"/>
  <Override PartName="/ppt/drawings/drawing2.xml" ContentType="application/vnd.openxmlformats-officedocument.drawingml.chartshapes+xml"/>
  <Override PartName="/ppt/notesSlides/notesSlide23.xml" ContentType="application/vnd.openxmlformats-officedocument.presentationml.notesSlide+xml"/>
  <Override PartName="/ppt/charts/chart3.xml" ContentType="application/vnd.openxmlformats-officedocument.drawingml.chart+xml"/>
  <Override PartName="/ppt/drawings/drawing3.xml" ContentType="application/vnd.openxmlformats-officedocument.drawingml.chartshapes+xml"/>
  <Override PartName="/ppt/notesSlides/notesSlide24.xml" ContentType="application/vnd.openxmlformats-officedocument.presentationml.notesSlide+xml"/>
  <Override PartName="/ppt/charts/chart4.xml" ContentType="application/vnd.openxmlformats-officedocument.drawingml.chart+xml"/>
  <Override PartName="/ppt/drawings/drawing4.xml" ContentType="application/vnd.openxmlformats-officedocument.drawingml.chartshapes+xml"/>
  <Override PartName="/ppt/notesSlides/notesSlide25.xml" ContentType="application/vnd.openxmlformats-officedocument.presentationml.notesSlide+xml"/>
  <Override PartName="/ppt/charts/chart5.xml" ContentType="application/vnd.openxmlformats-officedocument.drawingml.chart+xml"/>
  <Override PartName="/ppt/drawings/drawing5.xml" ContentType="application/vnd.openxmlformats-officedocument.drawingml.chartshape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hG/GQnYBPTxgcU7PuZT/m1RLK2H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scatterChart>
        <c:scatterStyle val="smoothMarker"/>
        <c:varyColors val="0"/>
        <c:ser>
          <c:idx val="0"/>
          <c:order val="0"/>
          <c:tx>
            <c:strRef>
              <c:f>Sheet1!$B$1</c:f>
              <c:strCache>
                <c:ptCount val="1"/>
                <c:pt idx="0">
                  <c:v>Y-Values</c:v>
                </c:pt>
              </c:strCache>
            </c:strRef>
          </c:tx>
          <c:marker>
            <c:symbol val="none"/>
          </c:marker>
          <c:xVal>
            <c:numRef>
              <c:f>Sheet1!$A$2:$A$6</c:f>
              <c:numCache>
                <c:formatCode>General</c:formatCode>
                <c:ptCount val="5"/>
                <c:pt idx="0">
                  <c:v>0.30000000000000032</c:v>
                </c:pt>
                <c:pt idx="1">
                  <c:v>1</c:v>
                </c:pt>
                <c:pt idx="2">
                  <c:v>2.5</c:v>
                </c:pt>
                <c:pt idx="3">
                  <c:v>3.5</c:v>
                </c:pt>
                <c:pt idx="4">
                  <c:v>4.5</c:v>
                </c:pt>
              </c:numCache>
            </c:numRef>
          </c:xVal>
          <c:yVal>
            <c:numRef>
              <c:f>Sheet1!$B$2:$B$6</c:f>
              <c:numCache>
                <c:formatCode>General</c:formatCode>
                <c:ptCount val="5"/>
                <c:pt idx="0">
                  <c:v>0.30000000000000032</c:v>
                </c:pt>
                <c:pt idx="1">
                  <c:v>2</c:v>
                </c:pt>
                <c:pt idx="2">
                  <c:v>0.70000000000000062</c:v>
                </c:pt>
                <c:pt idx="3">
                  <c:v>2.5</c:v>
                </c:pt>
                <c:pt idx="4">
                  <c:v>0.5</c:v>
                </c:pt>
              </c:numCache>
            </c:numRef>
          </c:yVal>
          <c:smooth val="1"/>
          <c:extLst>
            <c:ext xmlns:c16="http://schemas.microsoft.com/office/drawing/2014/chart" uri="{C3380CC4-5D6E-409C-BE32-E72D297353CC}">
              <c16:uniqueId val="{00000000-FC32-4528-8D07-87E3AEF0A467}"/>
            </c:ext>
          </c:extLst>
        </c:ser>
        <c:dLbls>
          <c:showLegendKey val="0"/>
          <c:showVal val="0"/>
          <c:showCatName val="0"/>
          <c:showSerName val="0"/>
          <c:showPercent val="0"/>
          <c:showBubbleSize val="0"/>
        </c:dLbls>
        <c:axId val="-276360048"/>
        <c:axId val="-276355152"/>
      </c:scatterChart>
      <c:valAx>
        <c:axId val="-276360048"/>
        <c:scaling>
          <c:orientation val="minMax"/>
        </c:scaling>
        <c:delete val="0"/>
        <c:axPos val="b"/>
        <c:numFmt formatCode="General" sourceLinked="1"/>
        <c:majorTickMark val="out"/>
        <c:minorTickMark val="none"/>
        <c:tickLblPos val="nextTo"/>
        <c:crossAx val="-276355152"/>
        <c:crosses val="autoZero"/>
        <c:crossBetween val="midCat"/>
      </c:valAx>
      <c:valAx>
        <c:axId val="-276355152"/>
        <c:scaling>
          <c:orientation val="minMax"/>
        </c:scaling>
        <c:delete val="0"/>
        <c:axPos val="l"/>
        <c:majorGridlines>
          <c:spPr>
            <a:ln w="9525" cap="flat">
              <a:prstDash val="sysDash"/>
            </a:ln>
          </c:spPr>
        </c:majorGridlines>
        <c:numFmt formatCode="General" sourceLinked="1"/>
        <c:majorTickMark val="out"/>
        <c:minorTickMark val="none"/>
        <c:tickLblPos val="nextTo"/>
        <c:crossAx val="-276360048"/>
        <c:crosses val="autoZero"/>
        <c:crossBetween val="midCat"/>
      </c:valAx>
    </c:plotArea>
    <c:plotVisOnly val="1"/>
    <c:dispBlanksAs val="gap"/>
    <c:showDLblsOverMax val="0"/>
  </c:chart>
  <c:txPr>
    <a:bodyPr/>
    <a:lstStyle/>
    <a:p>
      <a:pPr>
        <a:defRPr sz="1800"/>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scatterChart>
        <c:scatterStyle val="smoothMarker"/>
        <c:varyColors val="0"/>
        <c:ser>
          <c:idx val="0"/>
          <c:order val="0"/>
          <c:tx>
            <c:strRef>
              <c:f>Sheet1!$B$1</c:f>
              <c:strCache>
                <c:ptCount val="1"/>
                <c:pt idx="0">
                  <c:v>Y-Values</c:v>
                </c:pt>
              </c:strCache>
            </c:strRef>
          </c:tx>
          <c:marker>
            <c:symbol val="none"/>
          </c:marker>
          <c:xVal>
            <c:numRef>
              <c:f>Sheet1!$A$2:$A$6</c:f>
              <c:numCache>
                <c:formatCode>General</c:formatCode>
                <c:ptCount val="5"/>
                <c:pt idx="0">
                  <c:v>0.30000000000000032</c:v>
                </c:pt>
                <c:pt idx="1">
                  <c:v>1</c:v>
                </c:pt>
                <c:pt idx="2">
                  <c:v>2.5</c:v>
                </c:pt>
                <c:pt idx="3">
                  <c:v>3.5</c:v>
                </c:pt>
                <c:pt idx="4">
                  <c:v>4.5</c:v>
                </c:pt>
              </c:numCache>
            </c:numRef>
          </c:xVal>
          <c:yVal>
            <c:numRef>
              <c:f>Sheet1!$B$2:$B$6</c:f>
              <c:numCache>
                <c:formatCode>General</c:formatCode>
                <c:ptCount val="5"/>
                <c:pt idx="0">
                  <c:v>0.30000000000000032</c:v>
                </c:pt>
                <c:pt idx="1">
                  <c:v>2</c:v>
                </c:pt>
                <c:pt idx="2">
                  <c:v>0.70000000000000062</c:v>
                </c:pt>
                <c:pt idx="3">
                  <c:v>2.5</c:v>
                </c:pt>
                <c:pt idx="4">
                  <c:v>0.5</c:v>
                </c:pt>
              </c:numCache>
            </c:numRef>
          </c:yVal>
          <c:smooth val="1"/>
          <c:extLst>
            <c:ext xmlns:c16="http://schemas.microsoft.com/office/drawing/2014/chart" uri="{C3380CC4-5D6E-409C-BE32-E72D297353CC}">
              <c16:uniqueId val="{00000000-69DF-4513-8CEF-D0C2084EBDC9}"/>
            </c:ext>
          </c:extLst>
        </c:ser>
        <c:dLbls>
          <c:showLegendKey val="0"/>
          <c:showVal val="0"/>
          <c:showCatName val="0"/>
          <c:showSerName val="0"/>
          <c:showPercent val="0"/>
          <c:showBubbleSize val="0"/>
        </c:dLbls>
        <c:axId val="-276364944"/>
        <c:axId val="-276354608"/>
      </c:scatterChart>
      <c:valAx>
        <c:axId val="-276364944"/>
        <c:scaling>
          <c:orientation val="minMax"/>
        </c:scaling>
        <c:delete val="0"/>
        <c:axPos val="b"/>
        <c:numFmt formatCode="General" sourceLinked="1"/>
        <c:majorTickMark val="out"/>
        <c:minorTickMark val="none"/>
        <c:tickLblPos val="nextTo"/>
        <c:crossAx val="-276354608"/>
        <c:crosses val="autoZero"/>
        <c:crossBetween val="midCat"/>
      </c:valAx>
      <c:valAx>
        <c:axId val="-276354608"/>
        <c:scaling>
          <c:orientation val="minMax"/>
        </c:scaling>
        <c:delete val="0"/>
        <c:axPos val="l"/>
        <c:majorGridlines>
          <c:spPr>
            <a:ln w="9525" cap="flat">
              <a:prstDash val="sysDash"/>
            </a:ln>
          </c:spPr>
        </c:majorGridlines>
        <c:numFmt formatCode="General" sourceLinked="1"/>
        <c:majorTickMark val="out"/>
        <c:minorTickMark val="none"/>
        <c:tickLblPos val="nextTo"/>
        <c:crossAx val="-276364944"/>
        <c:crosses val="autoZero"/>
        <c:crossBetween val="midCat"/>
      </c:valAx>
    </c:plotArea>
    <c:plotVisOnly val="1"/>
    <c:dispBlanksAs val="gap"/>
    <c:showDLblsOverMax val="0"/>
  </c:chart>
  <c:txPr>
    <a:bodyPr/>
    <a:lstStyle/>
    <a:p>
      <a:pPr>
        <a:defRPr sz="1800"/>
      </a:pPr>
      <a:endParaRPr lang="en-US"/>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scatterChart>
        <c:scatterStyle val="smoothMarker"/>
        <c:varyColors val="0"/>
        <c:ser>
          <c:idx val="0"/>
          <c:order val="0"/>
          <c:tx>
            <c:strRef>
              <c:f>Sheet1!$B$1</c:f>
              <c:strCache>
                <c:ptCount val="1"/>
                <c:pt idx="0">
                  <c:v>Y-Values</c:v>
                </c:pt>
              </c:strCache>
            </c:strRef>
          </c:tx>
          <c:marker>
            <c:symbol val="none"/>
          </c:marker>
          <c:xVal>
            <c:numRef>
              <c:f>Sheet1!$A$2:$A$6</c:f>
              <c:numCache>
                <c:formatCode>General</c:formatCode>
                <c:ptCount val="5"/>
                <c:pt idx="0">
                  <c:v>0.30000000000000032</c:v>
                </c:pt>
                <c:pt idx="1">
                  <c:v>1</c:v>
                </c:pt>
                <c:pt idx="2">
                  <c:v>2.5</c:v>
                </c:pt>
                <c:pt idx="3">
                  <c:v>3.5</c:v>
                </c:pt>
                <c:pt idx="4">
                  <c:v>4.5</c:v>
                </c:pt>
              </c:numCache>
            </c:numRef>
          </c:xVal>
          <c:yVal>
            <c:numRef>
              <c:f>Sheet1!$B$2:$B$6</c:f>
              <c:numCache>
                <c:formatCode>General</c:formatCode>
                <c:ptCount val="5"/>
                <c:pt idx="0">
                  <c:v>0.30000000000000032</c:v>
                </c:pt>
                <c:pt idx="1">
                  <c:v>2</c:v>
                </c:pt>
                <c:pt idx="2">
                  <c:v>0.70000000000000062</c:v>
                </c:pt>
                <c:pt idx="3">
                  <c:v>2.5</c:v>
                </c:pt>
                <c:pt idx="4">
                  <c:v>0.5</c:v>
                </c:pt>
              </c:numCache>
            </c:numRef>
          </c:yVal>
          <c:smooth val="1"/>
          <c:extLst>
            <c:ext xmlns:c16="http://schemas.microsoft.com/office/drawing/2014/chart" uri="{C3380CC4-5D6E-409C-BE32-E72D297353CC}">
              <c16:uniqueId val="{00000000-01C3-4DAD-ACF6-B1475CFD729B}"/>
            </c:ext>
          </c:extLst>
        </c:ser>
        <c:dLbls>
          <c:showLegendKey val="0"/>
          <c:showVal val="0"/>
          <c:showCatName val="0"/>
          <c:showSerName val="0"/>
          <c:showPercent val="0"/>
          <c:showBubbleSize val="0"/>
        </c:dLbls>
        <c:axId val="-276353520"/>
        <c:axId val="-276354064"/>
      </c:scatterChart>
      <c:valAx>
        <c:axId val="-276353520"/>
        <c:scaling>
          <c:orientation val="minMax"/>
        </c:scaling>
        <c:delete val="0"/>
        <c:axPos val="b"/>
        <c:numFmt formatCode="General" sourceLinked="1"/>
        <c:majorTickMark val="out"/>
        <c:minorTickMark val="none"/>
        <c:tickLblPos val="nextTo"/>
        <c:crossAx val="-276354064"/>
        <c:crosses val="autoZero"/>
        <c:crossBetween val="midCat"/>
      </c:valAx>
      <c:valAx>
        <c:axId val="-276354064"/>
        <c:scaling>
          <c:orientation val="minMax"/>
        </c:scaling>
        <c:delete val="0"/>
        <c:axPos val="l"/>
        <c:majorGridlines>
          <c:spPr>
            <a:ln w="9525" cap="flat">
              <a:prstDash val="sysDash"/>
            </a:ln>
          </c:spPr>
        </c:majorGridlines>
        <c:numFmt formatCode="General" sourceLinked="1"/>
        <c:majorTickMark val="out"/>
        <c:minorTickMark val="none"/>
        <c:tickLblPos val="nextTo"/>
        <c:crossAx val="-276353520"/>
        <c:crosses val="autoZero"/>
        <c:crossBetween val="midCat"/>
      </c:valAx>
    </c:plotArea>
    <c:plotVisOnly val="1"/>
    <c:dispBlanksAs val="gap"/>
    <c:showDLblsOverMax val="0"/>
  </c:chart>
  <c:txPr>
    <a:bodyPr/>
    <a:lstStyle/>
    <a:p>
      <a:pPr>
        <a:defRPr sz="1800"/>
      </a:pPr>
      <a:endParaRPr lang="en-US"/>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scatterChart>
        <c:scatterStyle val="smoothMarker"/>
        <c:varyColors val="0"/>
        <c:ser>
          <c:idx val="0"/>
          <c:order val="0"/>
          <c:tx>
            <c:strRef>
              <c:f>Sheet1!$B$1</c:f>
              <c:strCache>
                <c:ptCount val="1"/>
                <c:pt idx="0">
                  <c:v>Y-Values</c:v>
                </c:pt>
              </c:strCache>
            </c:strRef>
          </c:tx>
          <c:marker>
            <c:symbol val="none"/>
          </c:marker>
          <c:xVal>
            <c:numRef>
              <c:f>Sheet1!$A$2:$A$6</c:f>
              <c:numCache>
                <c:formatCode>General</c:formatCode>
                <c:ptCount val="5"/>
                <c:pt idx="0">
                  <c:v>0.30000000000000032</c:v>
                </c:pt>
                <c:pt idx="1">
                  <c:v>1</c:v>
                </c:pt>
                <c:pt idx="2">
                  <c:v>2.5</c:v>
                </c:pt>
                <c:pt idx="3">
                  <c:v>3.5</c:v>
                </c:pt>
                <c:pt idx="4">
                  <c:v>4.5</c:v>
                </c:pt>
              </c:numCache>
            </c:numRef>
          </c:xVal>
          <c:yVal>
            <c:numRef>
              <c:f>Sheet1!$B$2:$B$6</c:f>
              <c:numCache>
                <c:formatCode>General</c:formatCode>
                <c:ptCount val="5"/>
                <c:pt idx="0">
                  <c:v>0.30000000000000032</c:v>
                </c:pt>
                <c:pt idx="1">
                  <c:v>2</c:v>
                </c:pt>
                <c:pt idx="2">
                  <c:v>0.70000000000000062</c:v>
                </c:pt>
                <c:pt idx="3">
                  <c:v>2.5</c:v>
                </c:pt>
                <c:pt idx="4">
                  <c:v>0.5</c:v>
                </c:pt>
              </c:numCache>
            </c:numRef>
          </c:yVal>
          <c:smooth val="1"/>
          <c:extLst>
            <c:ext xmlns:c16="http://schemas.microsoft.com/office/drawing/2014/chart" uri="{C3380CC4-5D6E-409C-BE32-E72D297353CC}">
              <c16:uniqueId val="{00000000-87B8-4367-940F-1CEB602784E9}"/>
            </c:ext>
          </c:extLst>
        </c:ser>
        <c:dLbls>
          <c:showLegendKey val="0"/>
          <c:showVal val="0"/>
          <c:showCatName val="0"/>
          <c:showSerName val="0"/>
          <c:showPercent val="0"/>
          <c:showBubbleSize val="0"/>
        </c:dLbls>
        <c:axId val="-276361680"/>
        <c:axId val="-429486672"/>
      </c:scatterChart>
      <c:valAx>
        <c:axId val="-276361680"/>
        <c:scaling>
          <c:orientation val="minMax"/>
        </c:scaling>
        <c:delete val="0"/>
        <c:axPos val="b"/>
        <c:numFmt formatCode="General" sourceLinked="1"/>
        <c:majorTickMark val="out"/>
        <c:minorTickMark val="none"/>
        <c:tickLblPos val="nextTo"/>
        <c:crossAx val="-429486672"/>
        <c:crosses val="autoZero"/>
        <c:crossBetween val="midCat"/>
      </c:valAx>
      <c:valAx>
        <c:axId val="-429486672"/>
        <c:scaling>
          <c:orientation val="minMax"/>
        </c:scaling>
        <c:delete val="0"/>
        <c:axPos val="l"/>
        <c:majorGridlines>
          <c:spPr>
            <a:ln w="9525" cap="flat">
              <a:prstDash val="sysDash"/>
            </a:ln>
          </c:spPr>
        </c:majorGridlines>
        <c:numFmt formatCode="General" sourceLinked="1"/>
        <c:majorTickMark val="out"/>
        <c:minorTickMark val="none"/>
        <c:tickLblPos val="nextTo"/>
        <c:crossAx val="-276361680"/>
        <c:crosses val="autoZero"/>
        <c:crossBetween val="midCat"/>
      </c:valAx>
    </c:plotArea>
    <c:plotVisOnly val="1"/>
    <c:dispBlanksAs val="gap"/>
    <c:showDLblsOverMax val="0"/>
  </c:chart>
  <c:txPr>
    <a:bodyPr/>
    <a:lstStyle/>
    <a:p>
      <a:pPr>
        <a:defRPr sz="1800"/>
      </a:pPr>
      <a:endParaRPr lang="en-US"/>
    </a:p>
  </c:txPr>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scatterChart>
        <c:scatterStyle val="smoothMarker"/>
        <c:varyColors val="0"/>
        <c:ser>
          <c:idx val="0"/>
          <c:order val="0"/>
          <c:tx>
            <c:strRef>
              <c:f>Sheet1!$B$1</c:f>
              <c:strCache>
                <c:ptCount val="1"/>
                <c:pt idx="0">
                  <c:v>Y-Values</c:v>
                </c:pt>
              </c:strCache>
            </c:strRef>
          </c:tx>
          <c:marker>
            <c:symbol val="none"/>
          </c:marker>
          <c:xVal>
            <c:numRef>
              <c:f>Sheet1!$A$2:$A$6</c:f>
              <c:numCache>
                <c:formatCode>General</c:formatCode>
                <c:ptCount val="5"/>
                <c:pt idx="0">
                  <c:v>0.30000000000000032</c:v>
                </c:pt>
                <c:pt idx="1">
                  <c:v>1</c:v>
                </c:pt>
                <c:pt idx="2">
                  <c:v>2.5</c:v>
                </c:pt>
                <c:pt idx="3">
                  <c:v>3.5</c:v>
                </c:pt>
                <c:pt idx="4">
                  <c:v>4.5</c:v>
                </c:pt>
              </c:numCache>
            </c:numRef>
          </c:xVal>
          <c:yVal>
            <c:numRef>
              <c:f>Sheet1!$B$2:$B$6</c:f>
              <c:numCache>
                <c:formatCode>General</c:formatCode>
                <c:ptCount val="5"/>
                <c:pt idx="0">
                  <c:v>0.30000000000000032</c:v>
                </c:pt>
                <c:pt idx="1">
                  <c:v>2</c:v>
                </c:pt>
                <c:pt idx="2">
                  <c:v>0.70000000000000062</c:v>
                </c:pt>
                <c:pt idx="3">
                  <c:v>2.5</c:v>
                </c:pt>
                <c:pt idx="4">
                  <c:v>0.5</c:v>
                </c:pt>
              </c:numCache>
            </c:numRef>
          </c:yVal>
          <c:smooth val="1"/>
          <c:extLst>
            <c:ext xmlns:c16="http://schemas.microsoft.com/office/drawing/2014/chart" uri="{C3380CC4-5D6E-409C-BE32-E72D297353CC}">
              <c16:uniqueId val="{00000000-ABCB-4613-AAE1-EB43A4699F33}"/>
            </c:ext>
          </c:extLst>
        </c:ser>
        <c:dLbls>
          <c:showLegendKey val="0"/>
          <c:showVal val="0"/>
          <c:showCatName val="0"/>
          <c:showSerName val="0"/>
          <c:showPercent val="0"/>
          <c:showBubbleSize val="0"/>
        </c:dLbls>
        <c:axId val="-142531264"/>
        <c:axId val="-142527456"/>
      </c:scatterChart>
      <c:valAx>
        <c:axId val="-142531264"/>
        <c:scaling>
          <c:orientation val="minMax"/>
        </c:scaling>
        <c:delete val="0"/>
        <c:axPos val="b"/>
        <c:numFmt formatCode="General" sourceLinked="1"/>
        <c:majorTickMark val="out"/>
        <c:minorTickMark val="none"/>
        <c:tickLblPos val="nextTo"/>
        <c:crossAx val="-142527456"/>
        <c:crosses val="autoZero"/>
        <c:crossBetween val="midCat"/>
      </c:valAx>
      <c:valAx>
        <c:axId val="-142527456"/>
        <c:scaling>
          <c:orientation val="minMax"/>
        </c:scaling>
        <c:delete val="0"/>
        <c:axPos val="l"/>
        <c:majorGridlines>
          <c:spPr>
            <a:ln w="9525" cap="flat">
              <a:prstDash val="sysDash"/>
            </a:ln>
          </c:spPr>
        </c:majorGridlines>
        <c:numFmt formatCode="General" sourceLinked="1"/>
        <c:majorTickMark val="out"/>
        <c:minorTickMark val="none"/>
        <c:tickLblPos val="nextTo"/>
        <c:crossAx val="-142531264"/>
        <c:crosses val="autoZero"/>
        <c:crossBetween val="midCat"/>
      </c:valAx>
    </c:plotArea>
    <c:plotVisOnly val="1"/>
    <c:dispBlanksAs val="gap"/>
    <c:showDLblsOverMax val="0"/>
  </c:chart>
  <c:txPr>
    <a:bodyPr/>
    <a:lstStyle/>
    <a:p>
      <a:pPr>
        <a:defRPr sz="1800"/>
      </a:pPr>
      <a:endParaRPr lang="en-US"/>
    </a:p>
  </c:txPr>
  <c:externalData r:id="rId1">
    <c:autoUpdate val="0"/>
  </c:externalData>
  <c:userShapes r:id="rId2"/>
</c:chartSpace>
</file>

<file path=ppt/drawings/_rels/vmlDrawing1.v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png"/></Relationships>
</file>

<file path=ppt/drawings/drawing1.xml><?xml version="1.0" encoding="utf-8"?>
<c:userShapes xmlns:c="http://schemas.openxmlformats.org/drawingml/2006/chart">
  <cdr:relSizeAnchor xmlns:cdr="http://schemas.openxmlformats.org/drawingml/2006/chartDrawing">
    <cdr:from>
      <cdr:x>0.15931</cdr:x>
      <cdr:y>0.66667</cdr:y>
    </cdr:from>
    <cdr:to>
      <cdr:x>0.18104</cdr:x>
      <cdr:y>0.70922</cdr:y>
    </cdr:to>
    <cdr:sp macro="" textlink="">
      <cdr:nvSpPr>
        <cdr:cNvPr id="2" name="Flowchart: Connector 1"/>
        <cdr:cNvSpPr/>
      </cdr:nvSpPr>
      <cdr:spPr>
        <a:xfrm xmlns:a="http://schemas.openxmlformats.org/drawingml/2006/main">
          <a:off x="990600" y="2133600"/>
          <a:ext cx="135111" cy="136187"/>
        </a:xfrm>
        <a:prstGeom xmlns:a="http://schemas.openxmlformats.org/drawingml/2006/main" prst="flowChartConnector">
          <a:avLst/>
        </a:prstGeom>
        <a:solidFill xmlns:a="http://schemas.openxmlformats.org/drawingml/2006/main">
          <a:schemeClr val="tx2">
            <a:lumMod val="75000"/>
          </a:schemeClr>
        </a:solidFill>
        <a:ln xmlns:a="http://schemas.openxmlformats.org/drawingml/2006/main">
          <a:solidFill>
            <a:srgbClr val="C0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p xmlns:a="http://schemas.openxmlformats.org/drawingml/2006/main">
          <a:endParaRPr lang="en-US" dirty="0">
            <a:solidFill>
              <a:srgbClr val="C00000"/>
            </a:solidFill>
          </a:endParaRPr>
        </a:p>
      </cdr:txBody>
    </cdr:sp>
  </cdr:relSizeAnchor>
  <cdr:relSizeAnchor xmlns:cdr="http://schemas.openxmlformats.org/drawingml/2006/chartDrawing">
    <cdr:from>
      <cdr:x>0.58273</cdr:x>
      <cdr:y>0.50328</cdr:y>
    </cdr:from>
    <cdr:to>
      <cdr:x>0.60446</cdr:x>
      <cdr:y>0.54583</cdr:y>
    </cdr:to>
    <cdr:sp macro="" textlink="">
      <cdr:nvSpPr>
        <cdr:cNvPr id="4" name="Flowchart: Connector 3"/>
        <cdr:cNvSpPr/>
      </cdr:nvSpPr>
      <cdr:spPr>
        <a:xfrm xmlns:a="http://schemas.openxmlformats.org/drawingml/2006/main">
          <a:off x="4087026" y="1802450"/>
          <a:ext cx="152400" cy="152400"/>
        </a:xfrm>
        <a:prstGeom xmlns:a="http://schemas.openxmlformats.org/drawingml/2006/main" prst="flowChartConnector">
          <a:avLst/>
        </a:prstGeom>
        <a:solidFill xmlns:a="http://schemas.openxmlformats.org/drawingml/2006/main">
          <a:srgbClr val="4F271C">
            <a:lumMod val="75000"/>
          </a:srgbClr>
        </a:solidFill>
        <a:ln xmlns:a="http://schemas.openxmlformats.org/drawingml/2006/main" w="19050" cap="flat" cmpd="sng" algn="ctr">
          <a:solidFill>
            <a:srgbClr val="C00000"/>
          </a:solid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ysClr val="window" lastClr="FFFFFF"/>
              </a:solidFill>
              <a:latin typeface="Tw Cen MT"/>
            </a:defRPr>
          </a:lvl1pPr>
          <a:lvl2pPr marL="457200" indent="0">
            <a:defRPr sz="1100">
              <a:solidFill>
                <a:sysClr val="window" lastClr="FFFFFF"/>
              </a:solidFill>
              <a:latin typeface="Tw Cen MT"/>
            </a:defRPr>
          </a:lvl2pPr>
          <a:lvl3pPr marL="914400" indent="0">
            <a:defRPr sz="1100">
              <a:solidFill>
                <a:sysClr val="window" lastClr="FFFFFF"/>
              </a:solidFill>
              <a:latin typeface="Tw Cen MT"/>
            </a:defRPr>
          </a:lvl3pPr>
          <a:lvl4pPr marL="1371600" indent="0">
            <a:defRPr sz="1100">
              <a:solidFill>
                <a:sysClr val="window" lastClr="FFFFFF"/>
              </a:solidFill>
              <a:latin typeface="Tw Cen MT"/>
            </a:defRPr>
          </a:lvl4pPr>
          <a:lvl5pPr marL="1828800" indent="0">
            <a:defRPr sz="1100">
              <a:solidFill>
                <a:sysClr val="window" lastClr="FFFFFF"/>
              </a:solidFill>
              <a:latin typeface="Tw Cen MT"/>
            </a:defRPr>
          </a:lvl5pPr>
          <a:lvl6pPr marL="2286000" indent="0">
            <a:defRPr sz="1100">
              <a:solidFill>
                <a:sysClr val="window" lastClr="FFFFFF"/>
              </a:solidFill>
              <a:latin typeface="Tw Cen MT"/>
            </a:defRPr>
          </a:lvl6pPr>
          <a:lvl7pPr marL="2743200" indent="0">
            <a:defRPr sz="1100">
              <a:solidFill>
                <a:sysClr val="window" lastClr="FFFFFF"/>
              </a:solidFill>
              <a:latin typeface="Tw Cen MT"/>
            </a:defRPr>
          </a:lvl7pPr>
          <a:lvl8pPr marL="3200400" indent="0">
            <a:defRPr sz="1100">
              <a:solidFill>
                <a:sysClr val="window" lastClr="FFFFFF"/>
              </a:solidFill>
              <a:latin typeface="Tw Cen MT"/>
            </a:defRPr>
          </a:lvl8pPr>
          <a:lvl9pPr marL="3657600" indent="0">
            <a:defRPr sz="1100">
              <a:solidFill>
                <a:sysClr val="window" lastClr="FFFFFF"/>
              </a:solidFill>
              <a:latin typeface="Tw Cen MT"/>
            </a:defRPr>
          </a:lvl9pPr>
        </a:lstStyle>
        <a:p xmlns:a="http://schemas.openxmlformats.org/drawingml/2006/main">
          <a:endParaRPr lang="en-US" dirty="0">
            <a:solidFill>
              <a:srgbClr val="C00000"/>
            </a:solidFill>
          </a:endParaRPr>
        </a:p>
      </cdr:txBody>
    </cdr:sp>
  </cdr:relSizeAnchor>
  <cdr:relSizeAnchor xmlns:cdr="http://schemas.openxmlformats.org/drawingml/2006/chartDrawing">
    <cdr:from>
      <cdr:x>0.78225</cdr:x>
      <cdr:y>0.3617</cdr:y>
    </cdr:from>
    <cdr:to>
      <cdr:x>0.80398</cdr:x>
      <cdr:y>0.40426</cdr:y>
    </cdr:to>
    <cdr:sp macro="" textlink="">
      <cdr:nvSpPr>
        <cdr:cNvPr id="5" name="Flowchart: Connector 4"/>
        <cdr:cNvSpPr/>
      </cdr:nvSpPr>
      <cdr:spPr>
        <a:xfrm xmlns:a="http://schemas.openxmlformats.org/drawingml/2006/main">
          <a:off x="5486400" y="1295400"/>
          <a:ext cx="152400" cy="152400"/>
        </a:xfrm>
        <a:prstGeom xmlns:a="http://schemas.openxmlformats.org/drawingml/2006/main" prst="flowChartConnector">
          <a:avLst/>
        </a:prstGeom>
        <a:solidFill xmlns:a="http://schemas.openxmlformats.org/drawingml/2006/main">
          <a:srgbClr val="4F271C">
            <a:lumMod val="75000"/>
          </a:srgbClr>
        </a:solidFill>
        <a:ln xmlns:a="http://schemas.openxmlformats.org/drawingml/2006/main" w="19050" cap="flat" cmpd="sng" algn="ctr">
          <a:solidFill>
            <a:srgbClr val="C00000"/>
          </a:solid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ysClr val="window" lastClr="FFFFFF"/>
              </a:solidFill>
              <a:latin typeface="Tw Cen MT"/>
            </a:defRPr>
          </a:lvl1pPr>
          <a:lvl2pPr marL="457200" indent="0">
            <a:defRPr sz="1100">
              <a:solidFill>
                <a:sysClr val="window" lastClr="FFFFFF"/>
              </a:solidFill>
              <a:latin typeface="Tw Cen MT"/>
            </a:defRPr>
          </a:lvl2pPr>
          <a:lvl3pPr marL="914400" indent="0">
            <a:defRPr sz="1100">
              <a:solidFill>
                <a:sysClr val="window" lastClr="FFFFFF"/>
              </a:solidFill>
              <a:latin typeface="Tw Cen MT"/>
            </a:defRPr>
          </a:lvl3pPr>
          <a:lvl4pPr marL="1371600" indent="0">
            <a:defRPr sz="1100">
              <a:solidFill>
                <a:sysClr val="window" lastClr="FFFFFF"/>
              </a:solidFill>
              <a:latin typeface="Tw Cen MT"/>
            </a:defRPr>
          </a:lvl4pPr>
          <a:lvl5pPr marL="1828800" indent="0">
            <a:defRPr sz="1100">
              <a:solidFill>
                <a:sysClr val="window" lastClr="FFFFFF"/>
              </a:solidFill>
              <a:latin typeface="Tw Cen MT"/>
            </a:defRPr>
          </a:lvl5pPr>
          <a:lvl6pPr marL="2286000" indent="0">
            <a:defRPr sz="1100">
              <a:solidFill>
                <a:sysClr val="window" lastClr="FFFFFF"/>
              </a:solidFill>
              <a:latin typeface="Tw Cen MT"/>
            </a:defRPr>
          </a:lvl6pPr>
          <a:lvl7pPr marL="2743200" indent="0">
            <a:defRPr sz="1100">
              <a:solidFill>
                <a:sysClr val="window" lastClr="FFFFFF"/>
              </a:solidFill>
              <a:latin typeface="Tw Cen MT"/>
            </a:defRPr>
          </a:lvl7pPr>
          <a:lvl8pPr marL="3200400" indent="0">
            <a:defRPr sz="1100">
              <a:solidFill>
                <a:sysClr val="window" lastClr="FFFFFF"/>
              </a:solidFill>
              <a:latin typeface="Tw Cen MT"/>
            </a:defRPr>
          </a:lvl8pPr>
          <a:lvl9pPr marL="3657600" indent="0">
            <a:defRPr sz="1100">
              <a:solidFill>
                <a:sysClr val="window" lastClr="FFFFFF"/>
              </a:solidFill>
              <a:latin typeface="Tw Cen MT"/>
            </a:defRPr>
          </a:lvl9pPr>
        </a:lstStyle>
        <a:p xmlns:a="http://schemas.openxmlformats.org/drawingml/2006/main">
          <a:endParaRPr lang="en-US" dirty="0">
            <a:solidFill>
              <a:srgbClr val="C00000"/>
            </a:solidFill>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0.15931</cdr:x>
      <cdr:y>0.66667</cdr:y>
    </cdr:from>
    <cdr:to>
      <cdr:x>0.18104</cdr:x>
      <cdr:y>0.70922</cdr:y>
    </cdr:to>
    <cdr:sp macro="" textlink="">
      <cdr:nvSpPr>
        <cdr:cNvPr id="2" name="Flowchart: Connector 1"/>
        <cdr:cNvSpPr/>
      </cdr:nvSpPr>
      <cdr:spPr>
        <a:xfrm xmlns:a="http://schemas.openxmlformats.org/drawingml/2006/main">
          <a:off x="990600" y="2133600"/>
          <a:ext cx="135111" cy="136187"/>
        </a:xfrm>
        <a:prstGeom xmlns:a="http://schemas.openxmlformats.org/drawingml/2006/main" prst="flowChartConnector">
          <a:avLst/>
        </a:prstGeom>
        <a:solidFill xmlns:a="http://schemas.openxmlformats.org/drawingml/2006/main">
          <a:schemeClr val="tx2">
            <a:lumMod val="75000"/>
          </a:schemeClr>
        </a:solidFill>
        <a:ln xmlns:a="http://schemas.openxmlformats.org/drawingml/2006/main">
          <a:solidFill>
            <a:srgbClr val="C0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p xmlns:a="http://schemas.openxmlformats.org/drawingml/2006/main">
          <a:endParaRPr lang="en-US" dirty="0">
            <a:solidFill>
              <a:srgbClr val="C00000"/>
            </a:solidFill>
          </a:endParaRPr>
        </a:p>
      </cdr:txBody>
    </cdr:sp>
  </cdr:relSizeAnchor>
  <cdr:relSizeAnchor xmlns:cdr="http://schemas.openxmlformats.org/drawingml/2006/chartDrawing">
    <cdr:from>
      <cdr:x>0.58273</cdr:x>
      <cdr:y>0.50328</cdr:y>
    </cdr:from>
    <cdr:to>
      <cdr:x>0.60446</cdr:x>
      <cdr:y>0.54583</cdr:y>
    </cdr:to>
    <cdr:sp macro="" textlink="">
      <cdr:nvSpPr>
        <cdr:cNvPr id="4" name="Flowchart: Connector 3"/>
        <cdr:cNvSpPr/>
      </cdr:nvSpPr>
      <cdr:spPr>
        <a:xfrm xmlns:a="http://schemas.openxmlformats.org/drawingml/2006/main">
          <a:off x="4087026" y="1802450"/>
          <a:ext cx="152400" cy="152400"/>
        </a:xfrm>
        <a:prstGeom xmlns:a="http://schemas.openxmlformats.org/drawingml/2006/main" prst="flowChartConnector">
          <a:avLst/>
        </a:prstGeom>
        <a:solidFill xmlns:a="http://schemas.openxmlformats.org/drawingml/2006/main">
          <a:srgbClr val="4F271C">
            <a:lumMod val="75000"/>
          </a:srgbClr>
        </a:solidFill>
        <a:ln xmlns:a="http://schemas.openxmlformats.org/drawingml/2006/main" w="19050" cap="flat" cmpd="sng" algn="ctr">
          <a:solidFill>
            <a:srgbClr val="C00000"/>
          </a:solid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ysClr val="window" lastClr="FFFFFF"/>
              </a:solidFill>
              <a:latin typeface="Tw Cen MT"/>
            </a:defRPr>
          </a:lvl1pPr>
          <a:lvl2pPr marL="457200" indent="0">
            <a:defRPr sz="1100">
              <a:solidFill>
                <a:sysClr val="window" lastClr="FFFFFF"/>
              </a:solidFill>
              <a:latin typeface="Tw Cen MT"/>
            </a:defRPr>
          </a:lvl2pPr>
          <a:lvl3pPr marL="914400" indent="0">
            <a:defRPr sz="1100">
              <a:solidFill>
                <a:sysClr val="window" lastClr="FFFFFF"/>
              </a:solidFill>
              <a:latin typeface="Tw Cen MT"/>
            </a:defRPr>
          </a:lvl3pPr>
          <a:lvl4pPr marL="1371600" indent="0">
            <a:defRPr sz="1100">
              <a:solidFill>
                <a:sysClr val="window" lastClr="FFFFFF"/>
              </a:solidFill>
              <a:latin typeface="Tw Cen MT"/>
            </a:defRPr>
          </a:lvl4pPr>
          <a:lvl5pPr marL="1828800" indent="0">
            <a:defRPr sz="1100">
              <a:solidFill>
                <a:sysClr val="window" lastClr="FFFFFF"/>
              </a:solidFill>
              <a:latin typeface="Tw Cen MT"/>
            </a:defRPr>
          </a:lvl5pPr>
          <a:lvl6pPr marL="2286000" indent="0">
            <a:defRPr sz="1100">
              <a:solidFill>
                <a:sysClr val="window" lastClr="FFFFFF"/>
              </a:solidFill>
              <a:latin typeface="Tw Cen MT"/>
            </a:defRPr>
          </a:lvl6pPr>
          <a:lvl7pPr marL="2743200" indent="0">
            <a:defRPr sz="1100">
              <a:solidFill>
                <a:sysClr val="window" lastClr="FFFFFF"/>
              </a:solidFill>
              <a:latin typeface="Tw Cen MT"/>
            </a:defRPr>
          </a:lvl7pPr>
          <a:lvl8pPr marL="3200400" indent="0">
            <a:defRPr sz="1100">
              <a:solidFill>
                <a:sysClr val="window" lastClr="FFFFFF"/>
              </a:solidFill>
              <a:latin typeface="Tw Cen MT"/>
            </a:defRPr>
          </a:lvl8pPr>
          <a:lvl9pPr marL="3657600" indent="0">
            <a:defRPr sz="1100">
              <a:solidFill>
                <a:sysClr val="window" lastClr="FFFFFF"/>
              </a:solidFill>
              <a:latin typeface="Tw Cen MT"/>
            </a:defRPr>
          </a:lvl9pPr>
        </a:lstStyle>
        <a:p xmlns:a="http://schemas.openxmlformats.org/drawingml/2006/main">
          <a:endParaRPr lang="en-US" dirty="0">
            <a:solidFill>
              <a:srgbClr val="C00000"/>
            </a:solidFill>
          </a:endParaRPr>
        </a:p>
      </cdr:txBody>
    </cdr:sp>
  </cdr:relSizeAnchor>
  <cdr:relSizeAnchor xmlns:cdr="http://schemas.openxmlformats.org/drawingml/2006/chartDrawing">
    <cdr:from>
      <cdr:x>0.78225</cdr:x>
      <cdr:y>0.3617</cdr:y>
    </cdr:from>
    <cdr:to>
      <cdr:x>0.80398</cdr:x>
      <cdr:y>0.40426</cdr:y>
    </cdr:to>
    <cdr:sp macro="" textlink="">
      <cdr:nvSpPr>
        <cdr:cNvPr id="5" name="Flowchart: Connector 4"/>
        <cdr:cNvSpPr/>
      </cdr:nvSpPr>
      <cdr:spPr>
        <a:xfrm xmlns:a="http://schemas.openxmlformats.org/drawingml/2006/main">
          <a:off x="5486400" y="1295400"/>
          <a:ext cx="152400" cy="152400"/>
        </a:xfrm>
        <a:prstGeom xmlns:a="http://schemas.openxmlformats.org/drawingml/2006/main" prst="flowChartConnector">
          <a:avLst/>
        </a:prstGeom>
        <a:solidFill xmlns:a="http://schemas.openxmlformats.org/drawingml/2006/main">
          <a:srgbClr val="4F271C">
            <a:lumMod val="75000"/>
          </a:srgbClr>
        </a:solidFill>
        <a:ln xmlns:a="http://schemas.openxmlformats.org/drawingml/2006/main" w="19050" cap="flat" cmpd="sng" algn="ctr">
          <a:solidFill>
            <a:srgbClr val="C00000"/>
          </a:solid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ysClr val="window" lastClr="FFFFFF"/>
              </a:solidFill>
              <a:latin typeface="Tw Cen MT"/>
            </a:defRPr>
          </a:lvl1pPr>
          <a:lvl2pPr marL="457200" indent="0">
            <a:defRPr sz="1100">
              <a:solidFill>
                <a:sysClr val="window" lastClr="FFFFFF"/>
              </a:solidFill>
              <a:latin typeface="Tw Cen MT"/>
            </a:defRPr>
          </a:lvl2pPr>
          <a:lvl3pPr marL="914400" indent="0">
            <a:defRPr sz="1100">
              <a:solidFill>
                <a:sysClr val="window" lastClr="FFFFFF"/>
              </a:solidFill>
              <a:latin typeface="Tw Cen MT"/>
            </a:defRPr>
          </a:lvl3pPr>
          <a:lvl4pPr marL="1371600" indent="0">
            <a:defRPr sz="1100">
              <a:solidFill>
                <a:sysClr val="window" lastClr="FFFFFF"/>
              </a:solidFill>
              <a:latin typeface="Tw Cen MT"/>
            </a:defRPr>
          </a:lvl4pPr>
          <a:lvl5pPr marL="1828800" indent="0">
            <a:defRPr sz="1100">
              <a:solidFill>
                <a:sysClr val="window" lastClr="FFFFFF"/>
              </a:solidFill>
              <a:latin typeface="Tw Cen MT"/>
            </a:defRPr>
          </a:lvl5pPr>
          <a:lvl6pPr marL="2286000" indent="0">
            <a:defRPr sz="1100">
              <a:solidFill>
                <a:sysClr val="window" lastClr="FFFFFF"/>
              </a:solidFill>
              <a:latin typeface="Tw Cen MT"/>
            </a:defRPr>
          </a:lvl6pPr>
          <a:lvl7pPr marL="2743200" indent="0">
            <a:defRPr sz="1100">
              <a:solidFill>
                <a:sysClr val="window" lastClr="FFFFFF"/>
              </a:solidFill>
              <a:latin typeface="Tw Cen MT"/>
            </a:defRPr>
          </a:lvl7pPr>
          <a:lvl8pPr marL="3200400" indent="0">
            <a:defRPr sz="1100">
              <a:solidFill>
                <a:sysClr val="window" lastClr="FFFFFF"/>
              </a:solidFill>
              <a:latin typeface="Tw Cen MT"/>
            </a:defRPr>
          </a:lvl8pPr>
          <a:lvl9pPr marL="3657600" indent="0">
            <a:defRPr sz="1100">
              <a:solidFill>
                <a:sysClr val="window" lastClr="FFFFFF"/>
              </a:solidFill>
              <a:latin typeface="Tw Cen MT"/>
            </a:defRPr>
          </a:lvl9pPr>
        </a:lstStyle>
        <a:p xmlns:a="http://schemas.openxmlformats.org/drawingml/2006/main">
          <a:endParaRPr lang="en-US" dirty="0">
            <a:solidFill>
              <a:srgbClr val="C00000"/>
            </a:solidFill>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0.19608</cdr:x>
      <cdr:y>0.45238</cdr:y>
    </cdr:from>
    <cdr:to>
      <cdr:x>0.21781</cdr:x>
      <cdr:y>0.49493</cdr:y>
    </cdr:to>
    <cdr:sp macro="" textlink="">
      <cdr:nvSpPr>
        <cdr:cNvPr id="2" name="Flowchart: Connector 1"/>
        <cdr:cNvSpPr/>
      </cdr:nvSpPr>
      <cdr:spPr>
        <a:xfrm xmlns:a="http://schemas.openxmlformats.org/drawingml/2006/main">
          <a:off x="1219200" y="1447800"/>
          <a:ext cx="135115" cy="136177"/>
        </a:xfrm>
        <a:prstGeom xmlns:a="http://schemas.openxmlformats.org/drawingml/2006/main" prst="flowChartConnector">
          <a:avLst/>
        </a:prstGeom>
        <a:solidFill xmlns:a="http://schemas.openxmlformats.org/drawingml/2006/main">
          <a:schemeClr val="tx2">
            <a:lumMod val="75000"/>
          </a:schemeClr>
        </a:solidFill>
        <a:ln xmlns:a="http://schemas.openxmlformats.org/drawingml/2006/main">
          <a:solidFill>
            <a:srgbClr val="C0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p xmlns:a="http://schemas.openxmlformats.org/drawingml/2006/main">
          <a:endParaRPr lang="en-US" dirty="0">
            <a:solidFill>
              <a:srgbClr val="C00000"/>
            </a:solidFill>
          </a:endParaRPr>
        </a:p>
      </cdr:txBody>
    </cdr:sp>
  </cdr:relSizeAnchor>
  <cdr:relSizeAnchor xmlns:cdr="http://schemas.openxmlformats.org/drawingml/2006/chartDrawing">
    <cdr:from>
      <cdr:x>0.47885</cdr:x>
      <cdr:y>0.58917</cdr:y>
    </cdr:from>
    <cdr:to>
      <cdr:x>0.50058</cdr:x>
      <cdr:y>0.63172</cdr:y>
    </cdr:to>
    <cdr:sp macro="" textlink="">
      <cdr:nvSpPr>
        <cdr:cNvPr id="4" name="Flowchart: Connector 3"/>
        <cdr:cNvSpPr/>
      </cdr:nvSpPr>
      <cdr:spPr>
        <a:xfrm xmlns:a="http://schemas.openxmlformats.org/drawingml/2006/main">
          <a:off x="2977449" y="1885587"/>
          <a:ext cx="135115" cy="136177"/>
        </a:xfrm>
        <a:prstGeom xmlns:a="http://schemas.openxmlformats.org/drawingml/2006/main" prst="flowChartConnector">
          <a:avLst/>
        </a:prstGeom>
        <a:solidFill xmlns:a="http://schemas.openxmlformats.org/drawingml/2006/main">
          <a:srgbClr val="4F271C">
            <a:lumMod val="75000"/>
          </a:srgbClr>
        </a:solidFill>
        <a:ln xmlns:a="http://schemas.openxmlformats.org/drawingml/2006/main" w="19050" cap="flat" cmpd="sng" algn="ctr">
          <a:solidFill>
            <a:srgbClr val="C00000"/>
          </a:solid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ysClr val="window" lastClr="FFFFFF"/>
              </a:solidFill>
              <a:latin typeface="Tw Cen MT"/>
            </a:defRPr>
          </a:lvl1pPr>
          <a:lvl2pPr marL="457200" indent="0">
            <a:defRPr sz="1100">
              <a:solidFill>
                <a:sysClr val="window" lastClr="FFFFFF"/>
              </a:solidFill>
              <a:latin typeface="Tw Cen MT"/>
            </a:defRPr>
          </a:lvl2pPr>
          <a:lvl3pPr marL="914400" indent="0">
            <a:defRPr sz="1100">
              <a:solidFill>
                <a:sysClr val="window" lastClr="FFFFFF"/>
              </a:solidFill>
              <a:latin typeface="Tw Cen MT"/>
            </a:defRPr>
          </a:lvl3pPr>
          <a:lvl4pPr marL="1371600" indent="0">
            <a:defRPr sz="1100">
              <a:solidFill>
                <a:sysClr val="window" lastClr="FFFFFF"/>
              </a:solidFill>
              <a:latin typeface="Tw Cen MT"/>
            </a:defRPr>
          </a:lvl4pPr>
          <a:lvl5pPr marL="1828800" indent="0">
            <a:defRPr sz="1100">
              <a:solidFill>
                <a:sysClr val="window" lastClr="FFFFFF"/>
              </a:solidFill>
              <a:latin typeface="Tw Cen MT"/>
            </a:defRPr>
          </a:lvl5pPr>
          <a:lvl6pPr marL="2286000" indent="0">
            <a:defRPr sz="1100">
              <a:solidFill>
                <a:sysClr val="window" lastClr="FFFFFF"/>
              </a:solidFill>
              <a:latin typeface="Tw Cen MT"/>
            </a:defRPr>
          </a:lvl6pPr>
          <a:lvl7pPr marL="2743200" indent="0">
            <a:defRPr sz="1100">
              <a:solidFill>
                <a:sysClr val="window" lastClr="FFFFFF"/>
              </a:solidFill>
              <a:latin typeface="Tw Cen MT"/>
            </a:defRPr>
          </a:lvl7pPr>
          <a:lvl8pPr marL="3200400" indent="0">
            <a:defRPr sz="1100">
              <a:solidFill>
                <a:sysClr val="window" lastClr="FFFFFF"/>
              </a:solidFill>
              <a:latin typeface="Tw Cen MT"/>
            </a:defRPr>
          </a:lvl8pPr>
          <a:lvl9pPr marL="3657600" indent="0">
            <a:defRPr sz="1100">
              <a:solidFill>
                <a:sysClr val="window" lastClr="FFFFFF"/>
              </a:solidFill>
              <a:latin typeface="Tw Cen MT"/>
            </a:defRPr>
          </a:lvl9pPr>
        </a:lstStyle>
        <a:p xmlns:a="http://schemas.openxmlformats.org/drawingml/2006/main">
          <a:endParaRPr lang="en-US" dirty="0">
            <a:solidFill>
              <a:srgbClr val="C00000"/>
            </a:solidFill>
          </a:endParaRPr>
        </a:p>
      </cdr:txBody>
    </cdr:sp>
  </cdr:relSizeAnchor>
  <cdr:relSizeAnchor xmlns:cdr="http://schemas.openxmlformats.org/drawingml/2006/chartDrawing">
    <cdr:from>
      <cdr:x>0.67402</cdr:x>
      <cdr:y>0.19048</cdr:y>
    </cdr:from>
    <cdr:to>
      <cdr:x>0.69575</cdr:x>
      <cdr:y>0.23304</cdr:y>
    </cdr:to>
    <cdr:sp macro="" textlink="">
      <cdr:nvSpPr>
        <cdr:cNvPr id="5" name="Flowchart: Connector 4"/>
        <cdr:cNvSpPr/>
      </cdr:nvSpPr>
      <cdr:spPr>
        <a:xfrm xmlns:a="http://schemas.openxmlformats.org/drawingml/2006/main">
          <a:off x="4191000" y="609600"/>
          <a:ext cx="135115" cy="136209"/>
        </a:xfrm>
        <a:prstGeom xmlns:a="http://schemas.openxmlformats.org/drawingml/2006/main" prst="flowChartConnector">
          <a:avLst/>
        </a:prstGeom>
        <a:solidFill xmlns:a="http://schemas.openxmlformats.org/drawingml/2006/main">
          <a:srgbClr val="4F271C">
            <a:lumMod val="75000"/>
          </a:srgbClr>
        </a:solidFill>
        <a:ln xmlns:a="http://schemas.openxmlformats.org/drawingml/2006/main" w="19050" cap="flat" cmpd="sng" algn="ctr">
          <a:solidFill>
            <a:srgbClr val="C00000"/>
          </a:solid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ysClr val="window" lastClr="FFFFFF"/>
              </a:solidFill>
              <a:latin typeface="Tw Cen MT"/>
            </a:defRPr>
          </a:lvl1pPr>
          <a:lvl2pPr marL="457200" indent="0">
            <a:defRPr sz="1100">
              <a:solidFill>
                <a:sysClr val="window" lastClr="FFFFFF"/>
              </a:solidFill>
              <a:latin typeface="Tw Cen MT"/>
            </a:defRPr>
          </a:lvl2pPr>
          <a:lvl3pPr marL="914400" indent="0">
            <a:defRPr sz="1100">
              <a:solidFill>
                <a:sysClr val="window" lastClr="FFFFFF"/>
              </a:solidFill>
              <a:latin typeface="Tw Cen MT"/>
            </a:defRPr>
          </a:lvl3pPr>
          <a:lvl4pPr marL="1371600" indent="0">
            <a:defRPr sz="1100">
              <a:solidFill>
                <a:sysClr val="window" lastClr="FFFFFF"/>
              </a:solidFill>
              <a:latin typeface="Tw Cen MT"/>
            </a:defRPr>
          </a:lvl4pPr>
          <a:lvl5pPr marL="1828800" indent="0">
            <a:defRPr sz="1100">
              <a:solidFill>
                <a:sysClr val="window" lastClr="FFFFFF"/>
              </a:solidFill>
              <a:latin typeface="Tw Cen MT"/>
            </a:defRPr>
          </a:lvl5pPr>
          <a:lvl6pPr marL="2286000" indent="0">
            <a:defRPr sz="1100">
              <a:solidFill>
                <a:sysClr val="window" lastClr="FFFFFF"/>
              </a:solidFill>
              <a:latin typeface="Tw Cen MT"/>
            </a:defRPr>
          </a:lvl6pPr>
          <a:lvl7pPr marL="2743200" indent="0">
            <a:defRPr sz="1100">
              <a:solidFill>
                <a:sysClr val="window" lastClr="FFFFFF"/>
              </a:solidFill>
              <a:latin typeface="Tw Cen MT"/>
            </a:defRPr>
          </a:lvl7pPr>
          <a:lvl8pPr marL="3200400" indent="0">
            <a:defRPr sz="1100">
              <a:solidFill>
                <a:sysClr val="window" lastClr="FFFFFF"/>
              </a:solidFill>
              <a:latin typeface="Tw Cen MT"/>
            </a:defRPr>
          </a:lvl8pPr>
          <a:lvl9pPr marL="3657600" indent="0">
            <a:defRPr sz="1100">
              <a:solidFill>
                <a:sysClr val="window" lastClr="FFFFFF"/>
              </a:solidFill>
              <a:latin typeface="Tw Cen MT"/>
            </a:defRPr>
          </a:lvl9pPr>
        </a:lstStyle>
        <a:p xmlns:a="http://schemas.openxmlformats.org/drawingml/2006/main">
          <a:endParaRPr lang="en-US" dirty="0">
            <a:solidFill>
              <a:srgbClr val="C00000"/>
            </a:solidFill>
          </a:endParaRPr>
        </a:p>
      </cdr:txBody>
    </cdr:sp>
  </cdr:relSizeAnchor>
</c:userShapes>
</file>

<file path=ppt/drawings/drawing4.xml><?xml version="1.0" encoding="utf-8"?>
<c:userShapes xmlns:c="http://schemas.openxmlformats.org/drawingml/2006/chart">
  <cdr:relSizeAnchor xmlns:cdr="http://schemas.openxmlformats.org/drawingml/2006/chartDrawing">
    <cdr:from>
      <cdr:x>0.19608</cdr:x>
      <cdr:y>0.45238</cdr:y>
    </cdr:from>
    <cdr:to>
      <cdr:x>0.21781</cdr:x>
      <cdr:y>0.49493</cdr:y>
    </cdr:to>
    <cdr:sp macro="" textlink="">
      <cdr:nvSpPr>
        <cdr:cNvPr id="2" name="Flowchart: Connector 1"/>
        <cdr:cNvSpPr/>
      </cdr:nvSpPr>
      <cdr:spPr>
        <a:xfrm xmlns:a="http://schemas.openxmlformats.org/drawingml/2006/main">
          <a:off x="1219200" y="1447800"/>
          <a:ext cx="135115" cy="136177"/>
        </a:xfrm>
        <a:prstGeom xmlns:a="http://schemas.openxmlformats.org/drawingml/2006/main" prst="flowChartConnector">
          <a:avLst/>
        </a:prstGeom>
        <a:solidFill xmlns:a="http://schemas.openxmlformats.org/drawingml/2006/main">
          <a:schemeClr val="tx2">
            <a:lumMod val="75000"/>
          </a:schemeClr>
        </a:solidFill>
        <a:ln xmlns:a="http://schemas.openxmlformats.org/drawingml/2006/main">
          <a:solidFill>
            <a:srgbClr val="C0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p xmlns:a="http://schemas.openxmlformats.org/drawingml/2006/main">
          <a:endParaRPr lang="en-US" dirty="0">
            <a:solidFill>
              <a:srgbClr val="C00000"/>
            </a:solidFill>
          </a:endParaRPr>
        </a:p>
      </cdr:txBody>
    </cdr:sp>
  </cdr:relSizeAnchor>
  <cdr:relSizeAnchor xmlns:cdr="http://schemas.openxmlformats.org/drawingml/2006/chartDrawing">
    <cdr:from>
      <cdr:x>0.28248</cdr:x>
      <cdr:y>0.29787</cdr:y>
    </cdr:from>
    <cdr:to>
      <cdr:x>0.30421</cdr:x>
      <cdr:y>0.34043</cdr:y>
    </cdr:to>
    <cdr:sp macro="" textlink="">
      <cdr:nvSpPr>
        <cdr:cNvPr id="3" name="Flowchart: Connector 2"/>
        <cdr:cNvSpPr/>
      </cdr:nvSpPr>
      <cdr:spPr>
        <a:xfrm xmlns:a="http://schemas.openxmlformats.org/drawingml/2006/main">
          <a:off x="1981200" y="1066800"/>
          <a:ext cx="152400" cy="152400"/>
        </a:xfrm>
        <a:prstGeom xmlns:a="http://schemas.openxmlformats.org/drawingml/2006/main" prst="flowChartConnector">
          <a:avLst/>
        </a:prstGeom>
        <a:solidFill xmlns:a="http://schemas.openxmlformats.org/drawingml/2006/main">
          <a:schemeClr val="tx2"/>
        </a:solidFill>
        <a:ln xmlns:a="http://schemas.openxmlformats.org/drawingml/2006/main" w="19050" cap="flat" cmpd="sng" algn="ctr">
          <a:solidFill>
            <a:srgbClr val="C00000"/>
          </a:solid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ysClr val="window" lastClr="FFFFFF"/>
              </a:solidFill>
              <a:latin typeface="Tw Cen MT"/>
            </a:defRPr>
          </a:lvl1pPr>
          <a:lvl2pPr marL="457200" indent="0">
            <a:defRPr sz="1100">
              <a:solidFill>
                <a:sysClr val="window" lastClr="FFFFFF"/>
              </a:solidFill>
              <a:latin typeface="Tw Cen MT"/>
            </a:defRPr>
          </a:lvl2pPr>
          <a:lvl3pPr marL="914400" indent="0">
            <a:defRPr sz="1100">
              <a:solidFill>
                <a:sysClr val="window" lastClr="FFFFFF"/>
              </a:solidFill>
              <a:latin typeface="Tw Cen MT"/>
            </a:defRPr>
          </a:lvl3pPr>
          <a:lvl4pPr marL="1371600" indent="0">
            <a:defRPr sz="1100">
              <a:solidFill>
                <a:sysClr val="window" lastClr="FFFFFF"/>
              </a:solidFill>
              <a:latin typeface="Tw Cen MT"/>
            </a:defRPr>
          </a:lvl4pPr>
          <a:lvl5pPr marL="1828800" indent="0">
            <a:defRPr sz="1100">
              <a:solidFill>
                <a:sysClr val="window" lastClr="FFFFFF"/>
              </a:solidFill>
              <a:latin typeface="Tw Cen MT"/>
            </a:defRPr>
          </a:lvl5pPr>
          <a:lvl6pPr marL="2286000" indent="0">
            <a:defRPr sz="1100">
              <a:solidFill>
                <a:sysClr val="window" lastClr="FFFFFF"/>
              </a:solidFill>
              <a:latin typeface="Tw Cen MT"/>
            </a:defRPr>
          </a:lvl6pPr>
          <a:lvl7pPr marL="2743200" indent="0">
            <a:defRPr sz="1100">
              <a:solidFill>
                <a:sysClr val="window" lastClr="FFFFFF"/>
              </a:solidFill>
              <a:latin typeface="Tw Cen MT"/>
            </a:defRPr>
          </a:lvl7pPr>
          <a:lvl8pPr marL="3200400" indent="0">
            <a:defRPr sz="1100">
              <a:solidFill>
                <a:sysClr val="window" lastClr="FFFFFF"/>
              </a:solidFill>
              <a:latin typeface="Tw Cen MT"/>
            </a:defRPr>
          </a:lvl8pPr>
          <a:lvl9pPr marL="3657600" indent="0">
            <a:defRPr sz="1100">
              <a:solidFill>
                <a:sysClr val="window" lastClr="FFFFFF"/>
              </a:solidFill>
              <a:latin typeface="Tw Cen MT"/>
            </a:defRPr>
          </a:lvl9pPr>
        </a:lstStyle>
        <a:p xmlns:a="http://schemas.openxmlformats.org/drawingml/2006/main">
          <a:endParaRPr lang="en-US" dirty="0">
            <a:solidFill>
              <a:srgbClr val="C00000"/>
            </a:solidFill>
          </a:endParaRPr>
        </a:p>
      </cdr:txBody>
    </cdr:sp>
  </cdr:relSizeAnchor>
  <cdr:relSizeAnchor xmlns:cdr="http://schemas.openxmlformats.org/drawingml/2006/chartDrawing">
    <cdr:from>
      <cdr:x>0.47885</cdr:x>
      <cdr:y>0.58917</cdr:y>
    </cdr:from>
    <cdr:to>
      <cdr:x>0.50058</cdr:x>
      <cdr:y>0.63172</cdr:y>
    </cdr:to>
    <cdr:sp macro="" textlink="">
      <cdr:nvSpPr>
        <cdr:cNvPr id="4" name="Flowchart: Connector 3"/>
        <cdr:cNvSpPr/>
      </cdr:nvSpPr>
      <cdr:spPr>
        <a:xfrm xmlns:a="http://schemas.openxmlformats.org/drawingml/2006/main">
          <a:off x="2977449" y="1885587"/>
          <a:ext cx="135115" cy="136177"/>
        </a:xfrm>
        <a:prstGeom xmlns:a="http://schemas.openxmlformats.org/drawingml/2006/main" prst="flowChartConnector">
          <a:avLst/>
        </a:prstGeom>
        <a:solidFill xmlns:a="http://schemas.openxmlformats.org/drawingml/2006/main">
          <a:srgbClr val="4F271C">
            <a:lumMod val="75000"/>
          </a:srgbClr>
        </a:solidFill>
        <a:ln xmlns:a="http://schemas.openxmlformats.org/drawingml/2006/main" w="19050" cap="flat" cmpd="sng" algn="ctr">
          <a:solidFill>
            <a:srgbClr val="C00000"/>
          </a:solid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ysClr val="window" lastClr="FFFFFF"/>
              </a:solidFill>
              <a:latin typeface="Tw Cen MT"/>
            </a:defRPr>
          </a:lvl1pPr>
          <a:lvl2pPr marL="457200" indent="0">
            <a:defRPr sz="1100">
              <a:solidFill>
                <a:sysClr val="window" lastClr="FFFFFF"/>
              </a:solidFill>
              <a:latin typeface="Tw Cen MT"/>
            </a:defRPr>
          </a:lvl2pPr>
          <a:lvl3pPr marL="914400" indent="0">
            <a:defRPr sz="1100">
              <a:solidFill>
                <a:sysClr val="window" lastClr="FFFFFF"/>
              </a:solidFill>
              <a:latin typeface="Tw Cen MT"/>
            </a:defRPr>
          </a:lvl3pPr>
          <a:lvl4pPr marL="1371600" indent="0">
            <a:defRPr sz="1100">
              <a:solidFill>
                <a:sysClr val="window" lastClr="FFFFFF"/>
              </a:solidFill>
              <a:latin typeface="Tw Cen MT"/>
            </a:defRPr>
          </a:lvl4pPr>
          <a:lvl5pPr marL="1828800" indent="0">
            <a:defRPr sz="1100">
              <a:solidFill>
                <a:sysClr val="window" lastClr="FFFFFF"/>
              </a:solidFill>
              <a:latin typeface="Tw Cen MT"/>
            </a:defRPr>
          </a:lvl5pPr>
          <a:lvl6pPr marL="2286000" indent="0">
            <a:defRPr sz="1100">
              <a:solidFill>
                <a:sysClr val="window" lastClr="FFFFFF"/>
              </a:solidFill>
              <a:latin typeface="Tw Cen MT"/>
            </a:defRPr>
          </a:lvl6pPr>
          <a:lvl7pPr marL="2743200" indent="0">
            <a:defRPr sz="1100">
              <a:solidFill>
                <a:sysClr val="window" lastClr="FFFFFF"/>
              </a:solidFill>
              <a:latin typeface="Tw Cen MT"/>
            </a:defRPr>
          </a:lvl7pPr>
          <a:lvl8pPr marL="3200400" indent="0">
            <a:defRPr sz="1100">
              <a:solidFill>
                <a:sysClr val="window" lastClr="FFFFFF"/>
              </a:solidFill>
              <a:latin typeface="Tw Cen MT"/>
            </a:defRPr>
          </a:lvl8pPr>
          <a:lvl9pPr marL="3657600" indent="0">
            <a:defRPr sz="1100">
              <a:solidFill>
                <a:sysClr val="window" lastClr="FFFFFF"/>
              </a:solidFill>
              <a:latin typeface="Tw Cen MT"/>
            </a:defRPr>
          </a:lvl9pPr>
        </a:lstStyle>
        <a:p xmlns:a="http://schemas.openxmlformats.org/drawingml/2006/main">
          <a:endParaRPr lang="en-US" dirty="0">
            <a:solidFill>
              <a:srgbClr val="C00000"/>
            </a:solidFill>
          </a:endParaRPr>
        </a:p>
      </cdr:txBody>
    </cdr:sp>
  </cdr:relSizeAnchor>
  <cdr:relSizeAnchor xmlns:cdr="http://schemas.openxmlformats.org/drawingml/2006/chartDrawing">
    <cdr:from>
      <cdr:x>0.67402</cdr:x>
      <cdr:y>0.19048</cdr:y>
    </cdr:from>
    <cdr:to>
      <cdr:x>0.69575</cdr:x>
      <cdr:y>0.23304</cdr:y>
    </cdr:to>
    <cdr:sp macro="" textlink="">
      <cdr:nvSpPr>
        <cdr:cNvPr id="5" name="Flowchart: Connector 4"/>
        <cdr:cNvSpPr/>
      </cdr:nvSpPr>
      <cdr:spPr>
        <a:xfrm xmlns:a="http://schemas.openxmlformats.org/drawingml/2006/main">
          <a:off x="4191000" y="609600"/>
          <a:ext cx="135115" cy="136209"/>
        </a:xfrm>
        <a:prstGeom xmlns:a="http://schemas.openxmlformats.org/drawingml/2006/main" prst="flowChartConnector">
          <a:avLst/>
        </a:prstGeom>
        <a:solidFill xmlns:a="http://schemas.openxmlformats.org/drawingml/2006/main">
          <a:srgbClr val="FF0000"/>
        </a:solidFill>
        <a:ln xmlns:a="http://schemas.openxmlformats.org/drawingml/2006/main" w="19050" cap="flat" cmpd="sng" algn="ctr">
          <a:solidFill>
            <a:srgbClr val="C00000"/>
          </a:solid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ysClr val="window" lastClr="FFFFFF"/>
              </a:solidFill>
              <a:latin typeface="Tw Cen MT"/>
            </a:defRPr>
          </a:lvl1pPr>
          <a:lvl2pPr marL="457200" indent="0">
            <a:defRPr sz="1100">
              <a:solidFill>
                <a:sysClr val="window" lastClr="FFFFFF"/>
              </a:solidFill>
              <a:latin typeface="Tw Cen MT"/>
            </a:defRPr>
          </a:lvl2pPr>
          <a:lvl3pPr marL="914400" indent="0">
            <a:defRPr sz="1100">
              <a:solidFill>
                <a:sysClr val="window" lastClr="FFFFFF"/>
              </a:solidFill>
              <a:latin typeface="Tw Cen MT"/>
            </a:defRPr>
          </a:lvl3pPr>
          <a:lvl4pPr marL="1371600" indent="0">
            <a:defRPr sz="1100">
              <a:solidFill>
                <a:sysClr val="window" lastClr="FFFFFF"/>
              </a:solidFill>
              <a:latin typeface="Tw Cen MT"/>
            </a:defRPr>
          </a:lvl4pPr>
          <a:lvl5pPr marL="1828800" indent="0">
            <a:defRPr sz="1100">
              <a:solidFill>
                <a:sysClr val="window" lastClr="FFFFFF"/>
              </a:solidFill>
              <a:latin typeface="Tw Cen MT"/>
            </a:defRPr>
          </a:lvl5pPr>
          <a:lvl6pPr marL="2286000" indent="0">
            <a:defRPr sz="1100">
              <a:solidFill>
                <a:sysClr val="window" lastClr="FFFFFF"/>
              </a:solidFill>
              <a:latin typeface="Tw Cen MT"/>
            </a:defRPr>
          </a:lvl6pPr>
          <a:lvl7pPr marL="2743200" indent="0">
            <a:defRPr sz="1100">
              <a:solidFill>
                <a:sysClr val="window" lastClr="FFFFFF"/>
              </a:solidFill>
              <a:latin typeface="Tw Cen MT"/>
            </a:defRPr>
          </a:lvl7pPr>
          <a:lvl8pPr marL="3200400" indent="0">
            <a:defRPr sz="1100">
              <a:solidFill>
                <a:sysClr val="window" lastClr="FFFFFF"/>
              </a:solidFill>
              <a:latin typeface="Tw Cen MT"/>
            </a:defRPr>
          </a:lvl8pPr>
          <a:lvl9pPr marL="3657600" indent="0">
            <a:defRPr sz="1100">
              <a:solidFill>
                <a:sysClr val="window" lastClr="FFFFFF"/>
              </a:solidFill>
              <a:latin typeface="Tw Cen MT"/>
            </a:defRPr>
          </a:lvl9pPr>
        </a:lstStyle>
        <a:p xmlns:a="http://schemas.openxmlformats.org/drawingml/2006/main">
          <a:endParaRPr lang="en-US" dirty="0">
            <a:solidFill>
              <a:srgbClr val="C00000"/>
            </a:solidFill>
          </a:endParaRPr>
        </a:p>
      </cdr:txBody>
    </cdr:sp>
  </cdr:relSizeAnchor>
</c:userShapes>
</file>

<file path=ppt/drawings/drawing5.xml><?xml version="1.0" encoding="utf-8"?>
<c:userShapes xmlns:c="http://schemas.openxmlformats.org/drawingml/2006/chart">
  <cdr:relSizeAnchor xmlns:cdr="http://schemas.openxmlformats.org/drawingml/2006/chartDrawing">
    <cdr:from>
      <cdr:x>0.19608</cdr:x>
      <cdr:y>0.45238</cdr:y>
    </cdr:from>
    <cdr:to>
      <cdr:x>0.21781</cdr:x>
      <cdr:y>0.49493</cdr:y>
    </cdr:to>
    <cdr:sp macro="" textlink="">
      <cdr:nvSpPr>
        <cdr:cNvPr id="2" name="Flowchart: Connector 1"/>
        <cdr:cNvSpPr/>
      </cdr:nvSpPr>
      <cdr:spPr>
        <a:xfrm xmlns:a="http://schemas.openxmlformats.org/drawingml/2006/main">
          <a:off x="1219200" y="1447800"/>
          <a:ext cx="135115" cy="136177"/>
        </a:xfrm>
        <a:prstGeom xmlns:a="http://schemas.openxmlformats.org/drawingml/2006/main" prst="flowChartConnector">
          <a:avLst/>
        </a:prstGeom>
        <a:solidFill xmlns:a="http://schemas.openxmlformats.org/drawingml/2006/main">
          <a:schemeClr val="tx2">
            <a:lumMod val="75000"/>
          </a:schemeClr>
        </a:solidFill>
        <a:ln xmlns:a="http://schemas.openxmlformats.org/drawingml/2006/main">
          <a:solidFill>
            <a:srgbClr val="C0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p xmlns:a="http://schemas.openxmlformats.org/drawingml/2006/main">
          <a:endParaRPr lang="en-US" dirty="0">
            <a:solidFill>
              <a:srgbClr val="C00000"/>
            </a:solidFill>
          </a:endParaRPr>
        </a:p>
      </cdr:txBody>
    </cdr:sp>
  </cdr:relSizeAnchor>
  <cdr:relSizeAnchor xmlns:cdr="http://schemas.openxmlformats.org/drawingml/2006/chartDrawing">
    <cdr:from>
      <cdr:x>0.28248</cdr:x>
      <cdr:y>0.29787</cdr:y>
    </cdr:from>
    <cdr:to>
      <cdr:x>0.30421</cdr:x>
      <cdr:y>0.34043</cdr:y>
    </cdr:to>
    <cdr:sp macro="" textlink="">
      <cdr:nvSpPr>
        <cdr:cNvPr id="3" name="Flowchart: Connector 2"/>
        <cdr:cNvSpPr/>
      </cdr:nvSpPr>
      <cdr:spPr>
        <a:xfrm xmlns:a="http://schemas.openxmlformats.org/drawingml/2006/main">
          <a:off x="1981200" y="1066800"/>
          <a:ext cx="152400" cy="152400"/>
        </a:xfrm>
        <a:prstGeom xmlns:a="http://schemas.openxmlformats.org/drawingml/2006/main" prst="flowChartConnector">
          <a:avLst/>
        </a:prstGeom>
        <a:solidFill xmlns:a="http://schemas.openxmlformats.org/drawingml/2006/main">
          <a:schemeClr val="tx2"/>
        </a:solidFill>
        <a:ln xmlns:a="http://schemas.openxmlformats.org/drawingml/2006/main" w="19050" cap="flat" cmpd="sng" algn="ctr">
          <a:solidFill>
            <a:srgbClr val="C00000"/>
          </a:solid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ysClr val="window" lastClr="FFFFFF"/>
              </a:solidFill>
              <a:latin typeface="Tw Cen MT"/>
            </a:defRPr>
          </a:lvl1pPr>
          <a:lvl2pPr marL="457200" indent="0">
            <a:defRPr sz="1100">
              <a:solidFill>
                <a:sysClr val="window" lastClr="FFFFFF"/>
              </a:solidFill>
              <a:latin typeface="Tw Cen MT"/>
            </a:defRPr>
          </a:lvl2pPr>
          <a:lvl3pPr marL="914400" indent="0">
            <a:defRPr sz="1100">
              <a:solidFill>
                <a:sysClr val="window" lastClr="FFFFFF"/>
              </a:solidFill>
              <a:latin typeface="Tw Cen MT"/>
            </a:defRPr>
          </a:lvl3pPr>
          <a:lvl4pPr marL="1371600" indent="0">
            <a:defRPr sz="1100">
              <a:solidFill>
                <a:sysClr val="window" lastClr="FFFFFF"/>
              </a:solidFill>
              <a:latin typeface="Tw Cen MT"/>
            </a:defRPr>
          </a:lvl4pPr>
          <a:lvl5pPr marL="1828800" indent="0">
            <a:defRPr sz="1100">
              <a:solidFill>
                <a:sysClr val="window" lastClr="FFFFFF"/>
              </a:solidFill>
              <a:latin typeface="Tw Cen MT"/>
            </a:defRPr>
          </a:lvl5pPr>
          <a:lvl6pPr marL="2286000" indent="0">
            <a:defRPr sz="1100">
              <a:solidFill>
                <a:sysClr val="window" lastClr="FFFFFF"/>
              </a:solidFill>
              <a:latin typeface="Tw Cen MT"/>
            </a:defRPr>
          </a:lvl6pPr>
          <a:lvl7pPr marL="2743200" indent="0">
            <a:defRPr sz="1100">
              <a:solidFill>
                <a:sysClr val="window" lastClr="FFFFFF"/>
              </a:solidFill>
              <a:latin typeface="Tw Cen MT"/>
            </a:defRPr>
          </a:lvl7pPr>
          <a:lvl8pPr marL="3200400" indent="0">
            <a:defRPr sz="1100">
              <a:solidFill>
                <a:sysClr val="window" lastClr="FFFFFF"/>
              </a:solidFill>
              <a:latin typeface="Tw Cen MT"/>
            </a:defRPr>
          </a:lvl8pPr>
          <a:lvl9pPr marL="3657600" indent="0">
            <a:defRPr sz="1100">
              <a:solidFill>
                <a:sysClr val="window" lastClr="FFFFFF"/>
              </a:solidFill>
              <a:latin typeface="Tw Cen MT"/>
            </a:defRPr>
          </a:lvl9pPr>
        </a:lstStyle>
        <a:p xmlns:a="http://schemas.openxmlformats.org/drawingml/2006/main">
          <a:endParaRPr lang="en-US" dirty="0">
            <a:solidFill>
              <a:srgbClr val="C00000"/>
            </a:solidFill>
          </a:endParaRPr>
        </a:p>
      </cdr:txBody>
    </cdr:sp>
  </cdr:relSizeAnchor>
  <cdr:relSizeAnchor xmlns:cdr="http://schemas.openxmlformats.org/drawingml/2006/chartDrawing">
    <cdr:from>
      <cdr:x>0.47885</cdr:x>
      <cdr:y>0.58917</cdr:y>
    </cdr:from>
    <cdr:to>
      <cdr:x>0.50058</cdr:x>
      <cdr:y>0.63172</cdr:y>
    </cdr:to>
    <cdr:sp macro="" textlink="">
      <cdr:nvSpPr>
        <cdr:cNvPr id="4" name="Flowchart: Connector 3"/>
        <cdr:cNvSpPr/>
      </cdr:nvSpPr>
      <cdr:spPr>
        <a:xfrm xmlns:a="http://schemas.openxmlformats.org/drawingml/2006/main">
          <a:off x="2977449" y="1885587"/>
          <a:ext cx="135115" cy="136177"/>
        </a:xfrm>
        <a:prstGeom xmlns:a="http://schemas.openxmlformats.org/drawingml/2006/main" prst="flowChartConnector">
          <a:avLst/>
        </a:prstGeom>
        <a:solidFill xmlns:a="http://schemas.openxmlformats.org/drawingml/2006/main">
          <a:srgbClr val="4F271C">
            <a:lumMod val="75000"/>
          </a:srgbClr>
        </a:solidFill>
        <a:ln xmlns:a="http://schemas.openxmlformats.org/drawingml/2006/main" w="19050" cap="flat" cmpd="sng" algn="ctr">
          <a:solidFill>
            <a:srgbClr val="C00000"/>
          </a:solid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ysClr val="window" lastClr="FFFFFF"/>
              </a:solidFill>
              <a:latin typeface="Tw Cen MT"/>
            </a:defRPr>
          </a:lvl1pPr>
          <a:lvl2pPr marL="457200" indent="0">
            <a:defRPr sz="1100">
              <a:solidFill>
                <a:sysClr val="window" lastClr="FFFFFF"/>
              </a:solidFill>
              <a:latin typeface="Tw Cen MT"/>
            </a:defRPr>
          </a:lvl2pPr>
          <a:lvl3pPr marL="914400" indent="0">
            <a:defRPr sz="1100">
              <a:solidFill>
                <a:sysClr val="window" lastClr="FFFFFF"/>
              </a:solidFill>
              <a:latin typeface="Tw Cen MT"/>
            </a:defRPr>
          </a:lvl3pPr>
          <a:lvl4pPr marL="1371600" indent="0">
            <a:defRPr sz="1100">
              <a:solidFill>
                <a:sysClr val="window" lastClr="FFFFFF"/>
              </a:solidFill>
              <a:latin typeface="Tw Cen MT"/>
            </a:defRPr>
          </a:lvl4pPr>
          <a:lvl5pPr marL="1828800" indent="0">
            <a:defRPr sz="1100">
              <a:solidFill>
                <a:sysClr val="window" lastClr="FFFFFF"/>
              </a:solidFill>
              <a:latin typeface="Tw Cen MT"/>
            </a:defRPr>
          </a:lvl5pPr>
          <a:lvl6pPr marL="2286000" indent="0">
            <a:defRPr sz="1100">
              <a:solidFill>
                <a:sysClr val="window" lastClr="FFFFFF"/>
              </a:solidFill>
              <a:latin typeface="Tw Cen MT"/>
            </a:defRPr>
          </a:lvl6pPr>
          <a:lvl7pPr marL="2743200" indent="0">
            <a:defRPr sz="1100">
              <a:solidFill>
                <a:sysClr val="window" lastClr="FFFFFF"/>
              </a:solidFill>
              <a:latin typeface="Tw Cen MT"/>
            </a:defRPr>
          </a:lvl7pPr>
          <a:lvl8pPr marL="3200400" indent="0">
            <a:defRPr sz="1100">
              <a:solidFill>
                <a:sysClr val="window" lastClr="FFFFFF"/>
              </a:solidFill>
              <a:latin typeface="Tw Cen MT"/>
            </a:defRPr>
          </a:lvl8pPr>
          <a:lvl9pPr marL="3657600" indent="0">
            <a:defRPr sz="1100">
              <a:solidFill>
                <a:sysClr val="window" lastClr="FFFFFF"/>
              </a:solidFill>
              <a:latin typeface="Tw Cen MT"/>
            </a:defRPr>
          </a:lvl9pPr>
        </a:lstStyle>
        <a:p xmlns:a="http://schemas.openxmlformats.org/drawingml/2006/main">
          <a:endParaRPr lang="en-US" dirty="0">
            <a:solidFill>
              <a:srgbClr val="C00000"/>
            </a:solidFill>
          </a:endParaRPr>
        </a:p>
      </cdr:txBody>
    </cdr:sp>
  </cdr:relSizeAnchor>
  <cdr:relSizeAnchor xmlns:cdr="http://schemas.openxmlformats.org/drawingml/2006/chartDrawing">
    <cdr:from>
      <cdr:x>0.67402</cdr:x>
      <cdr:y>0.19048</cdr:y>
    </cdr:from>
    <cdr:to>
      <cdr:x>0.69575</cdr:x>
      <cdr:y>0.23304</cdr:y>
    </cdr:to>
    <cdr:sp macro="" textlink="">
      <cdr:nvSpPr>
        <cdr:cNvPr id="5" name="Flowchart: Connector 4"/>
        <cdr:cNvSpPr/>
      </cdr:nvSpPr>
      <cdr:spPr>
        <a:xfrm xmlns:a="http://schemas.openxmlformats.org/drawingml/2006/main">
          <a:off x="4191000" y="609600"/>
          <a:ext cx="135115" cy="136209"/>
        </a:xfrm>
        <a:prstGeom xmlns:a="http://schemas.openxmlformats.org/drawingml/2006/main" prst="flowChartConnector">
          <a:avLst/>
        </a:prstGeom>
        <a:solidFill xmlns:a="http://schemas.openxmlformats.org/drawingml/2006/main">
          <a:srgbClr val="FF0000"/>
        </a:solidFill>
        <a:ln xmlns:a="http://schemas.openxmlformats.org/drawingml/2006/main" w="19050" cap="flat" cmpd="sng" algn="ctr">
          <a:solidFill>
            <a:srgbClr val="C00000"/>
          </a:solid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ysClr val="window" lastClr="FFFFFF"/>
              </a:solidFill>
              <a:latin typeface="Tw Cen MT"/>
            </a:defRPr>
          </a:lvl1pPr>
          <a:lvl2pPr marL="457200" indent="0">
            <a:defRPr sz="1100">
              <a:solidFill>
                <a:sysClr val="window" lastClr="FFFFFF"/>
              </a:solidFill>
              <a:latin typeface="Tw Cen MT"/>
            </a:defRPr>
          </a:lvl2pPr>
          <a:lvl3pPr marL="914400" indent="0">
            <a:defRPr sz="1100">
              <a:solidFill>
                <a:sysClr val="window" lastClr="FFFFFF"/>
              </a:solidFill>
              <a:latin typeface="Tw Cen MT"/>
            </a:defRPr>
          </a:lvl3pPr>
          <a:lvl4pPr marL="1371600" indent="0">
            <a:defRPr sz="1100">
              <a:solidFill>
                <a:sysClr val="window" lastClr="FFFFFF"/>
              </a:solidFill>
              <a:latin typeface="Tw Cen MT"/>
            </a:defRPr>
          </a:lvl4pPr>
          <a:lvl5pPr marL="1828800" indent="0">
            <a:defRPr sz="1100">
              <a:solidFill>
                <a:sysClr val="window" lastClr="FFFFFF"/>
              </a:solidFill>
              <a:latin typeface="Tw Cen MT"/>
            </a:defRPr>
          </a:lvl5pPr>
          <a:lvl6pPr marL="2286000" indent="0">
            <a:defRPr sz="1100">
              <a:solidFill>
                <a:sysClr val="window" lastClr="FFFFFF"/>
              </a:solidFill>
              <a:latin typeface="Tw Cen MT"/>
            </a:defRPr>
          </a:lvl6pPr>
          <a:lvl7pPr marL="2743200" indent="0">
            <a:defRPr sz="1100">
              <a:solidFill>
                <a:sysClr val="window" lastClr="FFFFFF"/>
              </a:solidFill>
              <a:latin typeface="Tw Cen MT"/>
            </a:defRPr>
          </a:lvl7pPr>
          <a:lvl8pPr marL="3200400" indent="0">
            <a:defRPr sz="1100">
              <a:solidFill>
                <a:sysClr val="window" lastClr="FFFFFF"/>
              </a:solidFill>
              <a:latin typeface="Tw Cen MT"/>
            </a:defRPr>
          </a:lvl8pPr>
          <a:lvl9pPr marL="3657600" indent="0">
            <a:defRPr sz="1100">
              <a:solidFill>
                <a:sysClr val="window" lastClr="FFFFFF"/>
              </a:solidFill>
              <a:latin typeface="Tw Cen MT"/>
            </a:defRPr>
          </a:lvl9pPr>
        </a:lstStyle>
        <a:p xmlns:a="http://schemas.openxmlformats.org/drawingml/2006/main">
          <a:endParaRPr lang="en-US" dirty="0">
            <a:solidFill>
              <a:srgbClr val="C00000"/>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
        <p:nvSpPr>
          <p:cNvPr id="335" name="Google Shape;33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6" name="Google Shape;336;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To illustrate what “cooperation” means in PSO, here is a simplistic example.</a:t>
            </a:r>
            <a:endParaRPr/>
          </a:p>
          <a:p>
            <a:pPr marL="0" lvl="0" indent="0" algn="l" rtl="0">
              <a:spcBef>
                <a:spcPts val="0"/>
              </a:spcBef>
              <a:spcAft>
                <a:spcPts val="0"/>
              </a:spcAft>
              <a:buNone/>
            </a:pPr>
            <a:endParaRPr/>
          </a:p>
          <a:p>
            <a:pPr marL="0" lvl="0" indent="0" algn="l" rtl="0">
              <a:spcBef>
                <a:spcPts val="0"/>
              </a:spcBef>
              <a:spcAft>
                <a:spcPts val="0"/>
              </a:spcAft>
              <a:buNone/>
            </a:pPr>
            <a:r>
              <a:rPr lang="en-US"/>
              <a:t>As usually, the big fish is difficult to catch, hidden in the deepest part of the pond. At each time step, each fisherman tells to the other how deep the pond is at his place. At the very begininng, as the depths are quite similar, they both follow their own ways. Now, Fisherman 2 seems to be on a better place, so Fisherman 1 tends to go towards him quite rapidly. Now, the decision is a bit more difficult to make. On the one hand Fisherman 2 is still on a better place, but on the other hand, Fisherman 1’s position is worse than before. So Fisherman 1 comes to a compromise: he still goes towards Fisherman 2, but more slowly than before. As we can see, doing that, he escapes from the local minimum.</a:t>
            </a:r>
            <a:endParaRPr/>
          </a:p>
          <a:p>
            <a:pPr marL="0" lvl="0" indent="0" algn="l" rtl="0">
              <a:spcBef>
                <a:spcPts val="0"/>
              </a:spcBef>
              <a:spcAft>
                <a:spcPts val="0"/>
              </a:spcAft>
              <a:buNone/>
            </a:pPr>
            <a:r>
              <a:rPr lang="en-US"/>
              <a:t>Of course, this example is a caricatural one, but it presents the main features of a particle in basic PSO: a </a:t>
            </a:r>
            <a:r>
              <a:rPr lang="en-US" i="1"/>
              <a:t>position</a:t>
            </a:r>
            <a:r>
              <a:rPr lang="en-US"/>
              <a:t>, a </a:t>
            </a:r>
            <a:r>
              <a:rPr lang="en-US" i="1"/>
              <a:t>velocity</a:t>
            </a:r>
            <a:r>
              <a:rPr lang="en-US"/>
              <a:t> (or, more precisely an operator which can be applied to a position in order to modify it), the ability to </a:t>
            </a:r>
            <a:r>
              <a:rPr lang="en-US" i="1"/>
              <a:t>exchange information</a:t>
            </a:r>
            <a:r>
              <a:rPr lang="en-US"/>
              <a:t> with its neighbours, the ability to </a:t>
            </a:r>
            <a:r>
              <a:rPr lang="en-US" i="1"/>
              <a:t>memorize</a:t>
            </a:r>
            <a:r>
              <a:rPr lang="en-US"/>
              <a:t> a previous position, and the ability to </a:t>
            </a:r>
            <a:r>
              <a:rPr lang="en-US" i="1"/>
              <a:t>use information</a:t>
            </a:r>
            <a:r>
              <a:rPr lang="en-US"/>
              <a:t> to make a decision. Remember, though, all that as to remain simple.</a:t>
            </a:r>
            <a:endParaRPr/>
          </a:p>
          <a:p>
            <a:pPr marL="0" lvl="0" indent="0" algn="l" rtl="0">
              <a:spcBef>
                <a:spcPts val="0"/>
              </a:spcBef>
              <a:spcAft>
                <a:spcPts val="0"/>
              </a:spcAft>
              <a:buNone/>
            </a:pPr>
            <a:endParaRPr/>
          </a:p>
          <a:p>
            <a:pPr marL="0" lvl="0" indent="0" algn="l" rtl="0">
              <a:spcBef>
                <a:spcPts val="0"/>
              </a:spcBef>
              <a:spcAft>
                <a:spcPts val="0"/>
              </a:spcAft>
              <a:buNone/>
            </a:pPr>
            <a:r>
              <a:rPr lang="en-US"/>
              <a:t>Let’s now see more precisely these points.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9" name="Google Shape;40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8" name="Google Shape;41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0" name="Google Shape;44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5" name="Google Shape;475;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4" name="Google Shape;524;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5" name="Google Shape;535;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2" name="Google Shape;542;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8" name="Google Shape;14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90" name="Google Shape;190;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31"/>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1"/>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1"/>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1"/>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3" name="Google Shape;23;p3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6" name="Google Shape;26;p31"/>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4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40"/>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0" name="Google Shape;90;p4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4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4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41"/>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1"/>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1"/>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41"/>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8" name="Google Shape;98;p4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4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4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3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2"/>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0" name="Google Shape;30;p3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3"/>
          <p:cNvSpPr txBox="1">
            <a:spLocks noGrp="1"/>
          </p:cNvSpPr>
          <p:nvPr>
            <p:ph type="body" idx="1"/>
          </p:nvPr>
        </p:nvSpPr>
        <p:spPr>
          <a:xfrm>
            <a:off x="1097279"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6" name="Google Shape;36;p33"/>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7" name="Google Shape;37;p3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3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45"/>
        <p:cNvGrpSpPr/>
        <p:nvPr/>
      </p:nvGrpSpPr>
      <p:grpSpPr>
        <a:xfrm>
          <a:off x="0" y="0"/>
          <a:ext cx="0" cy="0"/>
          <a:chOff x="0" y="0"/>
          <a:chExt cx="0" cy="0"/>
        </a:xfrm>
      </p:grpSpPr>
      <p:sp>
        <p:nvSpPr>
          <p:cNvPr id="46" name="Google Shape;46;p35"/>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5"/>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5"/>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35"/>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50" name="Google Shape;50;p3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53" name="Google Shape;53;p35"/>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4"/>
        <p:cNvGrpSpPr/>
        <p:nvPr/>
      </p:nvGrpSpPr>
      <p:grpSpPr>
        <a:xfrm>
          <a:off x="0" y="0"/>
          <a:ext cx="0" cy="0"/>
          <a:chOff x="0" y="0"/>
          <a:chExt cx="0" cy="0"/>
        </a:xfrm>
      </p:grpSpPr>
      <p:sp>
        <p:nvSpPr>
          <p:cNvPr id="55" name="Google Shape;55;p3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6"/>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7" name="Google Shape;57;p36"/>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8" name="Google Shape;58;p36"/>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9" name="Google Shape;59;p36"/>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0" name="Google Shape;60;p3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3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3"/>
        <p:cNvGrpSpPr/>
        <p:nvPr/>
      </p:nvGrpSpPr>
      <p:grpSpPr>
        <a:xfrm>
          <a:off x="0" y="0"/>
          <a:ext cx="0" cy="0"/>
          <a:chOff x="0" y="0"/>
          <a:chExt cx="0" cy="0"/>
        </a:xfrm>
      </p:grpSpPr>
      <p:sp>
        <p:nvSpPr>
          <p:cNvPr id="64" name="Google Shape;64;p37"/>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7"/>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9"/>
        <p:cNvGrpSpPr/>
        <p:nvPr/>
      </p:nvGrpSpPr>
      <p:grpSpPr>
        <a:xfrm>
          <a:off x="0" y="0"/>
          <a:ext cx="0" cy="0"/>
          <a:chOff x="0" y="0"/>
          <a:chExt cx="0" cy="0"/>
        </a:xfrm>
      </p:grpSpPr>
      <p:sp>
        <p:nvSpPr>
          <p:cNvPr id="70" name="Google Shape;70;p38"/>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8"/>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8"/>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38"/>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4" name="Google Shape;74;p38"/>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5" name="Google Shape;75;p38"/>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8"/>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a:solidFill>
                  <a:schemeClr val="dk2"/>
                </a:solidFill>
                <a:latin typeface="Calibri"/>
                <a:ea typeface="Calibri"/>
                <a:cs typeface="Calibri"/>
                <a:sym typeface="Calibri"/>
              </a:defRPr>
            </a:lvl1pPr>
            <a:lvl2pPr marL="0" lvl="1" indent="0" algn="r">
              <a:spcBef>
                <a:spcPts val="0"/>
              </a:spcBef>
              <a:buNone/>
              <a:defRPr sz="1050">
                <a:solidFill>
                  <a:schemeClr val="dk2"/>
                </a:solidFill>
                <a:latin typeface="Calibri"/>
                <a:ea typeface="Calibri"/>
                <a:cs typeface="Calibri"/>
                <a:sym typeface="Calibri"/>
              </a:defRPr>
            </a:lvl2pPr>
            <a:lvl3pPr marL="0" lvl="2" indent="0" algn="r">
              <a:spcBef>
                <a:spcPts val="0"/>
              </a:spcBef>
              <a:buNone/>
              <a:defRPr sz="1050">
                <a:solidFill>
                  <a:schemeClr val="dk2"/>
                </a:solidFill>
                <a:latin typeface="Calibri"/>
                <a:ea typeface="Calibri"/>
                <a:cs typeface="Calibri"/>
                <a:sym typeface="Calibri"/>
              </a:defRPr>
            </a:lvl3pPr>
            <a:lvl4pPr marL="0" lvl="3" indent="0" algn="r">
              <a:spcBef>
                <a:spcPts val="0"/>
              </a:spcBef>
              <a:buNone/>
              <a:defRPr sz="1050">
                <a:solidFill>
                  <a:schemeClr val="dk2"/>
                </a:solidFill>
                <a:latin typeface="Calibri"/>
                <a:ea typeface="Calibri"/>
                <a:cs typeface="Calibri"/>
                <a:sym typeface="Calibri"/>
              </a:defRPr>
            </a:lvl4pPr>
            <a:lvl5pPr marL="0" lvl="4" indent="0" algn="r">
              <a:spcBef>
                <a:spcPts val="0"/>
              </a:spcBef>
              <a:buNone/>
              <a:defRPr sz="1050">
                <a:solidFill>
                  <a:schemeClr val="dk2"/>
                </a:solidFill>
                <a:latin typeface="Calibri"/>
                <a:ea typeface="Calibri"/>
                <a:cs typeface="Calibri"/>
                <a:sym typeface="Calibri"/>
              </a:defRPr>
            </a:lvl5pPr>
            <a:lvl6pPr marL="0" lvl="5" indent="0" algn="r">
              <a:spcBef>
                <a:spcPts val="0"/>
              </a:spcBef>
              <a:buNone/>
              <a:defRPr sz="1050">
                <a:solidFill>
                  <a:schemeClr val="dk2"/>
                </a:solidFill>
                <a:latin typeface="Calibri"/>
                <a:ea typeface="Calibri"/>
                <a:cs typeface="Calibri"/>
                <a:sym typeface="Calibri"/>
              </a:defRPr>
            </a:lvl6pPr>
            <a:lvl7pPr marL="0" lvl="6" indent="0" algn="r">
              <a:spcBef>
                <a:spcPts val="0"/>
              </a:spcBef>
              <a:buNone/>
              <a:defRPr sz="1050">
                <a:solidFill>
                  <a:schemeClr val="dk2"/>
                </a:solidFill>
                <a:latin typeface="Calibri"/>
                <a:ea typeface="Calibri"/>
                <a:cs typeface="Calibri"/>
                <a:sym typeface="Calibri"/>
              </a:defRPr>
            </a:lvl7pPr>
            <a:lvl8pPr marL="0" lvl="7" indent="0" algn="r">
              <a:spcBef>
                <a:spcPts val="0"/>
              </a:spcBef>
              <a:buNone/>
              <a:defRPr sz="1050">
                <a:solidFill>
                  <a:schemeClr val="dk2"/>
                </a:solidFill>
                <a:latin typeface="Calibri"/>
                <a:ea typeface="Calibri"/>
                <a:cs typeface="Calibri"/>
                <a:sym typeface="Calibri"/>
              </a:defRPr>
            </a:lvl8pPr>
            <a:lvl9pPr marL="0" lvl="8" indent="0" algn="r">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39"/>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9"/>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9"/>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39"/>
          <p:cNvSpPr>
            <a:spLocks noGrp="1"/>
          </p:cNvSpPr>
          <p:nvPr>
            <p:ph type="pic" idx="2"/>
          </p:nvPr>
        </p:nvSpPr>
        <p:spPr>
          <a:xfrm>
            <a:off x="15" y="0"/>
            <a:ext cx="12191985" cy="4915076"/>
          </a:xfrm>
          <a:prstGeom prst="rect">
            <a:avLst/>
          </a:prstGeom>
          <a:blipFill rotWithShape="1">
            <a:blip r:embed="rId2">
              <a:alphaModFix/>
            </a:blip>
            <a:stretch>
              <a:fillRect/>
            </a:stretch>
          </a:blipFill>
          <a:ln>
            <a:noFill/>
          </a:ln>
        </p:spPr>
        <p:txBody>
          <a:bodyPr spcFirstLastPara="1" wrap="square" lIns="457200" tIns="457200" rIns="0" bIns="45700" anchor="t" anchorCtr="0">
            <a:normAutofit/>
          </a:bodyPr>
          <a:lstStyle>
            <a:lvl1pPr marR="0" lvl="0" algn="l" rtl="0">
              <a:lnSpc>
                <a:spcPct val="90000"/>
              </a:lnSpc>
              <a:spcBef>
                <a:spcPts val="1200"/>
              </a:spcBef>
              <a:spcAft>
                <a:spcPts val="0"/>
              </a:spcAft>
              <a:buClr>
                <a:schemeClr val="accent1"/>
              </a:buClr>
              <a:buSzPts val="3200"/>
              <a:buFont typeface="Calibri"/>
              <a:buNone/>
              <a:defRPr sz="3200" b="0" i="0" u="none" strike="noStrike" cap="none">
                <a:solidFill>
                  <a:schemeClr val="lt1"/>
                </a:solidFill>
                <a:latin typeface="Calibri"/>
                <a:ea typeface="Calibri"/>
                <a:cs typeface="Calibri"/>
                <a:sym typeface="Calibri"/>
              </a:defRPr>
            </a:lvl1pPr>
            <a:lvl2pPr marR="0" lvl="1" algn="l" rtl="0">
              <a:lnSpc>
                <a:spcPct val="90000"/>
              </a:lnSpc>
              <a:spcBef>
                <a:spcPts val="200"/>
              </a:spcBef>
              <a:spcAft>
                <a:spcPts val="0"/>
              </a:spcAft>
              <a:buClr>
                <a:schemeClr val="accent1"/>
              </a:buClr>
              <a:buSzPts val="2800"/>
              <a:buFont typeface="Calibri"/>
              <a:buNone/>
              <a:defRPr sz="2800" b="0" i="0" u="none" strike="noStrike" cap="none">
                <a:solidFill>
                  <a:srgbClr val="3F3F3F"/>
                </a:solidFill>
                <a:latin typeface="Calibri"/>
                <a:ea typeface="Calibri"/>
                <a:cs typeface="Calibri"/>
                <a:sym typeface="Calibri"/>
              </a:defRPr>
            </a:lvl2pPr>
            <a:lvl3pPr marR="0" lvl="2" algn="l" rtl="0">
              <a:lnSpc>
                <a:spcPct val="90000"/>
              </a:lnSpc>
              <a:spcBef>
                <a:spcPts val="4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3pPr>
            <a:lvl4pPr marR="0" lvl="3"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4pPr>
            <a:lvl5pPr marR="0" lvl="4"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83" name="Google Shape;83;p39"/>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4" name="Google Shape;84;p3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0"/>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30"/>
          <p:cNvSpPr/>
          <p:nvPr/>
        </p:nvSpPr>
        <p:spPr>
          <a:xfrm>
            <a:off x="0" y="6334316"/>
            <a:ext cx="12192000" cy="65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3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30"/>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3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3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3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30"/>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oleObject" Target="../embeddings/oleObject5.bin"/><Relationship Id="rId18" Type="http://schemas.openxmlformats.org/officeDocument/2006/relationships/oleObject" Target="../embeddings/oleObject10.bin"/><Relationship Id="rId26" Type="http://schemas.openxmlformats.org/officeDocument/2006/relationships/oleObject" Target="../embeddings/oleObject17.bin"/><Relationship Id="rId3" Type="http://schemas.openxmlformats.org/officeDocument/2006/relationships/notesSlide" Target="../notesSlides/notesSlide1.xml"/><Relationship Id="rId21" Type="http://schemas.openxmlformats.org/officeDocument/2006/relationships/oleObject" Target="../embeddings/oleObject13.bin"/><Relationship Id="rId7" Type="http://schemas.openxmlformats.org/officeDocument/2006/relationships/oleObject" Target="../embeddings/oleObject2.bin"/><Relationship Id="rId12" Type="http://schemas.openxmlformats.org/officeDocument/2006/relationships/image" Target="../media/image5.png"/><Relationship Id="rId17" Type="http://schemas.openxmlformats.org/officeDocument/2006/relationships/oleObject" Target="../embeddings/oleObject9.bin"/><Relationship Id="rId25" Type="http://schemas.openxmlformats.org/officeDocument/2006/relationships/oleObject" Target="../embeddings/oleObject16.bin"/><Relationship Id="rId2" Type="http://schemas.openxmlformats.org/officeDocument/2006/relationships/slideLayout" Target="../slideLayouts/slideLayout1.xml"/><Relationship Id="rId16" Type="http://schemas.openxmlformats.org/officeDocument/2006/relationships/oleObject" Target="../embeddings/oleObject8.bin"/><Relationship Id="rId20" Type="http://schemas.openxmlformats.org/officeDocument/2006/relationships/oleObject" Target="../embeddings/oleObject12.bin"/><Relationship Id="rId1" Type="http://schemas.openxmlformats.org/officeDocument/2006/relationships/vmlDrawing" Target="../drawings/vmlDrawing1.vml"/><Relationship Id="rId6" Type="http://schemas.openxmlformats.org/officeDocument/2006/relationships/image" Target="../media/image2.png"/><Relationship Id="rId11" Type="http://schemas.openxmlformats.org/officeDocument/2006/relationships/oleObject" Target="../embeddings/oleObject4.bin"/><Relationship Id="rId24" Type="http://schemas.openxmlformats.org/officeDocument/2006/relationships/oleObject" Target="../embeddings/oleObject15.bin"/><Relationship Id="rId5" Type="http://schemas.openxmlformats.org/officeDocument/2006/relationships/oleObject" Target="../embeddings/oleObject1.bin"/><Relationship Id="rId15" Type="http://schemas.openxmlformats.org/officeDocument/2006/relationships/oleObject" Target="../embeddings/oleObject7.bin"/><Relationship Id="rId23" Type="http://schemas.openxmlformats.org/officeDocument/2006/relationships/oleObject" Target="../embeddings/oleObject14.bin"/><Relationship Id="rId10" Type="http://schemas.openxmlformats.org/officeDocument/2006/relationships/image" Target="../media/image4.png"/><Relationship Id="rId19" Type="http://schemas.openxmlformats.org/officeDocument/2006/relationships/oleObject" Target="../embeddings/oleObject11.bin"/><Relationship Id="rId4" Type="http://schemas.openxmlformats.org/officeDocument/2006/relationships/image" Target="../media/image7.png"/><Relationship Id="rId9" Type="http://schemas.openxmlformats.org/officeDocument/2006/relationships/oleObject" Target="../embeddings/oleObject3.bin"/><Relationship Id="rId14" Type="http://schemas.openxmlformats.org/officeDocument/2006/relationships/oleObject" Target="../embeddings/oleObject6.bin"/><Relationship Id="rId22"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8.png"/><Relationship Id="rId4" Type="http://schemas.openxmlformats.org/officeDocument/2006/relationships/oleObject" Target="../embeddings/oleObject18.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
          <p:cNvSpPr txBox="1">
            <a:spLocks noGrp="1"/>
          </p:cNvSpPr>
          <p:nvPr>
            <p:ph type="ctrTitle"/>
          </p:nvPr>
        </p:nvSpPr>
        <p:spPr>
          <a:xfrm>
            <a:off x="1539800" y="362627"/>
            <a:ext cx="8774640" cy="1600200"/>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4A5241"/>
              </a:buClr>
              <a:buSzPts val="5400"/>
              <a:buFont typeface="Calibri"/>
              <a:buNone/>
            </a:pPr>
            <a:r>
              <a:rPr lang="en-US" sz="5400" b="1">
                <a:solidFill>
                  <a:srgbClr val="4A5241"/>
                </a:solidFill>
                <a:latin typeface="Calibri"/>
                <a:ea typeface="Calibri"/>
                <a:cs typeface="Calibri"/>
                <a:sym typeface="Calibri"/>
              </a:rPr>
              <a:t>Particle Swarm Optimization</a:t>
            </a:r>
            <a:br>
              <a:rPr lang="en-US" sz="5400" b="1">
                <a:solidFill>
                  <a:srgbClr val="4A5241"/>
                </a:solidFill>
                <a:latin typeface="Calibri"/>
                <a:ea typeface="Calibri"/>
                <a:cs typeface="Calibri"/>
                <a:sym typeface="Calibri"/>
              </a:rPr>
            </a:br>
            <a:r>
              <a:rPr lang="en-US" sz="5400" b="1">
                <a:solidFill>
                  <a:srgbClr val="4A5241"/>
                </a:solidFill>
                <a:latin typeface="Calibri"/>
                <a:ea typeface="Calibri"/>
                <a:cs typeface="Calibri"/>
                <a:sym typeface="Calibri"/>
              </a:rPr>
              <a:t>(PSO)</a:t>
            </a:r>
            <a:endParaRPr sz="5400">
              <a:solidFill>
                <a:srgbClr val="4A5241"/>
              </a:solidFill>
              <a:latin typeface="Calibri"/>
              <a:ea typeface="Calibri"/>
              <a:cs typeface="Calibri"/>
              <a:sym typeface="Calibri"/>
            </a:endParaRPr>
          </a:p>
        </p:txBody>
      </p:sp>
      <p:sp>
        <p:nvSpPr>
          <p:cNvPr id="107" name="Google Shape;107;p1"/>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a:latin typeface="Calibri"/>
                <a:ea typeface="Calibri"/>
                <a:cs typeface="Calibri"/>
                <a:sym typeface="Calibri"/>
              </a:rPr>
              <a:t>DEPT. OF CSE, KUET</a:t>
            </a:r>
            <a:endParaRPr/>
          </a:p>
        </p:txBody>
      </p:sp>
      <p:sp>
        <p:nvSpPr>
          <p:cNvPr id="108" name="Google Shape;108;p1"/>
          <p:cNvSpPr/>
          <p:nvPr/>
        </p:nvSpPr>
        <p:spPr>
          <a:xfrm>
            <a:off x="6237288" y="2581275"/>
            <a:ext cx="4763" cy="476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1"/>
          <p:cNvSpPr/>
          <p:nvPr/>
        </p:nvSpPr>
        <p:spPr>
          <a:xfrm>
            <a:off x="6772276" y="2420938"/>
            <a:ext cx="3175" cy="317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1"/>
          <p:cNvSpPr/>
          <p:nvPr/>
        </p:nvSpPr>
        <p:spPr>
          <a:xfrm>
            <a:off x="9058276" y="2887663"/>
            <a:ext cx="3175" cy="317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1"/>
          <p:cNvSpPr/>
          <p:nvPr/>
        </p:nvSpPr>
        <p:spPr>
          <a:xfrm>
            <a:off x="8216900" y="381000"/>
            <a:ext cx="6350" cy="635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1"/>
          <p:cNvSpPr/>
          <p:nvPr/>
        </p:nvSpPr>
        <p:spPr>
          <a:xfrm>
            <a:off x="6845300" y="152400"/>
            <a:ext cx="6350" cy="635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3" name="Google Shape;113;p1"/>
          <p:cNvPicPr preferRelativeResize="0"/>
          <p:nvPr/>
        </p:nvPicPr>
        <p:blipFill rotWithShape="1">
          <a:blip r:embed="rId4">
            <a:alphaModFix/>
          </a:blip>
          <a:srcRect/>
          <a:stretch/>
        </p:blipFill>
        <p:spPr>
          <a:xfrm>
            <a:off x="3244850" y="2578100"/>
            <a:ext cx="1358900" cy="1143000"/>
          </a:xfrm>
          <a:prstGeom prst="rect">
            <a:avLst/>
          </a:prstGeom>
          <a:noFill/>
          <a:ln>
            <a:noFill/>
          </a:ln>
        </p:spPr>
      </p:pic>
      <p:sp>
        <p:nvSpPr>
          <p:cNvPr id="114" name="Google Shape;114;p1"/>
          <p:cNvSpPr/>
          <p:nvPr/>
        </p:nvSpPr>
        <p:spPr>
          <a:xfrm>
            <a:off x="6237288" y="2903538"/>
            <a:ext cx="4763" cy="4763"/>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5" name="Google Shape;115;p1"/>
          <p:cNvSpPr/>
          <p:nvPr/>
        </p:nvSpPr>
        <p:spPr>
          <a:xfrm>
            <a:off x="6772276" y="2743201"/>
            <a:ext cx="3175" cy="317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1"/>
          <p:cNvSpPr/>
          <p:nvPr/>
        </p:nvSpPr>
        <p:spPr>
          <a:xfrm>
            <a:off x="9058276" y="1752601"/>
            <a:ext cx="3175" cy="317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1"/>
          <p:cNvSpPr/>
          <p:nvPr/>
        </p:nvSpPr>
        <p:spPr>
          <a:xfrm>
            <a:off x="8216900" y="703263"/>
            <a:ext cx="6350" cy="635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1"/>
          <p:cNvSpPr/>
          <p:nvPr/>
        </p:nvSpPr>
        <p:spPr>
          <a:xfrm>
            <a:off x="6845300" y="474663"/>
            <a:ext cx="6350" cy="635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119" name="Google Shape;119;p1"/>
          <p:cNvGraphicFramePr/>
          <p:nvPr/>
        </p:nvGraphicFramePr>
        <p:xfrm>
          <a:off x="2209801" y="2809875"/>
          <a:ext cx="574675" cy="735012"/>
        </p:xfrm>
        <a:graphic>
          <a:graphicData uri="http://schemas.openxmlformats.org/presentationml/2006/ole">
            <mc:AlternateContent xmlns:mc="http://schemas.openxmlformats.org/markup-compatibility/2006">
              <mc:Choice xmlns:v="urn:schemas-microsoft-com:vml" Requires="v">
                <p:oleObj spid="_x0000_s1060" r:id="rId5" imgW="574675" imgH="735012" progId="MS_ClipArt_Gallery.2">
                  <p:embed/>
                </p:oleObj>
              </mc:Choice>
              <mc:Fallback>
                <p:oleObj r:id="rId5" imgW="574675" imgH="735012" progId="MS_ClipArt_Gallery.2">
                  <p:embed/>
                  <p:pic>
                    <p:nvPicPr>
                      <p:cNvPr id="119" name="Google Shape;119;p1"/>
                      <p:cNvPicPr preferRelativeResize="0"/>
                      <p:nvPr/>
                    </p:nvPicPr>
                    <p:blipFill rotWithShape="1">
                      <a:blip r:embed="rId6">
                        <a:alphaModFix/>
                      </a:blip>
                      <a:srcRect/>
                      <a:stretch/>
                    </p:blipFill>
                    <p:spPr>
                      <a:xfrm>
                        <a:off x="2209801" y="2809875"/>
                        <a:ext cx="574675" cy="735012"/>
                      </a:xfrm>
                      <a:prstGeom prst="rect">
                        <a:avLst/>
                      </a:prstGeom>
                      <a:noFill/>
                      <a:ln>
                        <a:noFill/>
                      </a:ln>
                    </p:spPr>
                  </p:pic>
                </p:oleObj>
              </mc:Fallback>
            </mc:AlternateContent>
          </a:graphicData>
        </a:graphic>
      </p:graphicFrame>
      <p:graphicFrame>
        <p:nvGraphicFramePr>
          <p:cNvPr id="120" name="Google Shape;120;p1"/>
          <p:cNvGraphicFramePr/>
          <p:nvPr/>
        </p:nvGraphicFramePr>
        <p:xfrm>
          <a:off x="7224284" y="990601"/>
          <a:ext cx="3090157" cy="2549525"/>
        </p:xfrm>
        <a:graphic>
          <a:graphicData uri="http://schemas.openxmlformats.org/presentationml/2006/ole">
            <mc:AlternateContent xmlns:mc="http://schemas.openxmlformats.org/markup-compatibility/2006">
              <mc:Choice xmlns:v="urn:schemas-microsoft-com:vml" Requires="v">
                <p:oleObj spid="_x0000_s1061" r:id="rId7" imgW="3090157" imgH="2549525" progId="MS_ClipArt_Gallery.2">
                  <p:embed/>
                </p:oleObj>
              </mc:Choice>
              <mc:Fallback>
                <p:oleObj r:id="rId7" imgW="3090157" imgH="2549525" progId="MS_ClipArt_Gallery.2">
                  <p:embed/>
                  <p:pic>
                    <p:nvPicPr>
                      <p:cNvPr id="120" name="Google Shape;120;p1"/>
                      <p:cNvPicPr preferRelativeResize="0"/>
                      <p:nvPr/>
                    </p:nvPicPr>
                    <p:blipFill rotWithShape="1">
                      <a:blip r:embed="rId8">
                        <a:alphaModFix/>
                      </a:blip>
                      <a:srcRect/>
                      <a:stretch/>
                    </p:blipFill>
                    <p:spPr>
                      <a:xfrm>
                        <a:off x="7224284" y="990601"/>
                        <a:ext cx="3090157" cy="2549525"/>
                      </a:xfrm>
                      <a:prstGeom prst="rect">
                        <a:avLst/>
                      </a:prstGeom>
                      <a:noFill/>
                      <a:ln>
                        <a:noFill/>
                      </a:ln>
                    </p:spPr>
                  </p:pic>
                </p:oleObj>
              </mc:Fallback>
            </mc:AlternateContent>
          </a:graphicData>
        </a:graphic>
      </p:graphicFrame>
      <p:graphicFrame>
        <p:nvGraphicFramePr>
          <p:cNvPr id="121" name="Google Shape;121;p1"/>
          <p:cNvGraphicFramePr/>
          <p:nvPr/>
        </p:nvGraphicFramePr>
        <p:xfrm>
          <a:off x="9525000" y="5046662"/>
          <a:ext cx="793750" cy="668338"/>
        </p:xfrm>
        <a:graphic>
          <a:graphicData uri="http://schemas.openxmlformats.org/presentationml/2006/ole">
            <mc:AlternateContent xmlns:mc="http://schemas.openxmlformats.org/markup-compatibility/2006">
              <mc:Choice xmlns:v="urn:schemas-microsoft-com:vml" Requires="v">
                <p:oleObj spid="_x0000_s1062" r:id="rId9" imgW="793750" imgH="668338" progId="MS_ClipArt_Gallery.2">
                  <p:embed/>
                </p:oleObj>
              </mc:Choice>
              <mc:Fallback>
                <p:oleObj r:id="rId9" imgW="793750" imgH="668338" progId="MS_ClipArt_Gallery.2">
                  <p:embed/>
                  <p:pic>
                    <p:nvPicPr>
                      <p:cNvPr id="121" name="Google Shape;121;p1"/>
                      <p:cNvPicPr preferRelativeResize="0"/>
                      <p:nvPr/>
                    </p:nvPicPr>
                    <p:blipFill rotWithShape="1">
                      <a:blip r:embed="rId10">
                        <a:alphaModFix/>
                      </a:blip>
                      <a:srcRect/>
                      <a:stretch/>
                    </p:blipFill>
                    <p:spPr>
                      <a:xfrm>
                        <a:off x="9525000" y="5046662"/>
                        <a:ext cx="793750" cy="668338"/>
                      </a:xfrm>
                      <a:prstGeom prst="rect">
                        <a:avLst/>
                      </a:prstGeom>
                      <a:noFill/>
                      <a:ln>
                        <a:noFill/>
                      </a:ln>
                    </p:spPr>
                  </p:pic>
                </p:oleObj>
              </mc:Fallback>
            </mc:AlternateContent>
          </a:graphicData>
        </a:graphic>
      </p:graphicFrame>
      <p:graphicFrame>
        <p:nvGraphicFramePr>
          <p:cNvPr id="122" name="Google Shape;122;p1"/>
          <p:cNvGraphicFramePr/>
          <p:nvPr/>
        </p:nvGraphicFramePr>
        <p:xfrm>
          <a:off x="8561387" y="4787900"/>
          <a:ext cx="719138" cy="604838"/>
        </p:xfrm>
        <a:graphic>
          <a:graphicData uri="http://schemas.openxmlformats.org/presentationml/2006/ole">
            <mc:AlternateContent xmlns:mc="http://schemas.openxmlformats.org/markup-compatibility/2006">
              <mc:Choice xmlns:v="urn:schemas-microsoft-com:vml" Requires="v">
                <p:oleObj spid="_x0000_s1063" r:id="rId11" imgW="719138" imgH="604838" progId="MS_ClipArt_Gallery.2">
                  <p:embed/>
                </p:oleObj>
              </mc:Choice>
              <mc:Fallback>
                <p:oleObj r:id="rId11" imgW="719138" imgH="604838" progId="MS_ClipArt_Gallery.2">
                  <p:embed/>
                  <p:pic>
                    <p:nvPicPr>
                      <p:cNvPr id="122" name="Google Shape;122;p1"/>
                      <p:cNvPicPr preferRelativeResize="0"/>
                      <p:nvPr/>
                    </p:nvPicPr>
                    <p:blipFill rotWithShape="1">
                      <a:blip r:embed="rId12">
                        <a:alphaModFix/>
                      </a:blip>
                      <a:srcRect/>
                      <a:stretch/>
                    </p:blipFill>
                    <p:spPr>
                      <a:xfrm>
                        <a:off x="8561387" y="4787900"/>
                        <a:ext cx="719138" cy="604838"/>
                      </a:xfrm>
                      <a:prstGeom prst="rect">
                        <a:avLst/>
                      </a:prstGeom>
                      <a:noFill/>
                      <a:ln>
                        <a:noFill/>
                      </a:ln>
                    </p:spPr>
                  </p:pic>
                </p:oleObj>
              </mc:Fallback>
            </mc:AlternateContent>
          </a:graphicData>
        </a:graphic>
      </p:graphicFrame>
      <p:graphicFrame>
        <p:nvGraphicFramePr>
          <p:cNvPr id="123" name="Google Shape;123;p1"/>
          <p:cNvGraphicFramePr/>
          <p:nvPr/>
        </p:nvGraphicFramePr>
        <p:xfrm>
          <a:off x="8078788" y="4208462"/>
          <a:ext cx="703263" cy="592138"/>
        </p:xfrm>
        <a:graphic>
          <a:graphicData uri="http://schemas.openxmlformats.org/presentationml/2006/ole">
            <mc:AlternateContent xmlns:mc="http://schemas.openxmlformats.org/markup-compatibility/2006">
              <mc:Choice xmlns:v="urn:schemas-microsoft-com:vml" Requires="v">
                <p:oleObj spid="_x0000_s1064" r:id="rId13" imgW="703263" imgH="592138" progId="MS_ClipArt_Gallery.2">
                  <p:embed/>
                </p:oleObj>
              </mc:Choice>
              <mc:Fallback>
                <p:oleObj r:id="rId13" imgW="703263" imgH="592138" progId="MS_ClipArt_Gallery.2">
                  <p:embed/>
                  <p:pic>
                    <p:nvPicPr>
                      <p:cNvPr id="123" name="Google Shape;123;p1"/>
                      <p:cNvPicPr preferRelativeResize="0"/>
                      <p:nvPr/>
                    </p:nvPicPr>
                    <p:blipFill rotWithShape="1">
                      <a:blip r:embed="rId10">
                        <a:alphaModFix/>
                      </a:blip>
                      <a:srcRect/>
                      <a:stretch/>
                    </p:blipFill>
                    <p:spPr>
                      <a:xfrm>
                        <a:off x="8078788" y="4208462"/>
                        <a:ext cx="703263" cy="592138"/>
                      </a:xfrm>
                      <a:prstGeom prst="rect">
                        <a:avLst/>
                      </a:prstGeom>
                      <a:noFill/>
                      <a:ln>
                        <a:noFill/>
                      </a:ln>
                    </p:spPr>
                  </p:pic>
                </p:oleObj>
              </mc:Fallback>
            </mc:AlternateContent>
          </a:graphicData>
        </a:graphic>
      </p:graphicFrame>
      <p:graphicFrame>
        <p:nvGraphicFramePr>
          <p:cNvPr id="124" name="Google Shape;124;p1"/>
          <p:cNvGraphicFramePr/>
          <p:nvPr/>
        </p:nvGraphicFramePr>
        <p:xfrm>
          <a:off x="7456487" y="4084637"/>
          <a:ext cx="596900" cy="503238"/>
        </p:xfrm>
        <a:graphic>
          <a:graphicData uri="http://schemas.openxmlformats.org/presentationml/2006/ole">
            <mc:AlternateContent xmlns:mc="http://schemas.openxmlformats.org/markup-compatibility/2006">
              <mc:Choice xmlns:v="urn:schemas-microsoft-com:vml" Requires="v">
                <p:oleObj spid="_x0000_s1065" r:id="rId14" imgW="596900" imgH="503238" progId="MS_ClipArt_Gallery.2">
                  <p:embed/>
                </p:oleObj>
              </mc:Choice>
              <mc:Fallback>
                <p:oleObj r:id="rId14" imgW="596900" imgH="503238" progId="MS_ClipArt_Gallery.2">
                  <p:embed/>
                  <p:pic>
                    <p:nvPicPr>
                      <p:cNvPr id="124" name="Google Shape;124;p1"/>
                      <p:cNvPicPr preferRelativeResize="0"/>
                      <p:nvPr/>
                    </p:nvPicPr>
                    <p:blipFill rotWithShape="1">
                      <a:blip r:embed="rId10">
                        <a:alphaModFix/>
                      </a:blip>
                      <a:srcRect/>
                      <a:stretch/>
                    </p:blipFill>
                    <p:spPr>
                      <a:xfrm>
                        <a:off x="7456487" y="4084637"/>
                        <a:ext cx="596900" cy="503238"/>
                      </a:xfrm>
                      <a:prstGeom prst="rect">
                        <a:avLst/>
                      </a:prstGeom>
                      <a:noFill/>
                      <a:ln>
                        <a:noFill/>
                      </a:ln>
                    </p:spPr>
                  </p:pic>
                </p:oleObj>
              </mc:Fallback>
            </mc:AlternateContent>
          </a:graphicData>
        </a:graphic>
      </p:graphicFrame>
      <p:graphicFrame>
        <p:nvGraphicFramePr>
          <p:cNvPr id="125" name="Google Shape;125;p1"/>
          <p:cNvGraphicFramePr/>
          <p:nvPr/>
        </p:nvGraphicFramePr>
        <p:xfrm>
          <a:off x="6948488" y="3919537"/>
          <a:ext cx="582613" cy="490538"/>
        </p:xfrm>
        <a:graphic>
          <a:graphicData uri="http://schemas.openxmlformats.org/presentationml/2006/ole">
            <mc:AlternateContent xmlns:mc="http://schemas.openxmlformats.org/markup-compatibility/2006">
              <mc:Choice xmlns:v="urn:schemas-microsoft-com:vml" Requires="v">
                <p:oleObj spid="_x0000_s1066" r:id="rId15" imgW="582613" imgH="490538" progId="MS_ClipArt_Gallery.2">
                  <p:embed/>
                </p:oleObj>
              </mc:Choice>
              <mc:Fallback>
                <p:oleObj r:id="rId15" imgW="582613" imgH="490538" progId="MS_ClipArt_Gallery.2">
                  <p:embed/>
                  <p:pic>
                    <p:nvPicPr>
                      <p:cNvPr id="125" name="Google Shape;125;p1"/>
                      <p:cNvPicPr preferRelativeResize="0"/>
                      <p:nvPr/>
                    </p:nvPicPr>
                    <p:blipFill rotWithShape="1">
                      <a:blip r:embed="rId10">
                        <a:alphaModFix/>
                      </a:blip>
                      <a:srcRect/>
                      <a:stretch/>
                    </p:blipFill>
                    <p:spPr>
                      <a:xfrm>
                        <a:off x="6948488" y="3919537"/>
                        <a:ext cx="582613" cy="490538"/>
                      </a:xfrm>
                      <a:prstGeom prst="rect">
                        <a:avLst/>
                      </a:prstGeom>
                      <a:noFill/>
                      <a:ln>
                        <a:noFill/>
                      </a:ln>
                    </p:spPr>
                  </p:pic>
                </p:oleObj>
              </mc:Fallback>
            </mc:AlternateContent>
          </a:graphicData>
        </a:graphic>
      </p:graphicFrame>
      <p:graphicFrame>
        <p:nvGraphicFramePr>
          <p:cNvPr id="126" name="Google Shape;126;p1"/>
          <p:cNvGraphicFramePr/>
          <p:nvPr/>
        </p:nvGraphicFramePr>
        <p:xfrm>
          <a:off x="6389687" y="4046537"/>
          <a:ext cx="566738" cy="477838"/>
        </p:xfrm>
        <a:graphic>
          <a:graphicData uri="http://schemas.openxmlformats.org/presentationml/2006/ole">
            <mc:AlternateContent xmlns:mc="http://schemas.openxmlformats.org/markup-compatibility/2006">
              <mc:Choice xmlns:v="urn:schemas-microsoft-com:vml" Requires="v">
                <p:oleObj spid="_x0000_s1067" r:id="rId16" imgW="566738" imgH="477838" progId="MS_ClipArt_Gallery.2">
                  <p:embed/>
                </p:oleObj>
              </mc:Choice>
              <mc:Fallback>
                <p:oleObj r:id="rId16" imgW="566738" imgH="477838" progId="MS_ClipArt_Gallery.2">
                  <p:embed/>
                  <p:pic>
                    <p:nvPicPr>
                      <p:cNvPr id="126" name="Google Shape;126;p1"/>
                      <p:cNvPicPr preferRelativeResize="0"/>
                      <p:nvPr/>
                    </p:nvPicPr>
                    <p:blipFill rotWithShape="1">
                      <a:blip r:embed="rId10">
                        <a:alphaModFix/>
                      </a:blip>
                      <a:srcRect/>
                      <a:stretch/>
                    </p:blipFill>
                    <p:spPr>
                      <a:xfrm>
                        <a:off x="6389687" y="4046537"/>
                        <a:ext cx="566738" cy="477838"/>
                      </a:xfrm>
                      <a:prstGeom prst="rect">
                        <a:avLst/>
                      </a:prstGeom>
                      <a:noFill/>
                      <a:ln>
                        <a:noFill/>
                      </a:ln>
                    </p:spPr>
                  </p:pic>
                </p:oleObj>
              </mc:Fallback>
            </mc:AlternateContent>
          </a:graphicData>
        </a:graphic>
      </p:graphicFrame>
      <p:graphicFrame>
        <p:nvGraphicFramePr>
          <p:cNvPr id="127" name="Google Shape;127;p1"/>
          <p:cNvGraphicFramePr/>
          <p:nvPr/>
        </p:nvGraphicFramePr>
        <p:xfrm>
          <a:off x="6059487" y="3703638"/>
          <a:ext cx="579438" cy="487363"/>
        </p:xfrm>
        <a:graphic>
          <a:graphicData uri="http://schemas.openxmlformats.org/presentationml/2006/ole">
            <mc:AlternateContent xmlns:mc="http://schemas.openxmlformats.org/markup-compatibility/2006">
              <mc:Choice xmlns:v="urn:schemas-microsoft-com:vml" Requires="v">
                <p:oleObj spid="_x0000_s1068" r:id="rId17" imgW="579438" imgH="487363" progId="MS_ClipArt_Gallery.2">
                  <p:embed/>
                </p:oleObj>
              </mc:Choice>
              <mc:Fallback>
                <p:oleObj r:id="rId17" imgW="579438" imgH="487363" progId="MS_ClipArt_Gallery.2">
                  <p:embed/>
                  <p:pic>
                    <p:nvPicPr>
                      <p:cNvPr id="127" name="Google Shape;127;p1"/>
                      <p:cNvPicPr preferRelativeResize="0"/>
                      <p:nvPr/>
                    </p:nvPicPr>
                    <p:blipFill rotWithShape="1">
                      <a:blip r:embed="rId12">
                        <a:alphaModFix/>
                      </a:blip>
                      <a:srcRect/>
                      <a:stretch/>
                    </p:blipFill>
                    <p:spPr>
                      <a:xfrm>
                        <a:off x="6059487" y="3703638"/>
                        <a:ext cx="579438" cy="487363"/>
                      </a:xfrm>
                      <a:prstGeom prst="rect">
                        <a:avLst/>
                      </a:prstGeom>
                      <a:noFill/>
                      <a:ln>
                        <a:noFill/>
                      </a:ln>
                    </p:spPr>
                  </p:pic>
                </p:oleObj>
              </mc:Fallback>
            </mc:AlternateContent>
          </a:graphicData>
        </a:graphic>
      </p:graphicFrame>
      <p:graphicFrame>
        <p:nvGraphicFramePr>
          <p:cNvPr id="128" name="Google Shape;128;p1"/>
          <p:cNvGraphicFramePr/>
          <p:nvPr/>
        </p:nvGraphicFramePr>
        <p:xfrm>
          <a:off x="5691188" y="3398837"/>
          <a:ext cx="582613" cy="490538"/>
        </p:xfrm>
        <a:graphic>
          <a:graphicData uri="http://schemas.openxmlformats.org/presentationml/2006/ole">
            <mc:AlternateContent xmlns:mc="http://schemas.openxmlformats.org/markup-compatibility/2006">
              <mc:Choice xmlns:v="urn:schemas-microsoft-com:vml" Requires="v">
                <p:oleObj spid="_x0000_s1069" r:id="rId18" imgW="582613" imgH="490538" progId="MS_ClipArt_Gallery.2">
                  <p:embed/>
                </p:oleObj>
              </mc:Choice>
              <mc:Fallback>
                <p:oleObj r:id="rId18" imgW="582613" imgH="490538" progId="MS_ClipArt_Gallery.2">
                  <p:embed/>
                  <p:pic>
                    <p:nvPicPr>
                      <p:cNvPr id="128" name="Google Shape;128;p1"/>
                      <p:cNvPicPr preferRelativeResize="0"/>
                      <p:nvPr/>
                    </p:nvPicPr>
                    <p:blipFill rotWithShape="1">
                      <a:blip r:embed="rId10">
                        <a:alphaModFix/>
                      </a:blip>
                      <a:srcRect/>
                      <a:stretch/>
                    </p:blipFill>
                    <p:spPr>
                      <a:xfrm>
                        <a:off x="5691188" y="3398837"/>
                        <a:ext cx="582613" cy="490538"/>
                      </a:xfrm>
                      <a:prstGeom prst="rect">
                        <a:avLst/>
                      </a:prstGeom>
                      <a:noFill/>
                      <a:ln>
                        <a:noFill/>
                      </a:ln>
                    </p:spPr>
                  </p:pic>
                </p:oleObj>
              </mc:Fallback>
            </mc:AlternateContent>
          </a:graphicData>
        </a:graphic>
      </p:graphicFrame>
      <p:graphicFrame>
        <p:nvGraphicFramePr>
          <p:cNvPr id="129" name="Google Shape;129;p1"/>
          <p:cNvGraphicFramePr/>
          <p:nvPr/>
        </p:nvGraphicFramePr>
        <p:xfrm>
          <a:off x="5170487" y="3386137"/>
          <a:ext cx="566738" cy="477838"/>
        </p:xfrm>
        <a:graphic>
          <a:graphicData uri="http://schemas.openxmlformats.org/presentationml/2006/ole">
            <mc:AlternateContent xmlns:mc="http://schemas.openxmlformats.org/markup-compatibility/2006">
              <mc:Choice xmlns:v="urn:schemas-microsoft-com:vml" Requires="v">
                <p:oleObj spid="_x0000_s1070" r:id="rId19" imgW="566738" imgH="477838" progId="MS_ClipArt_Gallery.2">
                  <p:embed/>
                </p:oleObj>
              </mc:Choice>
              <mc:Fallback>
                <p:oleObj r:id="rId19" imgW="566738" imgH="477838" progId="MS_ClipArt_Gallery.2">
                  <p:embed/>
                  <p:pic>
                    <p:nvPicPr>
                      <p:cNvPr id="129" name="Google Shape;129;p1"/>
                      <p:cNvPicPr preferRelativeResize="0"/>
                      <p:nvPr/>
                    </p:nvPicPr>
                    <p:blipFill rotWithShape="1">
                      <a:blip r:embed="rId10">
                        <a:alphaModFix/>
                      </a:blip>
                      <a:srcRect/>
                      <a:stretch/>
                    </p:blipFill>
                    <p:spPr>
                      <a:xfrm>
                        <a:off x="5170487" y="3386137"/>
                        <a:ext cx="566738" cy="477838"/>
                      </a:xfrm>
                      <a:prstGeom prst="rect">
                        <a:avLst/>
                      </a:prstGeom>
                      <a:noFill/>
                      <a:ln>
                        <a:noFill/>
                      </a:ln>
                    </p:spPr>
                  </p:pic>
                </p:oleObj>
              </mc:Fallback>
            </mc:AlternateContent>
          </a:graphicData>
        </a:graphic>
      </p:graphicFrame>
      <p:graphicFrame>
        <p:nvGraphicFramePr>
          <p:cNvPr id="130" name="Google Shape;130;p1"/>
          <p:cNvGraphicFramePr/>
          <p:nvPr/>
        </p:nvGraphicFramePr>
        <p:xfrm>
          <a:off x="4738688" y="3602037"/>
          <a:ext cx="492125" cy="414338"/>
        </p:xfrm>
        <a:graphic>
          <a:graphicData uri="http://schemas.openxmlformats.org/presentationml/2006/ole">
            <mc:AlternateContent xmlns:mc="http://schemas.openxmlformats.org/markup-compatibility/2006">
              <mc:Choice xmlns:v="urn:schemas-microsoft-com:vml" Requires="v">
                <p:oleObj spid="_x0000_s1071" r:id="rId20" imgW="492125" imgH="414338" progId="MS_ClipArt_Gallery.2">
                  <p:embed/>
                </p:oleObj>
              </mc:Choice>
              <mc:Fallback>
                <p:oleObj r:id="rId20" imgW="492125" imgH="414338" progId="MS_ClipArt_Gallery.2">
                  <p:embed/>
                  <p:pic>
                    <p:nvPicPr>
                      <p:cNvPr id="130" name="Google Shape;130;p1"/>
                      <p:cNvPicPr preferRelativeResize="0"/>
                      <p:nvPr/>
                    </p:nvPicPr>
                    <p:blipFill rotWithShape="1">
                      <a:blip r:embed="rId10">
                        <a:alphaModFix/>
                      </a:blip>
                      <a:srcRect/>
                      <a:stretch/>
                    </p:blipFill>
                    <p:spPr>
                      <a:xfrm>
                        <a:off x="4738688" y="3602037"/>
                        <a:ext cx="492125" cy="414338"/>
                      </a:xfrm>
                      <a:prstGeom prst="rect">
                        <a:avLst/>
                      </a:prstGeom>
                      <a:noFill/>
                      <a:ln>
                        <a:noFill/>
                      </a:ln>
                    </p:spPr>
                  </p:pic>
                </p:oleObj>
              </mc:Fallback>
            </mc:AlternateContent>
          </a:graphicData>
        </a:graphic>
      </p:graphicFrame>
      <p:graphicFrame>
        <p:nvGraphicFramePr>
          <p:cNvPr id="131" name="Google Shape;131;p1"/>
          <p:cNvGraphicFramePr/>
          <p:nvPr/>
        </p:nvGraphicFramePr>
        <p:xfrm>
          <a:off x="4332288" y="3779838"/>
          <a:ext cx="396875" cy="333375"/>
        </p:xfrm>
        <a:graphic>
          <a:graphicData uri="http://schemas.openxmlformats.org/presentationml/2006/ole">
            <mc:AlternateContent xmlns:mc="http://schemas.openxmlformats.org/markup-compatibility/2006">
              <mc:Choice xmlns:v="urn:schemas-microsoft-com:vml" Requires="v">
                <p:oleObj spid="_x0000_s1072" r:id="rId21" imgW="396875" imgH="333375" progId="MS_ClipArt_Gallery.2">
                  <p:embed/>
                </p:oleObj>
              </mc:Choice>
              <mc:Fallback>
                <p:oleObj r:id="rId21" imgW="396875" imgH="333375" progId="MS_ClipArt_Gallery.2">
                  <p:embed/>
                  <p:pic>
                    <p:nvPicPr>
                      <p:cNvPr id="131" name="Google Shape;131;p1"/>
                      <p:cNvPicPr preferRelativeResize="0"/>
                      <p:nvPr/>
                    </p:nvPicPr>
                    <p:blipFill rotWithShape="1">
                      <a:blip r:embed="rId22">
                        <a:alphaModFix/>
                      </a:blip>
                      <a:srcRect/>
                      <a:stretch/>
                    </p:blipFill>
                    <p:spPr>
                      <a:xfrm>
                        <a:off x="4332288" y="3779838"/>
                        <a:ext cx="396875" cy="333375"/>
                      </a:xfrm>
                      <a:prstGeom prst="rect">
                        <a:avLst/>
                      </a:prstGeom>
                      <a:noFill/>
                      <a:ln>
                        <a:noFill/>
                      </a:ln>
                    </p:spPr>
                  </p:pic>
                </p:oleObj>
              </mc:Fallback>
            </mc:AlternateContent>
          </a:graphicData>
        </a:graphic>
      </p:graphicFrame>
      <p:graphicFrame>
        <p:nvGraphicFramePr>
          <p:cNvPr id="132" name="Google Shape;132;p1"/>
          <p:cNvGraphicFramePr/>
          <p:nvPr/>
        </p:nvGraphicFramePr>
        <p:xfrm>
          <a:off x="3963987" y="3678237"/>
          <a:ext cx="439738" cy="369888"/>
        </p:xfrm>
        <a:graphic>
          <a:graphicData uri="http://schemas.openxmlformats.org/presentationml/2006/ole">
            <mc:AlternateContent xmlns:mc="http://schemas.openxmlformats.org/markup-compatibility/2006">
              <mc:Choice xmlns:v="urn:schemas-microsoft-com:vml" Requires="v">
                <p:oleObj spid="_x0000_s1073" r:id="rId23" imgW="439738" imgH="369888" progId="MS_ClipArt_Gallery.2">
                  <p:embed/>
                </p:oleObj>
              </mc:Choice>
              <mc:Fallback>
                <p:oleObj r:id="rId23" imgW="439738" imgH="369888" progId="MS_ClipArt_Gallery.2">
                  <p:embed/>
                  <p:pic>
                    <p:nvPicPr>
                      <p:cNvPr id="132" name="Google Shape;132;p1"/>
                      <p:cNvPicPr preferRelativeResize="0"/>
                      <p:nvPr/>
                    </p:nvPicPr>
                    <p:blipFill rotWithShape="1">
                      <a:blip r:embed="rId12">
                        <a:alphaModFix/>
                      </a:blip>
                      <a:srcRect/>
                      <a:stretch/>
                    </p:blipFill>
                    <p:spPr>
                      <a:xfrm>
                        <a:off x="3963987" y="3678237"/>
                        <a:ext cx="439738" cy="369888"/>
                      </a:xfrm>
                      <a:prstGeom prst="rect">
                        <a:avLst/>
                      </a:prstGeom>
                      <a:noFill/>
                      <a:ln>
                        <a:noFill/>
                      </a:ln>
                    </p:spPr>
                  </p:pic>
                </p:oleObj>
              </mc:Fallback>
            </mc:AlternateContent>
          </a:graphicData>
        </a:graphic>
      </p:graphicFrame>
      <p:graphicFrame>
        <p:nvGraphicFramePr>
          <p:cNvPr id="133" name="Google Shape;133;p1"/>
          <p:cNvGraphicFramePr/>
          <p:nvPr/>
        </p:nvGraphicFramePr>
        <p:xfrm>
          <a:off x="3786187" y="3576637"/>
          <a:ext cx="311150" cy="261938"/>
        </p:xfrm>
        <a:graphic>
          <a:graphicData uri="http://schemas.openxmlformats.org/presentationml/2006/ole">
            <mc:AlternateContent xmlns:mc="http://schemas.openxmlformats.org/markup-compatibility/2006">
              <mc:Choice xmlns:v="urn:schemas-microsoft-com:vml" Requires="v">
                <p:oleObj spid="_x0000_s1074" r:id="rId24" imgW="311150" imgH="261938" progId="MS_ClipArt_Gallery.2">
                  <p:embed/>
                </p:oleObj>
              </mc:Choice>
              <mc:Fallback>
                <p:oleObj r:id="rId24" imgW="311150" imgH="261938" progId="MS_ClipArt_Gallery.2">
                  <p:embed/>
                  <p:pic>
                    <p:nvPicPr>
                      <p:cNvPr id="133" name="Google Shape;133;p1"/>
                      <p:cNvPicPr preferRelativeResize="0"/>
                      <p:nvPr/>
                    </p:nvPicPr>
                    <p:blipFill rotWithShape="1">
                      <a:blip r:embed="rId10">
                        <a:alphaModFix/>
                      </a:blip>
                      <a:srcRect/>
                      <a:stretch/>
                    </p:blipFill>
                    <p:spPr>
                      <a:xfrm>
                        <a:off x="3786187" y="3576637"/>
                        <a:ext cx="311150" cy="261938"/>
                      </a:xfrm>
                      <a:prstGeom prst="rect">
                        <a:avLst/>
                      </a:prstGeom>
                      <a:noFill/>
                      <a:ln>
                        <a:noFill/>
                      </a:ln>
                    </p:spPr>
                  </p:pic>
                </p:oleObj>
              </mc:Fallback>
            </mc:AlternateContent>
          </a:graphicData>
        </a:graphic>
      </p:graphicFrame>
      <p:graphicFrame>
        <p:nvGraphicFramePr>
          <p:cNvPr id="134" name="Google Shape;134;p1"/>
          <p:cNvGraphicFramePr/>
          <p:nvPr/>
        </p:nvGraphicFramePr>
        <p:xfrm>
          <a:off x="1981201" y="1971675"/>
          <a:ext cx="574675" cy="735012"/>
        </p:xfrm>
        <a:graphic>
          <a:graphicData uri="http://schemas.openxmlformats.org/presentationml/2006/ole">
            <mc:AlternateContent xmlns:mc="http://schemas.openxmlformats.org/markup-compatibility/2006">
              <mc:Choice xmlns:v="urn:schemas-microsoft-com:vml" Requires="v">
                <p:oleObj spid="_x0000_s1075" r:id="rId25" imgW="574675" imgH="735012" progId="MS_ClipArt_Gallery.2">
                  <p:embed/>
                </p:oleObj>
              </mc:Choice>
              <mc:Fallback>
                <p:oleObj r:id="rId25" imgW="574675" imgH="735012" progId="MS_ClipArt_Gallery.2">
                  <p:embed/>
                  <p:pic>
                    <p:nvPicPr>
                      <p:cNvPr id="134" name="Google Shape;134;p1"/>
                      <p:cNvPicPr preferRelativeResize="0"/>
                      <p:nvPr/>
                    </p:nvPicPr>
                    <p:blipFill rotWithShape="1">
                      <a:blip r:embed="rId6">
                        <a:alphaModFix/>
                      </a:blip>
                      <a:srcRect/>
                      <a:stretch/>
                    </p:blipFill>
                    <p:spPr>
                      <a:xfrm>
                        <a:off x="1981201" y="1971675"/>
                        <a:ext cx="574675" cy="735012"/>
                      </a:xfrm>
                      <a:prstGeom prst="rect">
                        <a:avLst/>
                      </a:prstGeom>
                      <a:noFill/>
                      <a:ln>
                        <a:noFill/>
                      </a:ln>
                    </p:spPr>
                  </p:pic>
                </p:oleObj>
              </mc:Fallback>
            </mc:AlternateContent>
          </a:graphicData>
        </a:graphic>
      </p:graphicFrame>
      <p:graphicFrame>
        <p:nvGraphicFramePr>
          <p:cNvPr id="135" name="Google Shape;135;p1"/>
          <p:cNvGraphicFramePr/>
          <p:nvPr/>
        </p:nvGraphicFramePr>
        <p:xfrm>
          <a:off x="2895601" y="1895475"/>
          <a:ext cx="574675" cy="735012"/>
        </p:xfrm>
        <a:graphic>
          <a:graphicData uri="http://schemas.openxmlformats.org/presentationml/2006/ole">
            <mc:AlternateContent xmlns:mc="http://schemas.openxmlformats.org/markup-compatibility/2006">
              <mc:Choice xmlns:v="urn:schemas-microsoft-com:vml" Requires="v">
                <p:oleObj spid="_x0000_s1076" r:id="rId26" imgW="574675" imgH="735012" progId="MS_ClipArt_Gallery.2">
                  <p:embed/>
                </p:oleObj>
              </mc:Choice>
              <mc:Fallback>
                <p:oleObj r:id="rId26" imgW="574675" imgH="735012" progId="MS_ClipArt_Gallery.2">
                  <p:embed/>
                  <p:pic>
                    <p:nvPicPr>
                      <p:cNvPr id="135" name="Google Shape;135;p1"/>
                      <p:cNvPicPr preferRelativeResize="0"/>
                      <p:nvPr/>
                    </p:nvPicPr>
                    <p:blipFill rotWithShape="1">
                      <a:blip r:embed="rId6">
                        <a:alphaModFix/>
                      </a:blip>
                      <a:srcRect/>
                      <a:stretch/>
                    </p:blipFill>
                    <p:spPr>
                      <a:xfrm>
                        <a:off x="2895601" y="1895475"/>
                        <a:ext cx="574675" cy="735012"/>
                      </a:xfrm>
                      <a:prstGeom prst="rect">
                        <a:avLst/>
                      </a:prstGeom>
                      <a:noFill/>
                      <a:ln>
                        <a:noFill/>
                      </a:ln>
                    </p:spPr>
                  </p:pic>
                </p:oleObj>
              </mc:Fallback>
            </mc:AlternateContent>
          </a:graphicData>
        </a:graphic>
      </p:graphicFrame>
      <p:sp>
        <p:nvSpPr>
          <p:cNvPr id="136" name="Google Shape;136;p1"/>
          <p:cNvSpPr txBox="1"/>
          <p:nvPr/>
        </p:nvSpPr>
        <p:spPr>
          <a:xfrm>
            <a:off x="2976765" y="5130801"/>
            <a:ext cx="5275263" cy="685800"/>
          </a:xfrm>
          <a:prstGeom prst="rect">
            <a:avLst/>
          </a:prstGeom>
          <a:noFill/>
          <a:ln>
            <a:noFill/>
          </a:ln>
        </p:spPr>
        <p:txBody>
          <a:bodyPr spcFirstLastPara="1" wrap="square" lIns="91425" tIns="45700" rIns="91425" bIns="45700" anchor="ctr" anchorCtr="0">
            <a:normAutofit/>
          </a:bodyPr>
          <a:lstStyle/>
          <a:p>
            <a:pPr marL="0" marR="0" lvl="0" indent="0" algn="r" rtl="0">
              <a:spcBef>
                <a:spcPts val="0"/>
              </a:spcBef>
              <a:spcAft>
                <a:spcPts val="0"/>
              </a:spcAft>
              <a:buClr>
                <a:schemeClr val="accent2"/>
              </a:buClr>
              <a:buSzPts val="1440"/>
              <a:buFont typeface="Noto Sans Symbols"/>
              <a:buNone/>
            </a:pPr>
            <a:r>
              <a:rPr lang="en-US" sz="2400" b="0" u="none">
                <a:solidFill>
                  <a:srgbClr val="002060"/>
                </a:solidFill>
                <a:latin typeface="Calibri"/>
                <a:ea typeface="Calibri"/>
                <a:cs typeface="Calibri"/>
                <a:sym typeface="Calibri"/>
              </a:rPr>
              <a:t>Modified by S.M. Taslim Uddin Raju</a:t>
            </a:r>
            <a:endParaRPr sz="2400" b="0" u="none">
              <a:solidFill>
                <a:srgbClr val="00206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additive="base">
                                        <p:cTn id="7" dur="100"/>
                                        <p:tgtEl>
                                          <p:spTgt spid="109"/>
                                        </p:tgtEl>
                                        <p:attrNameLst>
                                          <p:attrName>ppt_y</p:attrName>
                                        </p:attrNameLst>
                                      </p:cBhvr>
                                      <p:tavLst>
                                        <p:tav tm="0">
                                          <p:val>
                                            <p:strVal val="#ppt_y+1"/>
                                          </p:val>
                                        </p:tav>
                                        <p:tav tm="100000">
                                          <p:val>
                                            <p:strVal val="#ppt_y"/>
                                          </p:val>
                                        </p:tav>
                                      </p:tavLst>
                                    </p:anim>
                                  </p:childTnLst>
                                </p:cTn>
                              </p:par>
                            </p:childTnLst>
                          </p:cTn>
                        </p:par>
                        <p:par>
                          <p:cTn id="8" fill="hold">
                            <p:stCondLst>
                              <p:cond delay="100"/>
                            </p:stCondLst>
                            <p:childTnLst>
                              <p:par>
                                <p:cTn id="9" presetID="2" presetClass="entr" presetSubtype="4" fill="hold" nodeType="afterEffect">
                                  <p:stCondLst>
                                    <p:cond delay="0"/>
                                  </p:stCondLst>
                                  <p:childTnLst>
                                    <p:set>
                                      <p:cBhvr>
                                        <p:cTn id="10" dur="1" fill="hold">
                                          <p:stCondLst>
                                            <p:cond delay="0"/>
                                          </p:stCondLst>
                                        </p:cTn>
                                        <p:tgtEl>
                                          <p:spTgt spid="115"/>
                                        </p:tgtEl>
                                        <p:attrNameLst>
                                          <p:attrName>style.visibility</p:attrName>
                                        </p:attrNameLst>
                                      </p:cBhvr>
                                      <p:to>
                                        <p:strVal val="visible"/>
                                      </p:to>
                                    </p:set>
                                    <p:anim calcmode="lin" valueType="num">
                                      <p:cBhvr additive="base">
                                        <p:cTn id="11" dur="100"/>
                                        <p:tgtEl>
                                          <p:spTgt spid="115"/>
                                        </p:tgtEl>
                                        <p:attrNameLst>
                                          <p:attrName>ppt_y</p:attrName>
                                        </p:attrNameLst>
                                      </p:cBhvr>
                                      <p:tavLst>
                                        <p:tav tm="0">
                                          <p:val>
                                            <p:strVal val="#ppt_y+1"/>
                                          </p:val>
                                        </p:tav>
                                        <p:tav tm="100000">
                                          <p:val>
                                            <p:strVal val="#ppt_y"/>
                                          </p:val>
                                        </p:tav>
                                      </p:tavLst>
                                    </p:anim>
                                  </p:childTnLst>
                                </p:cTn>
                              </p:par>
                              <p:par>
                                <p:cTn id="12" presetID="2" presetClass="entr" presetSubtype="4" fill="hold" nodeType="withEffect">
                                  <p:stCondLst>
                                    <p:cond delay="0"/>
                                  </p:stCondLst>
                                  <p:childTnLst>
                                    <p:set>
                                      <p:cBhvr>
                                        <p:cTn id="13" dur="1" fill="hold">
                                          <p:stCondLst>
                                            <p:cond delay="0"/>
                                          </p:stCondLst>
                                        </p:cTn>
                                        <p:tgtEl>
                                          <p:spTgt spid="116"/>
                                        </p:tgtEl>
                                        <p:attrNameLst>
                                          <p:attrName>style.visibility</p:attrName>
                                        </p:attrNameLst>
                                      </p:cBhvr>
                                      <p:to>
                                        <p:strVal val="visible"/>
                                      </p:to>
                                    </p:set>
                                    <p:anim calcmode="lin" valueType="num">
                                      <p:cBhvr additive="base">
                                        <p:cTn id="14" dur="100"/>
                                        <p:tgtEl>
                                          <p:spTgt spid="1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7B9899"/>
              </a:buClr>
              <a:buSzPts val="4800"/>
              <a:buFont typeface="Calibri"/>
              <a:buNone/>
            </a:pPr>
            <a:r>
              <a:rPr lang="en-US">
                <a:solidFill>
                  <a:srgbClr val="7B9899"/>
                </a:solidFill>
              </a:rPr>
              <a:t>Personal best (Cognitive behavior)</a:t>
            </a:r>
            <a:endParaRPr/>
          </a:p>
        </p:txBody>
      </p:sp>
      <p:sp>
        <p:nvSpPr>
          <p:cNvPr id="207" name="Google Shape;207;p10"/>
          <p:cNvSpPr txBox="1">
            <a:spLocks noGrp="1"/>
          </p:cNvSpPr>
          <p:nvPr>
            <p:ph type="body" idx="1"/>
          </p:nvPr>
        </p:nvSpPr>
        <p:spPr>
          <a:xfrm>
            <a:off x="1279714" y="2032143"/>
            <a:ext cx="8504238" cy="3425825"/>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Char char=" "/>
            </a:pPr>
            <a:r>
              <a:rPr lang="en-US"/>
              <a:t>Personal best position of a particle expresses the cognitive behavior of particle.</a:t>
            </a:r>
            <a:endParaRPr/>
          </a:p>
          <a:p>
            <a:pPr marL="91440" lvl="0" indent="-127000" algn="l" rtl="0">
              <a:lnSpc>
                <a:spcPct val="90000"/>
              </a:lnSpc>
              <a:spcBef>
                <a:spcPts val="1400"/>
              </a:spcBef>
              <a:spcAft>
                <a:spcPts val="0"/>
              </a:spcAft>
              <a:buSzPts val="2000"/>
              <a:buChar char=" "/>
            </a:pPr>
            <a:r>
              <a:rPr lang="en-US"/>
              <a:t>It is defined as the best position found by the particle.</a:t>
            </a:r>
            <a:endParaRPr/>
          </a:p>
          <a:p>
            <a:pPr marL="91440" lvl="0" indent="-127000" algn="l" rtl="0">
              <a:lnSpc>
                <a:spcPct val="90000"/>
              </a:lnSpc>
              <a:spcBef>
                <a:spcPts val="1400"/>
              </a:spcBef>
              <a:spcAft>
                <a:spcPts val="0"/>
              </a:spcAft>
              <a:buSzPts val="2000"/>
              <a:buChar char=" "/>
            </a:pPr>
            <a:r>
              <a:rPr lang="en-US"/>
              <a:t>It will be updated whenever the particle reaches a position with better fitness value than the fitness value of the previous personal best(</a:t>
            </a:r>
            <a:r>
              <a:rPr lang="en-US">
                <a:solidFill>
                  <a:srgbClr val="FF0000"/>
                </a:solidFill>
              </a:rPr>
              <a:t>pbest</a:t>
            </a:r>
            <a:r>
              <a:rPr lang="en-US"/>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7B9899"/>
              </a:buClr>
              <a:buSzPts val="4800"/>
              <a:buFont typeface="Calibri"/>
              <a:buNone/>
            </a:pPr>
            <a:r>
              <a:rPr lang="en-US">
                <a:solidFill>
                  <a:srgbClr val="7B9899"/>
                </a:solidFill>
              </a:rPr>
              <a:t>Global best (Social behavior)</a:t>
            </a:r>
            <a:endParaRPr/>
          </a:p>
        </p:txBody>
      </p:sp>
      <p:sp>
        <p:nvSpPr>
          <p:cNvPr id="213" name="Google Shape;213;p11"/>
          <p:cNvSpPr txBox="1">
            <a:spLocks noGrp="1"/>
          </p:cNvSpPr>
          <p:nvPr>
            <p:ph type="body" idx="1"/>
          </p:nvPr>
        </p:nvSpPr>
        <p:spPr>
          <a:xfrm>
            <a:off x="1347954" y="1882018"/>
            <a:ext cx="8504238" cy="3425825"/>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Char char=" "/>
            </a:pPr>
            <a:r>
              <a:rPr lang="en-US"/>
              <a:t>Global best position expresses the social behavior.</a:t>
            </a:r>
            <a:endParaRPr/>
          </a:p>
          <a:p>
            <a:pPr marL="91440" lvl="0" indent="-127000" algn="l" rtl="0">
              <a:lnSpc>
                <a:spcPct val="90000"/>
              </a:lnSpc>
              <a:spcBef>
                <a:spcPts val="1400"/>
              </a:spcBef>
              <a:spcAft>
                <a:spcPts val="0"/>
              </a:spcAft>
              <a:buSzPts val="2000"/>
              <a:buChar char=" "/>
            </a:pPr>
            <a:r>
              <a:rPr lang="en-US"/>
              <a:t>It is defined as the best position found by all the particles in the swarm.</a:t>
            </a:r>
            <a:endParaRPr/>
          </a:p>
          <a:p>
            <a:pPr marL="91440" lvl="0" indent="-127000" algn="l" rtl="0">
              <a:lnSpc>
                <a:spcPct val="90000"/>
              </a:lnSpc>
              <a:spcBef>
                <a:spcPts val="1400"/>
              </a:spcBef>
              <a:spcAft>
                <a:spcPts val="0"/>
              </a:spcAft>
              <a:buSzPts val="2000"/>
              <a:buChar char=" "/>
            </a:pPr>
            <a:r>
              <a:rPr lang="en-US"/>
              <a:t>It will be updated whenever a particle reaches a position with better fitness value than the fitness value of the previous global best (</a:t>
            </a:r>
            <a:r>
              <a:rPr lang="en-US">
                <a:solidFill>
                  <a:srgbClr val="FF0000"/>
                </a:solidFill>
              </a:rPr>
              <a:t>gbest</a:t>
            </a:r>
            <a:r>
              <a:rPr lang="en-US"/>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PSO Algorithm</a:t>
            </a:r>
            <a:endParaRPr/>
          </a:p>
        </p:txBody>
      </p:sp>
      <p:sp>
        <p:nvSpPr>
          <p:cNvPr id="219" name="Google Shape;219;p12"/>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Char char=" "/>
            </a:pPr>
            <a:r>
              <a:rPr lang="en-US"/>
              <a:t>Basic algorithm of PSO:</a:t>
            </a:r>
            <a:endParaRPr/>
          </a:p>
          <a:p>
            <a:pPr marL="880110" lvl="1" indent="-514350" algn="l" rtl="0">
              <a:lnSpc>
                <a:spcPct val="90000"/>
              </a:lnSpc>
              <a:spcBef>
                <a:spcPts val="400"/>
              </a:spcBef>
              <a:spcAft>
                <a:spcPts val="0"/>
              </a:spcAft>
              <a:buClr>
                <a:srgbClr val="0070C0"/>
              </a:buClr>
              <a:buSzPts val="1836"/>
              <a:buFont typeface="Calibri"/>
              <a:buAutoNum type="arabicPeriod"/>
            </a:pPr>
            <a:r>
              <a:rPr lang="en-US"/>
              <a:t>Initialize the swarm from the solution space</a:t>
            </a:r>
            <a:endParaRPr/>
          </a:p>
          <a:p>
            <a:pPr marL="880110" lvl="1" indent="-514350" algn="l" rtl="0">
              <a:lnSpc>
                <a:spcPct val="90000"/>
              </a:lnSpc>
              <a:spcBef>
                <a:spcPts val="600"/>
              </a:spcBef>
              <a:spcAft>
                <a:spcPts val="0"/>
              </a:spcAft>
              <a:buClr>
                <a:srgbClr val="0070C0"/>
              </a:buClr>
              <a:buSzPts val="1836"/>
              <a:buFont typeface="Calibri"/>
              <a:buAutoNum type="arabicPeriod"/>
            </a:pPr>
            <a:r>
              <a:rPr lang="en-US"/>
              <a:t>Evaluate fitness of each particle</a:t>
            </a:r>
            <a:endParaRPr/>
          </a:p>
          <a:p>
            <a:pPr marL="880110" lvl="1" indent="-514350" algn="l" rtl="0">
              <a:lnSpc>
                <a:spcPct val="90000"/>
              </a:lnSpc>
              <a:spcBef>
                <a:spcPts val="600"/>
              </a:spcBef>
              <a:spcAft>
                <a:spcPts val="0"/>
              </a:spcAft>
              <a:buClr>
                <a:srgbClr val="0070C0"/>
              </a:buClr>
              <a:buSzPts val="1836"/>
              <a:buFont typeface="Calibri"/>
              <a:buAutoNum type="arabicPeriod"/>
            </a:pPr>
            <a:r>
              <a:rPr lang="en-US"/>
              <a:t>Update individual and global bests</a:t>
            </a:r>
            <a:endParaRPr/>
          </a:p>
          <a:p>
            <a:pPr marL="880110" lvl="1" indent="-514350" algn="l" rtl="0">
              <a:lnSpc>
                <a:spcPct val="90000"/>
              </a:lnSpc>
              <a:spcBef>
                <a:spcPts val="600"/>
              </a:spcBef>
              <a:spcAft>
                <a:spcPts val="0"/>
              </a:spcAft>
              <a:buClr>
                <a:srgbClr val="0070C0"/>
              </a:buClr>
              <a:buSzPts val="1836"/>
              <a:buFont typeface="Calibri"/>
              <a:buAutoNum type="arabicPeriod"/>
            </a:pPr>
            <a:r>
              <a:rPr lang="en-US"/>
              <a:t>Update velocity and position of each particle</a:t>
            </a:r>
            <a:endParaRPr/>
          </a:p>
          <a:p>
            <a:pPr marL="880110" lvl="1" indent="-514350" algn="l" rtl="0">
              <a:lnSpc>
                <a:spcPct val="90000"/>
              </a:lnSpc>
              <a:spcBef>
                <a:spcPts val="600"/>
              </a:spcBef>
              <a:spcAft>
                <a:spcPts val="0"/>
              </a:spcAft>
              <a:buClr>
                <a:srgbClr val="0070C0"/>
              </a:buClr>
              <a:buSzPts val="1836"/>
              <a:buFont typeface="Calibri"/>
              <a:buAutoNum type="arabicPeriod"/>
            </a:pPr>
            <a:r>
              <a:rPr lang="en-US"/>
              <a:t>Go to step 2, and repeat until termination condition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3"/>
          <p:cNvSpPr/>
          <p:nvPr/>
        </p:nvSpPr>
        <p:spPr>
          <a:xfrm>
            <a:off x="1524001" y="655122"/>
            <a:ext cx="184731" cy="369332"/>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225" name="Google Shape;225;p13"/>
          <p:cNvGraphicFramePr/>
          <p:nvPr/>
        </p:nvGraphicFramePr>
        <p:xfrm>
          <a:off x="709684" y="1141413"/>
          <a:ext cx="10399593" cy="4483100"/>
        </p:xfrm>
        <a:graphic>
          <a:graphicData uri="http://schemas.openxmlformats.org/presentationml/2006/ole">
            <mc:AlternateContent xmlns:mc="http://schemas.openxmlformats.org/markup-compatibility/2006">
              <mc:Choice xmlns:v="urn:schemas-microsoft-com:vml" Requires="v">
                <p:oleObj spid="_x0000_s2052" r:id="rId4" imgW="10399593" imgH="4483100" progId="Photoshop.Image.6">
                  <p:embed/>
                </p:oleObj>
              </mc:Choice>
              <mc:Fallback>
                <p:oleObj r:id="rId4" imgW="10399593" imgH="4483100" progId="Photoshop.Image.6">
                  <p:embed/>
                  <p:pic>
                    <p:nvPicPr>
                      <p:cNvPr id="225" name="Google Shape;225;p13"/>
                      <p:cNvPicPr preferRelativeResize="0"/>
                      <p:nvPr/>
                    </p:nvPicPr>
                    <p:blipFill rotWithShape="1">
                      <a:blip r:embed="rId5">
                        <a:alphaModFix/>
                      </a:blip>
                      <a:srcRect/>
                      <a:stretch/>
                    </p:blipFill>
                    <p:spPr>
                      <a:xfrm>
                        <a:off x="709684" y="1141413"/>
                        <a:ext cx="10399593" cy="4483100"/>
                      </a:xfrm>
                      <a:prstGeom prst="rect">
                        <a:avLst/>
                      </a:prstGeom>
                      <a:noFill/>
                      <a:ln>
                        <a:noFill/>
                      </a:ln>
                    </p:spPr>
                  </p:pic>
                </p:oleObj>
              </mc:Fallback>
            </mc:AlternateContent>
          </a:graphicData>
        </a:graphic>
      </p:graphicFrame>
      <p:sp>
        <p:nvSpPr>
          <p:cNvPr id="226" name="Google Shape;226;p13"/>
          <p:cNvSpPr txBox="1"/>
          <p:nvPr/>
        </p:nvSpPr>
        <p:spPr>
          <a:xfrm>
            <a:off x="3395664" y="5657851"/>
            <a:ext cx="5545137" cy="36671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Pseudo-code for PSO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4"/>
          <p:cNvSpPr txBox="1">
            <a:spLocks noGrp="1"/>
          </p:cNvSpPr>
          <p:nvPr>
            <p:ph type="title"/>
          </p:nvPr>
        </p:nvSpPr>
        <p:spPr>
          <a:xfrm>
            <a:off x="1524000" y="-26988"/>
            <a:ext cx="9144000" cy="715963"/>
          </a:xfrm>
          <a:prstGeom prst="rect">
            <a:avLst/>
          </a:prstGeom>
          <a:solidFill>
            <a:srgbClr val="800080"/>
          </a:solid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lt1"/>
              </a:buClr>
              <a:buSzPts val="4000"/>
              <a:buFont typeface="Calibri"/>
              <a:buNone/>
            </a:pPr>
            <a:r>
              <a:rPr lang="en-US" sz="4000" b="1">
                <a:solidFill>
                  <a:schemeClr val="lt1"/>
                </a:solidFill>
              </a:rPr>
              <a:t>The Flowchart of PSO</a:t>
            </a:r>
            <a:endParaRPr sz="4000" b="1">
              <a:solidFill>
                <a:schemeClr val="lt1"/>
              </a:solidFill>
            </a:endParaRPr>
          </a:p>
        </p:txBody>
      </p:sp>
      <p:sp>
        <p:nvSpPr>
          <p:cNvPr id="232" name="Google Shape;232;p14"/>
          <p:cNvSpPr/>
          <p:nvPr/>
        </p:nvSpPr>
        <p:spPr>
          <a:xfrm>
            <a:off x="1524001" y="655122"/>
            <a:ext cx="184731" cy="369332"/>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3" name="Google Shape;233;p14"/>
          <p:cNvSpPr/>
          <p:nvPr/>
        </p:nvSpPr>
        <p:spPr>
          <a:xfrm>
            <a:off x="2743200" y="1025526"/>
            <a:ext cx="4572000" cy="650875"/>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Generate and initialize particles with random position (X) and velocity (V)</a:t>
            </a:r>
            <a:endParaRPr/>
          </a:p>
        </p:txBody>
      </p:sp>
      <p:sp>
        <p:nvSpPr>
          <p:cNvPr id="234" name="Google Shape;234;p14"/>
          <p:cNvSpPr/>
          <p:nvPr/>
        </p:nvSpPr>
        <p:spPr>
          <a:xfrm>
            <a:off x="1600200" y="5214461"/>
            <a:ext cx="7315200" cy="848678"/>
          </a:xfrm>
          <a:prstGeom prst="hexagon">
            <a:avLst>
              <a:gd name="adj" fmla="val 232258"/>
              <a:gd name="vf" fmla="val 115470"/>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500">
                <a:solidFill>
                  <a:schemeClr val="dk1"/>
                </a:solidFill>
                <a:latin typeface="Calibri"/>
                <a:ea typeface="Calibri"/>
                <a:cs typeface="Calibri"/>
                <a:sym typeface="Calibri"/>
              </a:rPr>
              <a:t>Termination criterion is met? (e.g., Gbest=sufficient good fitness or maximum generations)</a:t>
            </a:r>
            <a:endParaRPr/>
          </a:p>
        </p:txBody>
      </p:sp>
      <p:sp>
        <p:nvSpPr>
          <p:cNvPr id="235" name="Google Shape;235;p14"/>
          <p:cNvSpPr/>
          <p:nvPr/>
        </p:nvSpPr>
        <p:spPr>
          <a:xfrm>
            <a:off x="3429000" y="6405564"/>
            <a:ext cx="3200400" cy="376237"/>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Return the best solution</a:t>
            </a:r>
            <a:endParaRPr/>
          </a:p>
        </p:txBody>
      </p:sp>
      <p:grpSp>
        <p:nvGrpSpPr>
          <p:cNvPr id="236" name="Google Shape;236;p14"/>
          <p:cNvGrpSpPr/>
          <p:nvPr/>
        </p:nvGrpSpPr>
        <p:grpSpPr>
          <a:xfrm>
            <a:off x="2514600" y="1981200"/>
            <a:ext cx="6096000" cy="2514600"/>
            <a:chOff x="672" y="1152"/>
            <a:chExt cx="3840" cy="1728"/>
          </a:xfrm>
        </p:grpSpPr>
        <p:sp>
          <p:nvSpPr>
            <p:cNvPr id="237" name="Google Shape;237;p14"/>
            <p:cNvSpPr/>
            <p:nvPr/>
          </p:nvSpPr>
          <p:spPr>
            <a:xfrm>
              <a:off x="672" y="1152"/>
              <a:ext cx="3792" cy="1728"/>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8" name="Google Shape;238;p14"/>
            <p:cNvSpPr txBox="1"/>
            <p:nvPr/>
          </p:nvSpPr>
          <p:spPr>
            <a:xfrm>
              <a:off x="3744" y="1152"/>
              <a:ext cx="768" cy="21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a:solidFill>
                    <a:schemeClr val="dk1"/>
                  </a:solidFill>
                  <a:latin typeface="Calibri"/>
                  <a:ea typeface="Calibri"/>
                  <a:cs typeface="Calibri"/>
                  <a:sym typeface="Calibri"/>
                </a:rPr>
                <a:t>Particle </a:t>
              </a:r>
              <a:r>
                <a:rPr lang="en-US" sz="1400" i="1">
                  <a:solidFill>
                    <a:schemeClr val="dk1"/>
                  </a:solidFill>
                  <a:latin typeface="Calibri"/>
                  <a:ea typeface="Calibri"/>
                  <a:cs typeface="Calibri"/>
                  <a:sym typeface="Calibri"/>
                </a:rPr>
                <a:t>m</a:t>
              </a:r>
              <a:endParaRPr/>
            </a:p>
          </p:txBody>
        </p:sp>
      </p:grpSp>
      <p:grpSp>
        <p:nvGrpSpPr>
          <p:cNvPr id="239" name="Google Shape;239;p14"/>
          <p:cNvGrpSpPr/>
          <p:nvPr/>
        </p:nvGrpSpPr>
        <p:grpSpPr>
          <a:xfrm>
            <a:off x="2286000" y="2209800"/>
            <a:ext cx="6096000" cy="2514600"/>
            <a:chOff x="480" y="1344"/>
            <a:chExt cx="3840" cy="1776"/>
          </a:xfrm>
        </p:grpSpPr>
        <p:sp>
          <p:nvSpPr>
            <p:cNvPr id="240" name="Google Shape;240;p14"/>
            <p:cNvSpPr/>
            <p:nvPr/>
          </p:nvSpPr>
          <p:spPr>
            <a:xfrm>
              <a:off x="480" y="1344"/>
              <a:ext cx="3792" cy="1776"/>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1" name="Google Shape;241;p14"/>
            <p:cNvSpPr txBox="1"/>
            <p:nvPr/>
          </p:nvSpPr>
          <p:spPr>
            <a:xfrm>
              <a:off x="3552" y="1344"/>
              <a:ext cx="768" cy="21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a:solidFill>
                    <a:schemeClr val="dk1"/>
                  </a:solidFill>
                  <a:latin typeface="Calibri"/>
                  <a:ea typeface="Calibri"/>
                  <a:cs typeface="Calibri"/>
                  <a:sym typeface="Calibri"/>
                </a:rPr>
                <a:t>…..</a:t>
              </a:r>
              <a:endParaRPr/>
            </a:p>
          </p:txBody>
        </p:sp>
      </p:grpSp>
      <p:grpSp>
        <p:nvGrpSpPr>
          <p:cNvPr id="242" name="Google Shape;242;p14"/>
          <p:cNvGrpSpPr/>
          <p:nvPr/>
        </p:nvGrpSpPr>
        <p:grpSpPr>
          <a:xfrm>
            <a:off x="2057400" y="2438400"/>
            <a:ext cx="6019800" cy="2514600"/>
            <a:chOff x="288" y="1536"/>
            <a:chExt cx="3792" cy="1776"/>
          </a:xfrm>
        </p:grpSpPr>
        <p:sp>
          <p:nvSpPr>
            <p:cNvPr id="243" name="Google Shape;243;p14"/>
            <p:cNvSpPr/>
            <p:nvPr/>
          </p:nvSpPr>
          <p:spPr>
            <a:xfrm>
              <a:off x="288" y="1536"/>
              <a:ext cx="3792" cy="1776"/>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4" name="Google Shape;244;p14"/>
            <p:cNvSpPr txBox="1"/>
            <p:nvPr/>
          </p:nvSpPr>
          <p:spPr>
            <a:xfrm>
              <a:off x="3312" y="1536"/>
              <a:ext cx="768" cy="21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a:solidFill>
                    <a:schemeClr val="dk1"/>
                  </a:solidFill>
                  <a:latin typeface="Calibri"/>
                  <a:ea typeface="Calibri"/>
                  <a:cs typeface="Calibri"/>
                  <a:sym typeface="Calibri"/>
                </a:rPr>
                <a:t>Particle 1</a:t>
              </a:r>
              <a:endParaRPr/>
            </a:p>
          </p:txBody>
        </p:sp>
      </p:grpSp>
      <p:sp>
        <p:nvSpPr>
          <p:cNvPr id="245" name="Google Shape;245;p14"/>
          <p:cNvSpPr/>
          <p:nvPr/>
        </p:nvSpPr>
        <p:spPr>
          <a:xfrm>
            <a:off x="2514600" y="2590800"/>
            <a:ext cx="2971800" cy="376238"/>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Evaluate position (Fitness)</a:t>
            </a:r>
            <a:endParaRPr/>
          </a:p>
        </p:txBody>
      </p:sp>
      <p:sp>
        <p:nvSpPr>
          <p:cNvPr id="246" name="Google Shape;246;p14"/>
          <p:cNvSpPr/>
          <p:nvPr/>
        </p:nvSpPr>
        <p:spPr>
          <a:xfrm>
            <a:off x="2514600" y="3255964"/>
            <a:ext cx="2971800" cy="650875"/>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If fitness(X) &gt;fitness(Pbest)</a:t>
            </a:r>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Pbest=X</a:t>
            </a:r>
            <a:endParaRPr/>
          </a:p>
        </p:txBody>
      </p:sp>
      <p:sp>
        <p:nvSpPr>
          <p:cNvPr id="247" name="Google Shape;247;p14"/>
          <p:cNvSpPr/>
          <p:nvPr/>
        </p:nvSpPr>
        <p:spPr>
          <a:xfrm>
            <a:off x="2514600" y="4191001"/>
            <a:ext cx="2971800" cy="650875"/>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If fitness(X) &gt;fitness(Gbest)</a:t>
            </a:r>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Gbest=X</a:t>
            </a:r>
            <a:endParaRPr/>
          </a:p>
        </p:txBody>
      </p:sp>
      <p:sp>
        <p:nvSpPr>
          <p:cNvPr id="248" name="Google Shape;248;p14"/>
          <p:cNvSpPr/>
          <p:nvPr/>
        </p:nvSpPr>
        <p:spPr>
          <a:xfrm>
            <a:off x="6172200" y="4191001"/>
            <a:ext cx="1600200" cy="650875"/>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Update velocity</a:t>
            </a:r>
            <a:endParaRPr/>
          </a:p>
        </p:txBody>
      </p:sp>
      <p:sp>
        <p:nvSpPr>
          <p:cNvPr id="249" name="Google Shape;249;p14"/>
          <p:cNvSpPr/>
          <p:nvPr/>
        </p:nvSpPr>
        <p:spPr>
          <a:xfrm>
            <a:off x="6172200" y="3235326"/>
            <a:ext cx="1600200" cy="650875"/>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Update Position</a:t>
            </a:r>
            <a:endParaRPr/>
          </a:p>
        </p:txBody>
      </p:sp>
      <p:cxnSp>
        <p:nvCxnSpPr>
          <p:cNvPr id="250" name="Google Shape;250;p14"/>
          <p:cNvCxnSpPr/>
          <p:nvPr/>
        </p:nvCxnSpPr>
        <p:spPr>
          <a:xfrm>
            <a:off x="3886200" y="1676400"/>
            <a:ext cx="0" cy="914400"/>
          </a:xfrm>
          <a:prstGeom prst="straightConnector1">
            <a:avLst/>
          </a:prstGeom>
          <a:noFill/>
          <a:ln w="50800" cap="flat" cmpd="sng">
            <a:solidFill>
              <a:schemeClr val="dk1"/>
            </a:solidFill>
            <a:prstDash val="solid"/>
            <a:round/>
            <a:headEnd type="none" w="med" len="med"/>
            <a:tailEnd type="triangle" w="med" len="med"/>
          </a:ln>
        </p:spPr>
      </p:cxnSp>
      <p:cxnSp>
        <p:nvCxnSpPr>
          <p:cNvPr id="251" name="Google Shape;251;p14"/>
          <p:cNvCxnSpPr/>
          <p:nvPr/>
        </p:nvCxnSpPr>
        <p:spPr>
          <a:xfrm>
            <a:off x="5029200" y="4953001"/>
            <a:ext cx="0" cy="284163"/>
          </a:xfrm>
          <a:prstGeom prst="straightConnector1">
            <a:avLst/>
          </a:prstGeom>
          <a:noFill/>
          <a:ln w="50800" cap="flat" cmpd="sng">
            <a:solidFill>
              <a:schemeClr val="dk1"/>
            </a:solidFill>
            <a:prstDash val="solid"/>
            <a:round/>
            <a:headEnd type="none" w="med" len="med"/>
            <a:tailEnd type="triangle" w="med" len="med"/>
          </a:ln>
        </p:spPr>
      </p:cxnSp>
      <p:cxnSp>
        <p:nvCxnSpPr>
          <p:cNvPr id="252" name="Google Shape;252;p14"/>
          <p:cNvCxnSpPr/>
          <p:nvPr/>
        </p:nvCxnSpPr>
        <p:spPr>
          <a:xfrm>
            <a:off x="5029200" y="6019800"/>
            <a:ext cx="0" cy="381000"/>
          </a:xfrm>
          <a:prstGeom prst="straightConnector1">
            <a:avLst/>
          </a:prstGeom>
          <a:noFill/>
          <a:ln w="50800" cap="flat" cmpd="sng">
            <a:solidFill>
              <a:schemeClr val="dk1"/>
            </a:solidFill>
            <a:prstDash val="solid"/>
            <a:round/>
            <a:headEnd type="none" w="med" len="med"/>
            <a:tailEnd type="triangle" w="med" len="med"/>
          </a:ln>
        </p:spPr>
      </p:cxnSp>
      <p:cxnSp>
        <p:nvCxnSpPr>
          <p:cNvPr id="253" name="Google Shape;253;p14"/>
          <p:cNvCxnSpPr/>
          <p:nvPr/>
        </p:nvCxnSpPr>
        <p:spPr>
          <a:xfrm rot="10800000">
            <a:off x="9677400" y="1828800"/>
            <a:ext cx="0" cy="3810000"/>
          </a:xfrm>
          <a:prstGeom prst="straightConnector1">
            <a:avLst/>
          </a:prstGeom>
          <a:noFill/>
          <a:ln w="38100" cap="flat" cmpd="sng">
            <a:solidFill>
              <a:schemeClr val="dk1"/>
            </a:solidFill>
            <a:prstDash val="solid"/>
            <a:round/>
            <a:headEnd type="none" w="med" len="med"/>
            <a:tailEnd type="triangle" w="med" len="med"/>
          </a:ln>
        </p:spPr>
      </p:cxnSp>
      <p:cxnSp>
        <p:nvCxnSpPr>
          <p:cNvPr id="254" name="Google Shape;254;p14"/>
          <p:cNvCxnSpPr/>
          <p:nvPr/>
        </p:nvCxnSpPr>
        <p:spPr>
          <a:xfrm>
            <a:off x="8839200" y="5638800"/>
            <a:ext cx="838200" cy="0"/>
          </a:xfrm>
          <a:prstGeom prst="straightConnector1">
            <a:avLst/>
          </a:prstGeom>
          <a:noFill/>
          <a:ln w="38100" cap="flat" cmpd="sng">
            <a:solidFill>
              <a:schemeClr val="dk1"/>
            </a:solidFill>
            <a:prstDash val="solid"/>
            <a:round/>
            <a:headEnd type="none" w="med" len="med"/>
            <a:tailEnd type="triangle" w="med" len="med"/>
          </a:ln>
        </p:spPr>
      </p:cxnSp>
      <p:cxnSp>
        <p:nvCxnSpPr>
          <p:cNvPr id="255" name="Google Shape;255;p14"/>
          <p:cNvCxnSpPr/>
          <p:nvPr/>
        </p:nvCxnSpPr>
        <p:spPr>
          <a:xfrm>
            <a:off x="3886200" y="1828800"/>
            <a:ext cx="5791200" cy="0"/>
          </a:xfrm>
          <a:prstGeom prst="straightConnector1">
            <a:avLst/>
          </a:prstGeom>
          <a:noFill/>
          <a:ln w="38100" cap="flat" cmpd="sng">
            <a:solidFill>
              <a:schemeClr val="dk1"/>
            </a:solidFill>
            <a:prstDash val="solid"/>
            <a:round/>
            <a:headEnd type="triangle" w="med" len="med"/>
            <a:tailEnd type="none" w="med" len="med"/>
          </a:ln>
        </p:spPr>
      </p:cxnSp>
      <p:sp>
        <p:nvSpPr>
          <p:cNvPr id="256" name="Google Shape;256;p14"/>
          <p:cNvSpPr txBox="1"/>
          <p:nvPr/>
        </p:nvSpPr>
        <p:spPr>
          <a:xfrm>
            <a:off x="8915400" y="5257801"/>
            <a:ext cx="68580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Yes</a:t>
            </a:r>
            <a:endParaRPr/>
          </a:p>
        </p:txBody>
      </p:sp>
      <p:sp>
        <p:nvSpPr>
          <p:cNvPr id="257" name="Google Shape;257;p14"/>
          <p:cNvSpPr txBox="1"/>
          <p:nvPr/>
        </p:nvSpPr>
        <p:spPr>
          <a:xfrm>
            <a:off x="5105400" y="6019801"/>
            <a:ext cx="68580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No</a:t>
            </a:r>
            <a:endParaRPr/>
          </a:p>
        </p:txBody>
      </p:sp>
      <p:cxnSp>
        <p:nvCxnSpPr>
          <p:cNvPr id="258" name="Google Shape;258;p14"/>
          <p:cNvCxnSpPr/>
          <p:nvPr/>
        </p:nvCxnSpPr>
        <p:spPr>
          <a:xfrm>
            <a:off x="3886200" y="2971801"/>
            <a:ext cx="0" cy="284163"/>
          </a:xfrm>
          <a:prstGeom prst="straightConnector1">
            <a:avLst/>
          </a:prstGeom>
          <a:noFill/>
          <a:ln w="50800" cap="flat" cmpd="sng">
            <a:solidFill>
              <a:schemeClr val="dk1"/>
            </a:solidFill>
            <a:prstDash val="solid"/>
            <a:round/>
            <a:headEnd type="none" w="med" len="med"/>
            <a:tailEnd type="triangle" w="med" len="med"/>
          </a:ln>
        </p:spPr>
      </p:cxnSp>
      <p:cxnSp>
        <p:nvCxnSpPr>
          <p:cNvPr id="259" name="Google Shape;259;p14"/>
          <p:cNvCxnSpPr/>
          <p:nvPr/>
        </p:nvCxnSpPr>
        <p:spPr>
          <a:xfrm>
            <a:off x="3886200" y="3886201"/>
            <a:ext cx="0" cy="301625"/>
          </a:xfrm>
          <a:prstGeom prst="straightConnector1">
            <a:avLst/>
          </a:prstGeom>
          <a:noFill/>
          <a:ln w="50800" cap="flat" cmpd="sng">
            <a:solidFill>
              <a:schemeClr val="dk1"/>
            </a:solidFill>
            <a:prstDash val="solid"/>
            <a:round/>
            <a:headEnd type="none" w="med" len="med"/>
            <a:tailEnd type="triangle" w="med" len="med"/>
          </a:ln>
        </p:spPr>
      </p:cxnSp>
      <p:cxnSp>
        <p:nvCxnSpPr>
          <p:cNvPr id="260" name="Google Shape;260;p14"/>
          <p:cNvCxnSpPr/>
          <p:nvPr/>
        </p:nvCxnSpPr>
        <p:spPr>
          <a:xfrm>
            <a:off x="5486400" y="4495800"/>
            <a:ext cx="685800" cy="0"/>
          </a:xfrm>
          <a:prstGeom prst="straightConnector1">
            <a:avLst/>
          </a:prstGeom>
          <a:noFill/>
          <a:ln w="50800" cap="flat" cmpd="sng">
            <a:solidFill>
              <a:schemeClr val="dk1"/>
            </a:solidFill>
            <a:prstDash val="solid"/>
            <a:round/>
            <a:headEnd type="none" w="med" len="med"/>
            <a:tailEnd type="triangle" w="med" len="med"/>
          </a:ln>
        </p:spPr>
      </p:cxnSp>
      <p:cxnSp>
        <p:nvCxnSpPr>
          <p:cNvPr id="261" name="Google Shape;261;p14"/>
          <p:cNvCxnSpPr/>
          <p:nvPr/>
        </p:nvCxnSpPr>
        <p:spPr>
          <a:xfrm>
            <a:off x="7010400" y="3886201"/>
            <a:ext cx="0" cy="301625"/>
          </a:xfrm>
          <a:prstGeom prst="straightConnector1">
            <a:avLst/>
          </a:prstGeom>
          <a:noFill/>
          <a:ln w="50800" cap="flat" cmpd="sng">
            <a:solidFill>
              <a:schemeClr val="dk1"/>
            </a:solidFill>
            <a:prstDash val="solid"/>
            <a:round/>
            <a:headEnd type="triangle" w="med" len="med"/>
            <a:tailEnd type="none" w="med" len="med"/>
          </a:ln>
        </p:spPr>
      </p:cxnSp>
      <p:cxnSp>
        <p:nvCxnSpPr>
          <p:cNvPr id="262" name="Google Shape;262;p14"/>
          <p:cNvCxnSpPr/>
          <p:nvPr/>
        </p:nvCxnSpPr>
        <p:spPr>
          <a:xfrm>
            <a:off x="7010400" y="2722564"/>
            <a:ext cx="0" cy="503237"/>
          </a:xfrm>
          <a:prstGeom prst="straightConnector1">
            <a:avLst/>
          </a:prstGeom>
          <a:noFill/>
          <a:ln w="50800" cap="flat" cmpd="sng">
            <a:solidFill>
              <a:schemeClr val="dk1"/>
            </a:solidFill>
            <a:prstDash val="solid"/>
            <a:round/>
            <a:headEnd type="none" w="med" len="med"/>
            <a:tailEnd type="none" w="med" len="med"/>
          </a:ln>
        </p:spPr>
      </p:cxnSp>
      <p:cxnSp>
        <p:nvCxnSpPr>
          <p:cNvPr id="263" name="Google Shape;263;p14"/>
          <p:cNvCxnSpPr/>
          <p:nvPr/>
        </p:nvCxnSpPr>
        <p:spPr>
          <a:xfrm>
            <a:off x="5486400" y="2743200"/>
            <a:ext cx="1524000" cy="0"/>
          </a:xfrm>
          <a:prstGeom prst="straightConnector1">
            <a:avLst/>
          </a:prstGeom>
          <a:noFill/>
          <a:ln w="50800" cap="flat" cmpd="sng">
            <a:solidFill>
              <a:schemeClr val="dk1"/>
            </a:solidFill>
            <a:prstDash val="solid"/>
            <a:round/>
            <a:headEnd type="triangl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PSO Algorithm (cont.)</a:t>
            </a:r>
            <a:endParaRPr/>
          </a:p>
        </p:txBody>
      </p:sp>
      <p:sp>
        <p:nvSpPr>
          <p:cNvPr id="269" name="Google Shape;269;p15"/>
          <p:cNvSpPr txBox="1"/>
          <p:nvPr/>
        </p:nvSpPr>
        <p:spPr>
          <a:xfrm>
            <a:off x="981138" y="1737360"/>
            <a:ext cx="8153400" cy="4495800"/>
          </a:xfrm>
          <a:prstGeom prst="rect">
            <a:avLst/>
          </a:prstGeom>
          <a:noFill/>
          <a:ln>
            <a:noFill/>
          </a:ln>
        </p:spPr>
        <p:txBody>
          <a:bodyPr spcFirstLastPara="1" wrap="square" lIns="91425" tIns="45700" rIns="91425" bIns="45700" anchor="t" anchorCtr="0">
            <a:normAutofit/>
          </a:bodyPr>
          <a:lstStyle/>
          <a:p>
            <a:pPr marL="320040" marR="0" lvl="0" indent="-320040" algn="l" rtl="0">
              <a:lnSpc>
                <a:spcPct val="100000"/>
              </a:lnSpc>
              <a:spcBef>
                <a:spcPts val="0"/>
              </a:spcBef>
              <a:spcAft>
                <a:spcPts val="0"/>
              </a:spcAft>
              <a:buClr>
                <a:srgbClr val="FF0000"/>
              </a:buClr>
              <a:buSzPts val="2030"/>
              <a:buFont typeface="Noto Sans Symbols"/>
              <a:buChar char="⬛"/>
            </a:pPr>
            <a:r>
              <a:rPr lang="en-US" sz="2900" b="1" i="0" u="none" strike="noStrike" cap="none">
                <a:solidFill>
                  <a:srgbClr val="000000"/>
                </a:solidFill>
                <a:latin typeface="Calibri"/>
                <a:ea typeface="Calibri"/>
                <a:cs typeface="Calibri"/>
                <a:sym typeface="Calibri"/>
              </a:rPr>
              <a:t>Original velocity update equation:</a:t>
            </a:r>
            <a:endParaRPr/>
          </a:p>
          <a:p>
            <a:pPr marL="320040" marR="0" lvl="0" indent="-191135" algn="l" rtl="0">
              <a:lnSpc>
                <a:spcPct val="100000"/>
              </a:lnSpc>
              <a:spcBef>
                <a:spcPts val="700"/>
              </a:spcBef>
              <a:spcAft>
                <a:spcPts val="0"/>
              </a:spcAft>
              <a:buClr>
                <a:srgbClr val="FF0000"/>
              </a:buClr>
              <a:buSzPts val="2030"/>
              <a:buFont typeface="Noto Sans Symbols"/>
              <a:buNone/>
            </a:pPr>
            <a:endParaRPr sz="2900" b="0" i="0" u="none" strike="noStrike" cap="none">
              <a:solidFill>
                <a:srgbClr val="000000"/>
              </a:solidFill>
              <a:latin typeface="Calibri"/>
              <a:ea typeface="Calibri"/>
              <a:cs typeface="Calibri"/>
              <a:sym typeface="Calibri"/>
            </a:endParaRPr>
          </a:p>
          <a:p>
            <a:pPr marL="320040" marR="0" lvl="0" indent="-191135" algn="l" rtl="0">
              <a:lnSpc>
                <a:spcPct val="100000"/>
              </a:lnSpc>
              <a:spcBef>
                <a:spcPts val="700"/>
              </a:spcBef>
              <a:spcAft>
                <a:spcPts val="0"/>
              </a:spcAft>
              <a:buClr>
                <a:srgbClr val="FF0000"/>
              </a:buClr>
              <a:buSzPts val="2030"/>
              <a:buFont typeface="Noto Sans Symbols"/>
              <a:buNone/>
            </a:pPr>
            <a:endParaRPr sz="2900" b="0" i="0" u="none" strike="noStrike" cap="none">
              <a:solidFill>
                <a:srgbClr val="000000"/>
              </a:solidFill>
              <a:latin typeface="Calibri"/>
              <a:ea typeface="Calibri"/>
              <a:cs typeface="Calibri"/>
              <a:sym typeface="Calibri"/>
            </a:endParaRPr>
          </a:p>
          <a:p>
            <a:pPr marL="320040" marR="0" lvl="0" indent="-320040" algn="l" rtl="0">
              <a:lnSpc>
                <a:spcPct val="100000"/>
              </a:lnSpc>
              <a:spcBef>
                <a:spcPts val="700"/>
              </a:spcBef>
              <a:spcAft>
                <a:spcPts val="0"/>
              </a:spcAft>
              <a:buClr>
                <a:srgbClr val="FF0000"/>
              </a:buClr>
              <a:buSzPts val="2030"/>
              <a:buFont typeface="Noto Sans Symbols"/>
              <a:buNone/>
            </a:pPr>
            <a:endParaRPr sz="2900" b="0" i="0" u="none" strike="noStrike" cap="none">
              <a:solidFill>
                <a:srgbClr val="000000"/>
              </a:solidFill>
              <a:latin typeface="Calibri"/>
              <a:ea typeface="Calibri"/>
              <a:cs typeface="Calibri"/>
              <a:sym typeface="Calibri"/>
            </a:endParaRPr>
          </a:p>
          <a:p>
            <a:pPr marL="640080" marR="0" lvl="1" indent="-274320" algn="l" rtl="0">
              <a:lnSpc>
                <a:spcPct val="100000"/>
              </a:lnSpc>
              <a:spcBef>
                <a:spcPts val="550"/>
              </a:spcBef>
              <a:spcAft>
                <a:spcPts val="0"/>
              </a:spcAft>
              <a:buClr>
                <a:srgbClr val="3891A7"/>
              </a:buClr>
              <a:buSzPts val="1820"/>
              <a:buFont typeface="Noto Sans Symbols"/>
              <a:buChar char="🞑"/>
            </a:pPr>
            <a:r>
              <a:rPr lang="en-US" sz="2600" b="0" i="0" u="none" strike="noStrike" cap="none">
                <a:solidFill>
                  <a:srgbClr val="000000"/>
                </a:solidFill>
                <a:latin typeface="Calibri"/>
                <a:ea typeface="Calibri"/>
                <a:cs typeface="Calibri"/>
                <a:sym typeface="Calibri"/>
              </a:rPr>
              <a:t>with     :</a:t>
            </a:r>
            <a:endParaRPr/>
          </a:p>
          <a:p>
            <a:pPr marL="640080" marR="0" lvl="1" indent="-274320" algn="l" rtl="0">
              <a:lnSpc>
                <a:spcPct val="100000"/>
              </a:lnSpc>
              <a:spcBef>
                <a:spcPts val="550"/>
              </a:spcBef>
              <a:spcAft>
                <a:spcPts val="0"/>
              </a:spcAft>
              <a:buClr>
                <a:srgbClr val="3891A7"/>
              </a:buClr>
              <a:buSzPts val="1820"/>
              <a:buFont typeface="Noto Sans Symbols"/>
              <a:buChar char="🞑"/>
            </a:pPr>
            <a:r>
              <a:rPr lang="en-US" sz="2600" b="0" i="0" u="none" strike="noStrike" cap="none">
                <a:solidFill>
                  <a:srgbClr val="000000"/>
                </a:solidFill>
                <a:latin typeface="Calibri"/>
                <a:ea typeface="Calibri"/>
                <a:cs typeface="Calibri"/>
                <a:sym typeface="Calibri"/>
              </a:rPr>
              <a:t>                : acceleration constant</a:t>
            </a:r>
            <a:endParaRPr/>
          </a:p>
          <a:p>
            <a:pPr marL="320040" marR="0" lvl="0" indent="-275590" algn="l" rtl="0">
              <a:lnSpc>
                <a:spcPct val="100000"/>
              </a:lnSpc>
              <a:spcBef>
                <a:spcPts val="700"/>
              </a:spcBef>
              <a:spcAft>
                <a:spcPts val="0"/>
              </a:spcAft>
              <a:buClr>
                <a:srgbClr val="FF0000"/>
              </a:buClr>
              <a:buSzPts val="700"/>
              <a:buFont typeface="Noto Sans Symbols"/>
              <a:buNone/>
            </a:pPr>
            <a:endParaRPr sz="1000" b="1" i="0" u="none" strike="noStrike" cap="none">
              <a:solidFill>
                <a:srgbClr val="000000"/>
              </a:solidFill>
              <a:latin typeface="Calibri"/>
              <a:ea typeface="Calibri"/>
              <a:cs typeface="Calibri"/>
              <a:sym typeface="Calibri"/>
            </a:endParaRPr>
          </a:p>
        </p:txBody>
      </p:sp>
      <p:pic>
        <p:nvPicPr>
          <p:cNvPr id="270" name="Google Shape;270;p15"/>
          <p:cNvPicPr preferRelativeResize="0"/>
          <p:nvPr/>
        </p:nvPicPr>
        <p:blipFill rotWithShape="1">
          <a:blip r:embed="rId3">
            <a:alphaModFix/>
          </a:blip>
          <a:srcRect/>
          <a:stretch/>
        </p:blipFill>
        <p:spPr>
          <a:xfrm>
            <a:off x="1295400" y="2209800"/>
            <a:ext cx="6629400" cy="689458"/>
          </a:xfrm>
          <a:prstGeom prst="rect">
            <a:avLst/>
          </a:prstGeom>
          <a:noFill/>
          <a:ln>
            <a:noFill/>
          </a:ln>
        </p:spPr>
      </p:pic>
      <p:sp>
        <p:nvSpPr>
          <p:cNvPr id="271" name="Google Shape;271;p15"/>
          <p:cNvSpPr/>
          <p:nvPr/>
        </p:nvSpPr>
        <p:spPr>
          <a:xfrm rot="5400000">
            <a:off x="2552700" y="2705100"/>
            <a:ext cx="228600" cy="457200"/>
          </a:xfrm>
          <a:prstGeom prst="rightBrace">
            <a:avLst>
              <a:gd name="adj1" fmla="val 50000"/>
              <a:gd name="adj2" fmla="val 50000"/>
            </a:avLst>
          </a:prstGeom>
          <a:no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72" name="Google Shape;272;p15"/>
          <p:cNvSpPr txBox="1"/>
          <p:nvPr/>
        </p:nvSpPr>
        <p:spPr>
          <a:xfrm>
            <a:off x="2247037" y="3135868"/>
            <a:ext cx="87716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C00000"/>
                </a:solidFill>
                <a:latin typeface="Calibri"/>
                <a:ea typeface="Calibri"/>
                <a:cs typeface="Calibri"/>
                <a:sym typeface="Calibri"/>
              </a:rPr>
              <a:t>Inertia</a:t>
            </a:r>
            <a:endParaRPr sz="1800" b="1">
              <a:solidFill>
                <a:srgbClr val="C00000"/>
              </a:solidFill>
              <a:latin typeface="Calibri"/>
              <a:ea typeface="Calibri"/>
              <a:cs typeface="Calibri"/>
              <a:sym typeface="Calibri"/>
            </a:endParaRPr>
          </a:p>
        </p:txBody>
      </p:sp>
      <p:sp>
        <p:nvSpPr>
          <p:cNvPr id="273" name="Google Shape;273;p15"/>
          <p:cNvSpPr/>
          <p:nvPr/>
        </p:nvSpPr>
        <p:spPr>
          <a:xfrm rot="5400000">
            <a:off x="4076700" y="1943100"/>
            <a:ext cx="304800" cy="2057400"/>
          </a:xfrm>
          <a:prstGeom prst="rightBrace">
            <a:avLst>
              <a:gd name="adj1" fmla="val 50000"/>
              <a:gd name="adj2" fmla="val 50000"/>
            </a:avLst>
          </a:prstGeom>
          <a:no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74" name="Google Shape;274;p15"/>
          <p:cNvSpPr txBox="1"/>
          <p:nvPr/>
        </p:nvSpPr>
        <p:spPr>
          <a:xfrm>
            <a:off x="3048000" y="3124200"/>
            <a:ext cx="258275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C00000"/>
                </a:solidFill>
                <a:latin typeface="Calibri"/>
                <a:ea typeface="Calibri"/>
                <a:cs typeface="Calibri"/>
                <a:sym typeface="Calibri"/>
              </a:rPr>
              <a:t>Cognitive Component</a:t>
            </a:r>
            <a:endParaRPr sz="1800" b="1">
              <a:solidFill>
                <a:srgbClr val="C00000"/>
              </a:solidFill>
              <a:latin typeface="Calibri"/>
              <a:ea typeface="Calibri"/>
              <a:cs typeface="Calibri"/>
              <a:sym typeface="Calibri"/>
            </a:endParaRPr>
          </a:p>
        </p:txBody>
      </p:sp>
      <p:sp>
        <p:nvSpPr>
          <p:cNvPr id="275" name="Google Shape;275;p15"/>
          <p:cNvSpPr/>
          <p:nvPr/>
        </p:nvSpPr>
        <p:spPr>
          <a:xfrm rot="5400000">
            <a:off x="6591300" y="1943100"/>
            <a:ext cx="304800" cy="2057400"/>
          </a:xfrm>
          <a:prstGeom prst="rightBrace">
            <a:avLst>
              <a:gd name="adj1" fmla="val 50000"/>
              <a:gd name="adj2" fmla="val 50000"/>
            </a:avLst>
          </a:prstGeom>
          <a:no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76" name="Google Shape;276;p15"/>
          <p:cNvSpPr txBox="1"/>
          <p:nvPr/>
        </p:nvSpPr>
        <p:spPr>
          <a:xfrm>
            <a:off x="5723042" y="3124200"/>
            <a:ext cx="221086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C00000"/>
                </a:solidFill>
                <a:latin typeface="Calibri"/>
                <a:ea typeface="Calibri"/>
                <a:cs typeface="Calibri"/>
                <a:sym typeface="Calibri"/>
              </a:rPr>
              <a:t>Social Component</a:t>
            </a:r>
            <a:endParaRPr sz="1800" b="1">
              <a:solidFill>
                <a:srgbClr val="C00000"/>
              </a:solidFill>
              <a:latin typeface="Calibri"/>
              <a:ea typeface="Calibri"/>
              <a:cs typeface="Calibri"/>
              <a:sym typeface="Calibri"/>
            </a:endParaRPr>
          </a:p>
        </p:txBody>
      </p:sp>
      <p:pic>
        <p:nvPicPr>
          <p:cNvPr id="277" name="Google Shape;277;p15"/>
          <p:cNvPicPr preferRelativeResize="0"/>
          <p:nvPr/>
        </p:nvPicPr>
        <p:blipFill rotWithShape="1">
          <a:blip r:embed="rId4">
            <a:alphaModFix/>
          </a:blip>
          <a:srcRect/>
          <a:stretch/>
        </p:blipFill>
        <p:spPr>
          <a:xfrm>
            <a:off x="2865314" y="3812906"/>
            <a:ext cx="2057400" cy="537109"/>
          </a:xfrm>
          <a:prstGeom prst="rect">
            <a:avLst/>
          </a:prstGeom>
          <a:noFill/>
          <a:ln>
            <a:noFill/>
          </a:ln>
        </p:spPr>
      </p:pic>
      <p:pic>
        <p:nvPicPr>
          <p:cNvPr id="278" name="Google Shape;278;p15"/>
          <p:cNvPicPr preferRelativeResize="0"/>
          <p:nvPr/>
        </p:nvPicPr>
        <p:blipFill rotWithShape="1">
          <a:blip r:embed="rId5">
            <a:alphaModFix/>
          </a:blip>
          <a:srcRect t="23193"/>
          <a:stretch/>
        </p:blipFill>
        <p:spPr>
          <a:xfrm>
            <a:off x="1751737" y="4418015"/>
            <a:ext cx="990600" cy="437395"/>
          </a:xfrm>
          <a:prstGeom prst="rect">
            <a:avLst/>
          </a:prstGeom>
          <a:noFill/>
          <a:ln>
            <a:noFill/>
          </a:ln>
        </p:spPr>
      </p:pic>
      <p:pic>
        <p:nvPicPr>
          <p:cNvPr id="279" name="Google Shape;279;p15"/>
          <p:cNvPicPr preferRelativeResize="0"/>
          <p:nvPr/>
        </p:nvPicPr>
        <p:blipFill rotWithShape="1">
          <a:blip r:embed="rId6">
            <a:alphaModFix/>
          </a:blip>
          <a:srcRect/>
          <a:stretch/>
        </p:blipFill>
        <p:spPr>
          <a:xfrm>
            <a:off x="3334430" y="5334000"/>
            <a:ext cx="2685370" cy="714398"/>
          </a:xfrm>
          <a:prstGeom prst="rect">
            <a:avLst/>
          </a:prstGeom>
          <a:noFill/>
          <a:ln>
            <a:noFill/>
          </a:ln>
        </p:spPr>
      </p:pic>
      <p:sp>
        <p:nvSpPr>
          <p:cNvPr id="280" name="Google Shape;280;p15"/>
          <p:cNvSpPr/>
          <p:nvPr/>
        </p:nvSpPr>
        <p:spPr>
          <a:xfrm>
            <a:off x="1097280" y="4922255"/>
            <a:ext cx="2836482" cy="5386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900" b="1">
                <a:solidFill>
                  <a:schemeClr val="dk1"/>
                </a:solidFill>
                <a:latin typeface="Calibri"/>
                <a:ea typeface="Calibri"/>
                <a:cs typeface="Calibri"/>
                <a:sym typeface="Calibri"/>
              </a:rPr>
              <a:t>Position Update: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500"/>
                                        <p:tgtEl>
                                          <p:spTgt spid="271"/>
                                        </p:tgtEl>
                                      </p:cBhvr>
                                    </p:animEffect>
                                  </p:childTnLst>
                                </p:cTn>
                              </p:par>
                              <p:par>
                                <p:cTn id="8" presetID="10" presetClass="entr" presetSubtype="0" fill="hold" nodeType="withEffect">
                                  <p:stCondLst>
                                    <p:cond delay="0"/>
                                  </p:stCondLst>
                                  <p:childTnLst>
                                    <p:set>
                                      <p:cBhvr>
                                        <p:cTn id="9" dur="1" fill="hold">
                                          <p:stCondLst>
                                            <p:cond delay="0"/>
                                          </p:stCondLst>
                                        </p:cTn>
                                        <p:tgtEl>
                                          <p:spTgt spid="272"/>
                                        </p:tgtEl>
                                        <p:attrNameLst>
                                          <p:attrName>style.visibility</p:attrName>
                                        </p:attrNameLst>
                                      </p:cBhvr>
                                      <p:to>
                                        <p:strVal val="visible"/>
                                      </p:to>
                                    </p:set>
                                    <p:animEffect transition="in" filter="fade">
                                      <p:cBhvr>
                                        <p:cTn id="10" dur="500"/>
                                        <p:tgtEl>
                                          <p:spTgt spid="27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73"/>
                                        </p:tgtEl>
                                        <p:attrNameLst>
                                          <p:attrName>style.visibility</p:attrName>
                                        </p:attrNameLst>
                                      </p:cBhvr>
                                      <p:to>
                                        <p:strVal val="visible"/>
                                      </p:to>
                                    </p:set>
                                    <p:animEffect transition="in" filter="fade">
                                      <p:cBhvr>
                                        <p:cTn id="15" dur="500"/>
                                        <p:tgtEl>
                                          <p:spTgt spid="273"/>
                                        </p:tgtEl>
                                      </p:cBhvr>
                                    </p:animEffect>
                                  </p:childTnLst>
                                </p:cTn>
                              </p:par>
                              <p:par>
                                <p:cTn id="16" presetID="10" presetClass="entr" presetSubtype="0" fill="hold" nodeType="withEffect">
                                  <p:stCondLst>
                                    <p:cond delay="0"/>
                                  </p:stCondLst>
                                  <p:childTnLst>
                                    <p:set>
                                      <p:cBhvr>
                                        <p:cTn id="17" dur="1" fill="hold">
                                          <p:stCondLst>
                                            <p:cond delay="0"/>
                                          </p:stCondLst>
                                        </p:cTn>
                                        <p:tgtEl>
                                          <p:spTgt spid="274"/>
                                        </p:tgtEl>
                                        <p:attrNameLst>
                                          <p:attrName>style.visibility</p:attrName>
                                        </p:attrNameLst>
                                      </p:cBhvr>
                                      <p:to>
                                        <p:strVal val="visible"/>
                                      </p:to>
                                    </p:set>
                                    <p:animEffect transition="in" filter="fade">
                                      <p:cBhvr>
                                        <p:cTn id="18" dur="500"/>
                                        <p:tgtEl>
                                          <p:spTgt spid="27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75"/>
                                        </p:tgtEl>
                                        <p:attrNameLst>
                                          <p:attrName>style.visibility</p:attrName>
                                        </p:attrNameLst>
                                      </p:cBhvr>
                                      <p:to>
                                        <p:strVal val="visible"/>
                                      </p:to>
                                    </p:set>
                                    <p:animEffect transition="in" filter="fade">
                                      <p:cBhvr>
                                        <p:cTn id="23" dur="500"/>
                                        <p:tgtEl>
                                          <p:spTgt spid="275"/>
                                        </p:tgtEl>
                                      </p:cBhvr>
                                    </p:animEffect>
                                  </p:childTnLst>
                                </p:cTn>
                              </p:par>
                              <p:par>
                                <p:cTn id="24" presetID="10" presetClass="entr" presetSubtype="0" fill="hold" nodeType="withEffect">
                                  <p:stCondLst>
                                    <p:cond delay="0"/>
                                  </p:stCondLst>
                                  <p:childTnLst>
                                    <p:set>
                                      <p:cBhvr>
                                        <p:cTn id="25" dur="1" fill="hold">
                                          <p:stCondLst>
                                            <p:cond delay="0"/>
                                          </p:stCondLst>
                                        </p:cTn>
                                        <p:tgtEl>
                                          <p:spTgt spid="276"/>
                                        </p:tgtEl>
                                        <p:attrNameLst>
                                          <p:attrName>style.visibility</p:attrName>
                                        </p:attrNameLst>
                                      </p:cBhvr>
                                      <p:to>
                                        <p:strVal val="visible"/>
                                      </p:to>
                                    </p:set>
                                    <p:animEffect transition="in" filter="fade">
                                      <p:cBhvr>
                                        <p:cTn id="26" dur="500"/>
                                        <p:tgtEl>
                                          <p:spTgt spid="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7B9899"/>
              </a:buClr>
              <a:buSzPts val="4800"/>
              <a:buFont typeface="Calibri"/>
              <a:buNone/>
            </a:pPr>
            <a:r>
              <a:rPr lang="en-US">
                <a:solidFill>
                  <a:srgbClr val="7B9899"/>
                </a:solidFill>
              </a:rPr>
              <a:t>Particle Swarm Optimization (PSO)</a:t>
            </a:r>
            <a:endParaRPr/>
          </a:p>
        </p:txBody>
      </p:sp>
      <p:sp>
        <p:nvSpPr>
          <p:cNvPr id="286" name="Google Shape;286;p16"/>
          <p:cNvSpPr txBox="1">
            <a:spLocks noGrp="1"/>
          </p:cNvSpPr>
          <p:nvPr>
            <p:ph type="body" idx="1"/>
          </p:nvPr>
        </p:nvSpPr>
        <p:spPr>
          <a:xfrm>
            <a:off x="1211476" y="1854721"/>
            <a:ext cx="8504238" cy="4572000"/>
          </a:xfrm>
          <a:prstGeom prst="rect">
            <a:avLst/>
          </a:prstGeom>
          <a:noFill/>
          <a:ln>
            <a:noFill/>
          </a:ln>
        </p:spPr>
        <p:txBody>
          <a:bodyPr spcFirstLastPara="1" wrap="square" lIns="0" tIns="45700" rIns="0" bIns="45700" anchor="t" anchorCtr="0">
            <a:normAutofit/>
          </a:bodyPr>
          <a:lstStyle/>
          <a:p>
            <a:pPr marL="91440" lvl="0" indent="-177800" algn="l" rtl="0">
              <a:lnSpc>
                <a:spcPct val="90000"/>
              </a:lnSpc>
              <a:spcBef>
                <a:spcPts val="0"/>
              </a:spcBef>
              <a:spcAft>
                <a:spcPts val="0"/>
              </a:spcAft>
              <a:buSzPts val="2800"/>
              <a:buFont typeface="Arial"/>
              <a:buChar char="•"/>
            </a:pPr>
            <a:r>
              <a:rPr lang="en-US" sz="2800"/>
              <a:t>C</a:t>
            </a:r>
            <a:r>
              <a:rPr lang="en-US" sz="2800" baseline="-25000"/>
              <a:t>1</a:t>
            </a:r>
            <a:r>
              <a:rPr lang="en-US" sz="2800"/>
              <a:t> and C</a:t>
            </a:r>
            <a:r>
              <a:rPr lang="en-US" sz="2800" baseline="-25000"/>
              <a:t>2</a:t>
            </a:r>
            <a:r>
              <a:rPr lang="en-US" sz="2800"/>
              <a:t> = acceleration coefficients. (Typically (C</a:t>
            </a:r>
            <a:r>
              <a:rPr lang="en-US" sz="2800" baseline="-25000"/>
              <a:t>1</a:t>
            </a:r>
            <a:r>
              <a:rPr lang="en-US" sz="2800"/>
              <a:t> + C</a:t>
            </a:r>
            <a:r>
              <a:rPr lang="en-US" sz="2800" baseline="-25000"/>
              <a:t>2</a:t>
            </a:r>
            <a:r>
              <a:rPr lang="en-US" sz="2800"/>
              <a:t>)&lt;=4.</a:t>
            </a:r>
            <a:endParaRPr/>
          </a:p>
          <a:p>
            <a:pPr marL="91440" lvl="0" indent="-177800" algn="l" rtl="0">
              <a:lnSpc>
                <a:spcPct val="90000"/>
              </a:lnSpc>
              <a:spcBef>
                <a:spcPts val="1400"/>
              </a:spcBef>
              <a:spcAft>
                <a:spcPts val="0"/>
              </a:spcAft>
              <a:buSzPts val="2800"/>
              <a:buFont typeface="Arial"/>
              <a:buChar char="•"/>
            </a:pPr>
            <a:r>
              <a:rPr lang="en-US" sz="2800"/>
              <a:t>rand(.) and rand(.) = random number between (0,1).</a:t>
            </a:r>
            <a:endParaRPr/>
          </a:p>
          <a:p>
            <a:pPr marL="91440" lvl="0" indent="-177800" algn="l" rtl="0">
              <a:lnSpc>
                <a:spcPct val="90000"/>
              </a:lnSpc>
              <a:spcBef>
                <a:spcPts val="1400"/>
              </a:spcBef>
              <a:spcAft>
                <a:spcPts val="0"/>
              </a:spcAft>
              <a:buSzPts val="2800"/>
              <a:buFont typeface="Arial"/>
              <a:buChar char="•"/>
            </a:pPr>
            <a:r>
              <a:rPr lang="en-US" sz="2800"/>
              <a:t>P</a:t>
            </a:r>
            <a:r>
              <a:rPr lang="en-US" sz="2800" i="1" baseline="-25000"/>
              <a:t>i</a:t>
            </a:r>
            <a:r>
              <a:rPr lang="en-US" sz="2800"/>
              <a:t> –X</a:t>
            </a:r>
            <a:r>
              <a:rPr lang="en-US" sz="2800" i="1" baseline="-25000"/>
              <a:t>i</a:t>
            </a:r>
            <a:r>
              <a:rPr lang="en-US" sz="2800" i="1"/>
              <a:t>(t)</a:t>
            </a:r>
            <a:r>
              <a:rPr lang="en-US" sz="2800"/>
              <a:t>=“</a:t>
            </a:r>
            <a:r>
              <a:rPr lang="en-US" sz="2800">
                <a:solidFill>
                  <a:srgbClr val="FF0000"/>
                </a:solidFill>
              </a:rPr>
              <a:t>cognitive</a:t>
            </a:r>
            <a:r>
              <a:rPr lang="en-US" sz="2800"/>
              <a:t>” component represents the personal thinking of each particle which encourages the particles to move their best positions found so far</a:t>
            </a:r>
            <a:endParaRPr/>
          </a:p>
          <a:p>
            <a:pPr marL="91440" lvl="0" indent="-177800" algn="l" rtl="0">
              <a:lnSpc>
                <a:spcPct val="90000"/>
              </a:lnSpc>
              <a:spcBef>
                <a:spcPts val="1400"/>
              </a:spcBef>
              <a:spcAft>
                <a:spcPts val="0"/>
              </a:spcAft>
              <a:buSzPts val="2800"/>
              <a:buFont typeface="Arial"/>
              <a:buChar char="•"/>
            </a:pPr>
            <a:r>
              <a:rPr lang="en-US" sz="2800"/>
              <a:t>P</a:t>
            </a:r>
            <a:r>
              <a:rPr lang="en-US" sz="2800" i="1" baseline="-25000"/>
              <a:t>g </a:t>
            </a:r>
            <a:r>
              <a:rPr lang="en-US" sz="2800"/>
              <a:t>-X</a:t>
            </a:r>
            <a:r>
              <a:rPr lang="en-US" sz="2800" i="1" baseline="-25000"/>
              <a:t>g</a:t>
            </a:r>
            <a:r>
              <a:rPr lang="en-US" sz="2800"/>
              <a:t>(t)=“</a:t>
            </a:r>
            <a:r>
              <a:rPr lang="en-US" sz="2800">
                <a:solidFill>
                  <a:srgbClr val="FF0000"/>
                </a:solidFill>
              </a:rPr>
              <a:t>social</a:t>
            </a:r>
            <a:r>
              <a:rPr lang="en-US" sz="2800"/>
              <a:t>” component which helps to find the global best position found so far.</a:t>
            </a:r>
            <a:endParaRPr sz="2800">
              <a:latin typeface="Times New Roman"/>
              <a:ea typeface="Times New Roman"/>
              <a:cs typeface="Times New Roman"/>
              <a:sym typeface="Times New Roman"/>
            </a:endParaRPr>
          </a:p>
          <a:p>
            <a:pPr marL="91440" lvl="0" indent="0" algn="l" rtl="0">
              <a:lnSpc>
                <a:spcPct val="90000"/>
              </a:lnSpc>
              <a:spcBef>
                <a:spcPts val="1400"/>
              </a:spcBef>
              <a:spcAft>
                <a:spcPts val="0"/>
              </a:spcAft>
              <a:buSzPts val="20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7B9899"/>
              </a:buClr>
              <a:buSzPts val="4800"/>
              <a:buFont typeface="Calibri"/>
              <a:buNone/>
            </a:pPr>
            <a:r>
              <a:rPr lang="en-US">
                <a:solidFill>
                  <a:srgbClr val="7B9899"/>
                </a:solidFill>
              </a:rPr>
              <a:t>Particle Swarm Optimization (PSO)</a:t>
            </a:r>
            <a:endParaRPr/>
          </a:p>
        </p:txBody>
      </p:sp>
      <p:sp>
        <p:nvSpPr>
          <p:cNvPr id="292" name="Google Shape;292;p17"/>
          <p:cNvSpPr txBox="1">
            <a:spLocks noGrp="1"/>
          </p:cNvSpPr>
          <p:nvPr>
            <p:ph type="body" idx="1"/>
          </p:nvPr>
        </p:nvSpPr>
        <p:spPr>
          <a:xfrm>
            <a:off x="1211476" y="1854721"/>
            <a:ext cx="8504238" cy="4572000"/>
          </a:xfrm>
          <a:prstGeom prst="rect">
            <a:avLst/>
          </a:prstGeom>
          <a:noFill/>
          <a:ln>
            <a:noFill/>
          </a:ln>
        </p:spPr>
        <p:txBody>
          <a:bodyPr spcFirstLastPara="1" wrap="square" lIns="0" tIns="45700" rIns="0" bIns="45700" anchor="t" anchorCtr="0">
            <a:normAutofit/>
          </a:bodyPr>
          <a:lstStyle/>
          <a:p>
            <a:pPr marL="91440" lvl="0" indent="-152400" algn="l" rtl="0">
              <a:lnSpc>
                <a:spcPct val="90000"/>
              </a:lnSpc>
              <a:spcBef>
                <a:spcPts val="0"/>
              </a:spcBef>
              <a:spcAft>
                <a:spcPts val="0"/>
              </a:spcAft>
              <a:buSzPts val="2400"/>
              <a:buFont typeface="Arial"/>
              <a:buChar char="•"/>
            </a:pPr>
            <a:r>
              <a:rPr lang="en-US" sz="2400"/>
              <a:t>The basic concept of PSO lies in accelerating each particle toward the best position found by it so far (pbest) and global best position (gbest) found so far by any particle, with a random weighted acceleration at each time step.</a:t>
            </a:r>
            <a:endParaRPr/>
          </a:p>
          <a:p>
            <a:pPr marL="91440" lvl="0" indent="-152400" algn="l" rtl="0">
              <a:lnSpc>
                <a:spcPct val="90000"/>
              </a:lnSpc>
              <a:spcBef>
                <a:spcPts val="1400"/>
              </a:spcBef>
              <a:spcAft>
                <a:spcPts val="0"/>
              </a:spcAft>
              <a:buSzPts val="2400"/>
              <a:buFont typeface="Arial"/>
              <a:buChar char="•"/>
            </a:pPr>
            <a:r>
              <a:rPr lang="en-US" sz="2400"/>
              <a:t>This is done by simply adding the v-vector to the x-vector to get another x-vector</a:t>
            </a:r>
            <a:endParaRPr/>
          </a:p>
          <a:p>
            <a:pPr marL="91440" lvl="0" indent="-152400" algn="l" rtl="0">
              <a:lnSpc>
                <a:spcPct val="90000"/>
              </a:lnSpc>
              <a:spcBef>
                <a:spcPts val="1400"/>
              </a:spcBef>
              <a:spcAft>
                <a:spcPts val="0"/>
              </a:spcAft>
              <a:buSzPts val="2400"/>
              <a:buFont typeface="Arial"/>
              <a:buChar char="•"/>
            </a:pPr>
            <a:r>
              <a:rPr lang="en-US" sz="2400"/>
              <a:t>Once the particle compute the new X</a:t>
            </a:r>
            <a:r>
              <a:rPr lang="en-US" sz="2400" i="1" baseline="-25000"/>
              <a:t>i,</a:t>
            </a:r>
            <a:r>
              <a:rPr lang="en-US" sz="2400"/>
              <a:t>then it evaluates its new location. It x-fitness is better than p-fitness , then pbest = X</a:t>
            </a:r>
            <a:r>
              <a:rPr lang="en-US" sz="2400" i="1" baseline="-25000"/>
              <a:t>i  </a:t>
            </a:r>
            <a:r>
              <a:rPr lang="en-US" sz="2400"/>
              <a:t>and p-fitness = x-fitness.</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8"/>
          <p:cNvSpPr txBox="1">
            <a:spLocks noGrp="1"/>
          </p:cNvSpPr>
          <p:nvPr>
            <p:ph type="title"/>
          </p:nvPr>
        </p:nvSpPr>
        <p:spPr>
          <a:xfrm>
            <a:off x="2339975" y="228600"/>
            <a:ext cx="8077200" cy="838200"/>
          </a:xfrm>
          <a:prstGeom prst="rect">
            <a:avLst/>
          </a:prstGeom>
          <a:noFill/>
          <a:ln>
            <a:noFill/>
          </a:ln>
        </p:spPr>
        <p:txBody>
          <a:bodyPr spcFirstLastPara="1" wrap="square" lIns="91425" tIns="45700" rIns="91425" bIns="45700" anchor="b" anchorCtr="0">
            <a:normAutofit/>
          </a:bodyPr>
          <a:lstStyle/>
          <a:p>
            <a:pPr marL="0" lvl="0" indent="0" algn="just" rtl="0">
              <a:lnSpc>
                <a:spcPct val="85000"/>
              </a:lnSpc>
              <a:spcBef>
                <a:spcPts val="0"/>
              </a:spcBef>
              <a:spcAft>
                <a:spcPts val="0"/>
              </a:spcAft>
              <a:buClr>
                <a:schemeClr val="dk1"/>
              </a:buClr>
              <a:buSzPts val="3200"/>
              <a:buFont typeface="Arial"/>
              <a:buNone/>
            </a:pPr>
            <a:r>
              <a:rPr lang="en-US" sz="3200" b="1">
                <a:solidFill>
                  <a:schemeClr val="dk1"/>
                </a:solidFill>
                <a:latin typeface="Arial"/>
                <a:ea typeface="Arial"/>
                <a:cs typeface="Arial"/>
                <a:sym typeface="Arial"/>
              </a:rPr>
              <a:t>Particle Swarm Optimization (PSO)</a:t>
            </a:r>
            <a:endParaRPr sz="3200">
              <a:solidFill>
                <a:schemeClr val="dk1"/>
              </a:solidFill>
            </a:endParaRPr>
          </a:p>
        </p:txBody>
      </p:sp>
      <p:sp>
        <p:nvSpPr>
          <p:cNvPr id="298" name="Google Shape;298;p18"/>
          <p:cNvSpPr/>
          <p:nvPr/>
        </p:nvSpPr>
        <p:spPr>
          <a:xfrm>
            <a:off x="5854700" y="4079875"/>
            <a:ext cx="2362200" cy="1981200"/>
          </a:xfrm>
          <a:prstGeom prst="ellipse">
            <a:avLst/>
          </a:prstGeom>
          <a:noFill/>
          <a:ln w="25400" cap="rnd" cmpd="sng">
            <a:solidFill>
              <a:srgbClr val="800000"/>
            </a:solidFill>
            <a:prstDash val="dot"/>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299" name="Google Shape;299;p18"/>
          <p:cNvSpPr/>
          <p:nvPr/>
        </p:nvSpPr>
        <p:spPr>
          <a:xfrm>
            <a:off x="4303713" y="3000375"/>
            <a:ext cx="1676400" cy="1219200"/>
          </a:xfrm>
          <a:prstGeom prst="ellipse">
            <a:avLst/>
          </a:prstGeom>
          <a:noFill/>
          <a:ln w="38100" cap="rnd" cmpd="sng">
            <a:solidFill>
              <a:srgbClr val="0000FF"/>
            </a:solidFill>
            <a:prstDash val="dot"/>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300" name="Google Shape;300;p18"/>
          <p:cNvSpPr txBox="1"/>
          <p:nvPr/>
        </p:nvSpPr>
        <p:spPr>
          <a:xfrm>
            <a:off x="2209800" y="3900488"/>
            <a:ext cx="1524000" cy="9461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Arial"/>
                <a:ea typeface="Arial"/>
                <a:cs typeface="Arial"/>
                <a:sym typeface="Arial"/>
              </a:rPr>
              <a:t>Here I am!</a:t>
            </a:r>
            <a:endParaRPr/>
          </a:p>
        </p:txBody>
      </p:sp>
      <p:sp>
        <p:nvSpPr>
          <p:cNvPr id="301" name="Google Shape;301;p18"/>
          <p:cNvSpPr txBox="1"/>
          <p:nvPr/>
        </p:nvSpPr>
        <p:spPr>
          <a:xfrm>
            <a:off x="7010400" y="4344989"/>
            <a:ext cx="2133600" cy="13731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Arial"/>
                <a:ea typeface="Arial"/>
                <a:cs typeface="Arial"/>
                <a:sym typeface="Arial"/>
              </a:rPr>
              <a:t>The best perf. of team</a:t>
            </a:r>
            <a:endParaRPr/>
          </a:p>
        </p:txBody>
      </p:sp>
      <p:sp>
        <p:nvSpPr>
          <p:cNvPr id="302" name="Google Shape;302;p18"/>
          <p:cNvSpPr txBox="1"/>
          <p:nvPr/>
        </p:nvSpPr>
        <p:spPr>
          <a:xfrm>
            <a:off x="5486400" y="2757488"/>
            <a:ext cx="1524000" cy="9461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Arial"/>
                <a:ea typeface="Arial"/>
                <a:cs typeface="Arial"/>
                <a:sym typeface="Arial"/>
              </a:rPr>
              <a:t>My best perf.</a:t>
            </a:r>
            <a:endParaRPr/>
          </a:p>
        </p:txBody>
      </p:sp>
      <p:cxnSp>
        <p:nvCxnSpPr>
          <p:cNvPr id="303" name="Google Shape;303;p18"/>
          <p:cNvCxnSpPr/>
          <p:nvPr/>
        </p:nvCxnSpPr>
        <p:spPr>
          <a:xfrm>
            <a:off x="3886200" y="4510088"/>
            <a:ext cx="1600200" cy="1524000"/>
          </a:xfrm>
          <a:prstGeom prst="straightConnector1">
            <a:avLst/>
          </a:prstGeom>
          <a:noFill/>
          <a:ln w="38100" cap="flat" cmpd="sng">
            <a:solidFill>
              <a:schemeClr val="dk1"/>
            </a:solidFill>
            <a:prstDash val="solid"/>
            <a:round/>
            <a:headEnd type="none" w="med" len="med"/>
            <a:tailEnd type="triangle" w="med" len="med"/>
          </a:ln>
        </p:spPr>
      </p:cxnSp>
      <p:cxnSp>
        <p:nvCxnSpPr>
          <p:cNvPr id="304" name="Google Shape;304;p18"/>
          <p:cNvCxnSpPr/>
          <p:nvPr/>
        </p:nvCxnSpPr>
        <p:spPr>
          <a:xfrm rot="10800000" flipH="1">
            <a:off x="3962400" y="3748088"/>
            <a:ext cx="914400" cy="685800"/>
          </a:xfrm>
          <a:prstGeom prst="straightConnector1">
            <a:avLst/>
          </a:prstGeom>
          <a:noFill/>
          <a:ln w="38100" cap="rnd" cmpd="sng">
            <a:solidFill>
              <a:schemeClr val="dk1"/>
            </a:solidFill>
            <a:prstDash val="dot"/>
            <a:round/>
            <a:headEnd type="none" w="med" len="med"/>
            <a:tailEnd type="triangle" w="med" len="med"/>
          </a:ln>
        </p:spPr>
      </p:cxnSp>
      <p:cxnSp>
        <p:nvCxnSpPr>
          <p:cNvPr id="305" name="Google Shape;305;p18"/>
          <p:cNvCxnSpPr/>
          <p:nvPr/>
        </p:nvCxnSpPr>
        <p:spPr>
          <a:xfrm>
            <a:off x="3962400" y="4510088"/>
            <a:ext cx="2819400" cy="685800"/>
          </a:xfrm>
          <a:prstGeom prst="straightConnector1">
            <a:avLst/>
          </a:prstGeom>
          <a:noFill/>
          <a:ln w="38100" cap="rnd" cmpd="sng">
            <a:solidFill>
              <a:schemeClr val="dk1"/>
            </a:solidFill>
            <a:prstDash val="dot"/>
            <a:round/>
            <a:headEnd type="none" w="med" len="med"/>
            <a:tailEnd type="triangle" w="med" len="med"/>
          </a:ln>
        </p:spPr>
      </p:cxnSp>
      <p:cxnSp>
        <p:nvCxnSpPr>
          <p:cNvPr id="306" name="Google Shape;306;p18"/>
          <p:cNvCxnSpPr/>
          <p:nvPr/>
        </p:nvCxnSpPr>
        <p:spPr>
          <a:xfrm>
            <a:off x="3886200" y="4586288"/>
            <a:ext cx="609600" cy="609600"/>
          </a:xfrm>
          <a:prstGeom prst="straightConnector1">
            <a:avLst/>
          </a:prstGeom>
          <a:noFill/>
          <a:ln w="76200" cap="flat" cmpd="sng">
            <a:solidFill>
              <a:srgbClr val="00FF00"/>
            </a:solidFill>
            <a:prstDash val="solid"/>
            <a:round/>
            <a:headEnd type="none" w="med" len="med"/>
            <a:tailEnd type="triangle" w="med" len="med"/>
          </a:ln>
        </p:spPr>
      </p:cxnSp>
      <p:cxnSp>
        <p:nvCxnSpPr>
          <p:cNvPr id="307" name="Google Shape;307;p18"/>
          <p:cNvCxnSpPr/>
          <p:nvPr/>
        </p:nvCxnSpPr>
        <p:spPr>
          <a:xfrm rot="10800000" flipH="1">
            <a:off x="4419600" y="4814888"/>
            <a:ext cx="533400" cy="381000"/>
          </a:xfrm>
          <a:prstGeom prst="straightConnector1">
            <a:avLst/>
          </a:prstGeom>
          <a:noFill/>
          <a:ln w="76200" cap="flat" cmpd="sng">
            <a:solidFill>
              <a:srgbClr val="00FF00"/>
            </a:solidFill>
            <a:prstDash val="solid"/>
            <a:round/>
            <a:headEnd type="none" w="med" len="med"/>
            <a:tailEnd type="triangle" w="med" len="med"/>
          </a:ln>
        </p:spPr>
      </p:cxnSp>
      <p:cxnSp>
        <p:nvCxnSpPr>
          <p:cNvPr id="308" name="Google Shape;308;p18"/>
          <p:cNvCxnSpPr/>
          <p:nvPr/>
        </p:nvCxnSpPr>
        <p:spPr>
          <a:xfrm>
            <a:off x="4876800" y="4891088"/>
            <a:ext cx="1295400" cy="304800"/>
          </a:xfrm>
          <a:prstGeom prst="straightConnector1">
            <a:avLst/>
          </a:prstGeom>
          <a:noFill/>
          <a:ln w="76200" cap="flat" cmpd="sng">
            <a:solidFill>
              <a:srgbClr val="00FF00"/>
            </a:solidFill>
            <a:prstDash val="solid"/>
            <a:round/>
            <a:headEnd type="none" w="med" len="med"/>
            <a:tailEnd type="triangle" w="med" len="med"/>
          </a:ln>
        </p:spPr>
      </p:cxnSp>
      <p:sp>
        <p:nvSpPr>
          <p:cNvPr id="309" name="Google Shape;309;p18"/>
          <p:cNvSpPr txBox="1"/>
          <p:nvPr/>
        </p:nvSpPr>
        <p:spPr>
          <a:xfrm>
            <a:off x="3390900" y="4192588"/>
            <a:ext cx="533400" cy="5191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i="1">
                <a:solidFill>
                  <a:schemeClr val="dk1"/>
                </a:solidFill>
                <a:latin typeface="Times"/>
                <a:ea typeface="Times"/>
                <a:cs typeface="Times"/>
                <a:sym typeface="Times"/>
              </a:rPr>
              <a:t>x</a:t>
            </a:r>
            <a:endParaRPr/>
          </a:p>
        </p:txBody>
      </p:sp>
      <p:sp>
        <p:nvSpPr>
          <p:cNvPr id="310" name="Google Shape;310;p18"/>
          <p:cNvSpPr txBox="1"/>
          <p:nvPr/>
        </p:nvSpPr>
        <p:spPr>
          <a:xfrm>
            <a:off x="6646863" y="4489451"/>
            <a:ext cx="838200" cy="5191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i="1">
                <a:solidFill>
                  <a:schemeClr val="dk1"/>
                </a:solidFill>
                <a:latin typeface="Times"/>
                <a:ea typeface="Times"/>
                <a:cs typeface="Times"/>
                <a:sym typeface="Times"/>
              </a:rPr>
              <a:t>p</a:t>
            </a:r>
            <a:r>
              <a:rPr lang="en-US" sz="2800" i="1" baseline="-25000">
                <a:solidFill>
                  <a:schemeClr val="dk1"/>
                </a:solidFill>
                <a:latin typeface="Times"/>
                <a:ea typeface="Times"/>
                <a:cs typeface="Times"/>
                <a:sym typeface="Times"/>
              </a:rPr>
              <a:t>g</a:t>
            </a:r>
            <a:endParaRPr sz="2800" i="1">
              <a:solidFill>
                <a:schemeClr val="dk1"/>
              </a:solidFill>
              <a:latin typeface="Times"/>
              <a:ea typeface="Times"/>
              <a:cs typeface="Times"/>
              <a:sym typeface="Times"/>
            </a:endParaRPr>
          </a:p>
        </p:txBody>
      </p:sp>
      <p:sp>
        <p:nvSpPr>
          <p:cNvPr id="311" name="Google Shape;311;p18"/>
          <p:cNvSpPr txBox="1"/>
          <p:nvPr/>
        </p:nvSpPr>
        <p:spPr>
          <a:xfrm>
            <a:off x="4838700" y="3608388"/>
            <a:ext cx="533400" cy="5191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i="1">
                <a:solidFill>
                  <a:schemeClr val="dk1"/>
                </a:solidFill>
                <a:latin typeface="Times"/>
                <a:ea typeface="Times"/>
                <a:cs typeface="Times"/>
                <a:sym typeface="Times"/>
              </a:rPr>
              <a:t>p</a:t>
            </a:r>
            <a:r>
              <a:rPr lang="en-US" sz="2800" i="1" baseline="-25000">
                <a:solidFill>
                  <a:schemeClr val="dk1"/>
                </a:solidFill>
                <a:latin typeface="Times"/>
                <a:ea typeface="Times"/>
                <a:cs typeface="Times"/>
                <a:sym typeface="Times"/>
              </a:rPr>
              <a:t>i</a:t>
            </a:r>
            <a:endParaRPr sz="2800" i="1">
              <a:solidFill>
                <a:schemeClr val="dk1"/>
              </a:solidFill>
              <a:latin typeface="Times"/>
              <a:ea typeface="Times"/>
              <a:cs typeface="Times"/>
              <a:sym typeface="Times"/>
            </a:endParaRPr>
          </a:p>
        </p:txBody>
      </p:sp>
      <p:sp>
        <p:nvSpPr>
          <p:cNvPr id="312" name="Google Shape;312;p18"/>
          <p:cNvSpPr txBox="1"/>
          <p:nvPr/>
        </p:nvSpPr>
        <p:spPr>
          <a:xfrm>
            <a:off x="4572000" y="5443072"/>
            <a:ext cx="378630" cy="52322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2800" i="1">
                <a:solidFill>
                  <a:schemeClr val="dk1"/>
                </a:solidFill>
                <a:latin typeface="Georgia"/>
                <a:ea typeface="Georgia"/>
                <a:cs typeface="Georgia"/>
                <a:sym typeface="Georgia"/>
              </a:rPr>
              <a:t>v</a:t>
            </a:r>
            <a:endParaRPr/>
          </a:p>
        </p:txBody>
      </p:sp>
      <p:sp>
        <p:nvSpPr>
          <p:cNvPr id="313" name="Google Shape;313;p18"/>
          <p:cNvSpPr/>
          <p:nvPr/>
        </p:nvSpPr>
        <p:spPr>
          <a:xfrm>
            <a:off x="3619500" y="4344988"/>
            <a:ext cx="304800" cy="3048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314" name="Google Shape;314;p18"/>
          <p:cNvSpPr/>
          <p:nvPr/>
        </p:nvSpPr>
        <p:spPr>
          <a:xfrm>
            <a:off x="6829425" y="5073650"/>
            <a:ext cx="304800" cy="3048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315" name="Google Shape;315;p18"/>
          <p:cNvSpPr/>
          <p:nvPr/>
        </p:nvSpPr>
        <p:spPr>
          <a:xfrm>
            <a:off x="4932363" y="3492500"/>
            <a:ext cx="304800" cy="3048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316" name="Google Shape;316;p18"/>
          <p:cNvSpPr txBox="1"/>
          <p:nvPr/>
        </p:nvSpPr>
        <p:spPr>
          <a:xfrm rot="-576644">
            <a:off x="3768731" y="3134907"/>
            <a:ext cx="1412864" cy="648512"/>
          </a:xfrm>
          <a:prstGeom prst="rect">
            <a:avLst/>
          </a:prstGeom>
          <a:noFill/>
          <a:ln>
            <a:noFill/>
          </a:ln>
        </p:spPr>
        <p:txBody>
          <a:bodyPr spcFirstLastPara="1" wrap="square" lIns="90000" tIns="46800" rIns="90000" bIns="46800" anchor="ctr" anchorCtr="0">
            <a:spAutoFit/>
          </a:bodyPr>
          <a:lstStyle/>
          <a:p>
            <a:pPr marL="0" marR="0" lvl="0" indent="0" algn="l" rtl="0">
              <a:spcBef>
                <a:spcPts val="0"/>
              </a:spcBef>
              <a:spcAft>
                <a:spcPts val="0"/>
              </a:spcAft>
              <a:buNone/>
            </a:pPr>
            <a:r>
              <a:rPr lang="en-US" sz="3600">
                <a:solidFill>
                  <a:srgbClr val="0BF53D"/>
                </a:solidFill>
                <a:latin typeface="Arial"/>
                <a:ea typeface="Arial"/>
                <a:cs typeface="Arial"/>
                <a:sym typeface="Arial"/>
              </a:rPr>
              <a:t>PBest</a:t>
            </a:r>
            <a:endParaRPr/>
          </a:p>
        </p:txBody>
      </p:sp>
      <p:sp>
        <p:nvSpPr>
          <p:cNvPr id="317" name="Google Shape;317;p18"/>
          <p:cNvSpPr txBox="1"/>
          <p:nvPr/>
        </p:nvSpPr>
        <p:spPr>
          <a:xfrm rot="-529017">
            <a:off x="6726492" y="5497107"/>
            <a:ext cx="1361568" cy="648512"/>
          </a:xfrm>
          <a:prstGeom prst="rect">
            <a:avLst/>
          </a:prstGeom>
          <a:noFill/>
          <a:ln>
            <a:noFill/>
          </a:ln>
        </p:spPr>
        <p:txBody>
          <a:bodyPr spcFirstLastPara="1" wrap="square" lIns="90000" tIns="46800" rIns="90000" bIns="46800" anchor="ctr" anchorCtr="0">
            <a:spAutoFit/>
          </a:bodyPr>
          <a:lstStyle/>
          <a:p>
            <a:pPr marL="0" marR="0" lvl="0" indent="0" algn="l" rtl="0">
              <a:spcBef>
                <a:spcPts val="0"/>
              </a:spcBef>
              <a:spcAft>
                <a:spcPts val="0"/>
              </a:spcAft>
              <a:buNone/>
            </a:pPr>
            <a:r>
              <a:rPr lang="en-US" sz="3600">
                <a:solidFill>
                  <a:srgbClr val="0BF53D"/>
                </a:solidFill>
                <a:latin typeface="Arial"/>
                <a:ea typeface="Arial"/>
                <a:cs typeface="Arial"/>
                <a:sym typeface="Arial"/>
              </a:rPr>
              <a:t>gBest</a:t>
            </a:r>
            <a:endParaRPr/>
          </a:p>
        </p:txBody>
      </p:sp>
      <p:sp>
        <p:nvSpPr>
          <p:cNvPr id="318" name="Google Shape;318;p18"/>
          <p:cNvSpPr/>
          <p:nvPr/>
        </p:nvSpPr>
        <p:spPr>
          <a:xfrm>
            <a:off x="6083300" y="5081588"/>
            <a:ext cx="304800" cy="304800"/>
          </a:xfrm>
          <a:prstGeom prst="ellipse">
            <a:avLst/>
          </a:prstGeom>
          <a:solidFill>
            <a:srgbClr val="13D9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pic>
        <p:nvPicPr>
          <p:cNvPr id="319" name="Google Shape;319;p18"/>
          <p:cNvPicPr preferRelativeResize="0"/>
          <p:nvPr/>
        </p:nvPicPr>
        <p:blipFill rotWithShape="1">
          <a:blip r:embed="rId3">
            <a:alphaModFix/>
          </a:blip>
          <a:srcRect/>
          <a:stretch/>
        </p:blipFill>
        <p:spPr>
          <a:xfrm>
            <a:off x="2374900" y="1524000"/>
            <a:ext cx="7806330" cy="609600"/>
          </a:xfrm>
          <a:prstGeom prst="rect">
            <a:avLst/>
          </a:prstGeom>
          <a:noFill/>
          <a:ln>
            <a:noFill/>
          </a:ln>
        </p:spPr>
      </p:pic>
      <p:sp>
        <p:nvSpPr>
          <p:cNvPr id="320" name="Google Shape;320;p18"/>
          <p:cNvSpPr/>
          <p:nvPr/>
        </p:nvSpPr>
        <p:spPr>
          <a:xfrm>
            <a:off x="5372100" y="1325563"/>
            <a:ext cx="431800" cy="960437"/>
          </a:xfrm>
          <a:prstGeom prst="ellipse">
            <a:avLst/>
          </a:prstGeom>
          <a:noFill/>
          <a:ln w="38100" cap="rnd" cmpd="sng">
            <a:solidFill>
              <a:srgbClr val="0000FF"/>
            </a:solidFill>
            <a:prstDash val="dot"/>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321" name="Google Shape;321;p18"/>
          <p:cNvSpPr/>
          <p:nvPr/>
        </p:nvSpPr>
        <p:spPr>
          <a:xfrm>
            <a:off x="8371196" y="1331914"/>
            <a:ext cx="417513" cy="1016000"/>
          </a:xfrm>
          <a:prstGeom prst="ellipse">
            <a:avLst/>
          </a:prstGeom>
          <a:noFill/>
          <a:ln w="25400" cap="rnd" cmpd="sng">
            <a:solidFill>
              <a:srgbClr val="800000"/>
            </a:solidFill>
            <a:prstDash val="dot"/>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pic>
        <p:nvPicPr>
          <p:cNvPr id="322" name="Google Shape;322;p18"/>
          <p:cNvPicPr preferRelativeResize="0"/>
          <p:nvPr/>
        </p:nvPicPr>
        <p:blipFill rotWithShape="1">
          <a:blip r:embed="rId4">
            <a:alphaModFix/>
          </a:blip>
          <a:srcRect/>
          <a:stretch/>
        </p:blipFill>
        <p:spPr>
          <a:xfrm>
            <a:off x="3565526" y="2209800"/>
            <a:ext cx="3440113" cy="414338"/>
          </a:xfrm>
          <a:prstGeom prst="rect">
            <a:avLst/>
          </a:prstGeom>
          <a:noFill/>
          <a:ln>
            <a:noFill/>
          </a:ln>
        </p:spPr>
      </p:pic>
      <p:sp>
        <p:nvSpPr>
          <p:cNvPr id="323" name="Google Shape;323;p18"/>
          <p:cNvSpPr txBox="1"/>
          <p:nvPr/>
        </p:nvSpPr>
        <p:spPr>
          <a:xfrm>
            <a:off x="7086600" y="2286000"/>
            <a:ext cx="990600" cy="3698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Eq.(3)</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16" fill="hold" nodeType="clickEffect">
                                  <p:stCondLst>
                                    <p:cond delay="0"/>
                                  </p:stCondLst>
                                  <p:childTnLst>
                                    <p:set>
                                      <p:cBhvr>
                                        <p:cTn id="10" dur="1" fill="hold">
                                          <p:stCondLst>
                                            <p:cond delay="0"/>
                                          </p:stCondLst>
                                        </p:cTn>
                                        <p:tgtEl>
                                          <p:spTgt spid="299"/>
                                        </p:tgtEl>
                                        <p:attrNameLst>
                                          <p:attrName>style.visibility</p:attrName>
                                        </p:attrNameLst>
                                      </p:cBhvr>
                                      <p:to>
                                        <p:strVal val="visible"/>
                                      </p:to>
                                    </p:set>
                                    <p:anim calcmode="lin" valueType="num">
                                      <p:cBhvr additive="base">
                                        <p:cTn id="11" dur="500"/>
                                        <p:tgtEl>
                                          <p:spTgt spid="299"/>
                                        </p:tgtEl>
                                        <p:attrNameLst>
                                          <p:attrName>ppt_w</p:attrName>
                                        </p:attrNameLst>
                                      </p:cBhvr>
                                      <p:tavLst>
                                        <p:tav tm="0">
                                          <p:val>
                                            <p:strVal val="0"/>
                                          </p:val>
                                        </p:tav>
                                        <p:tav tm="100000">
                                          <p:val>
                                            <p:strVal val="#ppt_w"/>
                                          </p:val>
                                        </p:tav>
                                      </p:tavLst>
                                    </p:anim>
                                    <p:anim calcmode="lin" valueType="num">
                                      <p:cBhvr additive="base">
                                        <p:cTn id="12" dur="500"/>
                                        <p:tgtEl>
                                          <p:spTgt spid="299"/>
                                        </p:tgtEl>
                                        <p:attrNameLst>
                                          <p:attrName>ppt_h</p:attrName>
                                        </p:attrNameLst>
                                      </p:cBhvr>
                                      <p:tavLst>
                                        <p:tav tm="0">
                                          <p:val>
                                            <p:strVal val="0"/>
                                          </p:val>
                                        </p:tav>
                                        <p:tav tm="100000">
                                          <p:val>
                                            <p:strVal val="#ppt_h"/>
                                          </p:val>
                                        </p:tav>
                                      </p:tavLst>
                                    </p:anim>
                                  </p:childTnLst>
                                </p:cTn>
                              </p:par>
                            </p:childTnLst>
                          </p:cTn>
                        </p:par>
                        <p:par>
                          <p:cTn id="13" fill="hold">
                            <p:stCondLst>
                              <p:cond delay="500"/>
                            </p:stCondLst>
                            <p:childTnLst>
                              <p:par>
                                <p:cTn id="14" presetID="23" presetClass="entr" presetSubtype="16" fill="hold" nodeType="afterEffect">
                                  <p:stCondLst>
                                    <p:cond delay="0"/>
                                  </p:stCondLst>
                                  <p:childTnLst>
                                    <p:set>
                                      <p:cBhvr>
                                        <p:cTn id="15" dur="1" fill="hold">
                                          <p:stCondLst>
                                            <p:cond delay="0"/>
                                          </p:stCondLst>
                                        </p:cTn>
                                        <p:tgtEl>
                                          <p:spTgt spid="320"/>
                                        </p:tgtEl>
                                        <p:attrNameLst>
                                          <p:attrName>style.visibility</p:attrName>
                                        </p:attrNameLst>
                                      </p:cBhvr>
                                      <p:to>
                                        <p:strVal val="visible"/>
                                      </p:to>
                                    </p:set>
                                    <p:anim calcmode="lin" valueType="num">
                                      <p:cBhvr additive="base">
                                        <p:cTn id="16" dur="500"/>
                                        <p:tgtEl>
                                          <p:spTgt spid="320"/>
                                        </p:tgtEl>
                                        <p:attrNameLst>
                                          <p:attrName>ppt_w</p:attrName>
                                        </p:attrNameLst>
                                      </p:cBhvr>
                                      <p:tavLst>
                                        <p:tav tm="0">
                                          <p:val>
                                            <p:strVal val="0"/>
                                          </p:val>
                                        </p:tav>
                                        <p:tav tm="100000">
                                          <p:val>
                                            <p:strVal val="#ppt_w"/>
                                          </p:val>
                                        </p:tav>
                                      </p:tavLst>
                                    </p:anim>
                                    <p:anim calcmode="lin" valueType="num">
                                      <p:cBhvr additive="base">
                                        <p:cTn id="17" dur="500"/>
                                        <p:tgtEl>
                                          <p:spTgt spid="320"/>
                                        </p:tgtEl>
                                        <p:attrNameLst>
                                          <p:attrName>ppt_h</p:attrName>
                                        </p:attrNameLst>
                                      </p:cBhvr>
                                      <p:tavLst>
                                        <p:tav tm="0">
                                          <p:val>
                                            <p:strVal val="0"/>
                                          </p:val>
                                        </p:tav>
                                        <p:tav tm="100000">
                                          <p:val>
                                            <p:strVal val="#ppt_h"/>
                                          </p:val>
                                        </p:tav>
                                      </p:tavLst>
                                    </p:anim>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316"/>
                                        </p:tgtEl>
                                        <p:attrNameLst>
                                          <p:attrName>style.visibility</p:attrName>
                                        </p:attrNameLst>
                                      </p:cBhvr>
                                      <p:to>
                                        <p:strVal val="visible"/>
                                      </p:to>
                                    </p:set>
                                    <p:animEffect transition="in" filter="fade">
                                      <p:cBhvr>
                                        <p:cTn id="21" dur="500"/>
                                        <p:tgtEl>
                                          <p:spTgt spid="31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0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nodeType="clickEffect">
                                  <p:stCondLst>
                                    <p:cond delay="0"/>
                                  </p:stCondLst>
                                  <p:childTnLst>
                                    <p:set>
                                      <p:cBhvr>
                                        <p:cTn id="29" dur="1" fill="hold">
                                          <p:stCondLst>
                                            <p:cond delay="0"/>
                                          </p:stCondLst>
                                        </p:cTn>
                                        <p:tgtEl>
                                          <p:spTgt spid="298"/>
                                        </p:tgtEl>
                                        <p:attrNameLst>
                                          <p:attrName>style.visibility</p:attrName>
                                        </p:attrNameLst>
                                      </p:cBhvr>
                                      <p:to>
                                        <p:strVal val="visible"/>
                                      </p:to>
                                    </p:set>
                                    <p:anim calcmode="lin" valueType="num">
                                      <p:cBhvr additive="base">
                                        <p:cTn id="30" dur="500"/>
                                        <p:tgtEl>
                                          <p:spTgt spid="298"/>
                                        </p:tgtEl>
                                        <p:attrNameLst>
                                          <p:attrName>ppt_w</p:attrName>
                                        </p:attrNameLst>
                                      </p:cBhvr>
                                      <p:tavLst>
                                        <p:tav tm="0">
                                          <p:val>
                                            <p:strVal val="0"/>
                                          </p:val>
                                        </p:tav>
                                        <p:tav tm="100000">
                                          <p:val>
                                            <p:strVal val="#ppt_w"/>
                                          </p:val>
                                        </p:tav>
                                      </p:tavLst>
                                    </p:anim>
                                    <p:anim calcmode="lin" valueType="num">
                                      <p:cBhvr additive="base">
                                        <p:cTn id="31" dur="500"/>
                                        <p:tgtEl>
                                          <p:spTgt spid="298"/>
                                        </p:tgtEl>
                                        <p:attrNameLst>
                                          <p:attrName>ppt_h</p:attrName>
                                        </p:attrNameLst>
                                      </p:cBhvr>
                                      <p:tavLst>
                                        <p:tav tm="0">
                                          <p:val>
                                            <p:strVal val="0"/>
                                          </p:val>
                                        </p:tav>
                                        <p:tav tm="100000">
                                          <p:val>
                                            <p:strVal val="#ppt_h"/>
                                          </p:val>
                                        </p:tav>
                                      </p:tavLst>
                                    </p:anim>
                                  </p:childTnLst>
                                </p:cTn>
                              </p:par>
                            </p:childTnLst>
                          </p:cTn>
                        </p:par>
                        <p:par>
                          <p:cTn id="32" fill="hold">
                            <p:stCondLst>
                              <p:cond delay="500"/>
                            </p:stCondLst>
                            <p:childTnLst>
                              <p:par>
                                <p:cTn id="33" presetID="23" presetClass="entr" presetSubtype="16" fill="hold" nodeType="afterEffect">
                                  <p:stCondLst>
                                    <p:cond delay="0"/>
                                  </p:stCondLst>
                                  <p:childTnLst>
                                    <p:set>
                                      <p:cBhvr>
                                        <p:cTn id="34" dur="1" fill="hold">
                                          <p:stCondLst>
                                            <p:cond delay="0"/>
                                          </p:stCondLst>
                                        </p:cTn>
                                        <p:tgtEl>
                                          <p:spTgt spid="321"/>
                                        </p:tgtEl>
                                        <p:attrNameLst>
                                          <p:attrName>style.visibility</p:attrName>
                                        </p:attrNameLst>
                                      </p:cBhvr>
                                      <p:to>
                                        <p:strVal val="visible"/>
                                      </p:to>
                                    </p:set>
                                    <p:anim calcmode="lin" valueType="num">
                                      <p:cBhvr additive="base">
                                        <p:cTn id="35" dur="500"/>
                                        <p:tgtEl>
                                          <p:spTgt spid="321"/>
                                        </p:tgtEl>
                                        <p:attrNameLst>
                                          <p:attrName>ppt_w</p:attrName>
                                        </p:attrNameLst>
                                      </p:cBhvr>
                                      <p:tavLst>
                                        <p:tav tm="0">
                                          <p:val>
                                            <p:strVal val="0"/>
                                          </p:val>
                                        </p:tav>
                                        <p:tav tm="100000">
                                          <p:val>
                                            <p:strVal val="#ppt_w"/>
                                          </p:val>
                                        </p:tav>
                                      </p:tavLst>
                                    </p:anim>
                                    <p:anim calcmode="lin" valueType="num">
                                      <p:cBhvr additive="base">
                                        <p:cTn id="36" dur="500"/>
                                        <p:tgtEl>
                                          <p:spTgt spid="321"/>
                                        </p:tgtEl>
                                        <p:attrNameLst>
                                          <p:attrName>ppt_h</p:attrName>
                                        </p:attrNameLst>
                                      </p:cBhvr>
                                      <p:tavLst>
                                        <p:tav tm="0">
                                          <p:val>
                                            <p:strVal val="0"/>
                                          </p:val>
                                        </p:tav>
                                        <p:tav tm="100000">
                                          <p:val>
                                            <p:strVal val="#ppt_h"/>
                                          </p:val>
                                        </p:tav>
                                      </p:tavLst>
                                    </p:anim>
                                  </p:childTnLst>
                                </p:cTn>
                              </p:par>
                            </p:childTnLst>
                          </p:cTn>
                        </p:par>
                        <p:par>
                          <p:cTn id="37" fill="hold">
                            <p:stCondLst>
                              <p:cond delay="1000"/>
                            </p:stCondLst>
                            <p:childTnLst>
                              <p:par>
                                <p:cTn id="38" presetID="10" presetClass="entr" presetSubtype="0" fill="hold" nodeType="afterEffect">
                                  <p:stCondLst>
                                    <p:cond delay="0"/>
                                  </p:stCondLst>
                                  <p:childTnLst>
                                    <p:set>
                                      <p:cBhvr>
                                        <p:cTn id="39" dur="1" fill="hold">
                                          <p:stCondLst>
                                            <p:cond delay="0"/>
                                          </p:stCondLst>
                                        </p:cTn>
                                        <p:tgtEl>
                                          <p:spTgt spid="317"/>
                                        </p:tgtEl>
                                        <p:attrNameLst>
                                          <p:attrName>style.visibility</p:attrName>
                                        </p:attrNameLst>
                                      </p:cBhvr>
                                      <p:to>
                                        <p:strVal val="visible"/>
                                      </p:to>
                                    </p:set>
                                    <p:animEffect transition="in" filter="fade">
                                      <p:cBhvr>
                                        <p:cTn id="40" dur="500"/>
                                        <p:tgtEl>
                                          <p:spTgt spid="317"/>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8"/>
                                        </p:tgtEl>
                                        <p:attrNameLst>
                                          <p:attrName>style.visibility</p:attrName>
                                        </p:attrNameLst>
                                      </p:cBhvr>
                                      <p:to>
                                        <p:strVal val="visible"/>
                                      </p:to>
                                    </p:set>
                                  </p:childTnLst>
                                </p:cTn>
                              </p:par>
                            </p:childTnLst>
                          </p:cTn>
                        </p:par>
                        <p:par>
                          <p:cTn id="45" fill="hold">
                            <p:stCondLst>
                              <p:cond delay="1"/>
                            </p:stCondLst>
                            <p:childTnLst>
                              <p:par>
                                <p:cTn id="46" presetID="2" presetClass="entr" presetSubtype="1" fill="hold" nodeType="afterEffect">
                                  <p:stCondLst>
                                    <p:cond delay="1000"/>
                                  </p:stCondLst>
                                  <p:childTnLst>
                                    <p:set>
                                      <p:cBhvr>
                                        <p:cTn id="47" dur="1" fill="hold">
                                          <p:stCondLst>
                                            <p:cond delay="0"/>
                                          </p:stCondLst>
                                        </p:cTn>
                                        <p:tgtEl>
                                          <p:spTgt spid="318"/>
                                        </p:tgtEl>
                                        <p:attrNameLst>
                                          <p:attrName>style.visibility</p:attrName>
                                        </p:attrNameLst>
                                      </p:cBhvr>
                                      <p:to>
                                        <p:strVal val="visible"/>
                                      </p:to>
                                    </p:set>
                                    <p:anim calcmode="lin" valueType="num">
                                      <p:cBhvr additive="base">
                                        <p:cTn id="48" dur="500"/>
                                        <p:tgtEl>
                                          <p:spTgt spid="3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1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PSO Algorithm - Parameters</a:t>
            </a:r>
            <a:endParaRPr/>
          </a:p>
        </p:txBody>
      </p:sp>
      <p:sp>
        <p:nvSpPr>
          <p:cNvPr id="329" name="Google Shape;329;p19"/>
          <p:cNvSpPr txBox="1">
            <a:spLocks noGrp="1"/>
          </p:cNvSpPr>
          <p:nvPr>
            <p:ph type="body" idx="1"/>
          </p:nvPr>
        </p:nvSpPr>
        <p:spPr>
          <a:xfrm>
            <a:off x="1097280" y="1895098"/>
            <a:ext cx="10058400" cy="4023360"/>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Char char=" "/>
            </a:pPr>
            <a:r>
              <a:rPr lang="en-US"/>
              <a:t>Acceleration constant</a:t>
            </a:r>
            <a:endParaRPr/>
          </a:p>
          <a:p>
            <a:pPr marL="384048" lvl="1" indent="-182880" algn="l" rtl="0">
              <a:lnSpc>
                <a:spcPct val="90000"/>
              </a:lnSpc>
              <a:spcBef>
                <a:spcPts val="400"/>
              </a:spcBef>
              <a:spcAft>
                <a:spcPts val="0"/>
              </a:spcAft>
              <a:buSzPts val="2200"/>
              <a:buChar char="◦"/>
            </a:pPr>
            <a:r>
              <a:rPr lang="en-US" sz="2200"/>
              <a:t>Small values limit the movement of the particles</a:t>
            </a:r>
            <a:endParaRPr/>
          </a:p>
          <a:p>
            <a:pPr marL="384048" lvl="1" indent="-182880" algn="l" rtl="0">
              <a:lnSpc>
                <a:spcPct val="90000"/>
              </a:lnSpc>
              <a:spcBef>
                <a:spcPts val="600"/>
              </a:spcBef>
              <a:spcAft>
                <a:spcPts val="0"/>
              </a:spcAft>
              <a:buSzPts val="2200"/>
              <a:buChar char="◦"/>
            </a:pPr>
            <a:r>
              <a:rPr lang="en-US" sz="2200"/>
              <a:t>Large values : tendency to explode toward infinity</a:t>
            </a:r>
            <a:endParaRPr/>
          </a:p>
          <a:p>
            <a:pPr marL="384048" lvl="1" indent="-182880" algn="l" rtl="0">
              <a:lnSpc>
                <a:spcPct val="90000"/>
              </a:lnSpc>
              <a:spcBef>
                <a:spcPts val="600"/>
              </a:spcBef>
              <a:spcAft>
                <a:spcPts val="0"/>
              </a:spcAft>
              <a:buSzPts val="2200"/>
              <a:buChar char="◦"/>
            </a:pPr>
            <a:r>
              <a:rPr lang="en-US" sz="2200"/>
              <a:t> In general </a:t>
            </a:r>
            <a:endParaRPr/>
          </a:p>
          <a:p>
            <a:pPr marL="91440" lvl="0" indent="-91440" algn="l" rtl="0">
              <a:lnSpc>
                <a:spcPct val="90000"/>
              </a:lnSpc>
              <a:spcBef>
                <a:spcPts val="1600"/>
              </a:spcBef>
              <a:spcAft>
                <a:spcPts val="0"/>
              </a:spcAft>
              <a:buSzPts val="2500"/>
              <a:buNone/>
            </a:pPr>
            <a:endParaRPr sz="2500"/>
          </a:p>
          <a:p>
            <a:pPr marL="91440" lvl="0" indent="-91440" algn="l" rtl="0">
              <a:lnSpc>
                <a:spcPct val="90000"/>
              </a:lnSpc>
              <a:spcBef>
                <a:spcPts val="1400"/>
              </a:spcBef>
              <a:spcAft>
                <a:spcPts val="0"/>
              </a:spcAft>
              <a:buSzPts val="2500"/>
              <a:buNone/>
            </a:pPr>
            <a:endParaRPr sz="2500"/>
          </a:p>
        </p:txBody>
      </p:sp>
      <p:pic>
        <p:nvPicPr>
          <p:cNvPr id="330" name="Google Shape;330;p19"/>
          <p:cNvPicPr preferRelativeResize="0"/>
          <p:nvPr/>
        </p:nvPicPr>
        <p:blipFill rotWithShape="1">
          <a:blip r:embed="rId3">
            <a:alphaModFix/>
          </a:blip>
          <a:srcRect t="23193"/>
          <a:stretch/>
        </p:blipFill>
        <p:spPr>
          <a:xfrm>
            <a:off x="3619500" y="1895098"/>
            <a:ext cx="990600" cy="437395"/>
          </a:xfrm>
          <a:prstGeom prst="rect">
            <a:avLst/>
          </a:prstGeom>
          <a:noFill/>
          <a:ln>
            <a:noFill/>
          </a:ln>
        </p:spPr>
      </p:pic>
      <p:pic>
        <p:nvPicPr>
          <p:cNvPr id="331" name="Google Shape;331;p19" descr="C:\Documents and Settings\Mansour\My Documents\My Pictures\Clip_3.tif"/>
          <p:cNvPicPr preferRelativeResize="0"/>
          <p:nvPr/>
        </p:nvPicPr>
        <p:blipFill rotWithShape="1">
          <a:blip r:embed="rId4">
            <a:alphaModFix/>
          </a:blip>
          <a:srcRect/>
          <a:stretch/>
        </p:blipFill>
        <p:spPr>
          <a:xfrm>
            <a:off x="5791200" y="2969228"/>
            <a:ext cx="4191000" cy="1755172"/>
          </a:xfrm>
          <a:prstGeom prst="rect">
            <a:avLst/>
          </a:prstGeom>
          <a:noFill/>
          <a:ln>
            <a:noFill/>
          </a:ln>
        </p:spPr>
      </p:pic>
      <p:pic>
        <p:nvPicPr>
          <p:cNvPr id="332" name="Google Shape;332;p19"/>
          <p:cNvPicPr preferRelativeResize="0"/>
          <p:nvPr/>
        </p:nvPicPr>
        <p:blipFill rotWithShape="1">
          <a:blip r:embed="rId5">
            <a:alphaModFix/>
          </a:blip>
          <a:srcRect t="13845"/>
          <a:stretch/>
        </p:blipFill>
        <p:spPr>
          <a:xfrm>
            <a:off x="4114800" y="2971801"/>
            <a:ext cx="1500188" cy="44332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Introduction : Swarm Intelligence</a:t>
            </a:r>
            <a:endParaRPr/>
          </a:p>
        </p:txBody>
      </p:sp>
      <p:sp>
        <p:nvSpPr>
          <p:cNvPr id="143" name="Google Shape;143;p2"/>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171450" algn="l" rtl="0">
              <a:lnSpc>
                <a:spcPct val="90000"/>
              </a:lnSpc>
              <a:spcBef>
                <a:spcPts val="0"/>
              </a:spcBef>
              <a:spcAft>
                <a:spcPts val="0"/>
              </a:spcAft>
              <a:buSzPts val="2700"/>
              <a:buChar char=" "/>
            </a:pPr>
            <a:r>
              <a:rPr lang="en-US" sz="2700"/>
              <a:t>Study of collective behavior in decentralized, self-organized systems.</a:t>
            </a:r>
            <a:endParaRPr/>
          </a:p>
          <a:p>
            <a:pPr marL="91440" lvl="0" indent="-171450" algn="l" rtl="0">
              <a:lnSpc>
                <a:spcPct val="90000"/>
              </a:lnSpc>
              <a:spcBef>
                <a:spcPts val="1400"/>
              </a:spcBef>
              <a:spcAft>
                <a:spcPts val="0"/>
              </a:spcAft>
              <a:buSzPts val="2700"/>
              <a:buChar char=" "/>
            </a:pPr>
            <a:r>
              <a:rPr lang="en-US" sz="2700"/>
              <a:t>Originated from the study of colonies, or swarms of social organisms.</a:t>
            </a:r>
            <a:endParaRPr/>
          </a:p>
          <a:p>
            <a:pPr marL="91440" lvl="0" indent="-171450" algn="l" rtl="0">
              <a:lnSpc>
                <a:spcPct val="90000"/>
              </a:lnSpc>
              <a:spcBef>
                <a:spcPts val="1400"/>
              </a:spcBef>
              <a:spcAft>
                <a:spcPts val="0"/>
              </a:spcAft>
              <a:buSzPts val="2700"/>
              <a:buChar char=" "/>
            </a:pPr>
            <a:r>
              <a:rPr lang="en-US" sz="2700"/>
              <a:t>Collective intelligence arises from interactions.</a:t>
            </a:r>
            <a:endParaRPr/>
          </a:p>
        </p:txBody>
      </p:sp>
      <p:pic>
        <p:nvPicPr>
          <p:cNvPr id="144" name="Google Shape;144;p2"/>
          <p:cNvPicPr preferRelativeResize="0"/>
          <p:nvPr/>
        </p:nvPicPr>
        <p:blipFill rotWithShape="1">
          <a:blip r:embed="rId3">
            <a:alphaModFix/>
          </a:blip>
          <a:srcRect/>
          <a:stretch/>
        </p:blipFill>
        <p:spPr>
          <a:xfrm>
            <a:off x="2286000" y="3962706"/>
            <a:ext cx="3657600" cy="2739528"/>
          </a:xfrm>
          <a:prstGeom prst="rect">
            <a:avLst/>
          </a:prstGeom>
          <a:noFill/>
          <a:ln>
            <a:noFill/>
          </a:ln>
        </p:spPr>
      </p:pic>
      <p:pic>
        <p:nvPicPr>
          <p:cNvPr id="145" name="Google Shape;145;p2" descr="E:\PhD\Courses\Evolutionary Computing\Seminar\PSO_Nejati\PSO_files\image001.jpg"/>
          <p:cNvPicPr preferRelativeResize="0"/>
          <p:nvPr/>
        </p:nvPicPr>
        <p:blipFill rotWithShape="1">
          <a:blip r:embed="rId4">
            <a:alphaModFix/>
          </a:blip>
          <a:srcRect/>
          <a:stretch/>
        </p:blipFill>
        <p:spPr>
          <a:xfrm>
            <a:off x="6096000" y="3962400"/>
            <a:ext cx="4114801" cy="274701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2002-04-24</a:t>
            </a:r>
            <a:endParaRPr/>
          </a:p>
        </p:txBody>
      </p:sp>
      <p:sp>
        <p:nvSpPr>
          <p:cNvPr id="339" name="Google Shape;339;p2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MAURICE.CLERC@WRITEME.COM</a:t>
            </a:r>
            <a:endParaRPr/>
          </a:p>
        </p:txBody>
      </p:sp>
      <p:sp>
        <p:nvSpPr>
          <p:cNvPr id="340" name="Google Shape;340;p2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Cooperation example</a:t>
            </a:r>
            <a:endParaRPr/>
          </a:p>
        </p:txBody>
      </p:sp>
      <p:cxnSp>
        <p:nvCxnSpPr>
          <p:cNvPr id="341" name="Google Shape;341;p20"/>
          <p:cNvCxnSpPr/>
          <p:nvPr/>
        </p:nvCxnSpPr>
        <p:spPr>
          <a:xfrm rot="10800000" flipH="1">
            <a:off x="3200400" y="2887664"/>
            <a:ext cx="6078538" cy="7937"/>
          </a:xfrm>
          <a:prstGeom prst="straightConnector1">
            <a:avLst/>
          </a:prstGeom>
          <a:noFill/>
          <a:ln w="9525" cap="flat" cmpd="sng">
            <a:solidFill>
              <a:schemeClr val="dk1"/>
            </a:solidFill>
            <a:prstDash val="solid"/>
            <a:round/>
            <a:headEnd type="none" w="med" len="med"/>
            <a:tailEnd type="none" w="med" len="med"/>
          </a:ln>
        </p:spPr>
      </p:cxnSp>
      <p:sp>
        <p:nvSpPr>
          <p:cNvPr id="342" name="Google Shape;342;p20"/>
          <p:cNvSpPr/>
          <p:nvPr/>
        </p:nvSpPr>
        <p:spPr>
          <a:xfrm>
            <a:off x="3200400" y="2895601"/>
            <a:ext cx="6096000" cy="3097213"/>
          </a:xfrm>
          <a:custGeom>
            <a:avLst/>
            <a:gdLst/>
            <a:ahLst/>
            <a:cxnLst/>
            <a:rect l="l" t="t" r="r" b="b"/>
            <a:pathLst>
              <a:path w="3840" h="1951" extrusionOk="0">
                <a:moveTo>
                  <a:pt x="0" y="0"/>
                </a:moveTo>
                <a:cubicBezTo>
                  <a:pt x="40" y="128"/>
                  <a:pt x="80" y="256"/>
                  <a:pt x="144" y="384"/>
                </a:cubicBezTo>
                <a:cubicBezTo>
                  <a:pt x="208" y="512"/>
                  <a:pt x="288" y="624"/>
                  <a:pt x="384" y="768"/>
                </a:cubicBezTo>
                <a:cubicBezTo>
                  <a:pt x="479" y="911"/>
                  <a:pt x="568" y="1184"/>
                  <a:pt x="720" y="1248"/>
                </a:cubicBezTo>
                <a:cubicBezTo>
                  <a:pt x="872" y="1312"/>
                  <a:pt x="1120" y="1231"/>
                  <a:pt x="1296" y="1152"/>
                </a:cubicBezTo>
                <a:cubicBezTo>
                  <a:pt x="1471" y="1072"/>
                  <a:pt x="1656" y="864"/>
                  <a:pt x="1776" y="768"/>
                </a:cubicBezTo>
                <a:cubicBezTo>
                  <a:pt x="1896" y="672"/>
                  <a:pt x="1912" y="512"/>
                  <a:pt x="2016" y="576"/>
                </a:cubicBezTo>
                <a:cubicBezTo>
                  <a:pt x="2119" y="639"/>
                  <a:pt x="2296" y="976"/>
                  <a:pt x="2400" y="1152"/>
                </a:cubicBezTo>
                <a:cubicBezTo>
                  <a:pt x="2503" y="1327"/>
                  <a:pt x="2528" y="1544"/>
                  <a:pt x="2640" y="1632"/>
                </a:cubicBezTo>
                <a:cubicBezTo>
                  <a:pt x="2751" y="1719"/>
                  <a:pt x="2872" y="1951"/>
                  <a:pt x="3072" y="1680"/>
                </a:cubicBezTo>
                <a:cubicBezTo>
                  <a:pt x="3271" y="1408"/>
                  <a:pt x="3555" y="704"/>
                  <a:pt x="3840" y="0"/>
                </a:cubicBezTo>
              </a:path>
            </a:pathLst>
          </a:cu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43" name="Google Shape;343;p20"/>
          <p:cNvPicPr preferRelativeResize="0"/>
          <p:nvPr/>
        </p:nvPicPr>
        <p:blipFill rotWithShape="1">
          <a:blip r:embed="rId3">
            <a:alphaModFix/>
          </a:blip>
          <a:srcRect/>
          <a:stretch/>
        </p:blipFill>
        <p:spPr>
          <a:xfrm>
            <a:off x="7315200" y="5029200"/>
            <a:ext cx="1016000" cy="630238"/>
          </a:xfrm>
          <a:prstGeom prst="rect">
            <a:avLst/>
          </a:prstGeom>
          <a:solidFill>
            <a:schemeClr val="lt1"/>
          </a:solidFill>
          <a:ln>
            <a:noFill/>
          </a:ln>
        </p:spPr>
      </p:pic>
      <p:grpSp>
        <p:nvGrpSpPr>
          <p:cNvPr id="344" name="Google Shape;344;p20"/>
          <p:cNvGrpSpPr/>
          <p:nvPr/>
        </p:nvGrpSpPr>
        <p:grpSpPr>
          <a:xfrm>
            <a:off x="3810001" y="2133600"/>
            <a:ext cx="746125" cy="533400"/>
            <a:chOff x="1632" y="1584"/>
            <a:chExt cx="470" cy="336"/>
          </a:xfrm>
        </p:grpSpPr>
        <p:grpSp>
          <p:nvGrpSpPr>
            <p:cNvPr id="345" name="Google Shape;345;p20"/>
            <p:cNvGrpSpPr/>
            <p:nvPr/>
          </p:nvGrpSpPr>
          <p:grpSpPr>
            <a:xfrm>
              <a:off x="1632" y="1728"/>
              <a:ext cx="192" cy="96"/>
              <a:chOff x="1632" y="1728"/>
              <a:chExt cx="192" cy="96"/>
            </a:xfrm>
          </p:grpSpPr>
          <p:sp>
            <p:nvSpPr>
              <p:cNvPr id="346" name="Google Shape;346;p20"/>
              <p:cNvSpPr/>
              <p:nvPr/>
            </p:nvSpPr>
            <p:spPr>
              <a:xfrm rot="5400000">
                <a:off x="1668" y="1692"/>
                <a:ext cx="96" cy="168"/>
              </a:xfrm>
              <a:custGeom>
                <a:avLst/>
                <a:gdLst/>
                <a:ahLst/>
                <a:cxnLst/>
                <a:rect l="l" t="t" r="r" b="b"/>
                <a:pathLst>
                  <a:path w="21600" h="21600" extrusionOk="0">
                    <a:moveTo>
                      <a:pt x="0" y="0"/>
                    </a:moveTo>
                    <a:lnTo>
                      <a:pt x="5400" y="21600"/>
                    </a:lnTo>
                    <a:lnTo>
                      <a:pt x="16200" y="21600"/>
                    </a:lnTo>
                    <a:lnTo>
                      <a:pt x="21600" y="0"/>
                    </a:lnTo>
                    <a:close/>
                  </a:path>
                </a:pathLst>
              </a:cu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7" name="Google Shape;347;p20"/>
              <p:cNvSpPr/>
              <p:nvPr/>
            </p:nvSpPr>
            <p:spPr>
              <a:xfrm>
                <a:off x="1776" y="1728"/>
                <a:ext cx="48" cy="96"/>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48" name="Google Shape;348;p20"/>
            <p:cNvSpPr/>
            <p:nvPr/>
          </p:nvSpPr>
          <p:spPr>
            <a:xfrm>
              <a:off x="1872" y="1680"/>
              <a:ext cx="108" cy="192"/>
            </a:xfrm>
            <a:custGeom>
              <a:avLst/>
              <a:gdLst/>
              <a:ahLst/>
              <a:cxnLst/>
              <a:rect l="l" t="t" r="r" b="b"/>
              <a:pathLst>
                <a:path w="24199" h="43200" fill="none" extrusionOk="0">
                  <a:moveTo>
                    <a:pt x="2598" y="0"/>
                  </a:moveTo>
                  <a:cubicBezTo>
                    <a:pt x="14528" y="0"/>
                    <a:pt x="24199" y="9670"/>
                    <a:pt x="24199" y="21600"/>
                  </a:cubicBezTo>
                  <a:cubicBezTo>
                    <a:pt x="24199" y="33529"/>
                    <a:pt x="14528" y="43200"/>
                    <a:pt x="2599" y="43200"/>
                  </a:cubicBezTo>
                  <a:cubicBezTo>
                    <a:pt x="1730" y="43200"/>
                    <a:pt x="862" y="43147"/>
                    <a:pt x="-1" y="43043"/>
                  </a:cubicBezTo>
                </a:path>
                <a:path w="24199" h="43200" extrusionOk="0">
                  <a:moveTo>
                    <a:pt x="2598" y="0"/>
                  </a:moveTo>
                  <a:cubicBezTo>
                    <a:pt x="14528" y="0"/>
                    <a:pt x="24199" y="9670"/>
                    <a:pt x="24199" y="21600"/>
                  </a:cubicBezTo>
                  <a:cubicBezTo>
                    <a:pt x="24199" y="33529"/>
                    <a:pt x="14528" y="43200"/>
                    <a:pt x="2599" y="43200"/>
                  </a:cubicBezTo>
                  <a:cubicBezTo>
                    <a:pt x="1730" y="43200"/>
                    <a:pt x="862" y="43147"/>
                    <a:pt x="-1" y="43043"/>
                  </a:cubicBezTo>
                  <a:lnTo>
                    <a:pt x="2599" y="21600"/>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9" name="Google Shape;349;p20"/>
            <p:cNvSpPr/>
            <p:nvPr/>
          </p:nvSpPr>
          <p:spPr>
            <a:xfrm>
              <a:off x="1968" y="1584"/>
              <a:ext cx="134" cy="336"/>
            </a:xfrm>
            <a:custGeom>
              <a:avLst/>
              <a:gdLst/>
              <a:ahLst/>
              <a:cxnLst/>
              <a:rect l="l" t="t" r="r" b="b"/>
              <a:pathLst>
                <a:path w="21637" h="43200" fill="none" extrusionOk="0">
                  <a:moveTo>
                    <a:pt x="36" y="0"/>
                  </a:moveTo>
                  <a:cubicBezTo>
                    <a:pt x="11966" y="0"/>
                    <a:pt x="21637" y="9670"/>
                    <a:pt x="21637" y="21600"/>
                  </a:cubicBezTo>
                  <a:cubicBezTo>
                    <a:pt x="21637" y="33529"/>
                    <a:pt x="11966" y="43200"/>
                    <a:pt x="37" y="43200"/>
                  </a:cubicBezTo>
                  <a:cubicBezTo>
                    <a:pt x="24" y="43200"/>
                    <a:pt x="12" y="43199"/>
                    <a:pt x="-1" y="43199"/>
                  </a:cubicBezTo>
                </a:path>
                <a:path w="21637" h="43200" extrusionOk="0">
                  <a:moveTo>
                    <a:pt x="36" y="0"/>
                  </a:moveTo>
                  <a:cubicBezTo>
                    <a:pt x="11966" y="0"/>
                    <a:pt x="21637" y="9670"/>
                    <a:pt x="21637" y="21600"/>
                  </a:cubicBezTo>
                  <a:cubicBezTo>
                    <a:pt x="21637" y="33529"/>
                    <a:pt x="11966" y="43200"/>
                    <a:pt x="37" y="43200"/>
                  </a:cubicBezTo>
                  <a:cubicBezTo>
                    <a:pt x="24" y="43200"/>
                    <a:pt x="12" y="43199"/>
                    <a:pt x="-1" y="43199"/>
                  </a:cubicBezTo>
                  <a:lnTo>
                    <a:pt x="37" y="21600"/>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350" name="Google Shape;350;p20"/>
          <p:cNvGrpSpPr/>
          <p:nvPr/>
        </p:nvGrpSpPr>
        <p:grpSpPr>
          <a:xfrm>
            <a:off x="3276600" y="2349500"/>
            <a:ext cx="1003300" cy="1765300"/>
            <a:chOff x="1296" y="1720"/>
            <a:chExt cx="632" cy="1112"/>
          </a:xfrm>
        </p:grpSpPr>
        <p:sp>
          <p:nvSpPr>
            <p:cNvPr id="351" name="Google Shape;351;p20"/>
            <p:cNvSpPr/>
            <p:nvPr/>
          </p:nvSpPr>
          <p:spPr>
            <a:xfrm>
              <a:off x="1296" y="1968"/>
              <a:ext cx="632" cy="196"/>
            </a:xfrm>
            <a:custGeom>
              <a:avLst/>
              <a:gdLst/>
              <a:ahLst/>
              <a:cxnLst/>
              <a:rect l="l" t="t" r="r" b="b"/>
              <a:pathLst>
                <a:path w="1089" h="236" extrusionOk="0">
                  <a:moveTo>
                    <a:pt x="0" y="12"/>
                  </a:moveTo>
                  <a:cubicBezTo>
                    <a:pt x="13" y="41"/>
                    <a:pt x="25" y="71"/>
                    <a:pt x="40" y="100"/>
                  </a:cubicBezTo>
                  <a:cubicBezTo>
                    <a:pt x="101" y="223"/>
                    <a:pt x="221" y="212"/>
                    <a:pt x="344" y="228"/>
                  </a:cubicBezTo>
                  <a:cubicBezTo>
                    <a:pt x="378" y="232"/>
                    <a:pt x="413" y="233"/>
                    <a:pt x="448" y="236"/>
                  </a:cubicBezTo>
                  <a:cubicBezTo>
                    <a:pt x="557" y="233"/>
                    <a:pt x="666" y="232"/>
                    <a:pt x="776" y="228"/>
                  </a:cubicBezTo>
                  <a:cubicBezTo>
                    <a:pt x="902" y="222"/>
                    <a:pt x="911" y="150"/>
                    <a:pt x="1000" y="92"/>
                  </a:cubicBezTo>
                  <a:cubicBezTo>
                    <a:pt x="1018" y="63"/>
                    <a:pt x="1031" y="46"/>
                    <a:pt x="1064" y="36"/>
                  </a:cubicBezTo>
                  <a:cubicBezTo>
                    <a:pt x="1089" y="10"/>
                    <a:pt x="1088" y="0"/>
                    <a:pt x="1088" y="20"/>
                  </a:cubicBezTo>
                  <a:lnTo>
                    <a:pt x="0" y="12"/>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2" name="Google Shape;352;p20"/>
            <p:cNvSpPr/>
            <p:nvPr/>
          </p:nvSpPr>
          <p:spPr>
            <a:xfrm>
              <a:off x="1488" y="1824"/>
              <a:ext cx="160" cy="173"/>
            </a:xfrm>
            <a:custGeom>
              <a:avLst/>
              <a:gdLst/>
              <a:ahLst/>
              <a:cxnLst/>
              <a:rect l="l" t="t" r="r" b="b"/>
              <a:pathLst>
                <a:path w="160" h="173" extrusionOk="0">
                  <a:moveTo>
                    <a:pt x="6" y="144"/>
                  </a:moveTo>
                  <a:cubicBezTo>
                    <a:pt x="12" y="109"/>
                    <a:pt x="12" y="73"/>
                    <a:pt x="22" y="40"/>
                  </a:cubicBezTo>
                  <a:cubicBezTo>
                    <a:pt x="28" y="15"/>
                    <a:pt x="86" y="0"/>
                    <a:pt x="86" y="0"/>
                  </a:cubicBezTo>
                  <a:cubicBezTo>
                    <a:pt x="113" y="6"/>
                    <a:pt x="126" y="4"/>
                    <a:pt x="142" y="32"/>
                  </a:cubicBezTo>
                  <a:cubicBezTo>
                    <a:pt x="150" y="46"/>
                    <a:pt x="158" y="80"/>
                    <a:pt x="158" y="80"/>
                  </a:cubicBezTo>
                  <a:cubicBezTo>
                    <a:pt x="155" y="106"/>
                    <a:pt x="160" y="135"/>
                    <a:pt x="150" y="160"/>
                  </a:cubicBezTo>
                  <a:cubicBezTo>
                    <a:pt x="146" y="167"/>
                    <a:pt x="134" y="152"/>
                    <a:pt x="126" y="152"/>
                  </a:cubicBezTo>
                  <a:cubicBezTo>
                    <a:pt x="106" y="152"/>
                    <a:pt x="67" y="162"/>
                    <a:pt x="46" y="168"/>
                  </a:cubicBezTo>
                  <a:cubicBezTo>
                    <a:pt x="0" y="158"/>
                    <a:pt x="6" y="173"/>
                    <a:pt x="6" y="144"/>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3" name="Google Shape;353;p20"/>
            <p:cNvSpPr/>
            <p:nvPr/>
          </p:nvSpPr>
          <p:spPr>
            <a:xfrm>
              <a:off x="1550" y="1720"/>
              <a:ext cx="96" cy="96"/>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354" name="Google Shape;354;p20"/>
            <p:cNvCxnSpPr/>
            <p:nvPr/>
          </p:nvCxnSpPr>
          <p:spPr>
            <a:xfrm>
              <a:off x="1632" y="1968"/>
              <a:ext cx="0" cy="864"/>
            </a:xfrm>
            <a:prstGeom prst="straightConnector1">
              <a:avLst/>
            </a:prstGeom>
            <a:noFill/>
            <a:ln w="9525" cap="flat" cmpd="sng">
              <a:solidFill>
                <a:srgbClr val="13D921"/>
              </a:solidFill>
              <a:prstDash val="solid"/>
              <a:round/>
              <a:headEnd type="none" w="med" len="med"/>
              <a:tailEnd type="none" w="med" len="med"/>
            </a:ln>
          </p:spPr>
        </p:cxnSp>
      </p:grpSp>
      <p:grpSp>
        <p:nvGrpSpPr>
          <p:cNvPr id="355" name="Google Shape;355;p20"/>
          <p:cNvGrpSpPr/>
          <p:nvPr/>
        </p:nvGrpSpPr>
        <p:grpSpPr>
          <a:xfrm>
            <a:off x="8001001" y="2057400"/>
            <a:ext cx="746125" cy="533400"/>
            <a:chOff x="4272" y="1536"/>
            <a:chExt cx="470" cy="336"/>
          </a:xfrm>
        </p:grpSpPr>
        <p:grpSp>
          <p:nvGrpSpPr>
            <p:cNvPr id="356" name="Google Shape;356;p20"/>
            <p:cNvGrpSpPr/>
            <p:nvPr/>
          </p:nvGrpSpPr>
          <p:grpSpPr>
            <a:xfrm flipH="1">
              <a:off x="4550" y="1680"/>
              <a:ext cx="192" cy="96"/>
              <a:chOff x="2880" y="1536"/>
              <a:chExt cx="384" cy="192"/>
            </a:xfrm>
          </p:grpSpPr>
          <p:sp>
            <p:nvSpPr>
              <p:cNvPr id="357" name="Google Shape;357;p20"/>
              <p:cNvSpPr/>
              <p:nvPr/>
            </p:nvSpPr>
            <p:spPr>
              <a:xfrm rot="5400000">
                <a:off x="2952" y="1464"/>
                <a:ext cx="192" cy="336"/>
              </a:xfrm>
              <a:custGeom>
                <a:avLst/>
                <a:gdLst/>
                <a:ahLst/>
                <a:cxnLst/>
                <a:rect l="l" t="t" r="r" b="b"/>
                <a:pathLst>
                  <a:path w="21600" h="21600" extrusionOk="0">
                    <a:moveTo>
                      <a:pt x="0" y="0"/>
                    </a:moveTo>
                    <a:lnTo>
                      <a:pt x="5400" y="21600"/>
                    </a:lnTo>
                    <a:lnTo>
                      <a:pt x="16200" y="21600"/>
                    </a:lnTo>
                    <a:lnTo>
                      <a:pt x="21600" y="0"/>
                    </a:lnTo>
                    <a:close/>
                  </a:path>
                </a:pathLst>
              </a:cu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8" name="Google Shape;358;p20"/>
              <p:cNvSpPr/>
              <p:nvPr/>
            </p:nvSpPr>
            <p:spPr>
              <a:xfrm>
                <a:off x="3168" y="1536"/>
                <a:ext cx="96" cy="192"/>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59" name="Google Shape;359;p20"/>
            <p:cNvSpPr/>
            <p:nvPr/>
          </p:nvSpPr>
          <p:spPr>
            <a:xfrm flipH="1">
              <a:off x="4394" y="1632"/>
              <a:ext cx="108" cy="192"/>
            </a:xfrm>
            <a:custGeom>
              <a:avLst/>
              <a:gdLst/>
              <a:ahLst/>
              <a:cxnLst/>
              <a:rect l="l" t="t" r="r" b="b"/>
              <a:pathLst>
                <a:path w="24199" h="43200" fill="none" extrusionOk="0">
                  <a:moveTo>
                    <a:pt x="2598" y="0"/>
                  </a:moveTo>
                  <a:cubicBezTo>
                    <a:pt x="14528" y="0"/>
                    <a:pt x="24199" y="9670"/>
                    <a:pt x="24199" y="21600"/>
                  </a:cubicBezTo>
                  <a:cubicBezTo>
                    <a:pt x="24199" y="33529"/>
                    <a:pt x="14528" y="43200"/>
                    <a:pt x="2599" y="43200"/>
                  </a:cubicBezTo>
                  <a:cubicBezTo>
                    <a:pt x="1730" y="43200"/>
                    <a:pt x="862" y="43147"/>
                    <a:pt x="-1" y="43043"/>
                  </a:cubicBezTo>
                </a:path>
                <a:path w="24199" h="43200" extrusionOk="0">
                  <a:moveTo>
                    <a:pt x="2598" y="0"/>
                  </a:moveTo>
                  <a:cubicBezTo>
                    <a:pt x="14528" y="0"/>
                    <a:pt x="24199" y="9670"/>
                    <a:pt x="24199" y="21600"/>
                  </a:cubicBezTo>
                  <a:cubicBezTo>
                    <a:pt x="24199" y="33529"/>
                    <a:pt x="14528" y="43200"/>
                    <a:pt x="2599" y="43200"/>
                  </a:cubicBezTo>
                  <a:cubicBezTo>
                    <a:pt x="1730" y="43200"/>
                    <a:pt x="862" y="43147"/>
                    <a:pt x="-1" y="43043"/>
                  </a:cubicBezTo>
                  <a:lnTo>
                    <a:pt x="2599" y="21600"/>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0" name="Google Shape;360;p20"/>
            <p:cNvSpPr/>
            <p:nvPr/>
          </p:nvSpPr>
          <p:spPr>
            <a:xfrm flipH="1">
              <a:off x="4272" y="1536"/>
              <a:ext cx="134" cy="336"/>
            </a:xfrm>
            <a:custGeom>
              <a:avLst/>
              <a:gdLst/>
              <a:ahLst/>
              <a:cxnLst/>
              <a:rect l="l" t="t" r="r" b="b"/>
              <a:pathLst>
                <a:path w="21637" h="43200" fill="none" extrusionOk="0">
                  <a:moveTo>
                    <a:pt x="36" y="0"/>
                  </a:moveTo>
                  <a:cubicBezTo>
                    <a:pt x="11966" y="0"/>
                    <a:pt x="21637" y="9670"/>
                    <a:pt x="21637" y="21600"/>
                  </a:cubicBezTo>
                  <a:cubicBezTo>
                    <a:pt x="21637" y="33529"/>
                    <a:pt x="11966" y="43200"/>
                    <a:pt x="37" y="43200"/>
                  </a:cubicBezTo>
                  <a:cubicBezTo>
                    <a:pt x="24" y="43200"/>
                    <a:pt x="12" y="43199"/>
                    <a:pt x="-1" y="43199"/>
                  </a:cubicBezTo>
                </a:path>
                <a:path w="21637" h="43200" extrusionOk="0">
                  <a:moveTo>
                    <a:pt x="36" y="0"/>
                  </a:moveTo>
                  <a:cubicBezTo>
                    <a:pt x="11966" y="0"/>
                    <a:pt x="21637" y="9670"/>
                    <a:pt x="21637" y="21600"/>
                  </a:cubicBezTo>
                  <a:cubicBezTo>
                    <a:pt x="21637" y="33529"/>
                    <a:pt x="11966" y="43200"/>
                    <a:pt x="37" y="43200"/>
                  </a:cubicBezTo>
                  <a:cubicBezTo>
                    <a:pt x="24" y="43200"/>
                    <a:pt x="12" y="43199"/>
                    <a:pt x="-1" y="43199"/>
                  </a:cubicBezTo>
                  <a:lnTo>
                    <a:pt x="37" y="21600"/>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361" name="Google Shape;361;p20"/>
          <p:cNvGrpSpPr/>
          <p:nvPr/>
        </p:nvGrpSpPr>
        <p:grpSpPr>
          <a:xfrm>
            <a:off x="8277225" y="2273300"/>
            <a:ext cx="1003300" cy="1841500"/>
            <a:chOff x="4446" y="1672"/>
            <a:chExt cx="632" cy="1160"/>
          </a:xfrm>
        </p:grpSpPr>
        <p:sp>
          <p:nvSpPr>
            <p:cNvPr id="362" name="Google Shape;362;p20"/>
            <p:cNvSpPr/>
            <p:nvPr/>
          </p:nvSpPr>
          <p:spPr>
            <a:xfrm flipH="1">
              <a:off x="4446" y="1920"/>
              <a:ext cx="632" cy="196"/>
            </a:xfrm>
            <a:custGeom>
              <a:avLst/>
              <a:gdLst/>
              <a:ahLst/>
              <a:cxnLst/>
              <a:rect l="l" t="t" r="r" b="b"/>
              <a:pathLst>
                <a:path w="1089" h="236" extrusionOk="0">
                  <a:moveTo>
                    <a:pt x="0" y="12"/>
                  </a:moveTo>
                  <a:cubicBezTo>
                    <a:pt x="13" y="41"/>
                    <a:pt x="25" y="71"/>
                    <a:pt x="40" y="100"/>
                  </a:cubicBezTo>
                  <a:cubicBezTo>
                    <a:pt x="101" y="223"/>
                    <a:pt x="221" y="212"/>
                    <a:pt x="344" y="228"/>
                  </a:cubicBezTo>
                  <a:cubicBezTo>
                    <a:pt x="378" y="232"/>
                    <a:pt x="413" y="233"/>
                    <a:pt x="448" y="236"/>
                  </a:cubicBezTo>
                  <a:cubicBezTo>
                    <a:pt x="557" y="233"/>
                    <a:pt x="666" y="232"/>
                    <a:pt x="776" y="228"/>
                  </a:cubicBezTo>
                  <a:cubicBezTo>
                    <a:pt x="902" y="222"/>
                    <a:pt x="911" y="150"/>
                    <a:pt x="1000" y="92"/>
                  </a:cubicBezTo>
                  <a:cubicBezTo>
                    <a:pt x="1018" y="63"/>
                    <a:pt x="1031" y="46"/>
                    <a:pt x="1064" y="36"/>
                  </a:cubicBezTo>
                  <a:cubicBezTo>
                    <a:pt x="1089" y="10"/>
                    <a:pt x="1088" y="0"/>
                    <a:pt x="1088" y="20"/>
                  </a:cubicBezTo>
                  <a:lnTo>
                    <a:pt x="0" y="12"/>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3" name="Google Shape;363;p20"/>
            <p:cNvSpPr/>
            <p:nvPr/>
          </p:nvSpPr>
          <p:spPr>
            <a:xfrm flipH="1">
              <a:off x="4726" y="1776"/>
              <a:ext cx="160" cy="173"/>
            </a:xfrm>
            <a:custGeom>
              <a:avLst/>
              <a:gdLst/>
              <a:ahLst/>
              <a:cxnLst/>
              <a:rect l="l" t="t" r="r" b="b"/>
              <a:pathLst>
                <a:path w="160" h="173" extrusionOk="0">
                  <a:moveTo>
                    <a:pt x="6" y="144"/>
                  </a:moveTo>
                  <a:cubicBezTo>
                    <a:pt x="12" y="109"/>
                    <a:pt x="12" y="73"/>
                    <a:pt x="22" y="40"/>
                  </a:cubicBezTo>
                  <a:cubicBezTo>
                    <a:pt x="28" y="15"/>
                    <a:pt x="86" y="0"/>
                    <a:pt x="86" y="0"/>
                  </a:cubicBezTo>
                  <a:cubicBezTo>
                    <a:pt x="113" y="6"/>
                    <a:pt x="126" y="4"/>
                    <a:pt x="142" y="32"/>
                  </a:cubicBezTo>
                  <a:cubicBezTo>
                    <a:pt x="150" y="46"/>
                    <a:pt x="158" y="80"/>
                    <a:pt x="158" y="80"/>
                  </a:cubicBezTo>
                  <a:cubicBezTo>
                    <a:pt x="155" y="106"/>
                    <a:pt x="160" y="135"/>
                    <a:pt x="150" y="160"/>
                  </a:cubicBezTo>
                  <a:cubicBezTo>
                    <a:pt x="146" y="167"/>
                    <a:pt x="134" y="152"/>
                    <a:pt x="126" y="152"/>
                  </a:cubicBezTo>
                  <a:cubicBezTo>
                    <a:pt x="106" y="152"/>
                    <a:pt x="67" y="162"/>
                    <a:pt x="46" y="168"/>
                  </a:cubicBezTo>
                  <a:cubicBezTo>
                    <a:pt x="0" y="158"/>
                    <a:pt x="6" y="173"/>
                    <a:pt x="6" y="144"/>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4" name="Google Shape;364;p20"/>
            <p:cNvSpPr/>
            <p:nvPr/>
          </p:nvSpPr>
          <p:spPr>
            <a:xfrm flipH="1">
              <a:off x="4728" y="1672"/>
              <a:ext cx="96" cy="96"/>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365" name="Google Shape;365;p20"/>
            <p:cNvCxnSpPr/>
            <p:nvPr/>
          </p:nvCxnSpPr>
          <p:spPr>
            <a:xfrm>
              <a:off x="4752" y="1920"/>
              <a:ext cx="0" cy="912"/>
            </a:xfrm>
            <a:prstGeom prst="straightConnector1">
              <a:avLst/>
            </a:prstGeom>
            <a:noFill/>
            <a:ln w="9525" cap="flat" cmpd="sng">
              <a:solidFill>
                <a:srgbClr val="13D921"/>
              </a:solidFill>
              <a:prstDash val="solid"/>
              <a:round/>
              <a:headEnd type="none" w="med" len="med"/>
              <a:tailEnd type="none" w="med" len="med"/>
            </a:ln>
          </p:spPr>
        </p:cxnSp>
      </p:grpSp>
      <p:grpSp>
        <p:nvGrpSpPr>
          <p:cNvPr id="366" name="Google Shape;366;p20"/>
          <p:cNvGrpSpPr/>
          <p:nvPr/>
        </p:nvGrpSpPr>
        <p:grpSpPr>
          <a:xfrm>
            <a:off x="3886201" y="2133600"/>
            <a:ext cx="1279525" cy="2743200"/>
            <a:chOff x="1680" y="1584"/>
            <a:chExt cx="806" cy="1728"/>
          </a:xfrm>
        </p:grpSpPr>
        <p:grpSp>
          <p:nvGrpSpPr>
            <p:cNvPr id="367" name="Google Shape;367;p20"/>
            <p:cNvGrpSpPr/>
            <p:nvPr/>
          </p:nvGrpSpPr>
          <p:grpSpPr>
            <a:xfrm>
              <a:off x="2016" y="1728"/>
              <a:ext cx="192" cy="96"/>
              <a:chOff x="2880" y="1536"/>
              <a:chExt cx="384" cy="192"/>
            </a:xfrm>
          </p:grpSpPr>
          <p:sp>
            <p:nvSpPr>
              <p:cNvPr id="368" name="Google Shape;368;p20"/>
              <p:cNvSpPr/>
              <p:nvPr/>
            </p:nvSpPr>
            <p:spPr>
              <a:xfrm rot="5400000">
                <a:off x="2952" y="1464"/>
                <a:ext cx="192" cy="336"/>
              </a:xfrm>
              <a:custGeom>
                <a:avLst/>
                <a:gdLst/>
                <a:ahLst/>
                <a:cxnLst/>
                <a:rect l="l" t="t" r="r" b="b"/>
                <a:pathLst>
                  <a:path w="21600" h="21600" extrusionOk="0">
                    <a:moveTo>
                      <a:pt x="0" y="0"/>
                    </a:moveTo>
                    <a:lnTo>
                      <a:pt x="5400" y="21600"/>
                    </a:lnTo>
                    <a:lnTo>
                      <a:pt x="16200" y="21600"/>
                    </a:lnTo>
                    <a:lnTo>
                      <a:pt x="21600" y="0"/>
                    </a:lnTo>
                    <a:close/>
                  </a:path>
                </a:pathLst>
              </a:custGeom>
              <a:solidFill>
                <a:srgbClr val="13D92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9" name="Google Shape;369;p20"/>
              <p:cNvSpPr/>
              <p:nvPr/>
            </p:nvSpPr>
            <p:spPr>
              <a:xfrm>
                <a:off x="3168" y="1536"/>
                <a:ext cx="96" cy="192"/>
              </a:xfrm>
              <a:prstGeom prst="ellipse">
                <a:avLst/>
              </a:prstGeom>
              <a:solidFill>
                <a:srgbClr val="13D92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70" name="Google Shape;370;p20"/>
            <p:cNvSpPr/>
            <p:nvPr/>
          </p:nvSpPr>
          <p:spPr>
            <a:xfrm>
              <a:off x="1680" y="1968"/>
              <a:ext cx="632" cy="196"/>
            </a:xfrm>
            <a:custGeom>
              <a:avLst/>
              <a:gdLst/>
              <a:ahLst/>
              <a:cxnLst/>
              <a:rect l="l" t="t" r="r" b="b"/>
              <a:pathLst>
                <a:path w="1089" h="236" extrusionOk="0">
                  <a:moveTo>
                    <a:pt x="0" y="12"/>
                  </a:moveTo>
                  <a:cubicBezTo>
                    <a:pt x="13" y="41"/>
                    <a:pt x="25" y="71"/>
                    <a:pt x="40" y="100"/>
                  </a:cubicBezTo>
                  <a:cubicBezTo>
                    <a:pt x="101" y="223"/>
                    <a:pt x="221" y="212"/>
                    <a:pt x="344" y="228"/>
                  </a:cubicBezTo>
                  <a:cubicBezTo>
                    <a:pt x="378" y="232"/>
                    <a:pt x="413" y="233"/>
                    <a:pt x="448" y="236"/>
                  </a:cubicBezTo>
                  <a:cubicBezTo>
                    <a:pt x="557" y="233"/>
                    <a:pt x="666" y="232"/>
                    <a:pt x="776" y="228"/>
                  </a:cubicBezTo>
                  <a:cubicBezTo>
                    <a:pt x="902" y="222"/>
                    <a:pt x="911" y="150"/>
                    <a:pt x="1000" y="92"/>
                  </a:cubicBezTo>
                  <a:cubicBezTo>
                    <a:pt x="1018" y="63"/>
                    <a:pt x="1031" y="46"/>
                    <a:pt x="1064" y="36"/>
                  </a:cubicBezTo>
                  <a:cubicBezTo>
                    <a:pt x="1089" y="10"/>
                    <a:pt x="1088" y="0"/>
                    <a:pt x="1088" y="20"/>
                  </a:cubicBezTo>
                  <a:lnTo>
                    <a:pt x="0" y="12"/>
                  </a:lnTo>
                  <a:close/>
                </a:path>
              </a:pathLst>
            </a:custGeom>
            <a:solidFill>
              <a:srgbClr val="13D92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1" name="Google Shape;371;p20"/>
            <p:cNvSpPr/>
            <p:nvPr/>
          </p:nvSpPr>
          <p:spPr>
            <a:xfrm>
              <a:off x="1872" y="1824"/>
              <a:ext cx="160" cy="173"/>
            </a:xfrm>
            <a:custGeom>
              <a:avLst/>
              <a:gdLst/>
              <a:ahLst/>
              <a:cxnLst/>
              <a:rect l="l" t="t" r="r" b="b"/>
              <a:pathLst>
                <a:path w="160" h="173" extrusionOk="0">
                  <a:moveTo>
                    <a:pt x="6" y="144"/>
                  </a:moveTo>
                  <a:cubicBezTo>
                    <a:pt x="12" y="109"/>
                    <a:pt x="12" y="73"/>
                    <a:pt x="22" y="40"/>
                  </a:cubicBezTo>
                  <a:cubicBezTo>
                    <a:pt x="28" y="15"/>
                    <a:pt x="86" y="0"/>
                    <a:pt x="86" y="0"/>
                  </a:cubicBezTo>
                  <a:cubicBezTo>
                    <a:pt x="113" y="6"/>
                    <a:pt x="126" y="4"/>
                    <a:pt x="142" y="32"/>
                  </a:cubicBezTo>
                  <a:cubicBezTo>
                    <a:pt x="150" y="46"/>
                    <a:pt x="158" y="80"/>
                    <a:pt x="158" y="80"/>
                  </a:cubicBezTo>
                  <a:cubicBezTo>
                    <a:pt x="155" y="106"/>
                    <a:pt x="160" y="135"/>
                    <a:pt x="150" y="160"/>
                  </a:cubicBezTo>
                  <a:cubicBezTo>
                    <a:pt x="146" y="167"/>
                    <a:pt x="134" y="152"/>
                    <a:pt x="126" y="152"/>
                  </a:cubicBezTo>
                  <a:cubicBezTo>
                    <a:pt x="106" y="152"/>
                    <a:pt x="67" y="162"/>
                    <a:pt x="46" y="168"/>
                  </a:cubicBezTo>
                  <a:cubicBezTo>
                    <a:pt x="0" y="158"/>
                    <a:pt x="6" y="173"/>
                    <a:pt x="6" y="144"/>
                  </a:cubicBezTo>
                  <a:close/>
                </a:path>
              </a:pathLst>
            </a:custGeom>
            <a:solidFill>
              <a:srgbClr val="13D92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2" name="Google Shape;372;p20"/>
            <p:cNvSpPr/>
            <p:nvPr/>
          </p:nvSpPr>
          <p:spPr>
            <a:xfrm>
              <a:off x="1934" y="1720"/>
              <a:ext cx="96" cy="96"/>
            </a:xfrm>
            <a:prstGeom prst="ellipse">
              <a:avLst/>
            </a:prstGeom>
            <a:solidFill>
              <a:srgbClr val="13D92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3" name="Google Shape;373;p20"/>
            <p:cNvSpPr/>
            <p:nvPr/>
          </p:nvSpPr>
          <p:spPr>
            <a:xfrm>
              <a:off x="2256" y="1680"/>
              <a:ext cx="108" cy="192"/>
            </a:xfrm>
            <a:custGeom>
              <a:avLst/>
              <a:gdLst/>
              <a:ahLst/>
              <a:cxnLst/>
              <a:rect l="l" t="t" r="r" b="b"/>
              <a:pathLst>
                <a:path w="24199" h="43200" fill="none" extrusionOk="0">
                  <a:moveTo>
                    <a:pt x="2598" y="0"/>
                  </a:moveTo>
                  <a:cubicBezTo>
                    <a:pt x="14528" y="0"/>
                    <a:pt x="24199" y="9670"/>
                    <a:pt x="24199" y="21600"/>
                  </a:cubicBezTo>
                  <a:cubicBezTo>
                    <a:pt x="24199" y="33529"/>
                    <a:pt x="14528" y="43200"/>
                    <a:pt x="2599" y="43200"/>
                  </a:cubicBezTo>
                  <a:cubicBezTo>
                    <a:pt x="1730" y="43200"/>
                    <a:pt x="862" y="43147"/>
                    <a:pt x="-1" y="43043"/>
                  </a:cubicBezTo>
                </a:path>
                <a:path w="24199" h="43200" extrusionOk="0">
                  <a:moveTo>
                    <a:pt x="2598" y="0"/>
                  </a:moveTo>
                  <a:cubicBezTo>
                    <a:pt x="14528" y="0"/>
                    <a:pt x="24199" y="9670"/>
                    <a:pt x="24199" y="21600"/>
                  </a:cubicBezTo>
                  <a:cubicBezTo>
                    <a:pt x="24199" y="33529"/>
                    <a:pt x="14528" y="43200"/>
                    <a:pt x="2599" y="43200"/>
                  </a:cubicBezTo>
                  <a:cubicBezTo>
                    <a:pt x="1730" y="43200"/>
                    <a:pt x="862" y="43147"/>
                    <a:pt x="-1" y="43043"/>
                  </a:cubicBezTo>
                  <a:lnTo>
                    <a:pt x="2599" y="21600"/>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4" name="Google Shape;374;p20"/>
            <p:cNvSpPr/>
            <p:nvPr/>
          </p:nvSpPr>
          <p:spPr>
            <a:xfrm>
              <a:off x="2352" y="1584"/>
              <a:ext cx="134" cy="336"/>
            </a:xfrm>
            <a:custGeom>
              <a:avLst/>
              <a:gdLst/>
              <a:ahLst/>
              <a:cxnLst/>
              <a:rect l="l" t="t" r="r" b="b"/>
              <a:pathLst>
                <a:path w="21637" h="43200" fill="none" extrusionOk="0">
                  <a:moveTo>
                    <a:pt x="36" y="0"/>
                  </a:moveTo>
                  <a:cubicBezTo>
                    <a:pt x="11966" y="0"/>
                    <a:pt x="21637" y="9670"/>
                    <a:pt x="21637" y="21600"/>
                  </a:cubicBezTo>
                  <a:cubicBezTo>
                    <a:pt x="21637" y="33529"/>
                    <a:pt x="11966" y="43200"/>
                    <a:pt x="37" y="43200"/>
                  </a:cubicBezTo>
                  <a:cubicBezTo>
                    <a:pt x="24" y="43200"/>
                    <a:pt x="12" y="43199"/>
                    <a:pt x="-1" y="43199"/>
                  </a:cubicBezTo>
                </a:path>
                <a:path w="21637" h="43200" extrusionOk="0">
                  <a:moveTo>
                    <a:pt x="36" y="0"/>
                  </a:moveTo>
                  <a:cubicBezTo>
                    <a:pt x="11966" y="0"/>
                    <a:pt x="21637" y="9670"/>
                    <a:pt x="21637" y="21600"/>
                  </a:cubicBezTo>
                  <a:cubicBezTo>
                    <a:pt x="21637" y="33529"/>
                    <a:pt x="11966" y="43200"/>
                    <a:pt x="37" y="43200"/>
                  </a:cubicBezTo>
                  <a:cubicBezTo>
                    <a:pt x="24" y="43200"/>
                    <a:pt x="12" y="43199"/>
                    <a:pt x="-1" y="43199"/>
                  </a:cubicBezTo>
                  <a:lnTo>
                    <a:pt x="37" y="21600"/>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375" name="Google Shape;375;p20"/>
            <p:cNvCxnSpPr/>
            <p:nvPr/>
          </p:nvCxnSpPr>
          <p:spPr>
            <a:xfrm>
              <a:off x="2016" y="1968"/>
              <a:ext cx="0" cy="1344"/>
            </a:xfrm>
            <a:prstGeom prst="straightConnector1">
              <a:avLst/>
            </a:prstGeom>
            <a:noFill/>
            <a:ln w="9525" cap="flat" cmpd="sng">
              <a:solidFill>
                <a:srgbClr val="13D921"/>
              </a:solidFill>
              <a:prstDash val="solid"/>
              <a:round/>
              <a:headEnd type="none" w="med" len="med"/>
              <a:tailEnd type="none" w="med" len="med"/>
            </a:ln>
          </p:spPr>
        </p:cxnSp>
      </p:grpSp>
      <p:grpSp>
        <p:nvGrpSpPr>
          <p:cNvPr id="376" name="Google Shape;376;p20"/>
          <p:cNvGrpSpPr/>
          <p:nvPr/>
        </p:nvGrpSpPr>
        <p:grpSpPr>
          <a:xfrm>
            <a:off x="7391401" y="2057400"/>
            <a:ext cx="1279525" cy="3505200"/>
            <a:chOff x="3888" y="1536"/>
            <a:chExt cx="806" cy="2208"/>
          </a:xfrm>
        </p:grpSpPr>
        <p:sp>
          <p:nvSpPr>
            <p:cNvPr id="377" name="Google Shape;377;p20"/>
            <p:cNvSpPr/>
            <p:nvPr/>
          </p:nvSpPr>
          <p:spPr>
            <a:xfrm flipH="1">
              <a:off x="4010" y="1632"/>
              <a:ext cx="108" cy="192"/>
            </a:xfrm>
            <a:custGeom>
              <a:avLst/>
              <a:gdLst/>
              <a:ahLst/>
              <a:cxnLst/>
              <a:rect l="l" t="t" r="r" b="b"/>
              <a:pathLst>
                <a:path w="24199" h="43200" fill="none" extrusionOk="0">
                  <a:moveTo>
                    <a:pt x="2598" y="0"/>
                  </a:moveTo>
                  <a:cubicBezTo>
                    <a:pt x="14528" y="0"/>
                    <a:pt x="24199" y="9670"/>
                    <a:pt x="24199" y="21600"/>
                  </a:cubicBezTo>
                  <a:cubicBezTo>
                    <a:pt x="24199" y="33529"/>
                    <a:pt x="14528" y="43200"/>
                    <a:pt x="2599" y="43200"/>
                  </a:cubicBezTo>
                  <a:cubicBezTo>
                    <a:pt x="1730" y="43200"/>
                    <a:pt x="862" y="43147"/>
                    <a:pt x="-1" y="43043"/>
                  </a:cubicBezTo>
                </a:path>
                <a:path w="24199" h="43200" extrusionOk="0">
                  <a:moveTo>
                    <a:pt x="2598" y="0"/>
                  </a:moveTo>
                  <a:cubicBezTo>
                    <a:pt x="14528" y="0"/>
                    <a:pt x="24199" y="9670"/>
                    <a:pt x="24199" y="21600"/>
                  </a:cubicBezTo>
                  <a:cubicBezTo>
                    <a:pt x="24199" y="33529"/>
                    <a:pt x="14528" y="43200"/>
                    <a:pt x="2599" y="43200"/>
                  </a:cubicBezTo>
                  <a:cubicBezTo>
                    <a:pt x="1730" y="43200"/>
                    <a:pt x="862" y="43147"/>
                    <a:pt x="-1" y="43043"/>
                  </a:cubicBezTo>
                  <a:lnTo>
                    <a:pt x="2599" y="21600"/>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8" name="Google Shape;378;p20"/>
            <p:cNvSpPr/>
            <p:nvPr/>
          </p:nvSpPr>
          <p:spPr>
            <a:xfrm flipH="1">
              <a:off x="3888" y="1536"/>
              <a:ext cx="134" cy="336"/>
            </a:xfrm>
            <a:custGeom>
              <a:avLst/>
              <a:gdLst/>
              <a:ahLst/>
              <a:cxnLst/>
              <a:rect l="l" t="t" r="r" b="b"/>
              <a:pathLst>
                <a:path w="21637" h="43200" fill="none" extrusionOk="0">
                  <a:moveTo>
                    <a:pt x="36" y="0"/>
                  </a:moveTo>
                  <a:cubicBezTo>
                    <a:pt x="11966" y="0"/>
                    <a:pt x="21637" y="9670"/>
                    <a:pt x="21637" y="21600"/>
                  </a:cubicBezTo>
                  <a:cubicBezTo>
                    <a:pt x="21637" y="33529"/>
                    <a:pt x="11966" y="43200"/>
                    <a:pt x="37" y="43200"/>
                  </a:cubicBezTo>
                  <a:cubicBezTo>
                    <a:pt x="24" y="43200"/>
                    <a:pt x="12" y="43199"/>
                    <a:pt x="-1" y="43199"/>
                  </a:cubicBezTo>
                </a:path>
                <a:path w="21637" h="43200" extrusionOk="0">
                  <a:moveTo>
                    <a:pt x="36" y="0"/>
                  </a:moveTo>
                  <a:cubicBezTo>
                    <a:pt x="11966" y="0"/>
                    <a:pt x="21637" y="9670"/>
                    <a:pt x="21637" y="21600"/>
                  </a:cubicBezTo>
                  <a:cubicBezTo>
                    <a:pt x="21637" y="33529"/>
                    <a:pt x="11966" y="43200"/>
                    <a:pt x="37" y="43200"/>
                  </a:cubicBezTo>
                  <a:cubicBezTo>
                    <a:pt x="24" y="43200"/>
                    <a:pt x="12" y="43199"/>
                    <a:pt x="-1" y="43199"/>
                  </a:cubicBezTo>
                  <a:lnTo>
                    <a:pt x="37" y="21600"/>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79" name="Google Shape;379;p20"/>
            <p:cNvGrpSpPr/>
            <p:nvPr/>
          </p:nvGrpSpPr>
          <p:grpSpPr>
            <a:xfrm>
              <a:off x="4062" y="1672"/>
              <a:ext cx="632" cy="2072"/>
              <a:chOff x="4062" y="1672"/>
              <a:chExt cx="632" cy="2072"/>
            </a:xfrm>
          </p:grpSpPr>
          <p:sp>
            <p:nvSpPr>
              <p:cNvPr id="380" name="Google Shape;380;p20"/>
              <p:cNvSpPr/>
              <p:nvPr/>
            </p:nvSpPr>
            <p:spPr>
              <a:xfrm rot="-5400000" flipH="1">
                <a:off x="4226" y="1644"/>
                <a:ext cx="96" cy="168"/>
              </a:xfrm>
              <a:custGeom>
                <a:avLst/>
                <a:gdLst/>
                <a:ahLst/>
                <a:cxnLst/>
                <a:rect l="l" t="t" r="r" b="b"/>
                <a:pathLst>
                  <a:path w="21600" h="21600" extrusionOk="0">
                    <a:moveTo>
                      <a:pt x="0" y="0"/>
                    </a:moveTo>
                    <a:lnTo>
                      <a:pt x="5400" y="21600"/>
                    </a:lnTo>
                    <a:lnTo>
                      <a:pt x="16200" y="21600"/>
                    </a:lnTo>
                    <a:lnTo>
                      <a:pt x="21600" y="0"/>
                    </a:lnTo>
                    <a:close/>
                  </a:path>
                </a:pathLst>
              </a:custGeom>
              <a:solidFill>
                <a:srgbClr val="13D92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1" name="Google Shape;381;p20"/>
              <p:cNvSpPr/>
              <p:nvPr/>
            </p:nvSpPr>
            <p:spPr>
              <a:xfrm flipH="1">
                <a:off x="4166" y="1680"/>
                <a:ext cx="48" cy="96"/>
              </a:xfrm>
              <a:prstGeom prst="ellipse">
                <a:avLst/>
              </a:prstGeom>
              <a:solidFill>
                <a:srgbClr val="13D92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2" name="Google Shape;382;p20"/>
              <p:cNvSpPr/>
              <p:nvPr/>
            </p:nvSpPr>
            <p:spPr>
              <a:xfrm flipH="1">
                <a:off x="4062" y="1920"/>
                <a:ext cx="632" cy="196"/>
              </a:xfrm>
              <a:custGeom>
                <a:avLst/>
                <a:gdLst/>
                <a:ahLst/>
                <a:cxnLst/>
                <a:rect l="l" t="t" r="r" b="b"/>
                <a:pathLst>
                  <a:path w="1089" h="236" extrusionOk="0">
                    <a:moveTo>
                      <a:pt x="0" y="12"/>
                    </a:moveTo>
                    <a:cubicBezTo>
                      <a:pt x="13" y="41"/>
                      <a:pt x="25" y="71"/>
                      <a:pt x="40" y="100"/>
                    </a:cubicBezTo>
                    <a:cubicBezTo>
                      <a:pt x="101" y="223"/>
                      <a:pt x="221" y="212"/>
                      <a:pt x="344" y="228"/>
                    </a:cubicBezTo>
                    <a:cubicBezTo>
                      <a:pt x="378" y="232"/>
                      <a:pt x="413" y="233"/>
                      <a:pt x="448" y="236"/>
                    </a:cubicBezTo>
                    <a:cubicBezTo>
                      <a:pt x="557" y="233"/>
                      <a:pt x="666" y="232"/>
                      <a:pt x="776" y="228"/>
                    </a:cubicBezTo>
                    <a:cubicBezTo>
                      <a:pt x="902" y="222"/>
                      <a:pt x="911" y="150"/>
                      <a:pt x="1000" y="92"/>
                    </a:cubicBezTo>
                    <a:cubicBezTo>
                      <a:pt x="1018" y="63"/>
                      <a:pt x="1031" y="46"/>
                      <a:pt x="1064" y="36"/>
                    </a:cubicBezTo>
                    <a:cubicBezTo>
                      <a:pt x="1089" y="10"/>
                      <a:pt x="1088" y="0"/>
                      <a:pt x="1088" y="20"/>
                    </a:cubicBezTo>
                    <a:lnTo>
                      <a:pt x="0" y="12"/>
                    </a:lnTo>
                    <a:close/>
                  </a:path>
                </a:pathLst>
              </a:custGeom>
              <a:solidFill>
                <a:srgbClr val="13D92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3" name="Google Shape;383;p20"/>
              <p:cNvSpPr/>
              <p:nvPr/>
            </p:nvSpPr>
            <p:spPr>
              <a:xfrm flipH="1">
                <a:off x="4342" y="1776"/>
                <a:ext cx="160" cy="173"/>
              </a:xfrm>
              <a:custGeom>
                <a:avLst/>
                <a:gdLst/>
                <a:ahLst/>
                <a:cxnLst/>
                <a:rect l="l" t="t" r="r" b="b"/>
                <a:pathLst>
                  <a:path w="160" h="173" extrusionOk="0">
                    <a:moveTo>
                      <a:pt x="6" y="144"/>
                    </a:moveTo>
                    <a:cubicBezTo>
                      <a:pt x="12" y="109"/>
                      <a:pt x="12" y="73"/>
                      <a:pt x="22" y="40"/>
                    </a:cubicBezTo>
                    <a:cubicBezTo>
                      <a:pt x="28" y="15"/>
                      <a:pt x="86" y="0"/>
                      <a:pt x="86" y="0"/>
                    </a:cubicBezTo>
                    <a:cubicBezTo>
                      <a:pt x="113" y="6"/>
                      <a:pt x="126" y="4"/>
                      <a:pt x="142" y="32"/>
                    </a:cubicBezTo>
                    <a:cubicBezTo>
                      <a:pt x="150" y="46"/>
                      <a:pt x="158" y="80"/>
                      <a:pt x="158" y="80"/>
                    </a:cubicBezTo>
                    <a:cubicBezTo>
                      <a:pt x="155" y="106"/>
                      <a:pt x="160" y="135"/>
                      <a:pt x="150" y="160"/>
                    </a:cubicBezTo>
                    <a:cubicBezTo>
                      <a:pt x="146" y="167"/>
                      <a:pt x="134" y="152"/>
                      <a:pt x="126" y="152"/>
                    </a:cubicBezTo>
                    <a:cubicBezTo>
                      <a:pt x="106" y="152"/>
                      <a:pt x="67" y="162"/>
                      <a:pt x="46" y="168"/>
                    </a:cubicBezTo>
                    <a:cubicBezTo>
                      <a:pt x="0" y="158"/>
                      <a:pt x="6" y="173"/>
                      <a:pt x="6" y="144"/>
                    </a:cubicBezTo>
                    <a:close/>
                  </a:path>
                </a:pathLst>
              </a:custGeom>
              <a:solidFill>
                <a:srgbClr val="13D92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4" name="Google Shape;384;p20"/>
              <p:cNvSpPr/>
              <p:nvPr/>
            </p:nvSpPr>
            <p:spPr>
              <a:xfrm flipH="1">
                <a:off x="4344" y="1672"/>
                <a:ext cx="96" cy="96"/>
              </a:xfrm>
              <a:prstGeom prst="ellipse">
                <a:avLst/>
              </a:prstGeom>
              <a:solidFill>
                <a:srgbClr val="13D92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385" name="Google Shape;385;p20"/>
              <p:cNvCxnSpPr/>
              <p:nvPr/>
            </p:nvCxnSpPr>
            <p:spPr>
              <a:xfrm>
                <a:off x="4320" y="1920"/>
                <a:ext cx="0" cy="1824"/>
              </a:xfrm>
              <a:prstGeom prst="straightConnector1">
                <a:avLst/>
              </a:prstGeom>
              <a:noFill/>
              <a:ln w="9525" cap="flat" cmpd="sng">
                <a:solidFill>
                  <a:srgbClr val="13D921"/>
                </a:solidFill>
                <a:prstDash val="solid"/>
                <a:round/>
                <a:headEnd type="none" w="med" len="med"/>
                <a:tailEnd type="none" w="med" len="med"/>
              </a:ln>
            </p:spPr>
          </p:cxnSp>
        </p:grpSp>
      </p:grpSp>
      <p:grpSp>
        <p:nvGrpSpPr>
          <p:cNvPr id="386" name="Google Shape;386;p20"/>
          <p:cNvGrpSpPr/>
          <p:nvPr/>
        </p:nvGrpSpPr>
        <p:grpSpPr>
          <a:xfrm>
            <a:off x="6477001" y="2133600"/>
            <a:ext cx="1279525" cy="2514600"/>
            <a:chOff x="3312" y="1584"/>
            <a:chExt cx="806" cy="1584"/>
          </a:xfrm>
        </p:grpSpPr>
        <p:sp>
          <p:nvSpPr>
            <p:cNvPr id="387" name="Google Shape;387;p20"/>
            <p:cNvSpPr/>
            <p:nvPr/>
          </p:nvSpPr>
          <p:spPr>
            <a:xfrm>
              <a:off x="3888" y="1680"/>
              <a:ext cx="108" cy="192"/>
            </a:xfrm>
            <a:custGeom>
              <a:avLst/>
              <a:gdLst/>
              <a:ahLst/>
              <a:cxnLst/>
              <a:rect l="l" t="t" r="r" b="b"/>
              <a:pathLst>
                <a:path w="24199" h="43200" fill="none" extrusionOk="0">
                  <a:moveTo>
                    <a:pt x="2598" y="0"/>
                  </a:moveTo>
                  <a:cubicBezTo>
                    <a:pt x="14528" y="0"/>
                    <a:pt x="24199" y="9670"/>
                    <a:pt x="24199" y="21600"/>
                  </a:cubicBezTo>
                  <a:cubicBezTo>
                    <a:pt x="24199" y="33529"/>
                    <a:pt x="14528" y="43200"/>
                    <a:pt x="2599" y="43200"/>
                  </a:cubicBezTo>
                  <a:cubicBezTo>
                    <a:pt x="1730" y="43200"/>
                    <a:pt x="862" y="43147"/>
                    <a:pt x="-1" y="43043"/>
                  </a:cubicBezTo>
                </a:path>
                <a:path w="24199" h="43200" extrusionOk="0">
                  <a:moveTo>
                    <a:pt x="2598" y="0"/>
                  </a:moveTo>
                  <a:cubicBezTo>
                    <a:pt x="14528" y="0"/>
                    <a:pt x="24199" y="9670"/>
                    <a:pt x="24199" y="21600"/>
                  </a:cubicBezTo>
                  <a:cubicBezTo>
                    <a:pt x="24199" y="33529"/>
                    <a:pt x="14528" y="43200"/>
                    <a:pt x="2599" y="43200"/>
                  </a:cubicBezTo>
                  <a:cubicBezTo>
                    <a:pt x="1730" y="43200"/>
                    <a:pt x="862" y="43147"/>
                    <a:pt x="-1" y="43043"/>
                  </a:cubicBezTo>
                  <a:lnTo>
                    <a:pt x="2599" y="21600"/>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8" name="Google Shape;388;p20"/>
            <p:cNvSpPr/>
            <p:nvPr/>
          </p:nvSpPr>
          <p:spPr>
            <a:xfrm>
              <a:off x="3984" y="1584"/>
              <a:ext cx="134" cy="336"/>
            </a:xfrm>
            <a:custGeom>
              <a:avLst/>
              <a:gdLst/>
              <a:ahLst/>
              <a:cxnLst/>
              <a:rect l="l" t="t" r="r" b="b"/>
              <a:pathLst>
                <a:path w="21637" h="43200" fill="none" extrusionOk="0">
                  <a:moveTo>
                    <a:pt x="36" y="0"/>
                  </a:moveTo>
                  <a:cubicBezTo>
                    <a:pt x="11966" y="0"/>
                    <a:pt x="21637" y="9670"/>
                    <a:pt x="21637" y="21600"/>
                  </a:cubicBezTo>
                  <a:cubicBezTo>
                    <a:pt x="21637" y="33529"/>
                    <a:pt x="11966" y="43200"/>
                    <a:pt x="37" y="43200"/>
                  </a:cubicBezTo>
                  <a:cubicBezTo>
                    <a:pt x="24" y="43200"/>
                    <a:pt x="12" y="43199"/>
                    <a:pt x="-1" y="43199"/>
                  </a:cubicBezTo>
                </a:path>
                <a:path w="21637" h="43200" extrusionOk="0">
                  <a:moveTo>
                    <a:pt x="36" y="0"/>
                  </a:moveTo>
                  <a:cubicBezTo>
                    <a:pt x="11966" y="0"/>
                    <a:pt x="21637" y="9670"/>
                    <a:pt x="21637" y="21600"/>
                  </a:cubicBezTo>
                  <a:cubicBezTo>
                    <a:pt x="21637" y="33529"/>
                    <a:pt x="11966" y="43200"/>
                    <a:pt x="37" y="43200"/>
                  </a:cubicBezTo>
                  <a:cubicBezTo>
                    <a:pt x="24" y="43200"/>
                    <a:pt x="12" y="43199"/>
                    <a:pt x="-1" y="43199"/>
                  </a:cubicBezTo>
                  <a:lnTo>
                    <a:pt x="37" y="21600"/>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89" name="Google Shape;389;p20"/>
            <p:cNvGrpSpPr/>
            <p:nvPr/>
          </p:nvGrpSpPr>
          <p:grpSpPr>
            <a:xfrm>
              <a:off x="3312" y="1720"/>
              <a:ext cx="632" cy="1448"/>
              <a:chOff x="3312" y="1720"/>
              <a:chExt cx="632" cy="1448"/>
            </a:xfrm>
          </p:grpSpPr>
          <p:sp>
            <p:nvSpPr>
              <p:cNvPr id="390" name="Google Shape;390;p20"/>
              <p:cNvSpPr/>
              <p:nvPr/>
            </p:nvSpPr>
            <p:spPr>
              <a:xfrm rot="5400000">
                <a:off x="3684" y="1692"/>
                <a:ext cx="96" cy="168"/>
              </a:xfrm>
              <a:custGeom>
                <a:avLst/>
                <a:gdLst/>
                <a:ahLst/>
                <a:cxnLst/>
                <a:rect l="l" t="t" r="r" b="b"/>
                <a:pathLst>
                  <a:path w="21600" h="21600" extrusionOk="0">
                    <a:moveTo>
                      <a:pt x="0" y="0"/>
                    </a:moveTo>
                    <a:lnTo>
                      <a:pt x="5400" y="21600"/>
                    </a:lnTo>
                    <a:lnTo>
                      <a:pt x="16200" y="21600"/>
                    </a:lnTo>
                    <a:lnTo>
                      <a:pt x="21600" y="0"/>
                    </a:lnTo>
                    <a:close/>
                  </a:path>
                </a:pathLst>
              </a:custGeom>
              <a:solidFill>
                <a:srgbClr val="13D92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1" name="Google Shape;391;p20"/>
              <p:cNvSpPr/>
              <p:nvPr/>
            </p:nvSpPr>
            <p:spPr>
              <a:xfrm>
                <a:off x="3792" y="1728"/>
                <a:ext cx="48" cy="96"/>
              </a:xfrm>
              <a:prstGeom prst="ellipse">
                <a:avLst/>
              </a:prstGeom>
              <a:solidFill>
                <a:srgbClr val="13D92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2" name="Google Shape;392;p20"/>
              <p:cNvSpPr/>
              <p:nvPr/>
            </p:nvSpPr>
            <p:spPr>
              <a:xfrm>
                <a:off x="3312" y="1968"/>
                <a:ext cx="632" cy="196"/>
              </a:xfrm>
              <a:custGeom>
                <a:avLst/>
                <a:gdLst/>
                <a:ahLst/>
                <a:cxnLst/>
                <a:rect l="l" t="t" r="r" b="b"/>
                <a:pathLst>
                  <a:path w="1089" h="236" extrusionOk="0">
                    <a:moveTo>
                      <a:pt x="0" y="12"/>
                    </a:moveTo>
                    <a:cubicBezTo>
                      <a:pt x="13" y="41"/>
                      <a:pt x="25" y="71"/>
                      <a:pt x="40" y="100"/>
                    </a:cubicBezTo>
                    <a:cubicBezTo>
                      <a:pt x="101" y="223"/>
                      <a:pt x="221" y="212"/>
                      <a:pt x="344" y="228"/>
                    </a:cubicBezTo>
                    <a:cubicBezTo>
                      <a:pt x="378" y="232"/>
                      <a:pt x="413" y="233"/>
                      <a:pt x="448" y="236"/>
                    </a:cubicBezTo>
                    <a:cubicBezTo>
                      <a:pt x="557" y="233"/>
                      <a:pt x="666" y="232"/>
                      <a:pt x="776" y="228"/>
                    </a:cubicBezTo>
                    <a:cubicBezTo>
                      <a:pt x="902" y="222"/>
                      <a:pt x="911" y="150"/>
                      <a:pt x="1000" y="92"/>
                    </a:cubicBezTo>
                    <a:cubicBezTo>
                      <a:pt x="1018" y="63"/>
                      <a:pt x="1031" y="46"/>
                      <a:pt x="1064" y="36"/>
                    </a:cubicBezTo>
                    <a:cubicBezTo>
                      <a:pt x="1089" y="10"/>
                      <a:pt x="1088" y="0"/>
                      <a:pt x="1088" y="20"/>
                    </a:cubicBezTo>
                    <a:lnTo>
                      <a:pt x="0" y="12"/>
                    </a:lnTo>
                    <a:close/>
                  </a:path>
                </a:pathLst>
              </a:custGeom>
              <a:solidFill>
                <a:srgbClr val="13D92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3" name="Google Shape;393;p20"/>
              <p:cNvSpPr/>
              <p:nvPr/>
            </p:nvSpPr>
            <p:spPr>
              <a:xfrm>
                <a:off x="3504" y="1824"/>
                <a:ext cx="160" cy="173"/>
              </a:xfrm>
              <a:custGeom>
                <a:avLst/>
                <a:gdLst/>
                <a:ahLst/>
                <a:cxnLst/>
                <a:rect l="l" t="t" r="r" b="b"/>
                <a:pathLst>
                  <a:path w="160" h="173" extrusionOk="0">
                    <a:moveTo>
                      <a:pt x="6" y="144"/>
                    </a:moveTo>
                    <a:cubicBezTo>
                      <a:pt x="12" y="109"/>
                      <a:pt x="12" y="73"/>
                      <a:pt x="22" y="40"/>
                    </a:cubicBezTo>
                    <a:cubicBezTo>
                      <a:pt x="28" y="15"/>
                      <a:pt x="86" y="0"/>
                      <a:pt x="86" y="0"/>
                    </a:cubicBezTo>
                    <a:cubicBezTo>
                      <a:pt x="113" y="6"/>
                      <a:pt x="126" y="4"/>
                      <a:pt x="142" y="32"/>
                    </a:cubicBezTo>
                    <a:cubicBezTo>
                      <a:pt x="150" y="46"/>
                      <a:pt x="158" y="80"/>
                      <a:pt x="158" y="80"/>
                    </a:cubicBezTo>
                    <a:cubicBezTo>
                      <a:pt x="155" y="106"/>
                      <a:pt x="160" y="135"/>
                      <a:pt x="150" y="160"/>
                    </a:cubicBezTo>
                    <a:cubicBezTo>
                      <a:pt x="146" y="167"/>
                      <a:pt x="134" y="152"/>
                      <a:pt x="126" y="152"/>
                    </a:cubicBezTo>
                    <a:cubicBezTo>
                      <a:pt x="106" y="152"/>
                      <a:pt x="67" y="162"/>
                      <a:pt x="46" y="168"/>
                    </a:cubicBezTo>
                    <a:cubicBezTo>
                      <a:pt x="0" y="158"/>
                      <a:pt x="6" y="173"/>
                      <a:pt x="6" y="144"/>
                    </a:cubicBezTo>
                    <a:close/>
                  </a:path>
                </a:pathLst>
              </a:custGeom>
              <a:solidFill>
                <a:srgbClr val="13D92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4" name="Google Shape;394;p20"/>
              <p:cNvSpPr/>
              <p:nvPr/>
            </p:nvSpPr>
            <p:spPr>
              <a:xfrm>
                <a:off x="3566" y="1720"/>
                <a:ext cx="96" cy="96"/>
              </a:xfrm>
              <a:prstGeom prst="ellipse">
                <a:avLst/>
              </a:prstGeom>
              <a:solidFill>
                <a:srgbClr val="13D92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395" name="Google Shape;395;p20"/>
              <p:cNvCxnSpPr/>
              <p:nvPr/>
            </p:nvCxnSpPr>
            <p:spPr>
              <a:xfrm>
                <a:off x="3648" y="1968"/>
                <a:ext cx="0" cy="1200"/>
              </a:xfrm>
              <a:prstGeom prst="straightConnector1">
                <a:avLst/>
              </a:prstGeom>
              <a:noFill/>
              <a:ln w="9525" cap="flat" cmpd="sng">
                <a:solidFill>
                  <a:srgbClr val="13D921"/>
                </a:solidFill>
                <a:prstDash val="solid"/>
                <a:round/>
                <a:headEnd type="none" w="med" len="med"/>
                <a:tailEnd type="none" w="med" len="med"/>
              </a:ln>
            </p:spPr>
          </p:cxnSp>
        </p:grpSp>
      </p:grpSp>
      <p:grpSp>
        <p:nvGrpSpPr>
          <p:cNvPr id="396" name="Google Shape;396;p20"/>
          <p:cNvGrpSpPr/>
          <p:nvPr/>
        </p:nvGrpSpPr>
        <p:grpSpPr>
          <a:xfrm>
            <a:off x="5257801" y="2133600"/>
            <a:ext cx="1279525" cy="2133600"/>
            <a:chOff x="2544" y="1584"/>
            <a:chExt cx="806" cy="1344"/>
          </a:xfrm>
        </p:grpSpPr>
        <p:sp>
          <p:nvSpPr>
            <p:cNvPr id="397" name="Google Shape;397;p20"/>
            <p:cNvSpPr/>
            <p:nvPr/>
          </p:nvSpPr>
          <p:spPr>
            <a:xfrm>
              <a:off x="3120" y="1680"/>
              <a:ext cx="108" cy="192"/>
            </a:xfrm>
            <a:custGeom>
              <a:avLst/>
              <a:gdLst/>
              <a:ahLst/>
              <a:cxnLst/>
              <a:rect l="l" t="t" r="r" b="b"/>
              <a:pathLst>
                <a:path w="24199" h="43200" fill="none" extrusionOk="0">
                  <a:moveTo>
                    <a:pt x="2598" y="0"/>
                  </a:moveTo>
                  <a:cubicBezTo>
                    <a:pt x="14528" y="0"/>
                    <a:pt x="24199" y="9670"/>
                    <a:pt x="24199" y="21600"/>
                  </a:cubicBezTo>
                  <a:cubicBezTo>
                    <a:pt x="24199" y="33529"/>
                    <a:pt x="14528" y="43200"/>
                    <a:pt x="2599" y="43200"/>
                  </a:cubicBezTo>
                  <a:cubicBezTo>
                    <a:pt x="1730" y="43200"/>
                    <a:pt x="862" y="43147"/>
                    <a:pt x="-1" y="43043"/>
                  </a:cubicBezTo>
                </a:path>
                <a:path w="24199" h="43200" extrusionOk="0">
                  <a:moveTo>
                    <a:pt x="2598" y="0"/>
                  </a:moveTo>
                  <a:cubicBezTo>
                    <a:pt x="14528" y="0"/>
                    <a:pt x="24199" y="9670"/>
                    <a:pt x="24199" y="21600"/>
                  </a:cubicBezTo>
                  <a:cubicBezTo>
                    <a:pt x="24199" y="33529"/>
                    <a:pt x="14528" y="43200"/>
                    <a:pt x="2599" y="43200"/>
                  </a:cubicBezTo>
                  <a:cubicBezTo>
                    <a:pt x="1730" y="43200"/>
                    <a:pt x="862" y="43147"/>
                    <a:pt x="-1" y="43043"/>
                  </a:cubicBezTo>
                  <a:lnTo>
                    <a:pt x="2599" y="21600"/>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8" name="Google Shape;398;p20"/>
            <p:cNvSpPr/>
            <p:nvPr/>
          </p:nvSpPr>
          <p:spPr>
            <a:xfrm>
              <a:off x="3216" y="1584"/>
              <a:ext cx="134" cy="336"/>
            </a:xfrm>
            <a:custGeom>
              <a:avLst/>
              <a:gdLst/>
              <a:ahLst/>
              <a:cxnLst/>
              <a:rect l="l" t="t" r="r" b="b"/>
              <a:pathLst>
                <a:path w="21637" h="43200" fill="none" extrusionOk="0">
                  <a:moveTo>
                    <a:pt x="36" y="0"/>
                  </a:moveTo>
                  <a:cubicBezTo>
                    <a:pt x="11966" y="0"/>
                    <a:pt x="21637" y="9670"/>
                    <a:pt x="21637" y="21600"/>
                  </a:cubicBezTo>
                  <a:cubicBezTo>
                    <a:pt x="21637" y="33529"/>
                    <a:pt x="11966" y="43200"/>
                    <a:pt x="37" y="43200"/>
                  </a:cubicBezTo>
                  <a:cubicBezTo>
                    <a:pt x="24" y="43200"/>
                    <a:pt x="12" y="43199"/>
                    <a:pt x="-1" y="43199"/>
                  </a:cubicBezTo>
                </a:path>
                <a:path w="21637" h="43200" extrusionOk="0">
                  <a:moveTo>
                    <a:pt x="36" y="0"/>
                  </a:moveTo>
                  <a:cubicBezTo>
                    <a:pt x="11966" y="0"/>
                    <a:pt x="21637" y="9670"/>
                    <a:pt x="21637" y="21600"/>
                  </a:cubicBezTo>
                  <a:cubicBezTo>
                    <a:pt x="21637" y="33529"/>
                    <a:pt x="11966" y="43200"/>
                    <a:pt x="37" y="43200"/>
                  </a:cubicBezTo>
                  <a:cubicBezTo>
                    <a:pt x="24" y="43200"/>
                    <a:pt x="12" y="43199"/>
                    <a:pt x="-1" y="43199"/>
                  </a:cubicBezTo>
                  <a:lnTo>
                    <a:pt x="37" y="21600"/>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399" name="Google Shape;399;p20"/>
            <p:cNvCxnSpPr/>
            <p:nvPr/>
          </p:nvCxnSpPr>
          <p:spPr>
            <a:xfrm>
              <a:off x="2880" y="1968"/>
              <a:ext cx="0" cy="960"/>
            </a:xfrm>
            <a:prstGeom prst="straightConnector1">
              <a:avLst/>
            </a:prstGeom>
            <a:noFill/>
            <a:ln w="9525" cap="flat" cmpd="sng">
              <a:solidFill>
                <a:srgbClr val="13D921"/>
              </a:solidFill>
              <a:prstDash val="solid"/>
              <a:round/>
              <a:headEnd type="none" w="med" len="med"/>
              <a:tailEnd type="none" w="med" len="med"/>
            </a:ln>
          </p:spPr>
        </p:cxnSp>
        <p:grpSp>
          <p:nvGrpSpPr>
            <p:cNvPr id="400" name="Google Shape;400;p20"/>
            <p:cNvGrpSpPr/>
            <p:nvPr/>
          </p:nvGrpSpPr>
          <p:grpSpPr>
            <a:xfrm>
              <a:off x="2544" y="1720"/>
              <a:ext cx="632" cy="444"/>
              <a:chOff x="2544" y="1720"/>
              <a:chExt cx="632" cy="444"/>
            </a:xfrm>
          </p:grpSpPr>
          <p:grpSp>
            <p:nvGrpSpPr>
              <p:cNvPr id="401" name="Google Shape;401;p20"/>
              <p:cNvGrpSpPr/>
              <p:nvPr/>
            </p:nvGrpSpPr>
            <p:grpSpPr>
              <a:xfrm>
                <a:off x="2544" y="1720"/>
                <a:ext cx="632" cy="444"/>
                <a:chOff x="2544" y="1720"/>
                <a:chExt cx="632" cy="444"/>
              </a:xfrm>
            </p:grpSpPr>
            <p:sp>
              <p:nvSpPr>
                <p:cNvPr id="402" name="Google Shape;402;p20"/>
                <p:cNvSpPr/>
                <p:nvPr/>
              </p:nvSpPr>
              <p:spPr>
                <a:xfrm rot="5400000">
                  <a:off x="2916" y="1692"/>
                  <a:ext cx="96" cy="168"/>
                </a:xfrm>
                <a:custGeom>
                  <a:avLst/>
                  <a:gdLst/>
                  <a:ahLst/>
                  <a:cxnLst/>
                  <a:rect l="l" t="t" r="r" b="b"/>
                  <a:pathLst>
                    <a:path w="21600" h="21600" extrusionOk="0">
                      <a:moveTo>
                        <a:pt x="0" y="0"/>
                      </a:moveTo>
                      <a:lnTo>
                        <a:pt x="5400" y="21600"/>
                      </a:lnTo>
                      <a:lnTo>
                        <a:pt x="16200" y="21600"/>
                      </a:lnTo>
                      <a:lnTo>
                        <a:pt x="21600" y="0"/>
                      </a:lnTo>
                      <a:close/>
                    </a:path>
                  </a:pathLst>
                </a:custGeom>
                <a:solidFill>
                  <a:srgbClr val="13D92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3" name="Google Shape;403;p20"/>
                <p:cNvSpPr/>
                <p:nvPr/>
              </p:nvSpPr>
              <p:spPr>
                <a:xfrm>
                  <a:off x="2544" y="1968"/>
                  <a:ext cx="632" cy="196"/>
                </a:xfrm>
                <a:custGeom>
                  <a:avLst/>
                  <a:gdLst/>
                  <a:ahLst/>
                  <a:cxnLst/>
                  <a:rect l="l" t="t" r="r" b="b"/>
                  <a:pathLst>
                    <a:path w="1089" h="236" extrusionOk="0">
                      <a:moveTo>
                        <a:pt x="0" y="12"/>
                      </a:moveTo>
                      <a:cubicBezTo>
                        <a:pt x="13" y="41"/>
                        <a:pt x="25" y="71"/>
                        <a:pt x="40" y="100"/>
                      </a:cubicBezTo>
                      <a:cubicBezTo>
                        <a:pt x="101" y="223"/>
                        <a:pt x="221" y="212"/>
                        <a:pt x="344" y="228"/>
                      </a:cubicBezTo>
                      <a:cubicBezTo>
                        <a:pt x="378" y="232"/>
                        <a:pt x="413" y="233"/>
                        <a:pt x="448" y="236"/>
                      </a:cubicBezTo>
                      <a:cubicBezTo>
                        <a:pt x="557" y="233"/>
                        <a:pt x="666" y="232"/>
                        <a:pt x="776" y="228"/>
                      </a:cubicBezTo>
                      <a:cubicBezTo>
                        <a:pt x="902" y="222"/>
                        <a:pt x="911" y="150"/>
                        <a:pt x="1000" y="92"/>
                      </a:cubicBezTo>
                      <a:cubicBezTo>
                        <a:pt x="1018" y="63"/>
                        <a:pt x="1031" y="46"/>
                        <a:pt x="1064" y="36"/>
                      </a:cubicBezTo>
                      <a:cubicBezTo>
                        <a:pt x="1089" y="10"/>
                        <a:pt x="1088" y="0"/>
                        <a:pt x="1088" y="20"/>
                      </a:cubicBezTo>
                      <a:lnTo>
                        <a:pt x="0" y="12"/>
                      </a:lnTo>
                      <a:close/>
                    </a:path>
                  </a:pathLst>
                </a:custGeom>
                <a:solidFill>
                  <a:srgbClr val="13D92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4" name="Google Shape;404;p20"/>
                <p:cNvSpPr/>
                <p:nvPr/>
              </p:nvSpPr>
              <p:spPr>
                <a:xfrm>
                  <a:off x="2736" y="1824"/>
                  <a:ext cx="160" cy="173"/>
                </a:xfrm>
                <a:custGeom>
                  <a:avLst/>
                  <a:gdLst/>
                  <a:ahLst/>
                  <a:cxnLst/>
                  <a:rect l="l" t="t" r="r" b="b"/>
                  <a:pathLst>
                    <a:path w="160" h="173" extrusionOk="0">
                      <a:moveTo>
                        <a:pt x="6" y="144"/>
                      </a:moveTo>
                      <a:cubicBezTo>
                        <a:pt x="12" y="109"/>
                        <a:pt x="12" y="73"/>
                        <a:pt x="22" y="40"/>
                      </a:cubicBezTo>
                      <a:cubicBezTo>
                        <a:pt x="28" y="15"/>
                        <a:pt x="86" y="0"/>
                        <a:pt x="86" y="0"/>
                      </a:cubicBezTo>
                      <a:cubicBezTo>
                        <a:pt x="113" y="6"/>
                        <a:pt x="126" y="4"/>
                        <a:pt x="142" y="32"/>
                      </a:cubicBezTo>
                      <a:cubicBezTo>
                        <a:pt x="150" y="46"/>
                        <a:pt x="158" y="80"/>
                        <a:pt x="158" y="80"/>
                      </a:cubicBezTo>
                      <a:cubicBezTo>
                        <a:pt x="155" y="106"/>
                        <a:pt x="160" y="135"/>
                        <a:pt x="150" y="160"/>
                      </a:cubicBezTo>
                      <a:cubicBezTo>
                        <a:pt x="146" y="167"/>
                        <a:pt x="134" y="152"/>
                        <a:pt x="126" y="152"/>
                      </a:cubicBezTo>
                      <a:cubicBezTo>
                        <a:pt x="106" y="152"/>
                        <a:pt x="67" y="162"/>
                        <a:pt x="46" y="168"/>
                      </a:cubicBezTo>
                      <a:cubicBezTo>
                        <a:pt x="0" y="158"/>
                        <a:pt x="6" y="173"/>
                        <a:pt x="6" y="144"/>
                      </a:cubicBezTo>
                      <a:close/>
                    </a:path>
                  </a:pathLst>
                </a:custGeom>
                <a:solidFill>
                  <a:srgbClr val="13D92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5" name="Google Shape;405;p20"/>
                <p:cNvSpPr/>
                <p:nvPr/>
              </p:nvSpPr>
              <p:spPr>
                <a:xfrm>
                  <a:off x="2798" y="1720"/>
                  <a:ext cx="96" cy="96"/>
                </a:xfrm>
                <a:prstGeom prst="ellipse">
                  <a:avLst/>
                </a:prstGeom>
                <a:solidFill>
                  <a:srgbClr val="13D92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06" name="Google Shape;406;p20"/>
              <p:cNvSpPr/>
              <p:nvPr/>
            </p:nvSpPr>
            <p:spPr>
              <a:xfrm>
                <a:off x="3024" y="1728"/>
                <a:ext cx="48" cy="96"/>
              </a:xfrm>
              <a:prstGeom prst="ellipse">
                <a:avLst/>
              </a:prstGeom>
              <a:solidFill>
                <a:srgbClr val="13D92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0"/>
                                        </p:tgtEl>
                                        <p:attrNameLst>
                                          <p:attrName>style.visibility</p:attrName>
                                        </p:attrNameLst>
                                      </p:cBhvr>
                                      <p:to>
                                        <p:strVal val="visible"/>
                                      </p:to>
                                    </p:set>
                                  </p:childTnLst>
                                </p:cTn>
                              </p:par>
                            </p:childTnLst>
                          </p:cTn>
                        </p:par>
                        <p:par>
                          <p:cTn id="7" fill="hold">
                            <p:stCondLst>
                              <p:cond delay="1"/>
                            </p:stCondLst>
                            <p:childTnLst>
                              <p:par>
                                <p:cTn id="8" presetID="1" presetClass="entr" presetSubtype="0" fill="hold" nodeType="afterEffect">
                                  <p:stCondLst>
                                    <p:cond delay="0"/>
                                  </p:stCondLst>
                                  <p:childTnLst>
                                    <p:set>
                                      <p:cBhvr>
                                        <p:cTn id="9" dur="1" fill="hold">
                                          <p:stCondLst>
                                            <p:cond delay="0"/>
                                          </p:stCondLst>
                                        </p:cTn>
                                        <p:tgtEl>
                                          <p:spTgt spid="36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4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5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66"/>
                                        </p:tgtEl>
                                        <p:attrNameLst>
                                          <p:attrName>style.visibility</p:attrName>
                                        </p:attrNameLst>
                                      </p:cBhvr>
                                      <p:to>
                                        <p:strVal val="visible"/>
                                      </p:to>
                                    </p:set>
                                  </p:childTnLst>
                                </p:cTn>
                              </p:par>
                            </p:childTnLst>
                          </p:cTn>
                        </p:par>
                        <p:par>
                          <p:cTn id="22" fill="hold">
                            <p:stCondLst>
                              <p:cond delay="1"/>
                            </p:stCondLst>
                            <p:childTnLst>
                              <p:par>
                                <p:cTn id="23" presetID="1" presetClass="entr" presetSubtype="0" fill="hold" nodeType="afterEffect">
                                  <p:stCondLst>
                                    <p:cond delay="0"/>
                                  </p:stCondLst>
                                  <p:childTnLst>
                                    <p:set>
                                      <p:cBhvr>
                                        <p:cTn id="24" dur="1" fill="hold">
                                          <p:stCondLst>
                                            <p:cond delay="0"/>
                                          </p:stCondLst>
                                        </p:cTn>
                                        <p:tgtEl>
                                          <p:spTgt spid="37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9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2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Simple 1D Example</a:t>
            </a:r>
            <a:endParaRPr/>
          </a:p>
        </p:txBody>
      </p:sp>
      <p:graphicFrame>
        <p:nvGraphicFramePr>
          <p:cNvPr id="412" name="Google Shape;412;p21"/>
          <p:cNvGraphicFramePr/>
          <p:nvPr/>
        </p:nvGraphicFramePr>
        <p:xfrm>
          <a:off x="2819400" y="3048000"/>
          <a:ext cx="6217920" cy="3200400"/>
        </p:xfrm>
        <a:graphic>
          <a:graphicData uri="http://schemas.openxmlformats.org/drawingml/2006/chart">
            <c:chart xmlns:c="http://schemas.openxmlformats.org/drawingml/2006/chart" xmlns:r="http://schemas.openxmlformats.org/officeDocument/2006/relationships" r:id="rId3"/>
          </a:graphicData>
        </a:graphic>
      </p:graphicFrame>
      <p:sp>
        <p:nvSpPr>
          <p:cNvPr id="413" name="Google Shape;413;p21"/>
          <p:cNvSpPr txBox="1"/>
          <p:nvPr/>
        </p:nvSpPr>
        <p:spPr>
          <a:xfrm>
            <a:off x="2209800" y="1676400"/>
            <a:ext cx="754380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Initialize swarm and evaluate fitness (t=0)</a:t>
            </a:r>
            <a:endParaRPr/>
          </a:p>
        </p:txBody>
      </p:sp>
      <p:sp>
        <p:nvSpPr>
          <p:cNvPr id="414" name="Google Shape;414;p21"/>
          <p:cNvSpPr txBox="1"/>
          <p:nvPr/>
        </p:nvSpPr>
        <p:spPr>
          <a:xfrm>
            <a:off x="4267200" y="3581400"/>
            <a:ext cx="838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Calibri"/>
                <a:ea typeface="Calibri"/>
                <a:cs typeface="Calibri"/>
                <a:sym typeface="Calibri"/>
              </a:rPr>
              <a:t>gbest</a:t>
            </a:r>
            <a:endParaRPr sz="1800">
              <a:solidFill>
                <a:srgbClr val="FF0000"/>
              </a:solidFill>
              <a:latin typeface="Calibri"/>
              <a:ea typeface="Calibri"/>
              <a:cs typeface="Calibri"/>
              <a:sym typeface="Calibri"/>
            </a:endParaRPr>
          </a:p>
        </p:txBody>
      </p:sp>
      <p:sp>
        <p:nvSpPr>
          <p:cNvPr id="415" name="Google Shape;415;p21"/>
          <p:cNvSpPr/>
          <p:nvPr/>
        </p:nvSpPr>
        <p:spPr>
          <a:xfrm>
            <a:off x="4572000" y="3962400"/>
            <a:ext cx="152400" cy="152400"/>
          </a:xfrm>
          <a:prstGeom prst="rect">
            <a:avLst/>
          </a:prstGeom>
          <a:solidFill>
            <a:srgbClr val="FF0000"/>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2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Simple 1D Example</a:t>
            </a:r>
            <a:endParaRPr/>
          </a:p>
        </p:txBody>
      </p:sp>
      <p:graphicFrame>
        <p:nvGraphicFramePr>
          <p:cNvPr id="421" name="Google Shape;421;p22"/>
          <p:cNvGraphicFramePr/>
          <p:nvPr/>
        </p:nvGraphicFramePr>
        <p:xfrm>
          <a:off x="2819400" y="3048000"/>
          <a:ext cx="6217920" cy="3200400"/>
        </p:xfrm>
        <a:graphic>
          <a:graphicData uri="http://schemas.openxmlformats.org/drawingml/2006/chart">
            <c:chart xmlns:c="http://schemas.openxmlformats.org/drawingml/2006/chart" xmlns:r="http://schemas.openxmlformats.org/officeDocument/2006/relationships" r:id="rId3"/>
          </a:graphicData>
        </a:graphic>
      </p:graphicFrame>
      <p:sp>
        <p:nvSpPr>
          <p:cNvPr id="422" name="Google Shape;422;p22"/>
          <p:cNvSpPr txBox="1"/>
          <p:nvPr/>
        </p:nvSpPr>
        <p:spPr>
          <a:xfrm>
            <a:off x="2209800" y="1676400"/>
            <a:ext cx="754380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Update velocity and position (t=1)</a:t>
            </a:r>
            <a:endParaRPr/>
          </a:p>
        </p:txBody>
      </p:sp>
      <p:sp>
        <p:nvSpPr>
          <p:cNvPr id="423" name="Google Shape;423;p22"/>
          <p:cNvSpPr txBox="1"/>
          <p:nvPr/>
        </p:nvSpPr>
        <p:spPr>
          <a:xfrm>
            <a:off x="4267200" y="3581400"/>
            <a:ext cx="838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Calibri"/>
                <a:ea typeface="Calibri"/>
                <a:cs typeface="Calibri"/>
                <a:sym typeface="Calibri"/>
              </a:rPr>
              <a:t>gbest</a:t>
            </a:r>
            <a:endParaRPr sz="1800">
              <a:solidFill>
                <a:srgbClr val="FF0000"/>
              </a:solidFill>
              <a:latin typeface="Calibri"/>
              <a:ea typeface="Calibri"/>
              <a:cs typeface="Calibri"/>
              <a:sym typeface="Calibri"/>
            </a:endParaRPr>
          </a:p>
        </p:txBody>
      </p:sp>
      <p:cxnSp>
        <p:nvCxnSpPr>
          <p:cNvPr id="424" name="Google Shape;424;p22"/>
          <p:cNvCxnSpPr/>
          <p:nvPr/>
        </p:nvCxnSpPr>
        <p:spPr>
          <a:xfrm rot="10800000">
            <a:off x="7086600" y="4267200"/>
            <a:ext cx="685800" cy="1588"/>
          </a:xfrm>
          <a:prstGeom prst="straightConnector1">
            <a:avLst/>
          </a:prstGeom>
          <a:noFill/>
          <a:ln w="31750" cap="flat" cmpd="sng">
            <a:solidFill>
              <a:srgbClr val="00B050"/>
            </a:solidFill>
            <a:prstDash val="solid"/>
            <a:round/>
            <a:headEnd type="none" w="sm" len="sm"/>
            <a:tailEnd type="stealth" w="med" len="med"/>
          </a:ln>
        </p:spPr>
      </p:cxnSp>
      <p:cxnSp>
        <p:nvCxnSpPr>
          <p:cNvPr id="425" name="Google Shape;425;p22"/>
          <p:cNvCxnSpPr/>
          <p:nvPr/>
        </p:nvCxnSpPr>
        <p:spPr>
          <a:xfrm rot="10800000">
            <a:off x="6019800" y="4724400"/>
            <a:ext cx="457200" cy="1588"/>
          </a:xfrm>
          <a:prstGeom prst="straightConnector1">
            <a:avLst/>
          </a:prstGeom>
          <a:noFill/>
          <a:ln w="31750" cap="flat" cmpd="sng">
            <a:solidFill>
              <a:srgbClr val="00B050"/>
            </a:solidFill>
            <a:prstDash val="solid"/>
            <a:round/>
            <a:headEnd type="none" w="sm" len="sm"/>
            <a:tailEnd type="stealth" w="med" len="med"/>
          </a:ln>
        </p:spPr>
      </p:cxnSp>
      <p:cxnSp>
        <p:nvCxnSpPr>
          <p:cNvPr id="426" name="Google Shape;426;p22"/>
          <p:cNvCxnSpPr/>
          <p:nvPr/>
        </p:nvCxnSpPr>
        <p:spPr>
          <a:xfrm>
            <a:off x="3886200" y="5257800"/>
            <a:ext cx="304800" cy="1588"/>
          </a:xfrm>
          <a:prstGeom prst="straightConnector1">
            <a:avLst/>
          </a:prstGeom>
          <a:noFill/>
          <a:ln w="31750" cap="flat" cmpd="sng">
            <a:solidFill>
              <a:srgbClr val="00B050"/>
            </a:solidFill>
            <a:prstDash val="solid"/>
            <a:round/>
            <a:headEnd type="none" w="sm" len="sm"/>
            <a:tailEnd type="stealth" w="med" len="med"/>
          </a:ln>
        </p:spPr>
      </p:cxnSp>
      <p:pic>
        <p:nvPicPr>
          <p:cNvPr id="427" name="Google Shape;427;p22"/>
          <p:cNvPicPr preferRelativeResize="0"/>
          <p:nvPr/>
        </p:nvPicPr>
        <p:blipFill rotWithShape="1">
          <a:blip r:embed="rId4">
            <a:alphaModFix/>
          </a:blip>
          <a:srcRect/>
          <a:stretch/>
        </p:blipFill>
        <p:spPr>
          <a:xfrm>
            <a:off x="3352800" y="2209801"/>
            <a:ext cx="5562600" cy="578511"/>
          </a:xfrm>
          <a:prstGeom prst="rect">
            <a:avLst/>
          </a:prstGeom>
          <a:noFill/>
          <a:ln>
            <a:noFill/>
          </a:ln>
        </p:spPr>
      </p:pic>
      <p:sp>
        <p:nvSpPr>
          <p:cNvPr id="428" name="Google Shape;428;p22"/>
          <p:cNvSpPr/>
          <p:nvPr/>
        </p:nvSpPr>
        <p:spPr>
          <a:xfrm>
            <a:off x="4572000" y="3962400"/>
            <a:ext cx="152400" cy="152400"/>
          </a:xfrm>
          <a:prstGeom prst="rect">
            <a:avLst/>
          </a:prstGeom>
          <a:solidFill>
            <a:srgbClr val="FF0000"/>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2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Simple 1D Example</a:t>
            </a:r>
            <a:endParaRPr/>
          </a:p>
        </p:txBody>
      </p:sp>
      <p:graphicFrame>
        <p:nvGraphicFramePr>
          <p:cNvPr id="434" name="Google Shape;434;p23"/>
          <p:cNvGraphicFramePr/>
          <p:nvPr/>
        </p:nvGraphicFramePr>
        <p:xfrm>
          <a:off x="2819400" y="3048000"/>
          <a:ext cx="6217920" cy="3200400"/>
        </p:xfrm>
        <a:graphic>
          <a:graphicData uri="http://schemas.openxmlformats.org/drawingml/2006/chart">
            <c:chart xmlns:c="http://schemas.openxmlformats.org/drawingml/2006/chart" xmlns:r="http://schemas.openxmlformats.org/officeDocument/2006/relationships" r:id="rId3"/>
          </a:graphicData>
        </a:graphic>
      </p:graphicFrame>
      <p:sp>
        <p:nvSpPr>
          <p:cNvPr id="435" name="Google Shape;435;p23"/>
          <p:cNvSpPr txBox="1"/>
          <p:nvPr/>
        </p:nvSpPr>
        <p:spPr>
          <a:xfrm>
            <a:off x="2209800" y="1676401"/>
            <a:ext cx="7543800" cy="95410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Evaluate fitness</a:t>
            </a:r>
            <a:endParaRPr/>
          </a:p>
          <a:p>
            <a:pPr marL="0" marR="0" lvl="0" indent="0" algn="ctr" rtl="0">
              <a:spcBef>
                <a:spcPts val="0"/>
              </a:spcBef>
              <a:spcAft>
                <a:spcPts val="0"/>
              </a:spcAft>
              <a:buNone/>
            </a:pPr>
            <a:r>
              <a:rPr lang="en-US" sz="2800">
                <a:solidFill>
                  <a:schemeClr val="dk1"/>
                </a:solidFill>
                <a:latin typeface="Calibri"/>
                <a:ea typeface="Calibri"/>
                <a:cs typeface="Calibri"/>
                <a:sym typeface="Calibri"/>
              </a:rPr>
              <a:t>Update personal and global best (t=2)</a:t>
            </a:r>
            <a:endParaRPr/>
          </a:p>
        </p:txBody>
      </p:sp>
      <p:sp>
        <p:nvSpPr>
          <p:cNvPr id="436" name="Google Shape;436;p23"/>
          <p:cNvSpPr txBox="1"/>
          <p:nvPr/>
        </p:nvSpPr>
        <p:spPr>
          <a:xfrm>
            <a:off x="4267200" y="3581400"/>
            <a:ext cx="838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Calibri"/>
                <a:ea typeface="Calibri"/>
                <a:cs typeface="Calibri"/>
                <a:sym typeface="Calibri"/>
              </a:rPr>
              <a:t>gbest</a:t>
            </a:r>
            <a:endParaRPr sz="1800">
              <a:solidFill>
                <a:srgbClr val="FF0000"/>
              </a:solidFill>
              <a:latin typeface="Calibri"/>
              <a:ea typeface="Calibri"/>
              <a:cs typeface="Calibri"/>
              <a:sym typeface="Calibri"/>
            </a:endParaRPr>
          </a:p>
        </p:txBody>
      </p:sp>
      <p:sp>
        <p:nvSpPr>
          <p:cNvPr id="437" name="Google Shape;437;p23"/>
          <p:cNvSpPr/>
          <p:nvPr/>
        </p:nvSpPr>
        <p:spPr>
          <a:xfrm>
            <a:off x="4572000" y="3962400"/>
            <a:ext cx="152400" cy="152400"/>
          </a:xfrm>
          <a:prstGeom prst="rect">
            <a:avLst/>
          </a:prstGeom>
          <a:solidFill>
            <a:srgbClr val="FF0000"/>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Simple 1D Example</a:t>
            </a:r>
            <a:endParaRPr/>
          </a:p>
        </p:txBody>
      </p:sp>
      <p:graphicFrame>
        <p:nvGraphicFramePr>
          <p:cNvPr id="443" name="Google Shape;443;p24"/>
          <p:cNvGraphicFramePr/>
          <p:nvPr/>
        </p:nvGraphicFramePr>
        <p:xfrm>
          <a:off x="2819400" y="3048000"/>
          <a:ext cx="6217920" cy="3200400"/>
        </p:xfrm>
        <a:graphic>
          <a:graphicData uri="http://schemas.openxmlformats.org/drawingml/2006/chart">
            <c:chart xmlns:c="http://schemas.openxmlformats.org/drawingml/2006/chart" xmlns:r="http://schemas.openxmlformats.org/officeDocument/2006/relationships" r:id="rId3"/>
          </a:graphicData>
        </a:graphic>
      </p:graphicFrame>
      <p:sp>
        <p:nvSpPr>
          <p:cNvPr id="444" name="Google Shape;444;p24"/>
          <p:cNvSpPr txBox="1"/>
          <p:nvPr/>
        </p:nvSpPr>
        <p:spPr>
          <a:xfrm>
            <a:off x="2209800" y="1676401"/>
            <a:ext cx="7543800" cy="95410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Evaluate fitness</a:t>
            </a:r>
            <a:endParaRPr/>
          </a:p>
          <a:p>
            <a:pPr marL="0" marR="0" lvl="0" indent="0" algn="ctr" rtl="0">
              <a:spcBef>
                <a:spcPts val="0"/>
              </a:spcBef>
              <a:spcAft>
                <a:spcPts val="0"/>
              </a:spcAft>
              <a:buNone/>
            </a:pPr>
            <a:r>
              <a:rPr lang="en-US" sz="2800">
                <a:solidFill>
                  <a:schemeClr val="dk1"/>
                </a:solidFill>
                <a:latin typeface="Calibri"/>
                <a:ea typeface="Calibri"/>
                <a:cs typeface="Calibri"/>
                <a:sym typeface="Calibri"/>
              </a:rPr>
              <a:t>Update personal and global best (t=2)</a:t>
            </a:r>
            <a:endParaRPr/>
          </a:p>
        </p:txBody>
      </p:sp>
      <p:sp>
        <p:nvSpPr>
          <p:cNvPr id="445" name="Google Shape;445;p24"/>
          <p:cNvSpPr txBox="1"/>
          <p:nvPr/>
        </p:nvSpPr>
        <p:spPr>
          <a:xfrm>
            <a:off x="4267200" y="3581400"/>
            <a:ext cx="838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Calibri"/>
                <a:ea typeface="Calibri"/>
                <a:cs typeface="Calibri"/>
                <a:sym typeface="Calibri"/>
              </a:rPr>
              <a:t>gbest</a:t>
            </a:r>
            <a:endParaRPr sz="1800">
              <a:solidFill>
                <a:srgbClr val="FF0000"/>
              </a:solidFill>
              <a:latin typeface="Calibri"/>
              <a:ea typeface="Calibri"/>
              <a:cs typeface="Calibri"/>
              <a:sym typeface="Calibri"/>
            </a:endParaRPr>
          </a:p>
        </p:txBody>
      </p:sp>
      <p:sp>
        <p:nvSpPr>
          <p:cNvPr id="446" name="Google Shape;446;p24"/>
          <p:cNvSpPr/>
          <p:nvPr/>
        </p:nvSpPr>
        <p:spPr>
          <a:xfrm>
            <a:off x="7010400" y="3657600"/>
            <a:ext cx="152400" cy="152400"/>
          </a:xfrm>
          <a:prstGeom prst="rect">
            <a:avLst/>
          </a:prstGeom>
          <a:solidFill>
            <a:srgbClr val="FF0000"/>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2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Simple 1D Example</a:t>
            </a:r>
            <a:endParaRPr/>
          </a:p>
        </p:txBody>
      </p:sp>
      <p:graphicFrame>
        <p:nvGraphicFramePr>
          <p:cNvPr id="452" name="Google Shape;452;p25"/>
          <p:cNvGraphicFramePr/>
          <p:nvPr/>
        </p:nvGraphicFramePr>
        <p:xfrm>
          <a:off x="2819400" y="3048000"/>
          <a:ext cx="6217920" cy="3200400"/>
        </p:xfrm>
        <a:graphic>
          <a:graphicData uri="http://schemas.openxmlformats.org/drawingml/2006/chart">
            <c:chart xmlns:c="http://schemas.openxmlformats.org/drawingml/2006/chart" xmlns:r="http://schemas.openxmlformats.org/officeDocument/2006/relationships" r:id="rId3"/>
          </a:graphicData>
        </a:graphic>
      </p:graphicFrame>
      <p:sp>
        <p:nvSpPr>
          <p:cNvPr id="453" name="Google Shape;453;p25"/>
          <p:cNvSpPr txBox="1"/>
          <p:nvPr/>
        </p:nvSpPr>
        <p:spPr>
          <a:xfrm>
            <a:off x="6705600" y="3200400"/>
            <a:ext cx="838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Calibri"/>
                <a:ea typeface="Calibri"/>
                <a:cs typeface="Calibri"/>
                <a:sym typeface="Calibri"/>
              </a:rPr>
              <a:t>gbest</a:t>
            </a:r>
            <a:endParaRPr sz="1800">
              <a:solidFill>
                <a:srgbClr val="FF0000"/>
              </a:solidFill>
              <a:latin typeface="Calibri"/>
              <a:ea typeface="Calibri"/>
              <a:cs typeface="Calibri"/>
              <a:sym typeface="Calibri"/>
            </a:endParaRPr>
          </a:p>
        </p:txBody>
      </p:sp>
      <p:sp>
        <p:nvSpPr>
          <p:cNvPr id="454" name="Google Shape;454;p25"/>
          <p:cNvSpPr txBox="1"/>
          <p:nvPr/>
        </p:nvSpPr>
        <p:spPr>
          <a:xfrm>
            <a:off x="2209800" y="1676400"/>
            <a:ext cx="754380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Update velocity and position (t=2)</a:t>
            </a:r>
            <a:endParaRPr/>
          </a:p>
        </p:txBody>
      </p:sp>
      <p:pic>
        <p:nvPicPr>
          <p:cNvPr id="455" name="Google Shape;455;p25"/>
          <p:cNvPicPr preferRelativeResize="0"/>
          <p:nvPr/>
        </p:nvPicPr>
        <p:blipFill rotWithShape="1">
          <a:blip r:embed="rId4">
            <a:alphaModFix/>
          </a:blip>
          <a:srcRect/>
          <a:stretch/>
        </p:blipFill>
        <p:spPr>
          <a:xfrm>
            <a:off x="3124200" y="2209801"/>
            <a:ext cx="5562600" cy="578511"/>
          </a:xfrm>
          <a:prstGeom prst="rect">
            <a:avLst/>
          </a:prstGeom>
          <a:noFill/>
          <a:ln>
            <a:noFill/>
          </a:ln>
        </p:spPr>
      </p:pic>
      <p:cxnSp>
        <p:nvCxnSpPr>
          <p:cNvPr id="456" name="Google Shape;456;p25"/>
          <p:cNvCxnSpPr/>
          <p:nvPr/>
        </p:nvCxnSpPr>
        <p:spPr>
          <a:xfrm>
            <a:off x="4114800" y="4724400"/>
            <a:ext cx="228600" cy="1588"/>
          </a:xfrm>
          <a:prstGeom prst="straightConnector1">
            <a:avLst/>
          </a:prstGeom>
          <a:noFill/>
          <a:ln w="28575" cap="flat" cmpd="sng">
            <a:solidFill>
              <a:srgbClr val="0070C0"/>
            </a:solidFill>
            <a:prstDash val="solid"/>
            <a:round/>
            <a:headEnd type="none" w="sm" len="sm"/>
            <a:tailEnd type="stealth" w="med" len="med"/>
          </a:ln>
        </p:spPr>
      </p:cxnSp>
      <p:cxnSp>
        <p:nvCxnSpPr>
          <p:cNvPr id="457" name="Google Shape;457;p25"/>
          <p:cNvCxnSpPr/>
          <p:nvPr/>
        </p:nvCxnSpPr>
        <p:spPr>
          <a:xfrm>
            <a:off x="4114800" y="4876800"/>
            <a:ext cx="381000" cy="1588"/>
          </a:xfrm>
          <a:prstGeom prst="straightConnector1">
            <a:avLst/>
          </a:prstGeom>
          <a:noFill/>
          <a:ln w="28575" cap="flat" cmpd="sng">
            <a:solidFill>
              <a:schemeClr val="dk1"/>
            </a:solidFill>
            <a:prstDash val="solid"/>
            <a:round/>
            <a:headEnd type="none" w="sm" len="sm"/>
            <a:tailEnd type="stealth" w="med" len="med"/>
          </a:ln>
        </p:spPr>
      </p:cxnSp>
      <p:cxnSp>
        <p:nvCxnSpPr>
          <p:cNvPr id="458" name="Google Shape;458;p25"/>
          <p:cNvCxnSpPr/>
          <p:nvPr/>
        </p:nvCxnSpPr>
        <p:spPr>
          <a:xfrm>
            <a:off x="4114800" y="4572000"/>
            <a:ext cx="533400" cy="1588"/>
          </a:xfrm>
          <a:prstGeom prst="straightConnector1">
            <a:avLst/>
          </a:prstGeom>
          <a:noFill/>
          <a:ln w="38100" cap="flat" cmpd="sng">
            <a:solidFill>
              <a:srgbClr val="FF0000"/>
            </a:solidFill>
            <a:prstDash val="solid"/>
            <a:round/>
            <a:headEnd type="none" w="sm" len="sm"/>
            <a:tailEnd type="stealth" w="med" len="med"/>
          </a:ln>
        </p:spPr>
      </p:cxnSp>
      <p:sp>
        <p:nvSpPr>
          <p:cNvPr id="459" name="Google Shape;459;p25"/>
          <p:cNvSpPr txBox="1"/>
          <p:nvPr/>
        </p:nvSpPr>
        <p:spPr>
          <a:xfrm>
            <a:off x="9067800" y="4267201"/>
            <a:ext cx="1447800" cy="120032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Inertia</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Personal</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Social</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Total </a:t>
            </a:r>
            <a:endParaRPr/>
          </a:p>
        </p:txBody>
      </p:sp>
      <p:cxnSp>
        <p:nvCxnSpPr>
          <p:cNvPr id="460" name="Google Shape;460;p25"/>
          <p:cNvCxnSpPr/>
          <p:nvPr/>
        </p:nvCxnSpPr>
        <p:spPr>
          <a:xfrm>
            <a:off x="10058400" y="4495800"/>
            <a:ext cx="304800" cy="1588"/>
          </a:xfrm>
          <a:prstGeom prst="straightConnector1">
            <a:avLst/>
          </a:prstGeom>
          <a:noFill/>
          <a:ln w="38100" cap="flat" cmpd="sng">
            <a:solidFill>
              <a:srgbClr val="0070C0"/>
            </a:solidFill>
            <a:prstDash val="solid"/>
            <a:round/>
            <a:headEnd type="none" w="sm" len="sm"/>
            <a:tailEnd type="none" w="sm" len="sm"/>
          </a:ln>
        </p:spPr>
      </p:cxnSp>
      <p:cxnSp>
        <p:nvCxnSpPr>
          <p:cNvPr id="461" name="Google Shape;461;p25"/>
          <p:cNvCxnSpPr/>
          <p:nvPr/>
        </p:nvCxnSpPr>
        <p:spPr>
          <a:xfrm>
            <a:off x="10058400" y="4767128"/>
            <a:ext cx="304800" cy="1588"/>
          </a:xfrm>
          <a:prstGeom prst="straightConnector1">
            <a:avLst/>
          </a:prstGeom>
          <a:noFill/>
          <a:ln w="38100" cap="flat" cmpd="sng">
            <a:solidFill>
              <a:srgbClr val="13CD1C"/>
            </a:solidFill>
            <a:prstDash val="solid"/>
            <a:round/>
            <a:headEnd type="none" w="sm" len="sm"/>
            <a:tailEnd type="none" w="sm" len="sm"/>
          </a:ln>
        </p:spPr>
      </p:cxnSp>
      <p:cxnSp>
        <p:nvCxnSpPr>
          <p:cNvPr id="462" name="Google Shape;462;p25"/>
          <p:cNvCxnSpPr/>
          <p:nvPr/>
        </p:nvCxnSpPr>
        <p:spPr>
          <a:xfrm>
            <a:off x="10058400" y="5029200"/>
            <a:ext cx="304800" cy="1588"/>
          </a:xfrm>
          <a:prstGeom prst="straightConnector1">
            <a:avLst/>
          </a:prstGeom>
          <a:noFill/>
          <a:ln w="38100" cap="flat" cmpd="sng">
            <a:solidFill>
              <a:schemeClr val="dk1"/>
            </a:solidFill>
            <a:prstDash val="solid"/>
            <a:round/>
            <a:headEnd type="none" w="sm" len="sm"/>
            <a:tailEnd type="none" w="sm" len="sm"/>
          </a:ln>
        </p:spPr>
      </p:cxnSp>
      <p:cxnSp>
        <p:nvCxnSpPr>
          <p:cNvPr id="463" name="Google Shape;463;p25"/>
          <p:cNvCxnSpPr/>
          <p:nvPr/>
        </p:nvCxnSpPr>
        <p:spPr>
          <a:xfrm>
            <a:off x="10058400" y="5291983"/>
            <a:ext cx="304800" cy="1588"/>
          </a:xfrm>
          <a:prstGeom prst="straightConnector1">
            <a:avLst/>
          </a:prstGeom>
          <a:noFill/>
          <a:ln w="38100" cap="flat" cmpd="sng">
            <a:solidFill>
              <a:srgbClr val="FF0000"/>
            </a:solidFill>
            <a:prstDash val="solid"/>
            <a:round/>
            <a:headEnd type="none" w="sm" len="sm"/>
            <a:tailEnd type="none" w="sm" len="sm"/>
          </a:ln>
        </p:spPr>
      </p:cxnSp>
      <p:cxnSp>
        <p:nvCxnSpPr>
          <p:cNvPr id="464" name="Google Shape;464;p25"/>
          <p:cNvCxnSpPr/>
          <p:nvPr/>
        </p:nvCxnSpPr>
        <p:spPr>
          <a:xfrm>
            <a:off x="4648200" y="3886200"/>
            <a:ext cx="381000" cy="1588"/>
          </a:xfrm>
          <a:prstGeom prst="straightConnector1">
            <a:avLst/>
          </a:prstGeom>
          <a:noFill/>
          <a:ln w="28575" cap="flat" cmpd="sng">
            <a:solidFill>
              <a:schemeClr val="dk1"/>
            </a:solidFill>
            <a:prstDash val="solid"/>
            <a:round/>
            <a:headEnd type="none" w="sm" len="sm"/>
            <a:tailEnd type="stealth" w="med" len="med"/>
          </a:ln>
        </p:spPr>
      </p:cxnSp>
      <p:cxnSp>
        <p:nvCxnSpPr>
          <p:cNvPr id="465" name="Google Shape;465;p25"/>
          <p:cNvCxnSpPr/>
          <p:nvPr/>
        </p:nvCxnSpPr>
        <p:spPr>
          <a:xfrm>
            <a:off x="4648200" y="4038600"/>
            <a:ext cx="381000" cy="1588"/>
          </a:xfrm>
          <a:prstGeom prst="straightConnector1">
            <a:avLst/>
          </a:prstGeom>
          <a:noFill/>
          <a:ln w="38100" cap="flat" cmpd="sng">
            <a:solidFill>
              <a:srgbClr val="FF0000"/>
            </a:solidFill>
            <a:prstDash val="solid"/>
            <a:round/>
            <a:headEnd type="none" w="sm" len="sm"/>
            <a:tailEnd type="stealth" w="med" len="med"/>
          </a:ln>
        </p:spPr>
      </p:cxnSp>
      <p:cxnSp>
        <p:nvCxnSpPr>
          <p:cNvPr id="466" name="Google Shape;466;p25"/>
          <p:cNvCxnSpPr/>
          <p:nvPr/>
        </p:nvCxnSpPr>
        <p:spPr>
          <a:xfrm rot="10800000">
            <a:off x="5562600" y="5181600"/>
            <a:ext cx="304800" cy="1588"/>
          </a:xfrm>
          <a:prstGeom prst="straightConnector1">
            <a:avLst/>
          </a:prstGeom>
          <a:noFill/>
          <a:ln w="28575" cap="flat" cmpd="sng">
            <a:solidFill>
              <a:srgbClr val="0070C0"/>
            </a:solidFill>
            <a:prstDash val="solid"/>
            <a:round/>
            <a:headEnd type="none" w="sm" len="sm"/>
            <a:tailEnd type="stealth" w="med" len="med"/>
          </a:ln>
        </p:spPr>
      </p:cxnSp>
      <p:cxnSp>
        <p:nvCxnSpPr>
          <p:cNvPr id="467" name="Google Shape;467;p25"/>
          <p:cNvCxnSpPr/>
          <p:nvPr/>
        </p:nvCxnSpPr>
        <p:spPr>
          <a:xfrm>
            <a:off x="5867400" y="5334000"/>
            <a:ext cx="228600" cy="1588"/>
          </a:xfrm>
          <a:prstGeom prst="straightConnector1">
            <a:avLst/>
          </a:prstGeom>
          <a:noFill/>
          <a:ln w="28575" cap="flat" cmpd="sng">
            <a:solidFill>
              <a:srgbClr val="13CD1C"/>
            </a:solidFill>
            <a:prstDash val="solid"/>
            <a:round/>
            <a:headEnd type="none" w="sm" len="sm"/>
            <a:tailEnd type="stealth" w="med" len="med"/>
          </a:ln>
        </p:spPr>
      </p:cxnSp>
      <p:cxnSp>
        <p:nvCxnSpPr>
          <p:cNvPr id="468" name="Google Shape;468;p25"/>
          <p:cNvCxnSpPr/>
          <p:nvPr/>
        </p:nvCxnSpPr>
        <p:spPr>
          <a:xfrm>
            <a:off x="5867400" y="5486400"/>
            <a:ext cx="381000" cy="1588"/>
          </a:xfrm>
          <a:prstGeom prst="straightConnector1">
            <a:avLst/>
          </a:prstGeom>
          <a:noFill/>
          <a:ln w="28575" cap="flat" cmpd="sng">
            <a:solidFill>
              <a:schemeClr val="dk1"/>
            </a:solidFill>
            <a:prstDash val="solid"/>
            <a:round/>
            <a:headEnd type="none" w="sm" len="sm"/>
            <a:tailEnd type="stealth" w="med" len="med"/>
          </a:ln>
        </p:spPr>
      </p:cxnSp>
      <p:cxnSp>
        <p:nvCxnSpPr>
          <p:cNvPr id="469" name="Google Shape;469;p25"/>
          <p:cNvCxnSpPr/>
          <p:nvPr/>
        </p:nvCxnSpPr>
        <p:spPr>
          <a:xfrm>
            <a:off x="5875946" y="4993429"/>
            <a:ext cx="304800" cy="1588"/>
          </a:xfrm>
          <a:prstGeom prst="straightConnector1">
            <a:avLst/>
          </a:prstGeom>
          <a:noFill/>
          <a:ln w="38100" cap="flat" cmpd="sng">
            <a:solidFill>
              <a:srgbClr val="FF0000"/>
            </a:solidFill>
            <a:prstDash val="solid"/>
            <a:round/>
            <a:headEnd type="none" w="sm" len="sm"/>
            <a:tailEnd type="stealth" w="med" len="med"/>
          </a:ln>
        </p:spPr>
      </p:cxnSp>
      <p:cxnSp>
        <p:nvCxnSpPr>
          <p:cNvPr id="470" name="Google Shape;470;p25"/>
          <p:cNvCxnSpPr/>
          <p:nvPr/>
        </p:nvCxnSpPr>
        <p:spPr>
          <a:xfrm rot="10800000">
            <a:off x="6781800" y="3733800"/>
            <a:ext cx="304800" cy="1588"/>
          </a:xfrm>
          <a:prstGeom prst="straightConnector1">
            <a:avLst/>
          </a:prstGeom>
          <a:noFill/>
          <a:ln w="38100" cap="flat" cmpd="sng">
            <a:solidFill>
              <a:srgbClr val="FF0000"/>
            </a:solidFill>
            <a:prstDash val="solid"/>
            <a:round/>
            <a:headEnd type="none" w="sm" len="sm"/>
            <a:tailEnd type="stealth" w="med" len="med"/>
          </a:ln>
        </p:spPr>
      </p:cxnSp>
      <p:cxnSp>
        <p:nvCxnSpPr>
          <p:cNvPr id="471" name="Google Shape;471;p25"/>
          <p:cNvCxnSpPr/>
          <p:nvPr/>
        </p:nvCxnSpPr>
        <p:spPr>
          <a:xfrm rot="10800000">
            <a:off x="6781800" y="3886200"/>
            <a:ext cx="304800" cy="1588"/>
          </a:xfrm>
          <a:prstGeom prst="straightConnector1">
            <a:avLst/>
          </a:prstGeom>
          <a:noFill/>
          <a:ln w="28575" cap="flat" cmpd="sng">
            <a:solidFill>
              <a:srgbClr val="0070C0"/>
            </a:solidFill>
            <a:prstDash val="solid"/>
            <a:round/>
            <a:headEnd type="none" w="sm" len="sm"/>
            <a:tailEnd type="stealth" w="med" len="med"/>
          </a:ln>
        </p:spPr>
      </p:cxnSp>
      <p:sp>
        <p:nvSpPr>
          <p:cNvPr id="472" name="Google Shape;472;p25"/>
          <p:cNvSpPr/>
          <p:nvPr/>
        </p:nvSpPr>
        <p:spPr>
          <a:xfrm>
            <a:off x="5410200" y="4648200"/>
            <a:ext cx="1143000" cy="1143000"/>
          </a:xfrm>
          <a:prstGeom prst="ellipse">
            <a:avLst/>
          </a:prstGeom>
          <a:noFill/>
          <a:ln w="15875" cap="flat" cmpd="sng">
            <a:solidFill>
              <a:srgbClr val="C0000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2"/>
                                        </p:tgtEl>
                                        <p:attrNameLst>
                                          <p:attrName>style.visibility</p:attrName>
                                        </p:attrNameLst>
                                      </p:cBhvr>
                                      <p:to>
                                        <p:strVal val="visible"/>
                                      </p:to>
                                    </p:set>
                                    <p:animEffect transition="in" filter="fade">
                                      <p:cBhvr>
                                        <p:cTn id="7" dur="500"/>
                                        <p:tgtEl>
                                          <p:spTgt spid="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26"/>
          <p:cNvSpPr txBox="1">
            <a:spLocks noGrp="1"/>
          </p:cNvSpPr>
          <p:nvPr>
            <p:ph type="title"/>
          </p:nvPr>
        </p:nvSpPr>
        <p:spPr>
          <a:xfrm>
            <a:off x="1524000" y="0"/>
            <a:ext cx="9144000" cy="839788"/>
          </a:xfrm>
          <a:prstGeom prst="rect">
            <a:avLst/>
          </a:prstGeom>
          <a:solidFill>
            <a:srgbClr val="800080"/>
          </a:solid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lt1"/>
              </a:buClr>
              <a:buSzPts val="3600"/>
              <a:buFont typeface="Calibri"/>
              <a:buNone/>
            </a:pPr>
            <a:r>
              <a:rPr lang="en-US" sz="3600" b="1">
                <a:solidFill>
                  <a:schemeClr val="lt1"/>
                </a:solidFill>
              </a:rPr>
              <a:t>Aspects of Basic PSO (movement of particles</a:t>
            </a:r>
            <a:endParaRPr sz="3600" b="1">
              <a:solidFill>
                <a:schemeClr val="lt1"/>
              </a:solidFill>
            </a:endParaRPr>
          </a:p>
        </p:txBody>
      </p:sp>
      <p:sp>
        <p:nvSpPr>
          <p:cNvPr id="478" name="Google Shape;478;p26"/>
          <p:cNvSpPr/>
          <p:nvPr/>
        </p:nvSpPr>
        <p:spPr>
          <a:xfrm>
            <a:off x="1524001" y="655122"/>
            <a:ext cx="184731" cy="369332"/>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479" name="Google Shape;479;p26"/>
          <p:cNvCxnSpPr/>
          <p:nvPr/>
        </p:nvCxnSpPr>
        <p:spPr>
          <a:xfrm rot="10800000">
            <a:off x="2286000" y="1060450"/>
            <a:ext cx="0" cy="4114800"/>
          </a:xfrm>
          <a:prstGeom prst="straightConnector1">
            <a:avLst/>
          </a:prstGeom>
          <a:noFill/>
          <a:ln w="38100" cap="flat" cmpd="sng">
            <a:solidFill>
              <a:schemeClr val="dk1"/>
            </a:solidFill>
            <a:prstDash val="solid"/>
            <a:round/>
            <a:headEnd type="none" w="med" len="med"/>
            <a:tailEnd type="triangle" w="med" len="med"/>
          </a:ln>
        </p:spPr>
      </p:cxnSp>
      <p:cxnSp>
        <p:nvCxnSpPr>
          <p:cNvPr id="480" name="Google Shape;480;p26"/>
          <p:cNvCxnSpPr/>
          <p:nvPr/>
        </p:nvCxnSpPr>
        <p:spPr>
          <a:xfrm>
            <a:off x="2286000" y="5175250"/>
            <a:ext cx="4572000" cy="0"/>
          </a:xfrm>
          <a:prstGeom prst="straightConnector1">
            <a:avLst/>
          </a:prstGeom>
          <a:noFill/>
          <a:ln w="38100" cap="flat" cmpd="sng">
            <a:solidFill>
              <a:schemeClr val="dk1"/>
            </a:solidFill>
            <a:prstDash val="solid"/>
            <a:round/>
            <a:headEnd type="none" w="med" len="med"/>
            <a:tailEnd type="triangle" w="med" len="med"/>
          </a:ln>
        </p:spPr>
      </p:cxnSp>
      <p:sp>
        <p:nvSpPr>
          <p:cNvPr id="481" name="Google Shape;481;p26"/>
          <p:cNvSpPr/>
          <p:nvPr/>
        </p:nvSpPr>
        <p:spPr>
          <a:xfrm>
            <a:off x="2895600" y="2508250"/>
            <a:ext cx="685800" cy="457200"/>
          </a:xfrm>
          <a:prstGeom prst="ellipse">
            <a:avLst/>
          </a:prstGeom>
          <a:solidFill>
            <a:srgbClr val="CC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482" name="Google Shape;482;p26"/>
          <p:cNvPicPr preferRelativeResize="0"/>
          <p:nvPr/>
        </p:nvPicPr>
        <p:blipFill rotWithShape="1">
          <a:blip r:embed="rId3">
            <a:alphaModFix/>
          </a:blip>
          <a:srcRect/>
          <a:stretch/>
        </p:blipFill>
        <p:spPr>
          <a:xfrm>
            <a:off x="2971800" y="2584451"/>
            <a:ext cx="609600" cy="366713"/>
          </a:xfrm>
          <a:prstGeom prst="rect">
            <a:avLst/>
          </a:prstGeom>
          <a:noFill/>
          <a:ln>
            <a:noFill/>
          </a:ln>
        </p:spPr>
      </p:pic>
      <p:sp>
        <p:nvSpPr>
          <p:cNvPr id="483" name="Google Shape;483;p26"/>
          <p:cNvSpPr/>
          <p:nvPr/>
        </p:nvSpPr>
        <p:spPr>
          <a:xfrm>
            <a:off x="3657600" y="1517650"/>
            <a:ext cx="914400" cy="457200"/>
          </a:xfrm>
          <a:prstGeom prst="ellipse">
            <a:avLst/>
          </a:prstGeom>
          <a:solidFill>
            <a:srgbClr val="CC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484" name="Google Shape;484;p26"/>
          <p:cNvPicPr preferRelativeResize="0"/>
          <p:nvPr/>
        </p:nvPicPr>
        <p:blipFill rotWithShape="1">
          <a:blip r:embed="rId4">
            <a:alphaModFix/>
          </a:blip>
          <a:srcRect/>
          <a:stretch/>
        </p:blipFill>
        <p:spPr>
          <a:xfrm>
            <a:off x="3657600" y="1593851"/>
            <a:ext cx="914400" cy="360363"/>
          </a:xfrm>
          <a:prstGeom prst="rect">
            <a:avLst/>
          </a:prstGeom>
          <a:noFill/>
          <a:ln>
            <a:noFill/>
          </a:ln>
        </p:spPr>
      </p:pic>
      <p:sp>
        <p:nvSpPr>
          <p:cNvPr id="485" name="Google Shape;485;p26"/>
          <p:cNvSpPr/>
          <p:nvPr/>
        </p:nvSpPr>
        <p:spPr>
          <a:xfrm>
            <a:off x="6172200" y="3270250"/>
            <a:ext cx="685800" cy="457200"/>
          </a:xfrm>
          <a:prstGeom prst="ellipse">
            <a:avLst/>
          </a:prstGeom>
          <a:solidFill>
            <a:srgbClr val="CCFFCC"/>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86" name="Google Shape;486;p26"/>
          <p:cNvSpPr/>
          <p:nvPr/>
        </p:nvSpPr>
        <p:spPr>
          <a:xfrm>
            <a:off x="5715000" y="4565650"/>
            <a:ext cx="914400" cy="457200"/>
          </a:xfrm>
          <a:prstGeom prst="ellipse">
            <a:avLst/>
          </a:prstGeom>
          <a:solidFill>
            <a:srgbClr val="CCFFCC"/>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487" name="Google Shape;487;p26"/>
          <p:cNvPicPr preferRelativeResize="0"/>
          <p:nvPr/>
        </p:nvPicPr>
        <p:blipFill rotWithShape="1">
          <a:blip r:embed="rId5">
            <a:alphaModFix/>
          </a:blip>
          <a:srcRect/>
          <a:stretch/>
        </p:blipFill>
        <p:spPr>
          <a:xfrm>
            <a:off x="6210300" y="3336926"/>
            <a:ext cx="647700" cy="360363"/>
          </a:xfrm>
          <a:prstGeom prst="rect">
            <a:avLst/>
          </a:prstGeom>
          <a:noFill/>
          <a:ln>
            <a:noFill/>
          </a:ln>
        </p:spPr>
      </p:pic>
      <p:pic>
        <p:nvPicPr>
          <p:cNvPr id="488" name="Google Shape;488;p26"/>
          <p:cNvPicPr preferRelativeResize="0"/>
          <p:nvPr/>
        </p:nvPicPr>
        <p:blipFill rotWithShape="1">
          <a:blip r:embed="rId6">
            <a:alphaModFix/>
          </a:blip>
          <a:srcRect/>
          <a:stretch/>
        </p:blipFill>
        <p:spPr>
          <a:xfrm>
            <a:off x="5753100" y="4641850"/>
            <a:ext cx="876300" cy="336550"/>
          </a:xfrm>
          <a:prstGeom prst="rect">
            <a:avLst/>
          </a:prstGeom>
          <a:noFill/>
          <a:ln>
            <a:noFill/>
          </a:ln>
        </p:spPr>
      </p:pic>
      <p:sp>
        <p:nvSpPr>
          <p:cNvPr id="489" name="Google Shape;489;p26"/>
          <p:cNvSpPr/>
          <p:nvPr/>
        </p:nvSpPr>
        <p:spPr>
          <a:xfrm>
            <a:off x="4419600" y="2965450"/>
            <a:ext cx="914400" cy="457200"/>
          </a:xfrm>
          <a:prstGeom prst="ellipse">
            <a:avLst/>
          </a:prstGeom>
          <a:solidFill>
            <a:srgbClr val="FF99CC"/>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90" name="Google Shape;490;p26"/>
          <p:cNvSpPr/>
          <p:nvPr/>
        </p:nvSpPr>
        <p:spPr>
          <a:xfrm>
            <a:off x="1524001" y="2837934"/>
            <a:ext cx="184731" cy="369332"/>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91" name="Google Shape;491;p26"/>
          <p:cNvPicPr preferRelativeResize="0"/>
          <p:nvPr/>
        </p:nvPicPr>
        <p:blipFill rotWithShape="1">
          <a:blip r:embed="rId7">
            <a:alphaModFix/>
          </a:blip>
          <a:srcRect/>
          <a:stretch/>
        </p:blipFill>
        <p:spPr>
          <a:xfrm>
            <a:off x="4495800" y="2965451"/>
            <a:ext cx="685800" cy="468313"/>
          </a:xfrm>
          <a:prstGeom prst="rect">
            <a:avLst/>
          </a:prstGeom>
          <a:noFill/>
          <a:ln>
            <a:noFill/>
          </a:ln>
        </p:spPr>
      </p:pic>
      <p:sp>
        <p:nvSpPr>
          <p:cNvPr id="492" name="Google Shape;492;p26"/>
          <p:cNvSpPr/>
          <p:nvPr/>
        </p:nvSpPr>
        <p:spPr>
          <a:xfrm>
            <a:off x="2514600" y="3498850"/>
            <a:ext cx="914400" cy="457200"/>
          </a:xfrm>
          <a:prstGeom prst="ellipse">
            <a:avLst/>
          </a:prstGeom>
          <a:solidFill>
            <a:srgbClr val="99CC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93" name="Google Shape;493;p26"/>
          <p:cNvSpPr/>
          <p:nvPr/>
        </p:nvSpPr>
        <p:spPr>
          <a:xfrm>
            <a:off x="1524001" y="2837934"/>
            <a:ext cx="184731" cy="369332"/>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94" name="Google Shape;494;p26"/>
          <p:cNvPicPr preferRelativeResize="0"/>
          <p:nvPr/>
        </p:nvPicPr>
        <p:blipFill rotWithShape="1">
          <a:blip r:embed="rId8">
            <a:alphaModFix/>
          </a:blip>
          <a:srcRect/>
          <a:stretch/>
        </p:blipFill>
        <p:spPr>
          <a:xfrm>
            <a:off x="2590800" y="3575051"/>
            <a:ext cx="838200" cy="314325"/>
          </a:xfrm>
          <a:prstGeom prst="rect">
            <a:avLst/>
          </a:prstGeom>
          <a:noFill/>
          <a:ln>
            <a:noFill/>
          </a:ln>
        </p:spPr>
      </p:pic>
      <p:sp>
        <p:nvSpPr>
          <p:cNvPr id="495" name="Google Shape;495;p26"/>
          <p:cNvSpPr/>
          <p:nvPr/>
        </p:nvSpPr>
        <p:spPr>
          <a:xfrm>
            <a:off x="4800600" y="4032250"/>
            <a:ext cx="914400" cy="457200"/>
          </a:xfrm>
          <a:prstGeom prst="ellipse">
            <a:avLst/>
          </a:prstGeom>
          <a:solidFill>
            <a:srgbClr val="99CC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96" name="Google Shape;496;p26"/>
          <p:cNvSpPr/>
          <p:nvPr/>
        </p:nvSpPr>
        <p:spPr>
          <a:xfrm>
            <a:off x="1524001" y="2837934"/>
            <a:ext cx="184731" cy="369332"/>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97" name="Google Shape;497;p26"/>
          <p:cNvPicPr preferRelativeResize="0"/>
          <p:nvPr/>
        </p:nvPicPr>
        <p:blipFill rotWithShape="1">
          <a:blip r:embed="rId9">
            <a:alphaModFix/>
          </a:blip>
          <a:srcRect/>
          <a:stretch/>
        </p:blipFill>
        <p:spPr>
          <a:xfrm>
            <a:off x="4800600" y="4108451"/>
            <a:ext cx="914400" cy="333375"/>
          </a:xfrm>
          <a:prstGeom prst="rect">
            <a:avLst/>
          </a:prstGeom>
          <a:noFill/>
          <a:ln>
            <a:noFill/>
          </a:ln>
        </p:spPr>
      </p:pic>
      <p:cxnSp>
        <p:nvCxnSpPr>
          <p:cNvPr id="498" name="Google Shape;498;p26"/>
          <p:cNvCxnSpPr/>
          <p:nvPr/>
        </p:nvCxnSpPr>
        <p:spPr>
          <a:xfrm rot="10800000">
            <a:off x="2362200" y="1746250"/>
            <a:ext cx="685800" cy="762000"/>
          </a:xfrm>
          <a:prstGeom prst="straightConnector1">
            <a:avLst/>
          </a:prstGeom>
          <a:noFill/>
          <a:ln w="38100" cap="flat" cmpd="sng">
            <a:solidFill>
              <a:schemeClr val="dk1"/>
            </a:solidFill>
            <a:prstDash val="dash"/>
            <a:round/>
            <a:headEnd type="none" w="med" len="med"/>
            <a:tailEnd type="triangle" w="med" len="med"/>
          </a:ln>
        </p:spPr>
      </p:cxnSp>
      <p:cxnSp>
        <p:nvCxnSpPr>
          <p:cNvPr id="499" name="Google Shape;499;p26"/>
          <p:cNvCxnSpPr/>
          <p:nvPr/>
        </p:nvCxnSpPr>
        <p:spPr>
          <a:xfrm rot="10800000" flipH="1">
            <a:off x="3505200" y="1974850"/>
            <a:ext cx="457200" cy="609600"/>
          </a:xfrm>
          <a:prstGeom prst="straightConnector1">
            <a:avLst/>
          </a:prstGeom>
          <a:noFill/>
          <a:ln w="38100" cap="flat" cmpd="sng">
            <a:solidFill>
              <a:srgbClr val="3366FF"/>
            </a:solidFill>
            <a:prstDash val="solid"/>
            <a:round/>
            <a:headEnd type="none" w="med" len="med"/>
            <a:tailEnd type="triangle" w="med" len="med"/>
          </a:ln>
        </p:spPr>
      </p:cxnSp>
      <p:cxnSp>
        <p:nvCxnSpPr>
          <p:cNvPr id="500" name="Google Shape;500;p26"/>
          <p:cNvCxnSpPr/>
          <p:nvPr/>
        </p:nvCxnSpPr>
        <p:spPr>
          <a:xfrm flipH="1">
            <a:off x="3048000" y="2965450"/>
            <a:ext cx="152400" cy="533400"/>
          </a:xfrm>
          <a:prstGeom prst="straightConnector1">
            <a:avLst/>
          </a:prstGeom>
          <a:noFill/>
          <a:ln w="38100" cap="flat" cmpd="sng">
            <a:solidFill>
              <a:srgbClr val="99CCFF"/>
            </a:solidFill>
            <a:prstDash val="dash"/>
            <a:round/>
            <a:headEnd type="none" w="med" len="med"/>
            <a:tailEnd type="triangle" w="med" len="med"/>
          </a:ln>
        </p:spPr>
      </p:cxnSp>
      <p:cxnSp>
        <p:nvCxnSpPr>
          <p:cNvPr id="501" name="Google Shape;501;p26"/>
          <p:cNvCxnSpPr/>
          <p:nvPr/>
        </p:nvCxnSpPr>
        <p:spPr>
          <a:xfrm>
            <a:off x="3581400" y="2813050"/>
            <a:ext cx="838200" cy="304800"/>
          </a:xfrm>
          <a:prstGeom prst="straightConnector1">
            <a:avLst/>
          </a:prstGeom>
          <a:noFill/>
          <a:ln w="38100" cap="flat" cmpd="sng">
            <a:solidFill>
              <a:srgbClr val="FF99CC"/>
            </a:solidFill>
            <a:prstDash val="dash"/>
            <a:round/>
            <a:headEnd type="none" w="med" len="med"/>
            <a:tailEnd type="triangle" w="med" len="med"/>
          </a:ln>
        </p:spPr>
      </p:cxnSp>
      <p:cxnSp>
        <p:nvCxnSpPr>
          <p:cNvPr id="502" name="Google Shape;502;p26"/>
          <p:cNvCxnSpPr/>
          <p:nvPr/>
        </p:nvCxnSpPr>
        <p:spPr>
          <a:xfrm rot="10800000">
            <a:off x="5334000" y="3270250"/>
            <a:ext cx="838200" cy="152400"/>
          </a:xfrm>
          <a:prstGeom prst="straightConnector1">
            <a:avLst/>
          </a:prstGeom>
          <a:noFill/>
          <a:ln w="38100" cap="flat" cmpd="sng">
            <a:solidFill>
              <a:srgbClr val="FF99CC"/>
            </a:solidFill>
            <a:prstDash val="dash"/>
            <a:round/>
            <a:headEnd type="none" w="med" len="med"/>
            <a:tailEnd type="triangle" w="med" len="med"/>
          </a:ln>
        </p:spPr>
      </p:cxnSp>
      <p:cxnSp>
        <p:nvCxnSpPr>
          <p:cNvPr id="503" name="Google Shape;503;p26"/>
          <p:cNvCxnSpPr/>
          <p:nvPr/>
        </p:nvCxnSpPr>
        <p:spPr>
          <a:xfrm rot="10800000">
            <a:off x="6705600" y="3727450"/>
            <a:ext cx="762000" cy="609600"/>
          </a:xfrm>
          <a:prstGeom prst="straightConnector1">
            <a:avLst/>
          </a:prstGeom>
          <a:noFill/>
          <a:ln w="38100" cap="flat" cmpd="sng">
            <a:solidFill>
              <a:schemeClr val="dk1"/>
            </a:solidFill>
            <a:prstDash val="dash"/>
            <a:round/>
            <a:headEnd type="triangle" w="med" len="med"/>
            <a:tailEnd type="none" w="med" len="med"/>
          </a:ln>
        </p:spPr>
      </p:cxnSp>
      <p:cxnSp>
        <p:nvCxnSpPr>
          <p:cNvPr id="504" name="Google Shape;504;p26"/>
          <p:cNvCxnSpPr/>
          <p:nvPr/>
        </p:nvCxnSpPr>
        <p:spPr>
          <a:xfrm flipH="1">
            <a:off x="5638800" y="3651250"/>
            <a:ext cx="609600" cy="457200"/>
          </a:xfrm>
          <a:prstGeom prst="straightConnector1">
            <a:avLst/>
          </a:prstGeom>
          <a:noFill/>
          <a:ln w="38100" cap="flat" cmpd="sng">
            <a:solidFill>
              <a:srgbClr val="99CCFF"/>
            </a:solidFill>
            <a:prstDash val="dash"/>
            <a:round/>
            <a:headEnd type="none" w="med" len="med"/>
            <a:tailEnd type="triangle" w="med" len="med"/>
          </a:ln>
        </p:spPr>
      </p:cxnSp>
      <p:cxnSp>
        <p:nvCxnSpPr>
          <p:cNvPr id="505" name="Google Shape;505;p26"/>
          <p:cNvCxnSpPr/>
          <p:nvPr/>
        </p:nvCxnSpPr>
        <p:spPr>
          <a:xfrm flipH="1">
            <a:off x="6248400" y="3727450"/>
            <a:ext cx="228600" cy="838200"/>
          </a:xfrm>
          <a:prstGeom prst="straightConnector1">
            <a:avLst/>
          </a:prstGeom>
          <a:noFill/>
          <a:ln w="38100" cap="flat" cmpd="sng">
            <a:solidFill>
              <a:srgbClr val="3366FF"/>
            </a:solidFill>
            <a:prstDash val="solid"/>
            <a:round/>
            <a:headEnd type="none" w="med" len="med"/>
            <a:tailEnd type="triangle" w="med" len="med"/>
          </a:ln>
        </p:spPr>
      </p:cxnSp>
      <p:sp>
        <p:nvSpPr>
          <p:cNvPr id="506" name="Google Shape;506;p26"/>
          <p:cNvSpPr txBox="1"/>
          <p:nvPr/>
        </p:nvSpPr>
        <p:spPr>
          <a:xfrm>
            <a:off x="6629400" y="5175251"/>
            <a:ext cx="30480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507" name="Google Shape;507;p26"/>
          <p:cNvSpPr txBox="1"/>
          <p:nvPr/>
        </p:nvSpPr>
        <p:spPr>
          <a:xfrm>
            <a:off x="1905000" y="908051"/>
            <a:ext cx="30480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a:solidFill>
                  <a:schemeClr val="dk1"/>
                </a:solidFill>
                <a:latin typeface="Calibri"/>
                <a:ea typeface="Calibri"/>
                <a:cs typeface="Calibri"/>
                <a:sym typeface="Calibri"/>
              </a:rPr>
              <a:t>n</a:t>
            </a:r>
            <a:endParaRPr/>
          </a:p>
        </p:txBody>
      </p:sp>
      <p:sp>
        <p:nvSpPr>
          <p:cNvPr id="508" name="Google Shape;508;p26"/>
          <p:cNvSpPr txBox="1"/>
          <p:nvPr/>
        </p:nvSpPr>
        <p:spPr>
          <a:xfrm>
            <a:off x="8153400" y="1060451"/>
            <a:ext cx="2438400" cy="16049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Original velocity</a:t>
            </a:r>
            <a:endParaRPr/>
          </a:p>
          <a:p>
            <a:pPr marL="0" marR="0" lvl="0" indent="0" algn="l" rtl="0">
              <a:spcBef>
                <a:spcPts val="900"/>
              </a:spcBef>
              <a:spcAft>
                <a:spcPts val="0"/>
              </a:spcAft>
              <a:buNone/>
            </a:pPr>
            <a:r>
              <a:rPr lang="en-US" sz="1800">
                <a:solidFill>
                  <a:schemeClr val="dk1"/>
                </a:solidFill>
                <a:latin typeface="Calibri"/>
                <a:ea typeface="Calibri"/>
                <a:cs typeface="Calibri"/>
                <a:sym typeface="Calibri"/>
              </a:rPr>
              <a:t>Velocity toward Gbest</a:t>
            </a:r>
            <a:endParaRPr/>
          </a:p>
          <a:p>
            <a:pPr marL="0" marR="0" lvl="0" indent="0" algn="l" rtl="0">
              <a:spcBef>
                <a:spcPts val="900"/>
              </a:spcBef>
              <a:spcAft>
                <a:spcPts val="0"/>
              </a:spcAft>
              <a:buNone/>
            </a:pPr>
            <a:r>
              <a:rPr lang="en-US" sz="1800">
                <a:solidFill>
                  <a:schemeClr val="dk1"/>
                </a:solidFill>
                <a:latin typeface="Calibri"/>
                <a:ea typeface="Calibri"/>
                <a:cs typeface="Calibri"/>
                <a:sym typeface="Calibri"/>
              </a:rPr>
              <a:t>Velocity toward Pbest</a:t>
            </a:r>
            <a:endParaRPr/>
          </a:p>
          <a:p>
            <a:pPr marL="0" marR="0" lvl="0" indent="0" algn="l" rtl="0">
              <a:spcBef>
                <a:spcPts val="900"/>
              </a:spcBef>
              <a:spcAft>
                <a:spcPts val="0"/>
              </a:spcAft>
              <a:buNone/>
            </a:pPr>
            <a:r>
              <a:rPr lang="en-US" sz="1800">
                <a:solidFill>
                  <a:schemeClr val="dk1"/>
                </a:solidFill>
                <a:latin typeface="Calibri"/>
                <a:ea typeface="Calibri"/>
                <a:cs typeface="Calibri"/>
                <a:sym typeface="Calibri"/>
              </a:rPr>
              <a:t>Resultant velocity</a:t>
            </a:r>
            <a:endParaRPr/>
          </a:p>
        </p:txBody>
      </p:sp>
      <p:cxnSp>
        <p:nvCxnSpPr>
          <p:cNvPr id="509" name="Google Shape;509;p26"/>
          <p:cNvCxnSpPr/>
          <p:nvPr/>
        </p:nvCxnSpPr>
        <p:spPr>
          <a:xfrm>
            <a:off x="7391400" y="1289050"/>
            <a:ext cx="762000" cy="0"/>
          </a:xfrm>
          <a:prstGeom prst="straightConnector1">
            <a:avLst/>
          </a:prstGeom>
          <a:noFill/>
          <a:ln w="38100" cap="flat" cmpd="sng">
            <a:solidFill>
              <a:schemeClr val="dk1"/>
            </a:solidFill>
            <a:prstDash val="solid"/>
            <a:round/>
            <a:headEnd type="none" w="med" len="med"/>
            <a:tailEnd type="triangle" w="med" len="med"/>
          </a:ln>
        </p:spPr>
      </p:cxnSp>
      <p:cxnSp>
        <p:nvCxnSpPr>
          <p:cNvPr id="510" name="Google Shape;510;p26"/>
          <p:cNvCxnSpPr/>
          <p:nvPr/>
        </p:nvCxnSpPr>
        <p:spPr>
          <a:xfrm>
            <a:off x="7391400" y="1670050"/>
            <a:ext cx="762000" cy="0"/>
          </a:xfrm>
          <a:prstGeom prst="straightConnector1">
            <a:avLst/>
          </a:prstGeom>
          <a:noFill/>
          <a:ln w="38100" cap="flat" cmpd="sng">
            <a:solidFill>
              <a:srgbClr val="FF99CC"/>
            </a:solidFill>
            <a:prstDash val="solid"/>
            <a:round/>
            <a:headEnd type="none" w="med" len="med"/>
            <a:tailEnd type="triangle" w="med" len="med"/>
          </a:ln>
        </p:spPr>
      </p:cxnSp>
      <p:cxnSp>
        <p:nvCxnSpPr>
          <p:cNvPr id="511" name="Google Shape;511;p26"/>
          <p:cNvCxnSpPr/>
          <p:nvPr/>
        </p:nvCxnSpPr>
        <p:spPr>
          <a:xfrm>
            <a:off x="7391400" y="2051050"/>
            <a:ext cx="762000" cy="0"/>
          </a:xfrm>
          <a:prstGeom prst="straightConnector1">
            <a:avLst/>
          </a:prstGeom>
          <a:noFill/>
          <a:ln w="38100" cap="flat" cmpd="sng">
            <a:solidFill>
              <a:srgbClr val="99CCFF"/>
            </a:solidFill>
            <a:prstDash val="solid"/>
            <a:round/>
            <a:headEnd type="none" w="med" len="med"/>
            <a:tailEnd type="triangle" w="med" len="med"/>
          </a:ln>
        </p:spPr>
      </p:cxnSp>
      <p:cxnSp>
        <p:nvCxnSpPr>
          <p:cNvPr id="512" name="Google Shape;512;p26"/>
          <p:cNvCxnSpPr/>
          <p:nvPr/>
        </p:nvCxnSpPr>
        <p:spPr>
          <a:xfrm>
            <a:off x="7391400" y="2508250"/>
            <a:ext cx="762000" cy="0"/>
          </a:xfrm>
          <a:prstGeom prst="straightConnector1">
            <a:avLst/>
          </a:prstGeom>
          <a:noFill/>
          <a:ln w="38100" cap="flat" cmpd="sng">
            <a:solidFill>
              <a:srgbClr val="0066FF"/>
            </a:solidFill>
            <a:prstDash val="solid"/>
            <a:round/>
            <a:headEnd type="none" w="med" len="med"/>
            <a:tailEnd type="triangle" w="med" len="med"/>
          </a:ln>
        </p:spPr>
      </p:cxnSp>
      <p:sp>
        <p:nvSpPr>
          <p:cNvPr id="513" name="Google Shape;513;p26"/>
          <p:cNvSpPr/>
          <p:nvPr/>
        </p:nvSpPr>
        <p:spPr>
          <a:xfrm>
            <a:off x="7010400" y="984250"/>
            <a:ext cx="3581400" cy="18288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4" name="Google Shape;514;p26"/>
          <p:cNvSpPr txBox="1"/>
          <p:nvPr/>
        </p:nvSpPr>
        <p:spPr>
          <a:xfrm>
            <a:off x="2133600" y="5556251"/>
            <a:ext cx="784860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5" name="Google Shape;515;p26"/>
          <p:cNvSpPr txBox="1"/>
          <p:nvPr/>
        </p:nvSpPr>
        <p:spPr>
          <a:xfrm>
            <a:off x="1524000" y="5540376"/>
            <a:ext cx="899160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Individual particles (1 and 2) are accelerated toward the location of the global best solution (Gbest) and the location of their own personal best (Pbest) in the </a:t>
            </a:r>
            <a:r>
              <a:rPr lang="en-US" sz="2000" i="1">
                <a:solidFill>
                  <a:schemeClr val="dk1"/>
                </a:solidFill>
                <a:latin typeface="Calibri"/>
                <a:ea typeface="Calibri"/>
                <a:cs typeface="Calibri"/>
                <a:sym typeface="Calibri"/>
              </a:rPr>
              <a:t>n-</a:t>
            </a:r>
            <a:r>
              <a:rPr lang="en-US" sz="2000">
                <a:solidFill>
                  <a:schemeClr val="dk1"/>
                </a:solidFill>
                <a:latin typeface="Calibri"/>
                <a:ea typeface="Calibri"/>
                <a:cs typeface="Calibri"/>
                <a:sym typeface="Calibri"/>
              </a:rPr>
              <a:t>dimensional space.</a:t>
            </a:r>
            <a:endParaRPr/>
          </a:p>
        </p:txBody>
      </p:sp>
      <p:sp>
        <p:nvSpPr>
          <p:cNvPr id="516" name="Google Shape;516;p26"/>
          <p:cNvSpPr/>
          <p:nvPr/>
        </p:nvSpPr>
        <p:spPr>
          <a:xfrm>
            <a:off x="8001000" y="2889250"/>
            <a:ext cx="2590800" cy="18288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7" name="Google Shape;517;p26"/>
          <p:cNvSpPr/>
          <p:nvPr/>
        </p:nvSpPr>
        <p:spPr>
          <a:xfrm>
            <a:off x="8153400" y="3041650"/>
            <a:ext cx="685800" cy="304800"/>
          </a:xfrm>
          <a:prstGeom prst="ellipse">
            <a:avLst/>
          </a:prstGeom>
          <a:solidFill>
            <a:srgbClr val="CC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18" name="Google Shape;518;p26"/>
          <p:cNvSpPr/>
          <p:nvPr/>
        </p:nvSpPr>
        <p:spPr>
          <a:xfrm>
            <a:off x="8153400" y="3498850"/>
            <a:ext cx="685800" cy="304800"/>
          </a:xfrm>
          <a:prstGeom prst="ellipse">
            <a:avLst/>
          </a:prstGeom>
          <a:solidFill>
            <a:srgbClr val="CCFFCC"/>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19" name="Google Shape;519;p26"/>
          <p:cNvSpPr txBox="1"/>
          <p:nvPr/>
        </p:nvSpPr>
        <p:spPr>
          <a:xfrm>
            <a:off x="8915400" y="3036888"/>
            <a:ext cx="1752600" cy="16049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Particle 1</a:t>
            </a:r>
            <a:endParaRPr/>
          </a:p>
          <a:p>
            <a:pPr marL="0" marR="0" lvl="0" indent="0" algn="l" rtl="0">
              <a:spcBef>
                <a:spcPts val="900"/>
              </a:spcBef>
              <a:spcAft>
                <a:spcPts val="0"/>
              </a:spcAft>
              <a:buNone/>
            </a:pPr>
            <a:r>
              <a:rPr lang="en-US" sz="1800">
                <a:solidFill>
                  <a:schemeClr val="dk1"/>
                </a:solidFill>
                <a:latin typeface="Calibri"/>
                <a:ea typeface="Calibri"/>
                <a:cs typeface="Calibri"/>
                <a:sym typeface="Calibri"/>
              </a:rPr>
              <a:t>Particle 2</a:t>
            </a:r>
            <a:endParaRPr/>
          </a:p>
          <a:p>
            <a:pPr marL="0" marR="0" lvl="0" indent="0" algn="l" rtl="0">
              <a:spcBef>
                <a:spcPts val="900"/>
              </a:spcBef>
              <a:spcAft>
                <a:spcPts val="0"/>
              </a:spcAft>
              <a:buNone/>
            </a:pPr>
            <a:r>
              <a:rPr lang="en-US" sz="1800">
                <a:solidFill>
                  <a:schemeClr val="dk1"/>
                </a:solidFill>
                <a:latin typeface="Calibri"/>
                <a:ea typeface="Calibri"/>
                <a:cs typeface="Calibri"/>
                <a:sym typeface="Calibri"/>
              </a:rPr>
              <a:t>Global best</a:t>
            </a:r>
            <a:endParaRPr/>
          </a:p>
          <a:p>
            <a:pPr marL="0" marR="0" lvl="0" indent="0" algn="l" rtl="0">
              <a:spcBef>
                <a:spcPts val="900"/>
              </a:spcBef>
              <a:spcAft>
                <a:spcPts val="0"/>
              </a:spcAft>
              <a:buNone/>
            </a:pPr>
            <a:r>
              <a:rPr lang="en-US" sz="1800">
                <a:solidFill>
                  <a:schemeClr val="dk1"/>
                </a:solidFill>
                <a:latin typeface="Calibri"/>
                <a:ea typeface="Calibri"/>
                <a:cs typeface="Calibri"/>
                <a:sym typeface="Calibri"/>
              </a:rPr>
              <a:t>Personal best</a:t>
            </a:r>
            <a:endParaRPr/>
          </a:p>
        </p:txBody>
      </p:sp>
      <p:sp>
        <p:nvSpPr>
          <p:cNvPr id="520" name="Google Shape;520;p26"/>
          <p:cNvSpPr/>
          <p:nvPr/>
        </p:nvSpPr>
        <p:spPr>
          <a:xfrm>
            <a:off x="8153400" y="3879850"/>
            <a:ext cx="685800" cy="304800"/>
          </a:xfrm>
          <a:prstGeom prst="ellipse">
            <a:avLst/>
          </a:prstGeom>
          <a:solidFill>
            <a:srgbClr val="FF99CC"/>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21" name="Google Shape;521;p26"/>
          <p:cNvSpPr/>
          <p:nvPr/>
        </p:nvSpPr>
        <p:spPr>
          <a:xfrm>
            <a:off x="8153400" y="4337050"/>
            <a:ext cx="685800" cy="304800"/>
          </a:xfrm>
          <a:prstGeom prst="ellipse">
            <a:avLst/>
          </a:prstGeom>
          <a:solidFill>
            <a:srgbClr val="99CC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5"/>
                                        </p:tgtEl>
                                        <p:attrNameLst>
                                          <p:attrName>style.visibility</p:attrName>
                                        </p:attrNameLst>
                                      </p:cBhvr>
                                      <p:to>
                                        <p:strVal val="visible"/>
                                      </p:to>
                                    </p:set>
                                    <p:animEffect transition="in" filter="fade">
                                      <p:cBhvr>
                                        <p:cTn id="7" dur="500"/>
                                        <p:tgtEl>
                                          <p:spTgt spid="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2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Rate of Convergence Improvement</a:t>
            </a:r>
            <a:endParaRPr/>
          </a:p>
        </p:txBody>
      </p:sp>
      <p:sp>
        <p:nvSpPr>
          <p:cNvPr id="527" name="Google Shape;527;p27"/>
          <p:cNvSpPr txBox="1">
            <a:spLocks noGrp="1"/>
          </p:cNvSpPr>
          <p:nvPr>
            <p:ph type="body" idx="1"/>
          </p:nvPr>
        </p:nvSpPr>
        <p:spPr>
          <a:xfrm>
            <a:off x="1744980" y="1737360"/>
            <a:ext cx="8763000" cy="3962400"/>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0"/>
              </a:spcBef>
              <a:spcAft>
                <a:spcPts val="0"/>
              </a:spcAft>
              <a:buSzPts val="3000"/>
              <a:buNone/>
            </a:pPr>
            <a:r>
              <a:rPr lang="en-US" sz="3000" b="1">
                <a:solidFill>
                  <a:srgbClr val="FF0000"/>
                </a:solidFill>
              </a:rPr>
              <a:t>Inertia weight: </a:t>
            </a:r>
            <a:r>
              <a:rPr lang="en-US" sz="3000"/>
              <a:t>Scaling the previous velocity</a:t>
            </a:r>
            <a:endParaRPr sz="3000" b="1">
              <a:solidFill>
                <a:srgbClr val="FF0000"/>
              </a:solidFill>
            </a:endParaRPr>
          </a:p>
          <a:p>
            <a:pPr marL="91440" lvl="0" indent="0" algn="l" rtl="0">
              <a:lnSpc>
                <a:spcPct val="90000"/>
              </a:lnSpc>
              <a:spcBef>
                <a:spcPts val="1400"/>
              </a:spcBef>
              <a:spcAft>
                <a:spcPts val="0"/>
              </a:spcAft>
              <a:buSzPts val="2000"/>
              <a:buNone/>
            </a:pPr>
            <a:endParaRPr b="1">
              <a:solidFill>
                <a:srgbClr val="FF0000"/>
              </a:solidFill>
            </a:endParaRPr>
          </a:p>
          <a:p>
            <a:pPr marL="91440" lvl="0" indent="0" algn="l" rtl="0">
              <a:lnSpc>
                <a:spcPct val="90000"/>
              </a:lnSpc>
              <a:spcBef>
                <a:spcPts val="1400"/>
              </a:spcBef>
              <a:spcAft>
                <a:spcPts val="0"/>
              </a:spcAft>
              <a:buSzPts val="1900"/>
              <a:buNone/>
            </a:pPr>
            <a:endParaRPr sz="1900" b="1">
              <a:solidFill>
                <a:srgbClr val="FF0000"/>
              </a:solidFill>
            </a:endParaRPr>
          </a:p>
          <a:p>
            <a:pPr marL="91440" lvl="0" indent="-127000" algn="l" rtl="0">
              <a:lnSpc>
                <a:spcPct val="90000"/>
              </a:lnSpc>
              <a:spcBef>
                <a:spcPts val="1400"/>
              </a:spcBef>
              <a:spcAft>
                <a:spcPts val="0"/>
              </a:spcAft>
              <a:buSzPts val="2000"/>
              <a:buChar char=" "/>
            </a:pPr>
            <a:r>
              <a:rPr lang="en-US"/>
              <a:t>Keeps the particle moving in the n the same direction it was originally heading</a:t>
            </a:r>
            <a:endParaRPr/>
          </a:p>
          <a:p>
            <a:pPr marL="91440" lvl="0" indent="-165100" algn="l" rtl="0">
              <a:lnSpc>
                <a:spcPct val="90000"/>
              </a:lnSpc>
              <a:spcBef>
                <a:spcPts val="1400"/>
              </a:spcBef>
              <a:spcAft>
                <a:spcPts val="0"/>
              </a:spcAft>
              <a:buSzPts val="2600"/>
              <a:buChar char=" "/>
            </a:pPr>
            <a:r>
              <a:rPr lang="en-US" sz="2600" b="1">
                <a:solidFill>
                  <a:srgbClr val="00B050"/>
                </a:solidFill>
              </a:rPr>
              <a:t>Control search behavior:</a:t>
            </a:r>
            <a:r>
              <a:rPr lang="en-US" sz="2600">
                <a:solidFill>
                  <a:srgbClr val="00B050"/>
                </a:solidFill>
              </a:rPr>
              <a:t> Lower values speed up convergence, higher values encourage exploring the search space</a:t>
            </a:r>
            <a:endParaRPr/>
          </a:p>
          <a:p>
            <a:pPr marL="91440" lvl="0" indent="-127000" algn="l" rtl="0">
              <a:lnSpc>
                <a:spcPct val="90000"/>
              </a:lnSpc>
              <a:spcBef>
                <a:spcPts val="1400"/>
              </a:spcBef>
              <a:spcAft>
                <a:spcPts val="0"/>
              </a:spcAft>
              <a:buSzPts val="2000"/>
              <a:buChar char=" "/>
            </a:pPr>
            <a:r>
              <a:rPr lang="en-US" i="1"/>
              <a:t>w</a:t>
            </a:r>
            <a:r>
              <a:rPr lang="en-US"/>
              <a:t> is usually between 0.8 and 1.</a:t>
            </a:r>
            <a:endParaRPr/>
          </a:p>
        </p:txBody>
      </p:sp>
      <p:pic>
        <p:nvPicPr>
          <p:cNvPr id="528" name="Google Shape;528;p27"/>
          <p:cNvPicPr preferRelativeResize="0"/>
          <p:nvPr/>
        </p:nvPicPr>
        <p:blipFill rotWithShape="1">
          <a:blip r:embed="rId3">
            <a:alphaModFix/>
          </a:blip>
          <a:srcRect/>
          <a:stretch/>
        </p:blipFill>
        <p:spPr>
          <a:xfrm>
            <a:off x="2634726" y="2254415"/>
            <a:ext cx="6858000" cy="900153"/>
          </a:xfrm>
          <a:prstGeom prst="rect">
            <a:avLst/>
          </a:prstGeom>
          <a:noFill/>
          <a:ln>
            <a:noFill/>
          </a:ln>
        </p:spPr>
      </p:pic>
      <p:cxnSp>
        <p:nvCxnSpPr>
          <p:cNvPr id="529" name="Google Shape;529;p27"/>
          <p:cNvCxnSpPr/>
          <p:nvPr/>
        </p:nvCxnSpPr>
        <p:spPr>
          <a:xfrm rot="5400000">
            <a:off x="3783732" y="2322525"/>
            <a:ext cx="381000" cy="1588"/>
          </a:xfrm>
          <a:prstGeom prst="straightConnector1">
            <a:avLst/>
          </a:prstGeom>
          <a:noFill/>
          <a:ln w="28575" cap="flat" cmpd="sng">
            <a:solidFill>
              <a:srgbClr val="C00000"/>
            </a:solidFill>
            <a:prstDash val="solid"/>
            <a:round/>
            <a:headEnd type="none" w="sm" len="sm"/>
            <a:tailEnd type="stealth" w="med" len="med"/>
          </a:ln>
        </p:spPr>
      </p:cxnSp>
      <p:sp>
        <p:nvSpPr>
          <p:cNvPr id="530" name="Google Shape;530;p27"/>
          <p:cNvSpPr/>
          <p:nvPr/>
        </p:nvSpPr>
        <p:spPr>
          <a:xfrm>
            <a:off x="3782938" y="2534641"/>
            <a:ext cx="381000" cy="388834"/>
          </a:xfrm>
          <a:prstGeom prst="ellipse">
            <a:avLst/>
          </a:prstGeom>
          <a:solidFill>
            <a:srgbClr val="13CD1C">
              <a:alpha val="11764"/>
            </a:srgbClr>
          </a:solidFill>
          <a:ln w="158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1" name="Google Shape;531;p27"/>
          <p:cNvSpPr txBox="1"/>
          <p:nvPr/>
        </p:nvSpPr>
        <p:spPr>
          <a:xfrm>
            <a:off x="1828800" y="4906956"/>
            <a:ext cx="8469852" cy="1828800"/>
          </a:xfrm>
          <a:prstGeom prst="rect">
            <a:avLst/>
          </a:prstGeom>
          <a:noFill/>
          <a:ln>
            <a:noFill/>
          </a:ln>
        </p:spPr>
        <p:txBody>
          <a:bodyPr spcFirstLastPara="1" wrap="square" lIns="91425" tIns="45700" rIns="91425" bIns="45700" anchor="t" anchorCtr="0">
            <a:normAutofit/>
          </a:bodyPr>
          <a:lstStyle/>
          <a:p>
            <a:pPr marL="320040" marR="0" lvl="0" indent="-320040" algn="l" rtl="0">
              <a:spcBef>
                <a:spcPts val="0"/>
              </a:spcBef>
              <a:spcAft>
                <a:spcPts val="0"/>
              </a:spcAft>
              <a:buClr>
                <a:srgbClr val="FF0000"/>
              </a:buClr>
              <a:buSzPts val="2030"/>
              <a:buFont typeface="Noto Sans Symbols"/>
              <a:buChar char="⬛"/>
            </a:pPr>
            <a:r>
              <a:rPr lang="en-US" sz="2900" b="0">
                <a:solidFill>
                  <a:schemeClr val="dk1"/>
                </a:solidFill>
                <a:latin typeface="Calibri"/>
                <a:ea typeface="Calibri"/>
                <a:cs typeface="Calibri"/>
                <a:sym typeface="Calibri"/>
              </a:rPr>
              <a:t>can be decreased over time:</a:t>
            </a:r>
            <a:endParaRPr/>
          </a:p>
          <a:p>
            <a:pPr marL="640080" marR="0" lvl="1" indent="-274320" algn="l" rtl="0">
              <a:spcBef>
                <a:spcPts val="550"/>
              </a:spcBef>
              <a:spcAft>
                <a:spcPts val="0"/>
              </a:spcAft>
              <a:buClr>
                <a:schemeClr val="accent1"/>
              </a:buClr>
              <a:buSzPts val="1820"/>
              <a:buFont typeface="Noto Sans Symbols"/>
              <a:buChar char="🞑"/>
            </a:pPr>
            <a:r>
              <a:rPr lang="en-US" sz="2600" b="0" i="0" u="none" strike="noStrike" cap="none">
                <a:solidFill>
                  <a:schemeClr val="dk1"/>
                </a:solidFill>
                <a:latin typeface="Calibri"/>
                <a:ea typeface="Calibri"/>
                <a:cs typeface="Calibri"/>
                <a:sym typeface="Calibri"/>
              </a:rPr>
              <a:t>Linear [0.9 to 0.4]</a:t>
            </a:r>
            <a:endParaRPr/>
          </a:p>
          <a:p>
            <a:pPr marL="640080" marR="0" lvl="1" indent="-274320" algn="l" rtl="0">
              <a:spcBef>
                <a:spcPts val="550"/>
              </a:spcBef>
              <a:spcAft>
                <a:spcPts val="0"/>
              </a:spcAft>
              <a:buClr>
                <a:schemeClr val="accent1"/>
              </a:buClr>
              <a:buSzPts val="1820"/>
              <a:buFont typeface="Noto Sans Symbols"/>
              <a:buChar char="🞑"/>
            </a:pPr>
            <a:r>
              <a:rPr lang="en-US" sz="2600" b="0" i="0" u="none" strike="noStrike" cap="none">
                <a:solidFill>
                  <a:schemeClr val="dk1"/>
                </a:solidFill>
                <a:latin typeface="Calibri"/>
                <a:ea typeface="Calibri"/>
                <a:cs typeface="Calibri"/>
                <a:sym typeface="Calibri"/>
              </a:rPr>
              <a:t>Nonlinear</a:t>
            </a:r>
            <a:endParaRPr/>
          </a:p>
        </p:txBody>
      </p:sp>
      <p:pic>
        <p:nvPicPr>
          <p:cNvPr id="532" name="Google Shape;532;p27"/>
          <p:cNvPicPr preferRelativeResize="0"/>
          <p:nvPr/>
        </p:nvPicPr>
        <p:blipFill rotWithShape="1">
          <a:blip r:embed="rId4">
            <a:alphaModFix/>
          </a:blip>
          <a:srcRect/>
          <a:stretch/>
        </p:blipFill>
        <p:spPr>
          <a:xfrm>
            <a:off x="6607689" y="5360877"/>
            <a:ext cx="1176597" cy="819150"/>
          </a:xfrm>
          <a:prstGeom prst="rect">
            <a:avLst/>
          </a:prstGeom>
          <a:noFill/>
          <a:ln w="9525" cap="flat" cmpd="sng">
            <a:solidFill>
              <a:srgbClr val="FF0000"/>
            </a:solidFill>
            <a:prstDash val="solid"/>
            <a:miter lim="800000"/>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0"/>
                                        </p:tgtEl>
                                        <p:attrNameLst>
                                          <p:attrName>style.visibility</p:attrName>
                                        </p:attrNameLst>
                                      </p:cBhvr>
                                      <p:to>
                                        <p:strVal val="visible"/>
                                      </p:to>
                                    </p:set>
                                    <p:animEffect transition="in" filter="fade">
                                      <p:cBhvr>
                                        <p:cTn id="7" dur="1000"/>
                                        <p:tgtEl>
                                          <p:spTgt spid="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28"/>
          <p:cNvSpPr/>
          <p:nvPr/>
        </p:nvSpPr>
        <p:spPr>
          <a:xfrm>
            <a:off x="1524001" y="655122"/>
            <a:ext cx="184731" cy="369332"/>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538" name="Google Shape;538;p28"/>
          <p:cNvPicPr preferRelativeResize="0"/>
          <p:nvPr/>
        </p:nvPicPr>
        <p:blipFill rotWithShape="1">
          <a:blip r:embed="rId3">
            <a:alphaModFix/>
          </a:blip>
          <a:srcRect/>
          <a:stretch/>
        </p:blipFill>
        <p:spPr>
          <a:xfrm>
            <a:off x="1524000" y="1790698"/>
            <a:ext cx="8153402" cy="40767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29"/>
          <p:cNvSpPr/>
          <p:nvPr/>
        </p:nvSpPr>
        <p:spPr>
          <a:xfrm>
            <a:off x="1524001" y="655122"/>
            <a:ext cx="184731" cy="369332"/>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545" name="Google Shape;545;p29"/>
          <p:cNvPicPr preferRelativeResize="0"/>
          <p:nvPr/>
        </p:nvPicPr>
        <p:blipFill rotWithShape="1">
          <a:blip r:embed="rId3">
            <a:alphaModFix/>
          </a:blip>
          <a:srcRect/>
          <a:stretch/>
        </p:blipFill>
        <p:spPr>
          <a:xfrm>
            <a:off x="2855036" y="266582"/>
            <a:ext cx="4727575" cy="601821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1680049" y="897341"/>
            <a:ext cx="8534400" cy="7588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7B9899"/>
              </a:buClr>
              <a:buSzPts val="4800"/>
              <a:buFont typeface="Calibri"/>
              <a:buNone/>
            </a:pPr>
            <a:r>
              <a:rPr lang="en-US">
                <a:solidFill>
                  <a:srgbClr val="7B9899"/>
                </a:solidFill>
              </a:rPr>
              <a:t>Examples of Swarms in Nature:</a:t>
            </a:r>
            <a:endParaRPr/>
          </a:p>
        </p:txBody>
      </p:sp>
      <p:sp>
        <p:nvSpPr>
          <p:cNvPr id="152" name="Google Shape;152;p3"/>
          <p:cNvSpPr txBox="1">
            <a:spLocks noGrp="1"/>
          </p:cNvSpPr>
          <p:nvPr>
            <p:ph type="body" idx="1"/>
          </p:nvPr>
        </p:nvSpPr>
        <p:spPr>
          <a:xfrm>
            <a:off x="1557219" y="1868370"/>
            <a:ext cx="8504238" cy="4572000"/>
          </a:xfrm>
          <a:prstGeom prst="rect">
            <a:avLst/>
          </a:prstGeom>
          <a:noFill/>
          <a:ln>
            <a:noFill/>
          </a:ln>
        </p:spPr>
        <p:txBody>
          <a:bodyPr spcFirstLastPara="1" wrap="square" lIns="0" tIns="45700" rIns="0" bIns="45700" anchor="t" anchorCtr="0">
            <a:normAutofit/>
          </a:bodyPr>
          <a:lstStyle/>
          <a:p>
            <a:pPr marL="91440" lvl="0" indent="-152400" algn="l" rtl="0">
              <a:lnSpc>
                <a:spcPct val="90000"/>
              </a:lnSpc>
              <a:spcBef>
                <a:spcPts val="0"/>
              </a:spcBef>
              <a:spcAft>
                <a:spcPts val="0"/>
              </a:spcAft>
              <a:buSzPts val="2400"/>
              <a:buChar char=" "/>
            </a:pPr>
            <a:r>
              <a:rPr lang="en-US" sz="2400"/>
              <a:t>Classic Example:  Swarm of Bees</a:t>
            </a:r>
            <a:endParaRPr/>
          </a:p>
          <a:p>
            <a:pPr marL="91440" lvl="0" indent="-152400" algn="l" rtl="0">
              <a:lnSpc>
                <a:spcPct val="90000"/>
              </a:lnSpc>
              <a:spcBef>
                <a:spcPts val="1400"/>
              </a:spcBef>
              <a:spcAft>
                <a:spcPts val="0"/>
              </a:spcAft>
              <a:buSzPts val="2400"/>
              <a:buChar char=" "/>
            </a:pPr>
            <a:r>
              <a:rPr lang="en-US" sz="2400"/>
              <a:t>Can be extended to other similar systems:</a:t>
            </a:r>
            <a:endParaRPr/>
          </a:p>
          <a:p>
            <a:pPr marL="384048" lvl="1" indent="-182880" algn="l" rtl="0">
              <a:lnSpc>
                <a:spcPct val="90000"/>
              </a:lnSpc>
              <a:spcBef>
                <a:spcPts val="400"/>
              </a:spcBef>
              <a:spcAft>
                <a:spcPts val="0"/>
              </a:spcAft>
              <a:buSzPts val="2400"/>
              <a:buChar char="◦"/>
            </a:pPr>
            <a:r>
              <a:rPr lang="en-US" sz="2400"/>
              <a:t>Ant colony</a:t>
            </a:r>
            <a:endParaRPr/>
          </a:p>
          <a:p>
            <a:pPr marL="566928" lvl="2" indent="-182880" algn="l" rtl="0">
              <a:lnSpc>
                <a:spcPct val="90000"/>
              </a:lnSpc>
              <a:spcBef>
                <a:spcPts val="600"/>
              </a:spcBef>
              <a:spcAft>
                <a:spcPts val="0"/>
              </a:spcAft>
              <a:buSzPts val="2400"/>
              <a:buChar char="◦"/>
            </a:pPr>
            <a:r>
              <a:rPr lang="en-US" sz="2400"/>
              <a:t>Agents: ants</a:t>
            </a:r>
            <a:endParaRPr/>
          </a:p>
          <a:p>
            <a:pPr marL="384048" lvl="1" indent="-182880" algn="l" rtl="0">
              <a:lnSpc>
                <a:spcPct val="90000"/>
              </a:lnSpc>
              <a:spcBef>
                <a:spcPts val="600"/>
              </a:spcBef>
              <a:spcAft>
                <a:spcPts val="0"/>
              </a:spcAft>
              <a:buSzPts val="2400"/>
              <a:buChar char="◦"/>
            </a:pPr>
            <a:r>
              <a:rPr lang="en-US" sz="2400"/>
              <a:t>Flock of birds</a:t>
            </a:r>
            <a:endParaRPr/>
          </a:p>
          <a:p>
            <a:pPr marL="566928" lvl="2" indent="-182880" algn="l" rtl="0">
              <a:lnSpc>
                <a:spcPct val="90000"/>
              </a:lnSpc>
              <a:spcBef>
                <a:spcPts val="600"/>
              </a:spcBef>
              <a:spcAft>
                <a:spcPts val="0"/>
              </a:spcAft>
              <a:buSzPts val="2400"/>
              <a:buChar char="◦"/>
            </a:pPr>
            <a:r>
              <a:rPr lang="en-US" sz="2400"/>
              <a:t>Agents: birds</a:t>
            </a:r>
            <a:endParaRPr/>
          </a:p>
          <a:p>
            <a:pPr marL="384048" lvl="1" indent="-182880" algn="l" rtl="0">
              <a:lnSpc>
                <a:spcPct val="90000"/>
              </a:lnSpc>
              <a:spcBef>
                <a:spcPts val="600"/>
              </a:spcBef>
              <a:spcAft>
                <a:spcPts val="0"/>
              </a:spcAft>
              <a:buSzPts val="2400"/>
              <a:buChar char="◦"/>
            </a:pPr>
            <a:r>
              <a:rPr lang="en-US" sz="2400"/>
              <a:t>Traffic</a:t>
            </a:r>
            <a:endParaRPr/>
          </a:p>
          <a:p>
            <a:pPr marL="566928" lvl="2" indent="-182880" algn="l" rtl="0">
              <a:lnSpc>
                <a:spcPct val="90000"/>
              </a:lnSpc>
              <a:spcBef>
                <a:spcPts val="600"/>
              </a:spcBef>
              <a:spcAft>
                <a:spcPts val="0"/>
              </a:spcAft>
              <a:buSzPts val="2400"/>
              <a:buChar char="◦"/>
            </a:pPr>
            <a:r>
              <a:rPr lang="en-US" sz="2400"/>
              <a:t>Agents: cars</a:t>
            </a:r>
            <a:endParaRPr/>
          </a:p>
          <a:p>
            <a:pPr marL="384048" lvl="1" indent="-182880" algn="l" rtl="0">
              <a:lnSpc>
                <a:spcPct val="90000"/>
              </a:lnSpc>
              <a:spcBef>
                <a:spcPts val="600"/>
              </a:spcBef>
              <a:spcAft>
                <a:spcPts val="0"/>
              </a:spcAft>
              <a:buSzPts val="2400"/>
              <a:buChar char="◦"/>
            </a:pPr>
            <a:r>
              <a:rPr lang="en-US" sz="2400"/>
              <a:t>Crowd</a:t>
            </a:r>
            <a:endParaRPr/>
          </a:p>
          <a:p>
            <a:pPr marL="566928" lvl="2" indent="-182880" algn="l" rtl="0">
              <a:lnSpc>
                <a:spcPct val="90000"/>
              </a:lnSpc>
              <a:spcBef>
                <a:spcPts val="600"/>
              </a:spcBef>
              <a:spcAft>
                <a:spcPts val="0"/>
              </a:spcAft>
              <a:buSzPts val="2400"/>
              <a:buChar char="◦"/>
            </a:pPr>
            <a:r>
              <a:rPr lang="en-US" sz="2400"/>
              <a:t>Agents: humans</a:t>
            </a:r>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320"/>
              <a:buFont typeface="Calibri"/>
              <a:buNone/>
            </a:pPr>
            <a:br>
              <a:rPr lang="en-US" sz="4320" b="1"/>
            </a:br>
            <a:br>
              <a:rPr lang="en-US" sz="4320" b="1"/>
            </a:br>
            <a:br>
              <a:rPr lang="en-US" sz="4320" b="1"/>
            </a:br>
            <a:br>
              <a:rPr lang="en-US" sz="4320" b="1"/>
            </a:br>
            <a:r>
              <a:rPr lang="en-US" sz="3240" b="1"/>
              <a:t>SI system properties:</a:t>
            </a:r>
            <a:endParaRPr sz="4320"/>
          </a:p>
        </p:txBody>
      </p:sp>
      <p:sp>
        <p:nvSpPr>
          <p:cNvPr id="158" name="Google Shape;158;p4"/>
          <p:cNvSpPr txBox="1">
            <a:spLocks noGrp="1"/>
          </p:cNvSpPr>
          <p:nvPr>
            <p:ph type="body" idx="1"/>
          </p:nvPr>
        </p:nvSpPr>
        <p:spPr>
          <a:xfrm>
            <a:off x="1320658" y="1882018"/>
            <a:ext cx="8504238" cy="4035425"/>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Char char=" "/>
            </a:pPr>
            <a:r>
              <a:rPr lang="en-US"/>
              <a:t>It is composed of many </a:t>
            </a:r>
            <a:r>
              <a:rPr lang="en-US">
                <a:solidFill>
                  <a:srgbClr val="FF0000"/>
                </a:solidFill>
              </a:rPr>
              <a:t>individuals</a:t>
            </a:r>
            <a:r>
              <a:rPr lang="en-US"/>
              <a:t>.</a:t>
            </a:r>
            <a:endParaRPr/>
          </a:p>
          <a:p>
            <a:pPr marL="91440" lvl="0" indent="-127000" algn="l" rtl="0">
              <a:lnSpc>
                <a:spcPct val="90000"/>
              </a:lnSpc>
              <a:spcBef>
                <a:spcPts val="1400"/>
              </a:spcBef>
              <a:spcAft>
                <a:spcPts val="0"/>
              </a:spcAft>
              <a:buSzPts val="2000"/>
              <a:buChar char=" "/>
            </a:pPr>
            <a:r>
              <a:rPr lang="en-US"/>
              <a:t>The individuals are relatively </a:t>
            </a:r>
            <a:r>
              <a:rPr lang="en-US">
                <a:solidFill>
                  <a:srgbClr val="FF0000"/>
                </a:solidFill>
              </a:rPr>
              <a:t>homogeneous</a:t>
            </a:r>
            <a:r>
              <a:rPr lang="en-US"/>
              <a:t> .</a:t>
            </a:r>
            <a:endParaRPr/>
          </a:p>
          <a:p>
            <a:pPr marL="91440" lvl="0" indent="-127000" algn="l" rtl="0">
              <a:lnSpc>
                <a:spcPct val="90000"/>
              </a:lnSpc>
              <a:spcBef>
                <a:spcPts val="1400"/>
              </a:spcBef>
              <a:spcAft>
                <a:spcPts val="0"/>
              </a:spcAft>
              <a:buSzPts val="2000"/>
              <a:buChar char=" "/>
            </a:pPr>
            <a:r>
              <a:rPr lang="en-US"/>
              <a:t>The </a:t>
            </a:r>
            <a:r>
              <a:rPr lang="en-US">
                <a:solidFill>
                  <a:srgbClr val="FF0000"/>
                </a:solidFill>
              </a:rPr>
              <a:t>interactions</a:t>
            </a:r>
            <a:r>
              <a:rPr lang="en-US"/>
              <a:t> among individuals are based on simple </a:t>
            </a:r>
            <a:r>
              <a:rPr lang="en-US">
                <a:solidFill>
                  <a:srgbClr val="FF0000"/>
                </a:solidFill>
              </a:rPr>
              <a:t>behavioral rules</a:t>
            </a:r>
            <a:r>
              <a:rPr lang="en-US"/>
              <a:t>.</a:t>
            </a:r>
            <a:endParaRPr/>
          </a:p>
          <a:p>
            <a:pPr marL="91440" lvl="0" indent="-127000" algn="l" rtl="0">
              <a:lnSpc>
                <a:spcPct val="90000"/>
              </a:lnSpc>
              <a:spcBef>
                <a:spcPts val="1400"/>
              </a:spcBef>
              <a:spcAft>
                <a:spcPts val="0"/>
              </a:spcAft>
              <a:buSzPts val="2000"/>
              <a:buChar char=" "/>
            </a:pPr>
            <a:r>
              <a:rPr lang="en-US"/>
              <a:t>The </a:t>
            </a:r>
            <a:r>
              <a:rPr lang="en-US">
                <a:solidFill>
                  <a:srgbClr val="FF0000"/>
                </a:solidFill>
              </a:rPr>
              <a:t>overall behavior </a:t>
            </a:r>
            <a:r>
              <a:rPr lang="en-US"/>
              <a:t>of the system results from the interactions of individuals with each other and with their environment.</a:t>
            </a:r>
            <a:endParaRPr/>
          </a:p>
          <a:p>
            <a:pPr marL="91440" lvl="0" indent="0" algn="l" rtl="0">
              <a:lnSpc>
                <a:spcPct val="90000"/>
              </a:lnSpc>
              <a:spcBef>
                <a:spcPts val="1400"/>
              </a:spcBef>
              <a:spcAft>
                <a:spcPts val="0"/>
              </a:spcAft>
              <a:buSzPts val="20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5"/>
          <p:cNvPicPr preferRelativeResize="0">
            <a:picLocks noGrp="1"/>
          </p:cNvPicPr>
          <p:nvPr>
            <p:ph type="body" idx="1"/>
          </p:nvPr>
        </p:nvPicPr>
        <p:blipFill rotWithShape="1">
          <a:blip r:embed="rId3">
            <a:alphaModFix/>
          </a:blip>
          <a:srcRect/>
          <a:stretch/>
        </p:blipFill>
        <p:spPr>
          <a:xfrm>
            <a:off x="2060812" y="3623102"/>
            <a:ext cx="3790547" cy="2565985"/>
          </a:xfrm>
          <a:prstGeom prst="rect">
            <a:avLst/>
          </a:prstGeom>
          <a:noFill/>
          <a:ln>
            <a:noFill/>
          </a:ln>
        </p:spPr>
      </p:pic>
      <p:sp>
        <p:nvSpPr>
          <p:cNvPr id="164" name="Google Shape;164;p5"/>
          <p:cNvSpPr/>
          <p:nvPr/>
        </p:nvSpPr>
        <p:spPr>
          <a:xfrm>
            <a:off x="1524001" y="655122"/>
            <a:ext cx="184731" cy="369332"/>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p5"/>
          <p:cNvSpPr txBox="1"/>
          <p:nvPr/>
        </p:nvSpPr>
        <p:spPr>
          <a:xfrm>
            <a:off x="608138" y="1837998"/>
            <a:ext cx="10931855" cy="178510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Arial"/>
                <a:ea typeface="Arial"/>
                <a:cs typeface="Arial"/>
                <a:sym typeface="Arial"/>
              </a:rPr>
              <a:t>1) Particle swarm optimization (PSO) is a population (swarm intelligence) based on stochastic optimization algorithms to find a solution and then solve an optimization problem in a search space. </a:t>
            </a:r>
            <a:endParaRPr/>
          </a:p>
          <a:p>
            <a:pPr marL="0" marR="0" lvl="0" indent="0" algn="l" rtl="0">
              <a:spcBef>
                <a:spcPts val="1000"/>
              </a:spcBef>
              <a:spcAft>
                <a:spcPts val="0"/>
              </a:spcAft>
              <a:buNone/>
            </a:pPr>
            <a:r>
              <a:rPr lang="en-US" sz="2000">
                <a:solidFill>
                  <a:schemeClr val="dk1"/>
                </a:solidFill>
                <a:latin typeface="Arial"/>
                <a:ea typeface="Arial"/>
                <a:cs typeface="Arial"/>
                <a:sym typeface="Arial"/>
              </a:rPr>
              <a:t>2) It has been developed by Eberhart and Kennedy in 1995, inspired by social behavior of bird flocking or fish schooling. </a:t>
            </a:r>
            <a:endParaRPr/>
          </a:p>
        </p:txBody>
      </p:sp>
      <p:pic>
        <p:nvPicPr>
          <p:cNvPr id="166" name="Google Shape;166;p5"/>
          <p:cNvPicPr preferRelativeResize="0">
            <a:picLocks noGrp="1"/>
          </p:cNvPicPr>
          <p:nvPr>
            <p:ph type="body" idx="2"/>
          </p:nvPr>
        </p:nvPicPr>
        <p:blipFill rotWithShape="1">
          <a:blip r:embed="rId4">
            <a:alphaModFix/>
          </a:blip>
          <a:srcRect/>
          <a:stretch/>
        </p:blipFill>
        <p:spPr>
          <a:xfrm>
            <a:off x="6537277" y="3472514"/>
            <a:ext cx="2640867" cy="2867160"/>
          </a:xfrm>
          <a:prstGeom prst="rect">
            <a:avLst/>
          </a:prstGeom>
          <a:noFill/>
          <a:ln>
            <a:noFill/>
          </a:ln>
        </p:spPr>
      </p:pic>
      <p:sp>
        <p:nvSpPr>
          <p:cNvPr id="167" name="Google Shape;167;p5"/>
          <p:cNvSpPr/>
          <p:nvPr/>
        </p:nvSpPr>
        <p:spPr>
          <a:xfrm>
            <a:off x="1616366" y="6396335"/>
            <a:ext cx="89154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lt1"/>
                </a:solidFill>
                <a:latin typeface="Calibri"/>
                <a:ea typeface="Calibri"/>
                <a:cs typeface="Calibri"/>
                <a:sym typeface="Calibri"/>
              </a:rPr>
              <a:t>How can birds or fish exhibit such a coordinated collective behavior?</a:t>
            </a:r>
            <a:endParaRPr/>
          </a:p>
        </p:txBody>
      </p:sp>
      <p:sp>
        <p:nvSpPr>
          <p:cNvPr id="168" name="Google Shape;168;p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Particle Swarm Optimization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Particle Swarm Optimization </a:t>
            </a:r>
            <a:endParaRPr/>
          </a:p>
        </p:txBody>
      </p:sp>
      <p:sp>
        <p:nvSpPr>
          <p:cNvPr id="174" name="Google Shape;174;p6"/>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152400" algn="l" rtl="0">
              <a:lnSpc>
                <a:spcPct val="90000"/>
              </a:lnSpc>
              <a:spcBef>
                <a:spcPts val="0"/>
              </a:spcBef>
              <a:spcAft>
                <a:spcPts val="0"/>
              </a:spcAft>
              <a:buSzPts val="2400"/>
              <a:buFont typeface="Noto Sans Symbols"/>
              <a:buChar char="▪"/>
            </a:pPr>
            <a:r>
              <a:rPr lang="en-US" sz="2400"/>
              <a:t>Particle Swarm Optimization:</a:t>
            </a:r>
            <a:endParaRPr/>
          </a:p>
          <a:p>
            <a:pPr marL="384048" lvl="1" indent="-182880" algn="l" rtl="0">
              <a:lnSpc>
                <a:spcPct val="90000"/>
              </a:lnSpc>
              <a:spcBef>
                <a:spcPts val="400"/>
              </a:spcBef>
              <a:spcAft>
                <a:spcPts val="0"/>
              </a:spcAft>
              <a:buSzPts val="2400"/>
              <a:buFont typeface="Noto Sans Symbols"/>
              <a:buChar char="▪"/>
            </a:pPr>
            <a:r>
              <a:rPr lang="en-US" sz="2400"/>
              <a:t>Introduced by Kennedy &amp; Eberhart 1995</a:t>
            </a:r>
            <a:endParaRPr/>
          </a:p>
          <a:p>
            <a:pPr marL="384048" lvl="1" indent="-182880" algn="l" rtl="0">
              <a:lnSpc>
                <a:spcPct val="90000"/>
              </a:lnSpc>
              <a:spcBef>
                <a:spcPts val="600"/>
              </a:spcBef>
              <a:spcAft>
                <a:spcPts val="0"/>
              </a:spcAft>
              <a:buSzPts val="2400"/>
              <a:buFont typeface="Noto Sans Symbols"/>
              <a:buChar char="▪"/>
            </a:pPr>
            <a:r>
              <a:rPr lang="en-US" sz="2400"/>
              <a:t>Inspired by social behavior of birds and shoals of fish</a:t>
            </a:r>
            <a:endParaRPr/>
          </a:p>
          <a:p>
            <a:pPr marL="384048" lvl="1" indent="-182880" algn="l" rtl="0">
              <a:lnSpc>
                <a:spcPct val="90000"/>
              </a:lnSpc>
              <a:spcBef>
                <a:spcPts val="600"/>
              </a:spcBef>
              <a:spcAft>
                <a:spcPts val="0"/>
              </a:spcAft>
              <a:buSzPts val="2400"/>
              <a:buFont typeface="Noto Sans Symbols"/>
              <a:buChar char="▪"/>
            </a:pPr>
            <a:r>
              <a:rPr lang="en-US" sz="2400"/>
              <a:t>Swarm intelligence-based optimization</a:t>
            </a:r>
            <a:endParaRPr/>
          </a:p>
          <a:p>
            <a:pPr marL="384048" lvl="1" indent="-182880" algn="l" rtl="0">
              <a:lnSpc>
                <a:spcPct val="90000"/>
              </a:lnSpc>
              <a:spcBef>
                <a:spcPts val="600"/>
              </a:spcBef>
              <a:spcAft>
                <a:spcPts val="0"/>
              </a:spcAft>
              <a:buSzPts val="2400"/>
              <a:buFont typeface="Noto Sans Symbols"/>
              <a:buChar char="▪"/>
            </a:pPr>
            <a:r>
              <a:rPr lang="en-US" sz="2400"/>
              <a:t>Nondeterministic</a:t>
            </a:r>
            <a:endParaRPr/>
          </a:p>
          <a:p>
            <a:pPr marL="384048" lvl="1" indent="-182880" algn="l" rtl="0">
              <a:lnSpc>
                <a:spcPct val="90000"/>
              </a:lnSpc>
              <a:spcBef>
                <a:spcPts val="600"/>
              </a:spcBef>
              <a:spcAft>
                <a:spcPts val="0"/>
              </a:spcAft>
              <a:buSzPts val="2400"/>
              <a:buFont typeface="Noto Sans Symbols"/>
              <a:buChar char="▪"/>
            </a:pPr>
            <a:r>
              <a:rPr lang="en-US" sz="2400"/>
              <a:t>Population-based optimization</a:t>
            </a:r>
            <a:endParaRPr/>
          </a:p>
          <a:p>
            <a:pPr marL="384048" lvl="1" indent="-182880" algn="l" rtl="0">
              <a:lnSpc>
                <a:spcPct val="90000"/>
              </a:lnSpc>
              <a:spcBef>
                <a:spcPts val="600"/>
              </a:spcBef>
              <a:spcAft>
                <a:spcPts val="0"/>
              </a:spcAft>
              <a:buSzPts val="2400"/>
              <a:buFont typeface="Noto Sans Symbols"/>
              <a:buChar char="▪"/>
            </a:pPr>
            <a:r>
              <a:rPr lang="en-US" sz="2400"/>
              <a:t>Performance comparable to Genetic algorithms</a:t>
            </a:r>
            <a:endParaRPr/>
          </a:p>
          <a:p>
            <a:pPr marL="566928" lvl="2" indent="-93980" algn="l" rtl="0">
              <a:lnSpc>
                <a:spcPct val="90000"/>
              </a:lnSpc>
              <a:spcBef>
                <a:spcPts val="600"/>
              </a:spcBef>
              <a:spcAft>
                <a:spcPts val="0"/>
              </a:spcAft>
              <a:buSzPts val="14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Particle Swarm Optimization </a:t>
            </a:r>
            <a:endParaRPr/>
          </a:p>
        </p:txBody>
      </p:sp>
      <p:sp>
        <p:nvSpPr>
          <p:cNvPr id="180" name="Google Shape;180;p7"/>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152400" algn="l" rtl="0">
              <a:lnSpc>
                <a:spcPct val="90000"/>
              </a:lnSpc>
              <a:spcBef>
                <a:spcPts val="0"/>
              </a:spcBef>
              <a:spcAft>
                <a:spcPts val="0"/>
              </a:spcAft>
              <a:buSzPts val="2400"/>
              <a:buFont typeface="Noto Sans Symbols"/>
              <a:buChar char="▪"/>
            </a:pPr>
            <a:r>
              <a:rPr lang="en-US" sz="2400"/>
              <a:t>Particle Swarm Optimization:</a:t>
            </a:r>
            <a:endParaRPr/>
          </a:p>
          <a:p>
            <a:pPr marL="384048" lvl="1" indent="-182880" algn="l" rtl="0">
              <a:lnSpc>
                <a:spcPct val="90000"/>
              </a:lnSpc>
              <a:spcBef>
                <a:spcPts val="400"/>
              </a:spcBef>
              <a:spcAft>
                <a:spcPts val="0"/>
              </a:spcAft>
              <a:buSzPts val="2400"/>
              <a:buFont typeface="Noto Sans Symbols"/>
              <a:buChar char="▪"/>
            </a:pPr>
            <a:r>
              <a:rPr lang="en-US" sz="2400"/>
              <a:t>A swarm of n particles (individuals) communicate directly or indirectly  with one another using search directions (gradients)</a:t>
            </a:r>
            <a:endParaRPr/>
          </a:p>
          <a:p>
            <a:pPr marL="384048" lvl="1" indent="-182880" algn="l" rtl="0">
              <a:lnSpc>
                <a:spcPct val="90000"/>
              </a:lnSpc>
              <a:spcBef>
                <a:spcPts val="600"/>
              </a:spcBef>
              <a:spcAft>
                <a:spcPts val="0"/>
              </a:spcAft>
              <a:buSzPts val="2400"/>
              <a:buFont typeface="Noto Sans Symbols"/>
              <a:buChar char="▪"/>
            </a:pPr>
            <a:r>
              <a:rPr lang="en-US" sz="2400"/>
              <a:t>The algorithm adopted uses a set of particles flying over a search space to locate a global optimum</a:t>
            </a:r>
            <a:endParaRPr/>
          </a:p>
          <a:p>
            <a:pPr marL="384048" lvl="1" indent="-182880" algn="l" rtl="0">
              <a:lnSpc>
                <a:spcPct val="90000"/>
              </a:lnSpc>
              <a:spcBef>
                <a:spcPts val="600"/>
              </a:spcBef>
              <a:spcAft>
                <a:spcPts val="0"/>
              </a:spcAft>
              <a:buSzPts val="2400"/>
              <a:buFont typeface="Noto Sans Symbols"/>
              <a:buChar char="▪"/>
            </a:pPr>
            <a:r>
              <a:rPr lang="en-US" sz="2400"/>
              <a:t>During an iteration of PSO, each particle updates its position according to its previous experience and the experience of its neighbors.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Particle Swarm Optimization </a:t>
            </a:r>
            <a:endParaRPr/>
          </a:p>
        </p:txBody>
      </p:sp>
      <p:sp>
        <p:nvSpPr>
          <p:cNvPr id="186" name="Google Shape;186;p8"/>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152400" algn="l" rtl="0">
              <a:lnSpc>
                <a:spcPct val="90000"/>
              </a:lnSpc>
              <a:spcBef>
                <a:spcPts val="0"/>
              </a:spcBef>
              <a:spcAft>
                <a:spcPts val="0"/>
              </a:spcAft>
              <a:buSzPts val="2400"/>
              <a:buFont typeface="Noto Sans Symbols"/>
              <a:buChar char="▪"/>
            </a:pPr>
            <a:r>
              <a:rPr lang="en-US" sz="2400"/>
              <a:t>A particle composed of three vectors </a:t>
            </a:r>
            <a:endParaRPr sz="2400"/>
          </a:p>
          <a:p>
            <a:pPr marL="384048" lvl="1" indent="-182880" algn="l" rtl="0">
              <a:lnSpc>
                <a:spcPct val="90000"/>
              </a:lnSpc>
              <a:spcBef>
                <a:spcPts val="400"/>
              </a:spcBef>
              <a:spcAft>
                <a:spcPts val="0"/>
              </a:spcAft>
              <a:buSzPts val="2400"/>
              <a:buFont typeface="Noto Sans Symbols"/>
              <a:buChar char="▪"/>
            </a:pPr>
            <a:r>
              <a:rPr lang="en-US" sz="2400"/>
              <a:t>The x-vector records the current position  (location) of the particle in the search space.</a:t>
            </a:r>
            <a:endParaRPr sz="2400"/>
          </a:p>
          <a:p>
            <a:pPr marL="384048" lvl="1" indent="-182880" algn="l" rtl="0">
              <a:lnSpc>
                <a:spcPct val="90000"/>
              </a:lnSpc>
              <a:spcBef>
                <a:spcPts val="600"/>
              </a:spcBef>
              <a:spcAft>
                <a:spcPts val="0"/>
              </a:spcAft>
              <a:buSzPts val="2400"/>
              <a:buFont typeface="Noto Sans Symbols"/>
              <a:buChar char="▪"/>
            </a:pPr>
            <a:r>
              <a:rPr lang="en-US" sz="2400"/>
              <a:t>The p-vector (pbest) records the location of the best solution found so far by the particle and   </a:t>
            </a:r>
            <a:endParaRPr/>
          </a:p>
          <a:p>
            <a:pPr marL="384048" lvl="1" indent="-182880" algn="l" rtl="0">
              <a:lnSpc>
                <a:spcPct val="90000"/>
              </a:lnSpc>
              <a:spcBef>
                <a:spcPts val="600"/>
              </a:spcBef>
              <a:spcAft>
                <a:spcPts val="0"/>
              </a:spcAft>
              <a:buSzPts val="2400"/>
              <a:buFont typeface="Noto Sans Symbols"/>
              <a:buChar char="▪"/>
            </a:pPr>
            <a:r>
              <a:rPr lang="en-US" sz="2400"/>
              <a:t>The v-vector contains a gradient (direction) for which particle will travel in if undisturbed.</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Particle Swarm Optimization</a:t>
            </a:r>
            <a:endParaRPr/>
          </a:p>
        </p:txBody>
      </p:sp>
      <p:sp>
        <p:nvSpPr>
          <p:cNvPr id="193" name="Google Shape;193;p9"/>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Char char=" "/>
            </a:pPr>
            <a:r>
              <a:rPr lang="en-US"/>
              <a:t>Swarm : a set of particles (S)</a:t>
            </a:r>
            <a:endParaRPr/>
          </a:p>
          <a:p>
            <a:pPr marL="91440" lvl="0" indent="-127000" algn="l" rtl="0">
              <a:lnSpc>
                <a:spcPct val="90000"/>
              </a:lnSpc>
              <a:spcBef>
                <a:spcPts val="1400"/>
              </a:spcBef>
              <a:spcAft>
                <a:spcPts val="0"/>
              </a:spcAft>
              <a:buSzPts val="2000"/>
              <a:buChar char=" "/>
            </a:pPr>
            <a:r>
              <a:rPr lang="en-US"/>
              <a:t>Particle: a potential solution</a:t>
            </a:r>
            <a:endParaRPr/>
          </a:p>
          <a:p>
            <a:pPr marL="384048" lvl="1" indent="-182880" algn="l" rtl="0">
              <a:lnSpc>
                <a:spcPct val="90000"/>
              </a:lnSpc>
              <a:spcBef>
                <a:spcPts val="400"/>
              </a:spcBef>
              <a:spcAft>
                <a:spcPts val="0"/>
              </a:spcAft>
              <a:buSzPts val="1800"/>
              <a:buChar char="◦"/>
            </a:pPr>
            <a:r>
              <a:rPr lang="en-US"/>
              <a:t>Position,</a:t>
            </a:r>
            <a:endParaRPr/>
          </a:p>
          <a:p>
            <a:pPr marL="384048" lvl="1" indent="-182880" algn="l" rtl="0">
              <a:lnSpc>
                <a:spcPct val="90000"/>
              </a:lnSpc>
              <a:spcBef>
                <a:spcPts val="600"/>
              </a:spcBef>
              <a:spcAft>
                <a:spcPts val="0"/>
              </a:spcAft>
              <a:buSzPts val="1800"/>
              <a:buChar char="◦"/>
            </a:pPr>
            <a:r>
              <a:rPr lang="en-US"/>
              <a:t>Velocity ,</a:t>
            </a:r>
            <a:endParaRPr/>
          </a:p>
          <a:p>
            <a:pPr marL="384048" lvl="1" indent="-182880" algn="l" rtl="0">
              <a:lnSpc>
                <a:spcPct val="90000"/>
              </a:lnSpc>
              <a:spcBef>
                <a:spcPts val="600"/>
              </a:spcBef>
              <a:spcAft>
                <a:spcPts val="0"/>
              </a:spcAft>
              <a:buSzPts val="1500"/>
              <a:buNone/>
            </a:pPr>
            <a:endParaRPr sz="1500"/>
          </a:p>
          <a:p>
            <a:pPr marL="91440" lvl="0" indent="-127000" algn="l" rtl="0">
              <a:lnSpc>
                <a:spcPct val="90000"/>
              </a:lnSpc>
              <a:spcBef>
                <a:spcPts val="1600"/>
              </a:spcBef>
              <a:spcAft>
                <a:spcPts val="0"/>
              </a:spcAft>
              <a:buSzPts val="2000"/>
              <a:buChar char=" "/>
            </a:pPr>
            <a:r>
              <a:rPr lang="en-US"/>
              <a:t>Each particle maintains</a:t>
            </a:r>
            <a:endParaRPr/>
          </a:p>
          <a:p>
            <a:pPr marL="384048" lvl="1" indent="-182880" algn="l" rtl="0">
              <a:lnSpc>
                <a:spcPct val="90000"/>
              </a:lnSpc>
              <a:spcBef>
                <a:spcPts val="400"/>
              </a:spcBef>
              <a:spcAft>
                <a:spcPts val="0"/>
              </a:spcAft>
              <a:buSzPts val="1800"/>
              <a:buChar char="◦"/>
            </a:pPr>
            <a:r>
              <a:rPr lang="en-US"/>
              <a:t>Individual best position:</a:t>
            </a:r>
            <a:endParaRPr/>
          </a:p>
          <a:p>
            <a:pPr marL="384048" lvl="1" indent="-68579" algn="l" rtl="0">
              <a:lnSpc>
                <a:spcPct val="90000"/>
              </a:lnSpc>
              <a:spcBef>
                <a:spcPts val="600"/>
              </a:spcBef>
              <a:spcAft>
                <a:spcPts val="0"/>
              </a:spcAft>
              <a:buSzPts val="1800"/>
              <a:buNone/>
            </a:pPr>
            <a:endParaRPr/>
          </a:p>
          <a:p>
            <a:pPr marL="91440" lvl="0" indent="-127000" algn="l" rtl="0">
              <a:lnSpc>
                <a:spcPct val="90000"/>
              </a:lnSpc>
              <a:spcBef>
                <a:spcPts val="1600"/>
              </a:spcBef>
              <a:spcAft>
                <a:spcPts val="0"/>
              </a:spcAft>
              <a:buSzPts val="2000"/>
              <a:buChar char=" "/>
            </a:pPr>
            <a:r>
              <a:rPr lang="en-US"/>
              <a:t>Swarm maintains its global best: </a:t>
            </a:r>
            <a:endParaRPr/>
          </a:p>
        </p:txBody>
      </p:sp>
      <p:pic>
        <p:nvPicPr>
          <p:cNvPr id="194" name="Google Shape;194;p9"/>
          <p:cNvPicPr preferRelativeResize="0"/>
          <p:nvPr/>
        </p:nvPicPr>
        <p:blipFill rotWithShape="1">
          <a:blip r:embed="rId3">
            <a:alphaModFix/>
          </a:blip>
          <a:srcRect/>
          <a:stretch/>
        </p:blipFill>
        <p:spPr>
          <a:xfrm>
            <a:off x="4191000" y="2667001"/>
            <a:ext cx="3805238" cy="543605"/>
          </a:xfrm>
          <a:prstGeom prst="rect">
            <a:avLst/>
          </a:prstGeom>
          <a:noFill/>
          <a:ln>
            <a:noFill/>
          </a:ln>
        </p:spPr>
      </p:pic>
      <p:pic>
        <p:nvPicPr>
          <p:cNvPr id="195" name="Google Shape;195;p9"/>
          <p:cNvPicPr preferRelativeResize="0"/>
          <p:nvPr/>
        </p:nvPicPr>
        <p:blipFill rotWithShape="1">
          <a:blip r:embed="rId4">
            <a:alphaModFix/>
          </a:blip>
          <a:srcRect/>
          <a:stretch/>
        </p:blipFill>
        <p:spPr>
          <a:xfrm>
            <a:off x="4267200" y="3200400"/>
            <a:ext cx="3581400" cy="518520"/>
          </a:xfrm>
          <a:prstGeom prst="rect">
            <a:avLst/>
          </a:prstGeom>
          <a:noFill/>
          <a:ln>
            <a:noFill/>
          </a:ln>
        </p:spPr>
      </p:pic>
      <p:pic>
        <p:nvPicPr>
          <p:cNvPr id="196" name="Google Shape;196;p9"/>
          <p:cNvPicPr preferRelativeResize="0"/>
          <p:nvPr/>
        </p:nvPicPr>
        <p:blipFill rotWithShape="1">
          <a:blip r:embed="rId5">
            <a:alphaModFix/>
          </a:blip>
          <a:srcRect/>
          <a:stretch/>
        </p:blipFill>
        <p:spPr>
          <a:xfrm>
            <a:off x="6200776" y="4419600"/>
            <a:ext cx="3552825" cy="494406"/>
          </a:xfrm>
          <a:prstGeom prst="rect">
            <a:avLst/>
          </a:prstGeom>
          <a:noFill/>
          <a:ln>
            <a:noFill/>
          </a:ln>
        </p:spPr>
      </p:pic>
      <p:pic>
        <p:nvPicPr>
          <p:cNvPr id="197" name="Google Shape;197;p9"/>
          <p:cNvPicPr preferRelativeResize="0"/>
          <p:nvPr/>
        </p:nvPicPr>
        <p:blipFill rotWithShape="1">
          <a:blip r:embed="rId6">
            <a:alphaModFix/>
          </a:blip>
          <a:srcRect/>
          <a:stretch/>
        </p:blipFill>
        <p:spPr>
          <a:xfrm>
            <a:off x="6248400" y="4876800"/>
            <a:ext cx="2057400" cy="434340"/>
          </a:xfrm>
          <a:prstGeom prst="rect">
            <a:avLst/>
          </a:prstGeom>
          <a:noFill/>
          <a:ln>
            <a:noFill/>
          </a:ln>
        </p:spPr>
      </p:pic>
      <p:pic>
        <p:nvPicPr>
          <p:cNvPr id="198" name="Google Shape;198;p9"/>
          <p:cNvPicPr preferRelativeResize="0"/>
          <p:nvPr/>
        </p:nvPicPr>
        <p:blipFill rotWithShape="1">
          <a:blip r:embed="rId7">
            <a:alphaModFix/>
          </a:blip>
          <a:srcRect/>
          <a:stretch/>
        </p:blipFill>
        <p:spPr>
          <a:xfrm>
            <a:off x="7467600" y="5973380"/>
            <a:ext cx="1905000" cy="503621"/>
          </a:xfrm>
          <a:prstGeom prst="rect">
            <a:avLst/>
          </a:prstGeom>
          <a:noFill/>
          <a:ln>
            <a:noFill/>
          </a:ln>
        </p:spPr>
      </p:pic>
      <p:pic>
        <p:nvPicPr>
          <p:cNvPr id="199" name="Google Shape;199;p9"/>
          <p:cNvPicPr preferRelativeResize="0"/>
          <p:nvPr/>
        </p:nvPicPr>
        <p:blipFill rotWithShape="1">
          <a:blip r:embed="rId8">
            <a:alphaModFix/>
          </a:blip>
          <a:srcRect t="14601" r="4585" b="7522"/>
          <a:stretch/>
        </p:blipFill>
        <p:spPr>
          <a:xfrm>
            <a:off x="7467600" y="5486400"/>
            <a:ext cx="1324408" cy="533400"/>
          </a:xfrm>
          <a:prstGeom prst="rect">
            <a:avLst/>
          </a:prstGeom>
          <a:noFill/>
          <a:ln>
            <a:noFill/>
          </a:ln>
        </p:spPr>
      </p:pic>
      <p:sp>
        <p:nvSpPr>
          <p:cNvPr id="200" name="Google Shape;200;p9"/>
          <p:cNvSpPr/>
          <p:nvPr/>
        </p:nvSpPr>
        <p:spPr>
          <a:xfrm>
            <a:off x="6172200" y="4343400"/>
            <a:ext cx="3995382" cy="856397"/>
          </a:xfrm>
          <a:prstGeom prst="roundRect">
            <a:avLst>
              <a:gd name="adj" fmla="val 16667"/>
            </a:avLst>
          </a:prstGeom>
          <a:solidFill>
            <a:schemeClr val="accent2">
              <a:alpha val="15686"/>
            </a:schemeClr>
          </a:solidFill>
          <a:ln w="15875" cap="flat" cmpd="sng">
            <a:solidFill>
              <a:srgbClr val="89402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1" name="Google Shape;201;p9"/>
          <p:cNvSpPr/>
          <p:nvPr/>
        </p:nvSpPr>
        <p:spPr>
          <a:xfrm>
            <a:off x="6785212" y="5319257"/>
            <a:ext cx="3382370" cy="1203961"/>
          </a:xfrm>
          <a:prstGeom prst="roundRect">
            <a:avLst>
              <a:gd name="adj" fmla="val 16667"/>
            </a:avLst>
          </a:prstGeom>
          <a:solidFill>
            <a:schemeClr val="accent3">
              <a:alpha val="15686"/>
            </a:schemeClr>
          </a:solidFill>
          <a:ln w="15875" cap="flat" cmpd="sng">
            <a:solidFill>
              <a:srgbClr val="613E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0"/>
                                        </p:tgtEl>
                                        <p:attrNameLst>
                                          <p:attrName>style.visibility</p:attrName>
                                        </p:attrNameLst>
                                      </p:cBhvr>
                                      <p:to>
                                        <p:strVal val="visible"/>
                                      </p:to>
                                    </p:set>
                                    <p:animEffect transition="in" filter="fade">
                                      <p:cBhvr>
                                        <p:cTn id="7" dur="500"/>
                                        <p:tgtEl>
                                          <p:spTgt spid="200"/>
                                        </p:tgtEl>
                                      </p:cBhvr>
                                    </p:animEffect>
                                  </p:childTnLst>
                                </p:cTn>
                              </p:par>
                              <p:par>
                                <p:cTn id="8" presetID="10" presetClass="entr" presetSubtype="0" fill="hold" nodeType="withEffect">
                                  <p:stCondLst>
                                    <p:cond delay="0"/>
                                  </p:stCondLst>
                                  <p:childTnLst>
                                    <p:set>
                                      <p:cBhvr>
                                        <p:cTn id="9" dur="1" fill="hold">
                                          <p:stCondLst>
                                            <p:cond delay="0"/>
                                          </p:stCondLst>
                                        </p:cTn>
                                        <p:tgtEl>
                                          <p:spTgt spid="196"/>
                                        </p:tgtEl>
                                        <p:attrNameLst>
                                          <p:attrName>style.visibility</p:attrName>
                                        </p:attrNameLst>
                                      </p:cBhvr>
                                      <p:to>
                                        <p:strVal val="visible"/>
                                      </p:to>
                                    </p:set>
                                    <p:animEffect transition="in" filter="fade">
                                      <p:cBhvr>
                                        <p:cTn id="10" dur="500"/>
                                        <p:tgtEl>
                                          <p:spTgt spid="196"/>
                                        </p:tgtEl>
                                      </p:cBhvr>
                                    </p:animEffect>
                                  </p:childTnLst>
                                </p:cTn>
                              </p:par>
                              <p:par>
                                <p:cTn id="11" presetID="10" presetClass="entr" presetSubtype="0" fill="hold" nodeType="withEffect">
                                  <p:stCondLst>
                                    <p:cond delay="0"/>
                                  </p:stCondLst>
                                  <p:childTnLst>
                                    <p:set>
                                      <p:cBhvr>
                                        <p:cTn id="12" dur="1" fill="hold">
                                          <p:stCondLst>
                                            <p:cond delay="0"/>
                                          </p:stCondLst>
                                        </p:cTn>
                                        <p:tgtEl>
                                          <p:spTgt spid="197"/>
                                        </p:tgtEl>
                                        <p:attrNameLst>
                                          <p:attrName>style.visibility</p:attrName>
                                        </p:attrNameLst>
                                      </p:cBhvr>
                                      <p:to>
                                        <p:strVal val="visible"/>
                                      </p:to>
                                    </p:set>
                                    <p:animEffect transition="in" filter="fade">
                                      <p:cBhvr>
                                        <p:cTn id="13" dur="500"/>
                                        <p:tgtEl>
                                          <p:spTgt spid="197"/>
                                        </p:tgtEl>
                                      </p:cBhvr>
                                    </p:animEffect>
                                  </p:childTnLst>
                                </p:cTn>
                              </p:par>
                              <p:par>
                                <p:cTn id="14" presetID="10" presetClass="entr" presetSubtype="0" fill="hold" nodeType="withEffect">
                                  <p:stCondLst>
                                    <p:cond delay="0"/>
                                  </p:stCondLst>
                                  <p:childTnLst>
                                    <p:set>
                                      <p:cBhvr>
                                        <p:cTn id="15" dur="1" fill="hold">
                                          <p:stCondLst>
                                            <p:cond delay="0"/>
                                          </p:stCondLst>
                                        </p:cTn>
                                        <p:tgtEl>
                                          <p:spTgt spid="200"/>
                                        </p:tgtEl>
                                        <p:attrNameLst>
                                          <p:attrName>style.visibility</p:attrName>
                                        </p:attrNameLst>
                                      </p:cBhvr>
                                      <p:to>
                                        <p:strVal val="visible"/>
                                      </p:to>
                                    </p:set>
                                    <p:animEffect transition="in" filter="fade">
                                      <p:cBhvr>
                                        <p:cTn id="16" dur="500"/>
                                        <p:tgtEl>
                                          <p:spTgt spid="20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98"/>
                                        </p:tgtEl>
                                        <p:attrNameLst>
                                          <p:attrName>style.visibility</p:attrName>
                                        </p:attrNameLst>
                                      </p:cBhvr>
                                      <p:to>
                                        <p:strVal val="visible"/>
                                      </p:to>
                                    </p:set>
                                    <p:animEffect transition="in" filter="fade">
                                      <p:cBhvr>
                                        <p:cTn id="21" dur="500"/>
                                        <p:tgtEl>
                                          <p:spTgt spid="198"/>
                                        </p:tgtEl>
                                      </p:cBhvr>
                                    </p:animEffect>
                                  </p:childTnLst>
                                </p:cTn>
                              </p:par>
                              <p:par>
                                <p:cTn id="22" presetID="10" presetClass="entr" presetSubtype="0" fill="hold" nodeType="withEffect">
                                  <p:stCondLst>
                                    <p:cond delay="0"/>
                                  </p:stCondLst>
                                  <p:childTnLst>
                                    <p:set>
                                      <p:cBhvr>
                                        <p:cTn id="23" dur="1" fill="hold">
                                          <p:stCondLst>
                                            <p:cond delay="0"/>
                                          </p:stCondLst>
                                        </p:cTn>
                                        <p:tgtEl>
                                          <p:spTgt spid="199"/>
                                        </p:tgtEl>
                                        <p:attrNameLst>
                                          <p:attrName>style.visibility</p:attrName>
                                        </p:attrNameLst>
                                      </p:cBhvr>
                                      <p:to>
                                        <p:strVal val="visible"/>
                                      </p:to>
                                    </p:set>
                                    <p:animEffect transition="in" filter="fade">
                                      <p:cBhvr>
                                        <p:cTn id="24" dur="500"/>
                                        <p:tgtEl>
                                          <p:spTgt spid="199"/>
                                        </p:tgtEl>
                                      </p:cBhvr>
                                    </p:animEffect>
                                  </p:childTnLst>
                                </p:cTn>
                              </p:par>
                              <p:par>
                                <p:cTn id="25" presetID="10" presetClass="entr" presetSubtype="0" fill="hold" nodeType="withEffect">
                                  <p:stCondLst>
                                    <p:cond delay="0"/>
                                  </p:stCondLst>
                                  <p:childTnLst>
                                    <p:set>
                                      <p:cBhvr>
                                        <p:cTn id="26" dur="1" fill="hold">
                                          <p:stCondLst>
                                            <p:cond delay="0"/>
                                          </p:stCondLst>
                                        </p:cTn>
                                        <p:tgtEl>
                                          <p:spTgt spid="201"/>
                                        </p:tgtEl>
                                        <p:attrNameLst>
                                          <p:attrName>style.visibility</p:attrName>
                                        </p:attrNameLst>
                                      </p:cBhvr>
                                      <p:to>
                                        <p:strVal val="visible"/>
                                      </p:to>
                                    </p:set>
                                    <p:animEffect transition="in" filter="fade">
                                      <p:cBhvr>
                                        <p:cTn id="27" dur="5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1406</Words>
  <Application>Microsoft Office PowerPoint</Application>
  <PresentationFormat>Widescreen</PresentationFormat>
  <Paragraphs>180</Paragraphs>
  <Slides>29</Slides>
  <Notes>29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29</vt:i4>
      </vt:variant>
    </vt:vector>
  </HeadingPairs>
  <TitlesOfParts>
    <vt:vector size="39" baseType="lpstr">
      <vt:lpstr>Arial</vt:lpstr>
      <vt:lpstr>Calibri</vt:lpstr>
      <vt:lpstr>Georgia</vt:lpstr>
      <vt:lpstr>Noto Sans Symbols</vt:lpstr>
      <vt:lpstr>Times</vt:lpstr>
      <vt:lpstr>Times New Roman</vt:lpstr>
      <vt:lpstr>Tw Cen MT</vt:lpstr>
      <vt:lpstr>Retrospect</vt:lpstr>
      <vt:lpstr>MS_ClipArt_Gallery.2</vt:lpstr>
      <vt:lpstr>Photoshop.Image.6</vt:lpstr>
      <vt:lpstr>Particle Swarm Optimization (PSO)</vt:lpstr>
      <vt:lpstr>Introduction : Swarm Intelligence</vt:lpstr>
      <vt:lpstr>Examples of Swarms in Nature:</vt:lpstr>
      <vt:lpstr>    SI system properties:</vt:lpstr>
      <vt:lpstr>Particle Swarm Optimization </vt:lpstr>
      <vt:lpstr>Particle Swarm Optimization </vt:lpstr>
      <vt:lpstr>Particle Swarm Optimization </vt:lpstr>
      <vt:lpstr>Particle Swarm Optimization </vt:lpstr>
      <vt:lpstr>Particle Swarm Optimization</vt:lpstr>
      <vt:lpstr>Personal best (Cognitive behavior)</vt:lpstr>
      <vt:lpstr>Global best (Social behavior)</vt:lpstr>
      <vt:lpstr>PSO Algorithm</vt:lpstr>
      <vt:lpstr>PowerPoint Presentation</vt:lpstr>
      <vt:lpstr>The Flowchart of PSO</vt:lpstr>
      <vt:lpstr>PSO Algorithm (cont.)</vt:lpstr>
      <vt:lpstr>Particle Swarm Optimization (PSO)</vt:lpstr>
      <vt:lpstr>Particle Swarm Optimization (PSO)</vt:lpstr>
      <vt:lpstr>Particle Swarm Optimization (PSO)</vt:lpstr>
      <vt:lpstr>PSO Algorithm - Parameters</vt:lpstr>
      <vt:lpstr>Cooperation example</vt:lpstr>
      <vt:lpstr>Simple 1D Example</vt:lpstr>
      <vt:lpstr>Simple 1D Example</vt:lpstr>
      <vt:lpstr>Simple 1D Example</vt:lpstr>
      <vt:lpstr>Simple 1D Example</vt:lpstr>
      <vt:lpstr>Simple 1D Example</vt:lpstr>
      <vt:lpstr>Aspects of Basic PSO (movement of particles</vt:lpstr>
      <vt:lpstr>Rate of Convergence Improvement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Particle Swarm Optimization (PSO)</dc:title>
  <dc:creator>taslimuddinraju7864@gmail.com</dc:creator>
  <cp:lastModifiedBy>toufique imam</cp:lastModifiedBy>
  <cp:revision>2</cp:revision>
  <dcterms:created xsi:type="dcterms:W3CDTF">2020-02-26T19:47:19Z</dcterms:created>
  <dcterms:modified xsi:type="dcterms:W3CDTF">2022-02-18T20:05:18Z</dcterms:modified>
</cp:coreProperties>
</file>