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</p:sldMasterIdLst>
  <p:notesMasterIdLst>
    <p:notesMasterId r:id="rId29"/>
  </p:notesMasterIdLst>
  <p:handoutMasterIdLst>
    <p:handoutMasterId r:id="rId30"/>
  </p:handoutMasterIdLst>
  <p:sldIdLst>
    <p:sldId id="256" r:id="rId3"/>
    <p:sldId id="326" r:id="rId4"/>
    <p:sldId id="257" r:id="rId5"/>
    <p:sldId id="393" r:id="rId6"/>
    <p:sldId id="258" r:id="rId7"/>
    <p:sldId id="336" r:id="rId8"/>
    <p:sldId id="407" r:id="rId9"/>
    <p:sldId id="387" r:id="rId10"/>
    <p:sldId id="396" r:id="rId11"/>
    <p:sldId id="411" r:id="rId12"/>
    <p:sldId id="414" r:id="rId13"/>
    <p:sldId id="412" r:id="rId14"/>
    <p:sldId id="424" r:id="rId15"/>
    <p:sldId id="423" r:id="rId16"/>
    <p:sldId id="408" r:id="rId17"/>
    <p:sldId id="280" r:id="rId18"/>
    <p:sldId id="415" r:id="rId19"/>
    <p:sldId id="413" r:id="rId20"/>
    <p:sldId id="417" r:id="rId21"/>
    <p:sldId id="418" r:id="rId22"/>
    <p:sldId id="419" r:id="rId23"/>
    <p:sldId id="420" r:id="rId24"/>
    <p:sldId id="391" r:id="rId25"/>
    <p:sldId id="286" r:id="rId26"/>
    <p:sldId id="421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1682" autoAdjust="0"/>
  </p:normalViewPr>
  <p:slideViewPr>
    <p:cSldViewPr>
      <p:cViewPr varScale="1">
        <p:scale>
          <a:sx n="68" d="100"/>
          <a:sy n="68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CB0EC1-E927-9F59-2293-12F8F864B5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6A6C1-6028-9446-34EA-4EA4BB8B1E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1D0C6-E261-4912-9190-2015D899D325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0044B-13E8-2EE2-67CA-6C377CD3EC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8029-6B83-63D3-0E29-66AECA5860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5C386-F5E4-4A62-9626-BB99D04F6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0502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5CD50-256B-4538-BEE8-E55D594CEF2A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58F40-C7C9-4E4C-B65B-5802211A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479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F3511-CE16-2049-E27F-25729563851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5A65A2-49FB-48D9-BFE9-88DFEFCFE474}" type="datetime1">
              <a:rPr lang="en-US" smtClean="0"/>
              <a:t>2/15/2023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8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466998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4700" b="1">
                <a:latin typeface="+mn-lt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873048"/>
            <a:ext cx="7593496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59AF-48DA-4EF3-9922-DF557B85BF88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863404" cy="274320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626" y="466998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F5C5-A2E3-45BE-9545-BF66210963D1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4A04-1004-4789-A415-3D4729E0BE0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2" y="114301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457201" y="1066800"/>
            <a:ext cx="4038600" cy="533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374538" lvl="0" indent="-303792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294"/>
            </a:lvl1pPr>
            <a:lvl2pPr marL="749076" lvl="1" indent="-299631" algn="l">
              <a:spcBef>
                <a:spcPts val="393"/>
              </a:spcBef>
              <a:spcAft>
                <a:spcPts val="0"/>
              </a:spcAft>
              <a:buSzPts val="2160"/>
              <a:buChar char="▪"/>
              <a:defRPr sz="1966"/>
            </a:lvl2pPr>
            <a:lvl3pPr marL="1123615" lvl="2" indent="-291308" algn="l">
              <a:spcBef>
                <a:spcPts val="328"/>
              </a:spcBef>
              <a:spcAft>
                <a:spcPts val="0"/>
              </a:spcAft>
              <a:buSzPts val="2000"/>
              <a:buChar char="▪"/>
              <a:defRPr sz="1638"/>
            </a:lvl3pPr>
            <a:lvl4pPr marL="1498153" lvl="3" indent="-280904" algn="l">
              <a:spcBef>
                <a:spcPts val="295"/>
              </a:spcBef>
              <a:spcAft>
                <a:spcPts val="0"/>
              </a:spcAft>
              <a:buSzPts val="1800"/>
              <a:buChar char="▪"/>
              <a:defRPr sz="1475"/>
            </a:lvl4pPr>
            <a:lvl5pPr marL="1872691" lvl="4" indent="-280904" algn="l">
              <a:spcBef>
                <a:spcPts val="295"/>
              </a:spcBef>
              <a:spcAft>
                <a:spcPts val="0"/>
              </a:spcAft>
              <a:buSzPts val="1800"/>
              <a:buChar char="🢝"/>
              <a:defRPr sz="1475"/>
            </a:lvl5pPr>
            <a:lvl6pPr marL="2247229" lvl="5" indent="-280904" algn="l">
              <a:spcBef>
                <a:spcPts val="295"/>
              </a:spcBef>
              <a:spcAft>
                <a:spcPts val="0"/>
              </a:spcAft>
              <a:buSzPts val="1800"/>
              <a:buChar char="●"/>
              <a:defRPr sz="1475"/>
            </a:lvl6pPr>
            <a:lvl7pPr marL="2621768" lvl="6" indent="-280904" algn="l">
              <a:spcBef>
                <a:spcPts val="295"/>
              </a:spcBef>
              <a:spcAft>
                <a:spcPts val="0"/>
              </a:spcAft>
              <a:buSzPts val="1800"/>
              <a:buChar char="●"/>
              <a:defRPr sz="1475"/>
            </a:lvl7pPr>
            <a:lvl8pPr marL="2996306" lvl="7" indent="-280904" algn="l">
              <a:spcBef>
                <a:spcPts val="295"/>
              </a:spcBef>
              <a:spcAft>
                <a:spcPts val="0"/>
              </a:spcAft>
              <a:buSzPts val="1800"/>
              <a:buChar char="●"/>
              <a:defRPr sz="1475"/>
            </a:lvl8pPr>
            <a:lvl9pPr marL="3370844" lvl="8" indent="-280904" algn="l">
              <a:spcBef>
                <a:spcPts val="295"/>
              </a:spcBef>
              <a:spcAft>
                <a:spcPts val="0"/>
              </a:spcAft>
              <a:buSzPts val="1800"/>
              <a:buChar char="●"/>
              <a:defRPr sz="1475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2"/>
          </p:nvPr>
        </p:nvSpPr>
        <p:spPr>
          <a:xfrm>
            <a:off x="4648200" y="1066800"/>
            <a:ext cx="4038600" cy="533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374538" lvl="0" indent="-303792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294"/>
            </a:lvl1pPr>
            <a:lvl2pPr marL="749076" lvl="1" indent="-299631" algn="l">
              <a:spcBef>
                <a:spcPts val="393"/>
              </a:spcBef>
              <a:spcAft>
                <a:spcPts val="0"/>
              </a:spcAft>
              <a:buSzPts val="2160"/>
              <a:buChar char="▪"/>
              <a:defRPr sz="1966"/>
            </a:lvl2pPr>
            <a:lvl3pPr marL="1123615" lvl="2" indent="-291308" algn="l">
              <a:spcBef>
                <a:spcPts val="328"/>
              </a:spcBef>
              <a:spcAft>
                <a:spcPts val="0"/>
              </a:spcAft>
              <a:buSzPts val="2000"/>
              <a:buChar char="▪"/>
              <a:defRPr sz="1638"/>
            </a:lvl3pPr>
            <a:lvl4pPr marL="1498153" lvl="3" indent="-280904" algn="l">
              <a:spcBef>
                <a:spcPts val="295"/>
              </a:spcBef>
              <a:spcAft>
                <a:spcPts val="0"/>
              </a:spcAft>
              <a:buSzPts val="1800"/>
              <a:buChar char="▪"/>
              <a:defRPr sz="1475"/>
            </a:lvl4pPr>
            <a:lvl5pPr marL="1872691" lvl="4" indent="-280904" algn="l">
              <a:spcBef>
                <a:spcPts val="295"/>
              </a:spcBef>
              <a:spcAft>
                <a:spcPts val="0"/>
              </a:spcAft>
              <a:buSzPts val="1800"/>
              <a:buChar char="🢝"/>
              <a:defRPr sz="1475"/>
            </a:lvl5pPr>
            <a:lvl6pPr marL="2247229" lvl="5" indent="-280904" algn="l">
              <a:spcBef>
                <a:spcPts val="295"/>
              </a:spcBef>
              <a:spcAft>
                <a:spcPts val="0"/>
              </a:spcAft>
              <a:buSzPts val="1800"/>
              <a:buChar char="●"/>
              <a:defRPr sz="1475"/>
            </a:lvl6pPr>
            <a:lvl7pPr marL="2621768" lvl="6" indent="-280904" algn="l">
              <a:spcBef>
                <a:spcPts val="295"/>
              </a:spcBef>
              <a:spcAft>
                <a:spcPts val="0"/>
              </a:spcAft>
              <a:buSzPts val="1800"/>
              <a:buChar char="●"/>
              <a:defRPr sz="1475"/>
            </a:lvl7pPr>
            <a:lvl8pPr marL="2996306" lvl="7" indent="-280904" algn="l">
              <a:spcBef>
                <a:spcPts val="295"/>
              </a:spcBef>
              <a:spcAft>
                <a:spcPts val="0"/>
              </a:spcAft>
              <a:buSzPts val="1800"/>
              <a:buChar char="●"/>
              <a:defRPr sz="1475"/>
            </a:lvl8pPr>
            <a:lvl9pPr marL="3370844" lvl="8" indent="-280904" algn="l">
              <a:spcBef>
                <a:spcPts val="295"/>
              </a:spcBef>
              <a:spcAft>
                <a:spcPts val="0"/>
              </a:spcAft>
              <a:buSzPts val="1800"/>
              <a:buChar char="●"/>
              <a:defRPr sz="1475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A18049E-11BF-4EF8-90CA-811E561404F3}" type="datetime1">
              <a:rPr lang="en-US" smtClean="0"/>
              <a:t>2/15/2023</a:t>
            </a:fld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ftr" idx="11"/>
          </p:nvPr>
        </p:nvSpPr>
        <p:spPr>
          <a:xfrm>
            <a:off x="2640599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88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457202" y="114301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457202" y="1698990"/>
            <a:ext cx="4040188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rmAutofit/>
          </a:bodyPr>
          <a:lstStyle>
            <a:lvl1pPr marL="374538" lvl="0" indent="-187269" algn="l">
              <a:spcBef>
                <a:spcPts val="0"/>
              </a:spcBef>
              <a:spcAft>
                <a:spcPts val="0"/>
              </a:spcAft>
              <a:buSzPts val="1840"/>
              <a:buNone/>
              <a:defRPr sz="1884" b="1" cap="none"/>
            </a:lvl1pPr>
            <a:lvl2pPr marL="749076" lvl="1" indent="-187269" algn="l">
              <a:spcBef>
                <a:spcPts val="328"/>
              </a:spcBef>
              <a:spcAft>
                <a:spcPts val="0"/>
              </a:spcAft>
              <a:buSzPts val="1800"/>
              <a:buNone/>
              <a:defRPr sz="1638" b="1"/>
            </a:lvl2pPr>
            <a:lvl3pPr marL="1123615" lvl="2" indent="-187269" algn="l">
              <a:spcBef>
                <a:spcPts val="295"/>
              </a:spcBef>
              <a:spcAft>
                <a:spcPts val="0"/>
              </a:spcAft>
              <a:buSzPts val="1800"/>
              <a:buNone/>
              <a:defRPr sz="1475" b="1"/>
            </a:lvl3pPr>
            <a:lvl4pPr marL="1498153" lvl="3" indent="-187269" algn="l">
              <a:spcBef>
                <a:spcPts val="262"/>
              </a:spcBef>
              <a:spcAft>
                <a:spcPts val="0"/>
              </a:spcAft>
              <a:buSzPts val="1600"/>
              <a:buNone/>
              <a:defRPr sz="1311" b="1"/>
            </a:lvl4pPr>
            <a:lvl5pPr marL="1872691" lvl="4" indent="-187269" algn="l">
              <a:spcBef>
                <a:spcPts val="262"/>
              </a:spcBef>
              <a:spcAft>
                <a:spcPts val="0"/>
              </a:spcAft>
              <a:buSzPts val="1600"/>
              <a:buNone/>
              <a:defRPr sz="1311" b="1"/>
            </a:lvl5pPr>
            <a:lvl6pPr marL="2247229" lvl="5" indent="-187269" algn="l">
              <a:spcBef>
                <a:spcPts val="262"/>
              </a:spcBef>
              <a:spcAft>
                <a:spcPts val="0"/>
              </a:spcAft>
              <a:buSzPts val="1600"/>
              <a:buNone/>
              <a:defRPr sz="1311" b="1"/>
            </a:lvl6pPr>
            <a:lvl7pPr marL="2621768" lvl="6" indent="-187269" algn="l">
              <a:spcBef>
                <a:spcPts val="262"/>
              </a:spcBef>
              <a:spcAft>
                <a:spcPts val="0"/>
              </a:spcAft>
              <a:buSzPts val="1600"/>
              <a:buNone/>
              <a:defRPr sz="1311" b="1"/>
            </a:lvl7pPr>
            <a:lvl8pPr marL="2996306" lvl="7" indent="-187269" algn="l">
              <a:spcBef>
                <a:spcPts val="262"/>
              </a:spcBef>
              <a:spcAft>
                <a:spcPts val="0"/>
              </a:spcAft>
              <a:buSzPts val="1600"/>
              <a:buNone/>
              <a:defRPr sz="1311" b="1"/>
            </a:lvl8pPr>
            <a:lvl9pPr marL="3370844" lvl="8" indent="-187269" algn="l">
              <a:spcBef>
                <a:spcPts val="262"/>
              </a:spcBef>
              <a:spcAft>
                <a:spcPts val="0"/>
              </a:spcAft>
              <a:buSzPts val="1600"/>
              <a:buNone/>
              <a:defRPr sz="1311" b="1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2"/>
          </p:nvPr>
        </p:nvSpPr>
        <p:spPr>
          <a:xfrm>
            <a:off x="457202" y="24495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374538" lvl="0" indent="-287146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1966"/>
            </a:lvl1pPr>
            <a:lvl2pPr marL="749076" lvl="1" indent="-280904" algn="l">
              <a:spcBef>
                <a:spcPts val="328"/>
              </a:spcBef>
              <a:spcAft>
                <a:spcPts val="0"/>
              </a:spcAft>
              <a:buSzPts val="1800"/>
              <a:buChar char="▪"/>
              <a:defRPr sz="1638"/>
            </a:lvl2pPr>
            <a:lvl3pPr marL="1123615" lvl="2" indent="-280904" algn="l">
              <a:spcBef>
                <a:spcPts val="295"/>
              </a:spcBef>
              <a:spcAft>
                <a:spcPts val="0"/>
              </a:spcAft>
              <a:buSzPts val="1800"/>
              <a:buChar char="▪"/>
              <a:defRPr sz="1475"/>
            </a:lvl3pPr>
            <a:lvl4pPr marL="1498153" lvl="3" indent="-270500" algn="l">
              <a:spcBef>
                <a:spcPts val="262"/>
              </a:spcBef>
              <a:spcAft>
                <a:spcPts val="0"/>
              </a:spcAft>
              <a:buSzPts val="1600"/>
              <a:buChar char="▪"/>
              <a:defRPr sz="1311"/>
            </a:lvl4pPr>
            <a:lvl5pPr marL="1872691" lvl="4" indent="-270500" algn="l">
              <a:spcBef>
                <a:spcPts val="262"/>
              </a:spcBef>
              <a:spcAft>
                <a:spcPts val="0"/>
              </a:spcAft>
              <a:buSzPts val="1600"/>
              <a:buChar char="🢝"/>
              <a:defRPr sz="1311"/>
            </a:lvl5pPr>
            <a:lvl6pPr marL="2247229" lvl="5" indent="-270500" algn="l">
              <a:spcBef>
                <a:spcPts val="262"/>
              </a:spcBef>
              <a:spcAft>
                <a:spcPts val="0"/>
              </a:spcAft>
              <a:buSzPts val="1600"/>
              <a:buChar char="●"/>
              <a:defRPr sz="1311"/>
            </a:lvl6pPr>
            <a:lvl7pPr marL="2621768" lvl="6" indent="-270500" algn="l">
              <a:spcBef>
                <a:spcPts val="262"/>
              </a:spcBef>
              <a:spcAft>
                <a:spcPts val="0"/>
              </a:spcAft>
              <a:buSzPts val="1600"/>
              <a:buChar char="●"/>
              <a:defRPr sz="1311"/>
            </a:lvl7pPr>
            <a:lvl8pPr marL="2996306" lvl="7" indent="-270500" algn="l">
              <a:spcBef>
                <a:spcPts val="262"/>
              </a:spcBef>
              <a:spcAft>
                <a:spcPts val="0"/>
              </a:spcAft>
              <a:buSzPts val="1600"/>
              <a:buChar char="●"/>
              <a:defRPr sz="1311"/>
            </a:lvl8pPr>
            <a:lvl9pPr marL="3370844" lvl="8" indent="-270500" algn="l">
              <a:spcBef>
                <a:spcPts val="262"/>
              </a:spcBef>
              <a:spcAft>
                <a:spcPts val="0"/>
              </a:spcAft>
              <a:buSzPts val="1600"/>
              <a:buChar char="●"/>
              <a:defRPr sz="1311"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body" idx="3"/>
          </p:nvPr>
        </p:nvSpPr>
        <p:spPr>
          <a:xfrm>
            <a:off x="4645027" y="1698990"/>
            <a:ext cx="4041775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rmAutofit/>
          </a:bodyPr>
          <a:lstStyle>
            <a:lvl1pPr marL="374538" lvl="0" indent="-187269" algn="l">
              <a:spcBef>
                <a:spcPts val="0"/>
              </a:spcBef>
              <a:spcAft>
                <a:spcPts val="0"/>
              </a:spcAft>
              <a:buSzPts val="1840"/>
              <a:buNone/>
              <a:defRPr sz="1884" b="1" cap="none"/>
            </a:lvl1pPr>
            <a:lvl2pPr marL="749076" lvl="1" indent="-187269" algn="l">
              <a:spcBef>
                <a:spcPts val="328"/>
              </a:spcBef>
              <a:spcAft>
                <a:spcPts val="0"/>
              </a:spcAft>
              <a:buSzPts val="1800"/>
              <a:buNone/>
              <a:defRPr sz="1638" b="1"/>
            </a:lvl2pPr>
            <a:lvl3pPr marL="1123615" lvl="2" indent="-187269" algn="l">
              <a:spcBef>
                <a:spcPts val="295"/>
              </a:spcBef>
              <a:spcAft>
                <a:spcPts val="0"/>
              </a:spcAft>
              <a:buSzPts val="1800"/>
              <a:buNone/>
              <a:defRPr sz="1475" b="1"/>
            </a:lvl3pPr>
            <a:lvl4pPr marL="1498153" lvl="3" indent="-187269" algn="l">
              <a:spcBef>
                <a:spcPts val="262"/>
              </a:spcBef>
              <a:spcAft>
                <a:spcPts val="0"/>
              </a:spcAft>
              <a:buSzPts val="1600"/>
              <a:buNone/>
              <a:defRPr sz="1311" b="1"/>
            </a:lvl4pPr>
            <a:lvl5pPr marL="1872691" lvl="4" indent="-187269" algn="l">
              <a:spcBef>
                <a:spcPts val="262"/>
              </a:spcBef>
              <a:spcAft>
                <a:spcPts val="0"/>
              </a:spcAft>
              <a:buSzPts val="1600"/>
              <a:buNone/>
              <a:defRPr sz="1311" b="1"/>
            </a:lvl5pPr>
            <a:lvl6pPr marL="2247229" lvl="5" indent="-187269" algn="l">
              <a:spcBef>
                <a:spcPts val="262"/>
              </a:spcBef>
              <a:spcAft>
                <a:spcPts val="0"/>
              </a:spcAft>
              <a:buSzPts val="1600"/>
              <a:buNone/>
              <a:defRPr sz="1311" b="1"/>
            </a:lvl6pPr>
            <a:lvl7pPr marL="2621768" lvl="6" indent="-187269" algn="l">
              <a:spcBef>
                <a:spcPts val="262"/>
              </a:spcBef>
              <a:spcAft>
                <a:spcPts val="0"/>
              </a:spcAft>
              <a:buSzPts val="1600"/>
              <a:buNone/>
              <a:defRPr sz="1311" b="1"/>
            </a:lvl7pPr>
            <a:lvl8pPr marL="2996306" lvl="7" indent="-187269" algn="l">
              <a:spcBef>
                <a:spcPts val="262"/>
              </a:spcBef>
              <a:spcAft>
                <a:spcPts val="0"/>
              </a:spcAft>
              <a:buSzPts val="1600"/>
              <a:buNone/>
              <a:defRPr sz="1311" b="1"/>
            </a:lvl8pPr>
            <a:lvl9pPr marL="3370844" lvl="8" indent="-187269" algn="l">
              <a:spcBef>
                <a:spcPts val="262"/>
              </a:spcBef>
              <a:spcAft>
                <a:spcPts val="0"/>
              </a:spcAft>
              <a:buSzPts val="1600"/>
              <a:buNone/>
              <a:defRPr sz="1311" b="1"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body" idx="4"/>
          </p:nvPr>
        </p:nvSpPr>
        <p:spPr>
          <a:xfrm>
            <a:off x="4645027" y="24495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374538" lvl="0" indent="-287146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1966"/>
            </a:lvl1pPr>
            <a:lvl2pPr marL="749076" lvl="1" indent="-280904" algn="l">
              <a:spcBef>
                <a:spcPts val="328"/>
              </a:spcBef>
              <a:spcAft>
                <a:spcPts val="0"/>
              </a:spcAft>
              <a:buSzPts val="1800"/>
              <a:buChar char="▪"/>
              <a:defRPr sz="1638"/>
            </a:lvl2pPr>
            <a:lvl3pPr marL="1123615" lvl="2" indent="-280904" algn="l">
              <a:spcBef>
                <a:spcPts val="295"/>
              </a:spcBef>
              <a:spcAft>
                <a:spcPts val="0"/>
              </a:spcAft>
              <a:buSzPts val="1800"/>
              <a:buChar char="▪"/>
              <a:defRPr sz="1475"/>
            </a:lvl3pPr>
            <a:lvl4pPr marL="1498153" lvl="3" indent="-270500" algn="l">
              <a:spcBef>
                <a:spcPts val="262"/>
              </a:spcBef>
              <a:spcAft>
                <a:spcPts val="0"/>
              </a:spcAft>
              <a:buSzPts val="1600"/>
              <a:buChar char="▪"/>
              <a:defRPr sz="1311"/>
            </a:lvl4pPr>
            <a:lvl5pPr marL="1872691" lvl="4" indent="-270500" algn="l">
              <a:spcBef>
                <a:spcPts val="262"/>
              </a:spcBef>
              <a:spcAft>
                <a:spcPts val="0"/>
              </a:spcAft>
              <a:buSzPts val="1600"/>
              <a:buChar char="🢝"/>
              <a:defRPr sz="1311"/>
            </a:lvl5pPr>
            <a:lvl6pPr marL="2247229" lvl="5" indent="-270500" algn="l">
              <a:spcBef>
                <a:spcPts val="262"/>
              </a:spcBef>
              <a:spcAft>
                <a:spcPts val="0"/>
              </a:spcAft>
              <a:buSzPts val="1600"/>
              <a:buChar char="●"/>
              <a:defRPr sz="1311"/>
            </a:lvl6pPr>
            <a:lvl7pPr marL="2621768" lvl="6" indent="-270500" algn="l">
              <a:spcBef>
                <a:spcPts val="262"/>
              </a:spcBef>
              <a:spcAft>
                <a:spcPts val="0"/>
              </a:spcAft>
              <a:buSzPts val="1600"/>
              <a:buChar char="●"/>
              <a:defRPr sz="1311"/>
            </a:lvl7pPr>
            <a:lvl8pPr marL="2996306" lvl="7" indent="-270500" algn="l">
              <a:spcBef>
                <a:spcPts val="262"/>
              </a:spcBef>
              <a:spcAft>
                <a:spcPts val="0"/>
              </a:spcAft>
              <a:buSzPts val="1600"/>
              <a:buChar char="●"/>
              <a:defRPr sz="1311"/>
            </a:lvl8pPr>
            <a:lvl9pPr marL="3370844" lvl="8" indent="-270500" algn="l">
              <a:spcBef>
                <a:spcPts val="262"/>
              </a:spcBef>
              <a:spcAft>
                <a:spcPts val="0"/>
              </a:spcAft>
              <a:buSzPts val="1600"/>
              <a:buChar char="●"/>
              <a:defRPr sz="1311"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E6CA915-FA19-49B2-BD8E-9E2A7F0CF4CF}" type="datetime1">
              <a:rPr lang="en-US" smtClean="0"/>
              <a:t>2/15/2023</a:t>
            </a:fld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ftr" idx="11"/>
          </p:nvPr>
        </p:nvSpPr>
        <p:spPr>
          <a:xfrm>
            <a:off x="2640599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0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>
            <a:spLocks noGrp="1"/>
          </p:cNvSpPr>
          <p:nvPr>
            <p:ph type="title"/>
          </p:nvPr>
        </p:nvSpPr>
        <p:spPr>
          <a:xfrm>
            <a:off x="457202" y="114301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AF292AC-8F39-43AB-B3C8-845EE85163B8}" type="datetime1">
              <a:rPr lang="en-US" smtClean="0"/>
              <a:t>2/15/2023</a:t>
            </a:fld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ftr" idx="11"/>
          </p:nvPr>
        </p:nvSpPr>
        <p:spPr>
          <a:xfrm>
            <a:off x="2640599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6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513CB65-812A-4401-A907-502BA8975865}" type="datetime1">
              <a:rPr lang="en-US" smtClean="0"/>
              <a:t>2/15/2023</a:t>
            </a:fld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2640599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42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>
            <a:spLocks noGrp="1"/>
          </p:cNvSpPr>
          <p:nvPr>
            <p:ph type="title"/>
          </p:nvPr>
        </p:nvSpPr>
        <p:spPr>
          <a:xfrm>
            <a:off x="167840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alibri"/>
              <a:buNone/>
              <a:defRPr sz="1638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>
            <a:off x="3019379" y="1743134"/>
            <a:ext cx="5920642" cy="455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374538" lvl="0" indent="-320438" algn="l">
              <a:spcBef>
                <a:spcPts val="0"/>
              </a:spcBef>
              <a:spcAft>
                <a:spcPts val="0"/>
              </a:spcAft>
              <a:buSzPts val="2560"/>
              <a:buChar char="◼"/>
              <a:defRPr sz="2621"/>
            </a:lvl1pPr>
            <a:lvl2pPr marL="749076" lvl="1" indent="-318357" algn="l">
              <a:spcBef>
                <a:spcPts val="459"/>
              </a:spcBef>
              <a:spcAft>
                <a:spcPts val="0"/>
              </a:spcAft>
              <a:buSzPts val="2520"/>
              <a:buChar char="▪"/>
              <a:defRPr sz="2294"/>
            </a:lvl2pPr>
            <a:lvl3pPr marL="1123615" lvl="2" indent="-312115" algn="l">
              <a:spcBef>
                <a:spcPts val="393"/>
              </a:spcBef>
              <a:spcAft>
                <a:spcPts val="0"/>
              </a:spcAft>
              <a:buSzPts val="2400"/>
              <a:buChar char="▪"/>
              <a:defRPr sz="1966"/>
            </a:lvl3pPr>
            <a:lvl4pPr marL="1498153" lvl="3" indent="-291308" algn="l">
              <a:spcBef>
                <a:spcPts val="328"/>
              </a:spcBef>
              <a:spcAft>
                <a:spcPts val="0"/>
              </a:spcAft>
              <a:buSzPts val="2000"/>
              <a:buChar char="▪"/>
              <a:defRPr sz="1638"/>
            </a:lvl4pPr>
            <a:lvl5pPr marL="1872691" lvl="4" indent="-291308" algn="l">
              <a:spcBef>
                <a:spcPts val="328"/>
              </a:spcBef>
              <a:spcAft>
                <a:spcPts val="0"/>
              </a:spcAft>
              <a:buSzPts val="2000"/>
              <a:buChar char="🢝"/>
              <a:defRPr sz="1638"/>
            </a:lvl5pPr>
            <a:lvl6pPr marL="2247229" lvl="5" indent="-291308" algn="l">
              <a:spcBef>
                <a:spcPts val="328"/>
              </a:spcBef>
              <a:spcAft>
                <a:spcPts val="0"/>
              </a:spcAft>
              <a:buSzPts val="2000"/>
              <a:buChar char="●"/>
              <a:defRPr sz="1638"/>
            </a:lvl6pPr>
            <a:lvl7pPr marL="2621768" lvl="6" indent="-291308" algn="l">
              <a:spcBef>
                <a:spcPts val="328"/>
              </a:spcBef>
              <a:spcAft>
                <a:spcPts val="0"/>
              </a:spcAft>
              <a:buSzPts val="2000"/>
              <a:buChar char="●"/>
              <a:defRPr sz="1638"/>
            </a:lvl7pPr>
            <a:lvl8pPr marL="2996306" lvl="7" indent="-291308" algn="l">
              <a:spcBef>
                <a:spcPts val="328"/>
              </a:spcBef>
              <a:spcAft>
                <a:spcPts val="0"/>
              </a:spcAft>
              <a:buSzPts val="2000"/>
              <a:buChar char="●"/>
              <a:defRPr sz="1638"/>
            </a:lvl8pPr>
            <a:lvl9pPr marL="3370844" lvl="8" indent="-291308" algn="l">
              <a:spcBef>
                <a:spcPts val="328"/>
              </a:spcBef>
              <a:spcAft>
                <a:spcPts val="0"/>
              </a:spcAft>
              <a:buSzPts val="2000"/>
              <a:buChar char="●"/>
              <a:defRPr sz="1638"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body" idx="2"/>
          </p:nvPr>
        </p:nvSpPr>
        <p:spPr>
          <a:xfrm>
            <a:off x="167839" y="1730018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374538" lvl="0" indent="-187269" algn="l">
              <a:spcBef>
                <a:spcPts val="0"/>
              </a:spcBef>
              <a:spcAft>
                <a:spcPts val="0"/>
              </a:spcAft>
              <a:buSzPts val="1120"/>
              <a:buNone/>
              <a:defRPr sz="1147"/>
            </a:lvl1pPr>
            <a:lvl2pPr marL="749076" lvl="1" indent="-187269" algn="l">
              <a:spcBef>
                <a:spcPts val="197"/>
              </a:spcBef>
              <a:spcAft>
                <a:spcPts val="0"/>
              </a:spcAft>
              <a:buSzPts val="1080"/>
              <a:buNone/>
              <a:defRPr sz="983"/>
            </a:lvl2pPr>
            <a:lvl3pPr marL="1123615" lvl="2" indent="-187269" algn="l">
              <a:spcBef>
                <a:spcPts val="164"/>
              </a:spcBef>
              <a:spcAft>
                <a:spcPts val="0"/>
              </a:spcAft>
              <a:buSzPts val="1000"/>
              <a:buNone/>
              <a:defRPr sz="819"/>
            </a:lvl3pPr>
            <a:lvl4pPr marL="1498153" lvl="3" indent="-187269" algn="l">
              <a:spcBef>
                <a:spcPts val="147"/>
              </a:spcBef>
              <a:spcAft>
                <a:spcPts val="0"/>
              </a:spcAft>
              <a:buSzPts val="900"/>
              <a:buNone/>
              <a:defRPr sz="737"/>
            </a:lvl4pPr>
            <a:lvl5pPr marL="1872691" lvl="4" indent="-187269" algn="l">
              <a:spcBef>
                <a:spcPts val="147"/>
              </a:spcBef>
              <a:spcAft>
                <a:spcPts val="0"/>
              </a:spcAft>
              <a:buSzPts val="900"/>
              <a:buNone/>
              <a:defRPr sz="737"/>
            </a:lvl5pPr>
            <a:lvl6pPr marL="2247229" lvl="5" indent="-187269" algn="l">
              <a:spcBef>
                <a:spcPts val="147"/>
              </a:spcBef>
              <a:spcAft>
                <a:spcPts val="0"/>
              </a:spcAft>
              <a:buSzPts val="900"/>
              <a:buNone/>
              <a:defRPr sz="737"/>
            </a:lvl6pPr>
            <a:lvl7pPr marL="2621768" lvl="6" indent="-187269" algn="l">
              <a:spcBef>
                <a:spcPts val="147"/>
              </a:spcBef>
              <a:spcAft>
                <a:spcPts val="0"/>
              </a:spcAft>
              <a:buSzPts val="900"/>
              <a:buNone/>
              <a:defRPr sz="737"/>
            </a:lvl7pPr>
            <a:lvl8pPr marL="2996306" lvl="7" indent="-187269" algn="l">
              <a:spcBef>
                <a:spcPts val="147"/>
              </a:spcBef>
              <a:spcAft>
                <a:spcPts val="0"/>
              </a:spcAft>
              <a:buSzPts val="900"/>
              <a:buNone/>
              <a:defRPr sz="737"/>
            </a:lvl8pPr>
            <a:lvl9pPr marL="3370844" lvl="8" indent="-187269" algn="l">
              <a:spcBef>
                <a:spcPts val="147"/>
              </a:spcBef>
              <a:spcAft>
                <a:spcPts val="0"/>
              </a:spcAft>
              <a:buSzPts val="900"/>
              <a:buNone/>
              <a:defRPr sz="737"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034D432-2534-455A-AC71-7A8B8D29B8C5}" type="datetime1">
              <a:rPr lang="en-US" smtClean="0"/>
              <a:t>2/15/2023</a:t>
            </a:fld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ftr" idx="11"/>
          </p:nvPr>
        </p:nvSpPr>
        <p:spPr>
          <a:xfrm>
            <a:off x="2640599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7" name="Google Shape;87;p34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4898" tIns="37439" rIns="74898" bIns="3743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7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4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4898" tIns="37439" rIns="74898" bIns="3743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7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1452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>
            <a:spLocks noGrp="1"/>
          </p:cNvSpPr>
          <p:nvPr>
            <p:ph type="title"/>
          </p:nvPr>
        </p:nvSpPr>
        <p:spPr>
          <a:xfrm>
            <a:off x="164595" y="155448"/>
            <a:ext cx="2525152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alibri"/>
              <a:buNone/>
              <a:defRPr sz="1638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>
            <a:spLocks noGrp="1"/>
          </p:cNvSpPr>
          <p:nvPr>
            <p:ph type="pic" idx="2"/>
          </p:nvPr>
        </p:nvSpPr>
        <p:spPr>
          <a:xfrm>
            <a:off x="2903806" y="1484808"/>
            <a:ext cx="6247398" cy="5373192"/>
          </a:xfrm>
          <a:prstGeom prst="rect">
            <a:avLst/>
          </a:prstGeom>
          <a:solidFill>
            <a:srgbClr val="BABABB"/>
          </a:solidFill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26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59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None/>
              <a:defRPr sz="22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93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1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28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1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8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sz="1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28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sz="1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28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28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1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28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16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1"/>
          </p:nvPr>
        </p:nvSpPr>
        <p:spPr>
          <a:xfrm>
            <a:off x="164593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374538" lvl="0" indent="-187269" algn="l">
              <a:spcBef>
                <a:spcPts val="0"/>
              </a:spcBef>
              <a:spcAft>
                <a:spcPts val="0"/>
              </a:spcAft>
              <a:buSzPts val="1120"/>
              <a:buNone/>
              <a:defRPr sz="1147"/>
            </a:lvl1pPr>
            <a:lvl2pPr marL="749076" lvl="1" indent="-187269" algn="l">
              <a:spcBef>
                <a:spcPts val="197"/>
              </a:spcBef>
              <a:spcAft>
                <a:spcPts val="0"/>
              </a:spcAft>
              <a:buSzPts val="1080"/>
              <a:buNone/>
              <a:defRPr sz="983"/>
            </a:lvl2pPr>
            <a:lvl3pPr marL="1123615" lvl="2" indent="-187269" algn="l">
              <a:spcBef>
                <a:spcPts val="164"/>
              </a:spcBef>
              <a:spcAft>
                <a:spcPts val="0"/>
              </a:spcAft>
              <a:buSzPts val="1000"/>
              <a:buNone/>
              <a:defRPr sz="819"/>
            </a:lvl3pPr>
            <a:lvl4pPr marL="1498153" lvl="3" indent="-187269" algn="l">
              <a:spcBef>
                <a:spcPts val="147"/>
              </a:spcBef>
              <a:spcAft>
                <a:spcPts val="0"/>
              </a:spcAft>
              <a:buSzPts val="900"/>
              <a:buNone/>
              <a:defRPr sz="737"/>
            </a:lvl4pPr>
            <a:lvl5pPr marL="1872691" lvl="4" indent="-187269" algn="l">
              <a:spcBef>
                <a:spcPts val="147"/>
              </a:spcBef>
              <a:spcAft>
                <a:spcPts val="0"/>
              </a:spcAft>
              <a:buSzPts val="900"/>
              <a:buNone/>
              <a:defRPr sz="737"/>
            </a:lvl5pPr>
            <a:lvl6pPr marL="2247229" lvl="5" indent="-187269" algn="l">
              <a:spcBef>
                <a:spcPts val="147"/>
              </a:spcBef>
              <a:spcAft>
                <a:spcPts val="0"/>
              </a:spcAft>
              <a:buSzPts val="900"/>
              <a:buNone/>
              <a:defRPr sz="737"/>
            </a:lvl6pPr>
            <a:lvl7pPr marL="2621768" lvl="6" indent="-187269" algn="l">
              <a:spcBef>
                <a:spcPts val="147"/>
              </a:spcBef>
              <a:spcAft>
                <a:spcPts val="0"/>
              </a:spcAft>
              <a:buSzPts val="900"/>
              <a:buNone/>
              <a:defRPr sz="737"/>
            </a:lvl7pPr>
            <a:lvl8pPr marL="2996306" lvl="7" indent="-187269" algn="l">
              <a:spcBef>
                <a:spcPts val="147"/>
              </a:spcBef>
              <a:spcAft>
                <a:spcPts val="0"/>
              </a:spcAft>
              <a:buSzPts val="900"/>
              <a:buNone/>
              <a:defRPr sz="737"/>
            </a:lvl8pPr>
            <a:lvl9pPr marL="3370844" lvl="8" indent="-187269" algn="l">
              <a:spcBef>
                <a:spcPts val="147"/>
              </a:spcBef>
              <a:spcAft>
                <a:spcPts val="0"/>
              </a:spcAft>
              <a:buSzPts val="900"/>
              <a:buNone/>
              <a:defRPr sz="737"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dt" idx="10"/>
          </p:nvPr>
        </p:nvSpPr>
        <p:spPr>
          <a:xfrm>
            <a:off x="164593" y="1170432"/>
            <a:ext cx="252374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F697ACB-A1AA-4B76-A224-5C38B0843E28}" type="datetime1">
              <a:rPr lang="en-US" smtClean="0"/>
              <a:t>2/15/2023</a:t>
            </a:fld>
            <a:endParaRPr/>
          </a:p>
        </p:txBody>
      </p:sp>
      <p:sp>
        <p:nvSpPr>
          <p:cNvPr id="94" name="Google Shape;94;p35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4898" tIns="37439" rIns="74898" bIns="3743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7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5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4898" tIns="37439" rIns="74898" bIns="3743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7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5"/>
          <p:cNvSpPr txBox="1">
            <a:spLocks noGrp="1"/>
          </p:cNvSpPr>
          <p:nvPr>
            <p:ph type="ftr" idx="11"/>
          </p:nvPr>
        </p:nvSpPr>
        <p:spPr>
          <a:xfrm>
            <a:off x="3035809" y="1170432"/>
            <a:ext cx="519379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ABAB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sldNum" idx="12"/>
          </p:nvPr>
        </p:nvSpPr>
        <p:spPr>
          <a:xfrm>
            <a:off x="8339329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25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6"/>
          <p:cNvSpPr txBox="1">
            <a:spLocks noGrp="1"/>
          </p:cNvSpPr>
          <p:nvPr>
            <p:ph type="title"/>
          </p:nvPr>
        </p:nvSpPr>
        <p:spPr>
          <a:xfrm>
            <a:off x="457202" y="114301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body" idx="1"/>
          </p:nvPr>
        </p:nvSpPr>
        <p:spPr>
          <a:xfrm rot="5400000">
            <a:off x="1866901" y="-342898"/>
            <a:ext cx="5486401" cy="83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374538" lvl="0" indent="-262177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749076" lvl="1" indent="-271539" algn="l">
              <a:spcBef>
                <a:spcPts val="295"/>
              </a:spcBef>
              <a:spcAft>
                <a:spcPts val="0"/>
              </a:spcAft>
              <a:buSzPts val="1620"/>
              <a:buChar char="▪"/>
              <a:defRPr/>
            </a:lvl2pPr>
            <a:lvl3pPr marL="1123615" lvl="2" indent="-280904" algn="l">
              <a:spcBef>
                <a:spcPts val="295"/>
              </a:spcBef>
              <a:spcAft>
                <a:spcPts val="0"/>
              </a:spcAft>
              <a:buSzPts val="1800"/>
              <a:buChar char="▪"/>
              <a:defRPr/>
            </a:lvl3pPr>
            <a:lvl4pPr marL="1498153" lvl="3" indent="-280904" algn="l">
              <a:spcBef>
                <a:spcPts val="295"/>
              </a:spcBef>
              <a:spcAft>
                <a:spcPts val="0"/>
              </a:spcAft>
              <a:buSzPts val="1800"/>
              <a:buChar char="▪"/>
              <a:defRPr/>
            </a:lvl4pPr>
            <a:lvl5pPr marL="1872691" lvl="4" indent="-280904" algn="l">
              <a:spcBef>
                <a:spcPts val="295"/>
              </a:spcBef>
              <a:spcAft>
                <a:spcPts val="0"/>
              </a:spcAft>
              <a:buSzPts val="1800"/>
              <a:buChar char="🢝"/>
              <a:defRPr/>
            </a:lvl5pPr>
            <a:lvl6pPr marL="2247229" lvl="5" indent="-280904" algn="l">
              <a:spcBef>
                <a:spcPts val="295"/>
              </a:spcBef>
              <a:spcAft>
                <a:spcPts val="0"/>
              </a:spcAft>
              <a:buSzPts val="1800"/>
              <a:buChar char="●"/>
              <a:defRPr/>
            </a:lvl6pPr>
            <a:lvl7pPr marL="2621768" lvl="6" indent="-280904" algn="l">
              <a:spcBef>
                <a:spcPts val="295"/>
              </a:spcBef>
              <a:spcAft>
                <a:spcPts val="0"/>
              </a:spcAft>
              <a:buSzPts val="1800"/>
              <a:buChar char="●"/>
              <a:defRPr/>
            </a:lvl7pPr>
            <a:lvl8pPr marL="2996306" lvl="7" indent="-280904" algn="l">
              <a:spcBef>
                <a:spcPts val="295"/>
              </a:spcBef>
              <a:spcAft>
                <a:spcPts val="0"/>
              </a:spcAft>
              <a:buSzPts val="1800"/>
              <a:buChar char="●"/>
              <a:defRPr/>
            </a:lvl8pPr>
            <a:lvl9pPr marL="3370844" lvl="8" indent="-280904" algn="l">
              <a:spcBef>
                <a:spcPts val="29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7883BD9-7406-4A23-ABED-4DB76BF3893E}" type="datetime1">
              <a:rPr lang="en-US" smtClean="0"/>
              <a:t>2/15/2023</a:t>
            </a:fld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ftr" idx="11"/>
          </p:nvPr>
        </p:nvSpPr>
        <p:spPr>
          <a:xfrm>
            <a:off x="2640599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6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80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/>
          <p:nvPr/>
        </p:nvSpPr>
        <p:spPr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74898" tIns="37439" rIns="74898" bIns="3743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7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7"/>
          <p:cNvSpPr/>
          <p:nvPr/>
        </p:nvSpPr>
        <p:spPr>
          <a:xfrm>
            <a:off x="6647689" y="0"/>
            <a:ext cx="251460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74898" tIns="37439" rIns="74898" bIns="3743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7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7"/>
          <p:cNvSpPr txBox="1">
            <a:spLocks noGrp="1"/>
          </p:cNvSpPr>
          <p:nvPr>
            <p:ph type="title"/>
          </p:nvPr>
        </p:nvSpPr>
        <p:spPr>
          <a:xfrm rot="5400000">
            <a:off x="4808539" y="2247907"/>
            <a:ext cx="5851525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body" idx="1"/>
          </p:nvPr>
        </p:nvSpPr>
        <p:spPr>
          <a:xfrm rot="5400000">
            <a:off x="541338" y="220666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374538" lvl="0" indent="-262177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749076" lvl="1" indent="-271539" algn="l">
              <a:spcBef>
                <a:spcPts val="295"/>
              </a:spcBef>
              <a:spcAft>
                <a:spcPts val="0"/>
              </a:spcAft>
              <a:buSzPts val="1620"/>
              <a:buChar char="▪"/>
              <a:defRPr/>
            </a:lvl2pPr>
            <a:lvl3pPr marL="1123615" lvl="2" indent="-280904" algn="l">
              <a:spcBef>
                <a:spcPts val="295"/>
              </a:spcBef>
              <a:spcAft>
                <a:spcPts val="0"/>
              </a:spcAft>
              <a:buSzPts val="1800"/>
              <a:buChar char="▪"/>
              <a:defRPr/>
            </a:lvl3pPr>
            <a:lvl4pPr marL="1498153" lvl="3" indent="-280904" algn="l">
              <a:spcBef>
                <a:spcPts val="295"/>
              </a:spcBef>
              <a:spcAft>
                <a:spcPts val="0"/>
              </a:spcAft>
              <a:buSzPts val="1800"/>
              <a:buChar char="▪"/>
              <a:defRPr/>
            </a:lvl4pPr>
            <a:lvl5pPr marL="1872691" lvl="4" indent="-280904" algn="l">
              <a:spcBef>
                <a:spcPts val="295"/>
              </a:spcBef>
              <a:spcAft>
                <a:spcPts val="0"/>
              </a:spcAft>
              <a:buSzPts val="1800"/>
              <a:buChar char="🢝"/>
              <a:defRPr/>
            </a:lvl5pPr>
            <a:lvl6pPr marL="2247229" lvl="5" indent="-280904" algn="l">
              <a:spcBef>
                <a:spcPts val="295"/>
              </a:spcBef>
              <a:spcAft>
                <a:spcPts val="0"/>
              </a:spcAft>
              <a:buSzPts val="1800"/>
              <a:buChar char="●"/>
              <a:defRPr/>
            </a:lvl6pPr>
            <a:lvl7pPr marL="2621768" lvl="6" indent="-280904" algn="l">
              <a:spcBef>
                <a:spcPts val="295"/>
              </a:spcBef>
              <a:spcAft>
                <a:spcPts val="0"/>
              </a:spcAft>
              <a:buSzPts val="1800"/>
              <a:buChar char="●"/>
              <a:defRPr/>
            </a:lvl7pPr>
            <a:lvl8pPr marL="2996306" lvl="7" indent="-280904" algn="l">
              <a:spcBef>
                <a:spcPts val="295"/>
              </a:spcBef>
              <a:spcAft>
                <a:spcPts val="0"/>
              </a:spcAft>
              <a:buSzPts val="1800"/>
              <a:buChar char="●"/>
              <a:defRPr/>
            </a:lvl8pPr>
            <a:lvl9pPr marL="3370844" lvl="8" indent="-280904" algn="l">
              <a:spcBef>
                <a:spcPts val="29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37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D592A17-5A26-40A3-A7A1-0E3CE46081E2}" type="datetime1">
              <a:rPr lang="en-US" smtClean="0"/>
              <a:t>2/15/2023</a:t>
            </a:fld>
            <a:endParaRPr/>
          </a:p>
        </p:txBody>
      </p:sp>
      <p:sp>
        <p:nvSpPr>
          <p:cNvPr id="110" name="Google Shape;110;p37"/>
          <p:cNvSpPr txBox="1">
            <a:spLocks noGrp="1"/>
          </p:cNvSpPr>
          <p:nvPr>
            <p:ph type="ftr" idx="11"/>
          </p:nvPr>
        </p:nvSpPr>
        <p:spPr>
          <a:xfrm>
            <a:off x="2640598" y="6377464"/>
            <a:ext cx="3836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7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5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478"/>
          </a:xfrm>
        </p:spPr>
        <p:txBody>
          <a:bodyPr>
            <a:noAutofit/>
          </a:bodyPr>
          <a:lstStyle>
            <a:lvl1pPr>
              <a:defRPr sz="4000">
                <a:latin typeface="+mn-lt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798"/>
            <a:ext cx="8229600" cy="5486401"/>
          </a:xfrm>
        </p:spPr>
        <p:txBody>
          <a:bodyPr/>
          <a:lstStyle>
            <a:lvl1pPr>
              <a:defRPr sz="24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DC1-07BE-4976-9A15-2CAAF1190AD5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02755A7-14C3-4271-9743-D1DE7E0E67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121B-6D36-4162-BFEC-EFDEFD1027CA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33095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330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7717-51DF-4317-B24C-2419BB7E56C7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A469-2F18-42D7-9026-0EE9DCF9C398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1F2E-0C1B-46E6-BF94-F3D866BBC974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1CC4-CC35-4B02-BDFF-B1DDD79A29B9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CE9F-6B15-4AAF-82FA-1AAE8B982ABF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3844CBD-A6FD-4587-B784-A186EF50CEE6}" type="datetime1">
              <a:rPr lang="en-US" smtClean="0"/>
              <a:t>2/15/2023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944880"/>
            <a:ext cx="9144000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2"/>
            <a:ext cx="9143999" cy="91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6858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798"/>
            <a:ext cx="8305800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C367EE-0D98-449E-8967-376ABC7E6694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/>
          <p:nvPr/>
        </p:nvSpPr>
        <p:spPr>
          <a:xfrm>
            <a:off x="0" y="944883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74898" tIns="37439" rIns="74898" bIns="3743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4"/>
          <p:cNvSpPr/>
          <p:nvPr/>
        </p:nvSpPr>
        <p:spPr>
          <a:xfrm>
            <a:off x="4" y="3"/>
            <a:ext cx="9143999" cy="9143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74898" tIns="37439" rIns="74898" bIns="3743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7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457202" y="114301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FFC7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457200" y="1066803"/>
            <a:ext cx="8305800" cy="548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3" b="0" i="0" u="none" strike="noStrike" cap="none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B04BA88-1387-49A5-AE7B-57B23A82AEE3}" type="datetime1">
              <a:rPr lang="en-US" smtClean="0"/>
              <a:t>2/15/2023</a:t>
            </a:fld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2640599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3" b="0" i="0" u="none" strike="noStrike" cap="none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3" b="0" i="0" u="none" strike="noStrike" cap="none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3" b="0" i="0" u="none" strike="noStrike" cap="none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3" b="0" i="0" u="none" strike="noStrike" cap="none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3" b="0" i="0" u="none" strike="noStrike" cap="none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3" b="0" i="0" u="none" strike="noStrike" cap="none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3" b="0" i="0" u="none" strike="noStrike" cap="none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3" b="0" i="0" u="none" strike="noStrike" cap="none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3" b="0" i="0" u="none" strike="noStrike" cap="none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3" b="0" i="0" u="none" strike="noStrike" cap="none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733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jp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mvia.u-bourgogne.fr/en/database/fall-detection-dataset-2.html" TargetMode="External"/><Relationship Id="rId2" Type="http://schemas.openxmlformats.org/officeDocument/2006/relationships/hyperlink" Target="https://www.cdc.gov/injury/features/older-adult-fall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enix.univ.rzeszow.pl/mkepski/ds/uf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164416"/>
            <a:ext cx="8305800" cy="2282952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 Two Stream Fusion Network For Human Fall Detection in Video Surveillance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50CED-B42B-41BE-851E-1AE208A9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029014"/>
            <a:ext cx="1371600" cy="1642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662F18-8594-AA4E-BE07-31200AA6FDD5}"/>
              </a:ext>
            </a:extLst>
          </p:cNvPr>
          <p:cNvSpPr txBox="1"/>
          <p:nvPr/>
        </p:nvSpPr>
        <p:spPr>
          <a:xfrm>
            <a:off x="5742214" y="3155187"/>
            <a:ext cx="323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Presented By:</a:t>
            </a:r>
          </a:p>
          <a:p>
            <a:pPr algn="r"/>
            <a:r>
              <a:rPr lang="en-US" sz="2400" dirty="0"/>
              <a:t>Md. Nazmul Haque</a:t>
            </a:r>
          </a:p>
          <a:p>
            <a:pPr algn="r"/>
            <a:r>
              <a:rPr lang="en-US" sz="2400" dirty="0"/>
              <a:t>Roll: 1707101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41237-ACE1-7941-91A6-255F5BE2E0F5}"/>
              </a:ext>
            </a:extLst>
          </p:cNvPr>
          <p:cNvSpPr txBox="1"/>
          <p:nvPr/>
        </p:nvSpPr>
        <p:spPr>
          <a:xfrm>
            <a:off x="2198914" y="4762012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Supervised By: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Dr. Sk. Md. </a:t>
            </a:r>
            <a:r>
              <a:rPr lang="en-US" sz="2400" dirty="0" err="1">
                <a:cs typeface="Times New Roman" panose="02020603050405020304" pitchFamily="18" charset="0"/>
              </a:rPr>
              <a:t>Masudul</a:t>
            </a:r>
            <a:r>
              <a:rPr lang="en-US" sz="2400" dirty="0">
                <a:cs typeface="Times New Roman" panose="02020603050405020304" pitchFamily="18" charset="0"/>
              </a:rPr>
              <a:t> Ahsan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Professor</a:t>
            </a:r>
            <a:br>
              <a:rPr lang="en-US" sz="2400" dirty="0">
                <a:cs typeface="Times New Roman" panose="02020603050405020304" pitchFamily="18" charset="0"/>
              </a:rPr>
            </a:br>
            <a:r>
              <a:rPr lang="en-US" sz="2400" dirty="0">
                <a:cs typeface="Times New Roman" panose="02020603050405020304" pitchFamily="18" charset="0"/>
              </a:rPr>
              <a:t>Dept. of Computer Science and Engineering</a:t>
            </a:r>
            <a:br>
              <a:rPr lang="en-US" sz="2400" dirty="0">
                <a:cs typeface="Times New Roman" panose="02020603050405020304" pitchFamily="18" charset="0"/>
              </a:rPr>
            </a:br>
            <a:r>
              <a:rPr lang="en-US" sz="2400" dirty="0">
                <a:cs typeface="Times New Roman" panose="02020603050405020304" pitchFamily="18" charset="0"/>
              </a:rPr>
              <a:t>Khulna University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213101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246"/>
    </mc:Choice>
    <mc:Fallback xmlns="">
      <p:transition advTm="102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29F1-DFE9-F5A3-BD5C-6A676EA2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Methodology(cont..)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E4578E-A9F1-96C2-225B-13CDBC23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486348"/>
            <a:ext cx="800100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marL="118872" indent="0">
              <a:buNone/>
            </a:pPr>
            <a:r>
              <a:rPr lang="en-GB" sz="1800" dirty="0"/>
              <a:t>Input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7A30DC8-E6BF-0348-7725-EEE522DB5852}"/>
              </a:ext>
            </a:extLst>
          </p:cNvPr>
          <p:cNvSpPr txBox="1">
            <a:spLocks/>
          </p:cNvSpPr>
          <p:nvPr/>
        </p:nvSpPr>
        <p:spPr>
          <a:xfrm>
            <a:off x="673857" y="2092538"/>
            <a:ext cx="1943099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sz="1800" dirty="0"/>
              <a:t>Convolution(2+1)D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632C49E-91A5-2E53-BAE8-A96BB368780F}"/>
              </a:ext>
            </a:extLst>
          </p:cNvPr>
          <p:cNvSpPr txBox="1">
            <a:spLocks/>
          </p:cNvSpPr>
          <p:nvPr/>
        </p:nvSpPr>
        <p:spPr>
          <a:xfrm>
            <a:off x="571500" y="2745354"/>
            <a:ext cx="2133600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sz="1800" dirty="0"/>
              <a:t>Batch Normalization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C6D72A6-9AA8-0D45-EA78-C0C8D724738B}"/>
              </a:ext>
            </a:extLst>
          </p:cNvPr>
          <p:cNvSpPr txBox="1">
            <a:spLocks/>
          </p:cNvSpPr>
          <p:nvPr/>
        </p:nvSpPr>
        <p:spPr>
          <a:xfrm>
            <a:off x="1233415" y="3351544"/>
            <a:ext cx="823985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sz="1800" dirty="0" err="1"/>
              <a:t>ReLu</a:t>
            </a:r>
            <a:endParaRPr lang="en-GB" sz="18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6659B4C-6A2B-6503-4EA9-6403F3E404E4}"/>
              </a:ext>
            </a:extLst>
          </p:cNvPr>
          <p:cNvSpPr txBox="1">
            <a:spLocks/>
          </p:cNvSpPr>
          <p:nvPr/>
        </p:nvSpPr>
        <p:spPr>
          <a:xfrm>
            <a:off x="673857" y="4004360"/>
            <a:ext cx="1943099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sz="1800" dirty="0"/>
              <a:t>Convolution(2+1)D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5B86532-656E-A405-FDBC-CD10C47DA0B3}"/>
              </a:ext>
            </a:extLst>
          </p:cNvPr>
          <p:cNvSpPr txBox="1">
            <a:spLocks/>
          </p:cNvSpPr>
          <p:nvPr/>
        </p:nvSpPr>
        <p:spPr>
          <a:xfrm>
            <a:off x="571500" y="4657176"/>
            <a:ext cx="2133600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sz="1800" dirty="0"/>
              <a:t>Batch Normalization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699CE5F-DDA4-F512-26E9-8ED11D0678E8}"/>
              </a:ext>
            </a:extLst>
          </p:cNvPr>
          <p:cNvSpPr txBox="1">
            <a:spLocks/>
          </p:cNvSpPr>
          <p:nvPr/>
        </p:nvSpPr>
        <p:spPr>
          <a:xfrm>
            <a:off x="1233415" y="5263366"/>
            <a:ext cx="823985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sz="1800" dirty="0" err="1"/>
              <a:t>ReLu</a:t>
            </a:r>
            <a:endParaRPr lang="en-GB" sz="1800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C76B566-259E-785C-18CB-61E37EF54B39}"/>
              </a:ext>
            </a:extLst>
          </p:cNvPr>
          <p:cNvSpPr txBox="1">
            <a:spLocks/>
          </p:cNvSpPr>
          <p:nvPr/>
        </p:nvSpPr>
        <p:spPr>
          <a:xfrm>
            <a:off x="3719299" y="1486348"/>
            <a:ext cx="1705401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sz="1800" dirty="0"/>
              <a:t>Residual Block 1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14F9A00-573B-49FD-E072-28BD0561BA7F}"/>
              </a:ext>
            </a:extLst>
          </p:cNvPr>
          <p:cNvSpPr txBox="1">
            <a:spLocks/>
          </p:cNvSpPr>
          <p:nvPr/>
        </p:nvSpPr>
        <p:spPr>
          <a:xfrm>
            <a:off x="3719298" y="2139164"/>
            <a:ext cx="1705401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sz="1800" dirty="0"/>
              <a:t>Residual Block 2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F7046215-3ED4-5085-2F01-E97EE582B095}"/>
              </a:ext>
            </a:extLst>
          </p:cNvPr>
          <p:cNvSpPr txBox="1">
            <a:spLocks/>
          </p:cNvSpPr>
          <p:nvPr/>
        </p:nvSpPr>
        <p:spPr>
          <a:xfrm>
            <a:off x="3719298" y="2791980"/>
            <a:ext cx="1705401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sz="1800" dirty="0"/>
              <a:t>Residual Block 3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9CDBD27-27D6-92D3-7CBD-07FFC974C1A4}"/>
              </a:ext>
            </a:extLst>
          </p:cNvPr>
          <p:cNvSpPr txBox="1">
            <a:spLocks/>
          </p:cNvSpPr>
          <p:nvPr/>
        </p:nvSpPr>
        <p:spPr>
          <a:xfrm>
            <a:off x="3719298" y="3458223"/>
            <a:ext cx="1705401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sz="1800" dirty="0"/>
              <a:t>Residual Block 4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555FE38-0EA1-E124-FBCC-803D4E8F783E}"/>
              </a:ext>
            </a:extLst>
          </p:cNvPr>
          <p:cNvSpPr txBox="1">
            <a:spLocks/>
          </p:cNvSpPr>
          <p:nvPr/>
        </p:nvSpPr>
        <p:spPr>
          <a:xfrm>
            <a:off x="3722710" y="4183592"/>
            <a:ext cx="1705401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sz="1800" dirty="0"/>
              <a:t>Residual Block 5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775E4FCA-491A-F5AB-9409-6F9167A27A19}"/>
              </a:ext>
            </a:extLst>
          </p:cNvPr>
          <p:cNvSpPr txBox="1">
            <a:spLocks/>
          </p:cNvSpPr>
          <p:nvPr/>
        </p:nvSpPr>
        <p:spPr>
          <a:xfrm>
            <a:off x="3352799" y="5278965"/>
            <a:ext cx="2438399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sz="1800" dirty="0"/>
              <a:t>GlobalAveragePooling3D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E2CC105A-D498-6B3B-A9B4-2F209A8B9488}"/>
              </a:ext>
            </a:extLst>
          </p:cNvPr>
          <p:cNvSpPr txBox="1">
            <a:spLocks/>
          </p:cNvSpPr>
          <p:nvPr/>
        </p:nvSpPr>
        <p:spPr>
          <a:xfrm>
            <a:off x="6934200" y="1486348"/>
            <a:ext cx="1447800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sz="1800" dirty="0"/>
              <a:t>Dense(512)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7558EC49-5BE9-06E3-DC69-73F54095C5C7}"/>
              </a:ext>
            </a:extLst>
          </p:cNvPr>
          <p:cNvSpPr txBox="1">
            <a:spLocks/>
          </p:cNvSpPr>
          <p:nvPr/>
        </p:nvSpPr>
        <p:spPr>
          <a:xfrm>
            <a:off x="7099202" y="2222868"/>
            <a:ext cx="1117796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sz="1800" dirty="0"/>
              <a:t>Dropout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D97B9647-FD61-CAAE-DBA0-9D747E2164D2}"/>
              </a:ext>
            </a:extLst>
          </p:cNvPr>
          <p:cNvSpPr txBox="1">
            <a:spLocks/>
          </p:cNvSpPr>
          <p:nvPr/>
        </p:nvSpPr>
        <p:spPr>
          <a:xfrm>
            <a:off x="6934200" y="2959388"/>
            <a:ext cx="1447800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sz="1800" dirty="0"/>
              <a:t>Dense(256)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2A32DA3C-5B19-EE60-0C42-EBC8EB2383E5}"/>
              </a:ext>
            </a:extLst>
          </p:cNvPr>
          <p:cNvSpPr txBox="1">
            <a:spLocks/>
          </p:cNvSpPr>
          <p:nvPr/>
        </p:nvSpPr>
        <p:spPr>
          <a:xfrm>
            <a:off x="7109438" y="3573323"/>
            <a:ext cx="1117796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GB" sz="1800" dirty="0"/>
              <a:t>Dropout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9C205830-8D7A-3111-5243-2DAA4E5F8F25}"/>
              </a:ext>
            </a:extLst>
          </p:cNvPr>
          <p:cNvSpPr txBox="1">
            <a:spLocks/>
          </p:cNvSpPr>
          <p:nvPr/>
        </p:nvSpPr>
        <p:spPr>
          <a:xfrm>
            <a:off x="7223738" y="4271521"/>
            <a:ext cx="889196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>
              <a:buFont typeface="Wingdings 2"/>
              <a:buNone/>
            </a:pPr>
            <a:r>
              <a:rPr lang="en-GB" sz="1800" dirty="0"/>
              <a:t>Flatten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0E4BD280-54A4-3CFB-4296-D2250F739AAD}"/>
              </a:ext>
            </a:extLst>
          </p:cNvPr>
          <p:cNvSpPr txBox="1">
            <a:spLocks/>
          </p:cNvSpPr>
          <p:nvPr/>
        </p:nvSpPr>
        <p:spPr>
          <a:xfrm>
            <a:off x="6944436" y="4936683"/>
            <a:ext cx="1437564" cy="35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 anchor="ctr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>
              <a:buFont typeface="Wingdings 2"/>
              <a:buNone/>
            </a:pPr>
            <a:r>
              <a:rPr lang="en-GB" sz="1800" dirty="0"/>
              <a:t>Dense(2)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409C5-C551-600C-A32E-79BA6C83848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45407" y="1845286"/>
            <a:ext cx="11943" cy="24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99598F-4414-9420-6B25-CEE41CFA47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38300" y="2451476"/>
            <a:ext cx="7107" cy="29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C5C79D-A669-C121-517E-8A173AC354E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638300" y="3104292"/>
            <a:ext cx="7108" cy="24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8CC1CD-2CBA-93AA-031E-41F19844B55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645407" y="3710482"/>
            <a:ext cx="1" cy="29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EE8CCA-ACAB-CCDB-54FF-9AC209A46D3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638300" y="4363298"/>
            <a:ext cx="7107" cy="29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A5E784-8310-92D9-657E-634AFDA640C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638300" y="5016114"/>
            <a:ext cx="7108" cy="24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93DFF1-DFD1-5AFD-3095-2B73C10A61E5}"/>
              </a:ext>
            </a:extLst>
          </p:cNvPr>
          <p:cNvCxnSpPr>
            <a:stCxn id="11" idx="3"/>
          </p:cNvCxnSpPr>
          <p:nvPr/>
        </p:nvCxnSpPr>
        <p:spPr>
          <a:xfrm>
            <a:off x="2057400" y="5442835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24762F-F544-A0E6-8079-79BAF0DD16F3}"/>
              </a:ext>
            </a:extLst>
          </p:cNvPr>
          <p:cNvCxnSpPr>
            <a:endCxn id="12" idx="1"/>
          </p:cNvCxnSpPr>
          <p:nvPr/>
        </p:nvCxnSpPr>
        <p:spPr>
          <a:xfrm>
            <a:off x="3048000" y="1665817"/>
            <a:ext cx="671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F5015A-0E50-1D5F-DCE2-DAAB63350A5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4571999" y="1845286"/>
            <a:ext cx="1" cy="29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65E039-492E-85FE-DF9A-57902801BEE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571999" y="2498102"/>
            <a:ext cx="0" cy="29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92A5C9-6162-7FFC-FB12-24DC60EE5B3E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4571999" y="3150918"/>
            <a:ext cx="0" cy="3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4C0A80-C6B8-BF30-6740-92DA1245E384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571999" y="3817161"/>
            <a:ext cx="3412" cy="36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19B031-DE24-0FCC-3CF6-1B5D10A0876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4571999" y="4542530"/>
            <a:ext cx="3412" cy="73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61C760-EE7C-EB11-CA57-C5B3387E0D4F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7658100" y="1845286"/>
            <a:ext cx="0" cy="37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FCD144-801C-512D-C1BA-99DFD8A4EE72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658100" y="2581806"/>
            <a:ext cx="0" cy="37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2C0D90-189E-1CAF-715C-7C98DDB75C8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7658100" y="3318326"/>
            <a:ext cx="10236" cy="25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F8F32D-8A5B-6FBA-2222-217C48E2CCA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668336" y="3932261"/>
            <a:ext cx="0" cy="33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9B3598-DFF5-4879-235A-45607102305A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7663218" y="4630459"/>
            <a:ext cx="5118" cy="30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A7A2146-CF8B-2709-9679-A35269E15EF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791198" y="5458434"/>
            <a:ext cx="685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BCFB4C-F2DA-3C1C-814F-744B5EB53CCC}"/>
              </a:ext>
            </a:extLst>
          </p:cNvPr>
          <p:cNvCxnSpPr>
            <a:endCxn id="18" idx="1"/>
          </p:cNvCxnSpPr>
          <p:nvPr/>
        </p:nvCxnSpPr>
        <p:spPr>
          <a:xfrm>
            <a:off x="6477000" y="166581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305307-A0FF-D2CD-375D-F950E4F7E677}"/>
              </a:ext>
            </a:extLst>
          </p:cNvPr>
          <p:cNvCxnSpPr/>
          <p:nvPr/>
        </p:nvCxnSpPr>
        <p:spPr>
          <a:xfrm>
            <a:off x="3048000" y="541344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79CA2A-4D7F-0284-A14B-D39A813FB3D0}"/>
              </a:ext>
            </a:extLst>
          </p:cNvPr>
          <p:cNvCxnSpPr/>
          <p:nvPr/>
        </p:nvCxnSpPr>
        <p:spPr>
          <a:xfrm flipV="1">
            <a:off x="3048000" y="1665817"/>
            <a:ext cx="0" cy="3792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34A35FB-C2B6-ADEC-1CF5-08CC6B432097}"/>
              </a:ext>
            </a:extLst>
          </p:cNvPr>
          <p:cNvCxnSpPr/>
          <p:nvPr/>
        </p:nvCxnSpPr>
        <p:spPr>
          <a:xfrm flipV="1">
            <a:off x="6477000" y="1665817"/>
            <a:ext cx="0" cy="3792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203A427-FE70-D094-AFDE-4BB0ADE9D0D2}"/>
              </a:ext>
            </a:extLst>
          </p:cNvPr>
          <p:cNvSpPr txBox="1"/>
          <p:nvPr/>
        </p:nvSpPr>
        <p:spPr>
          <a:xfrm>
            <a:off x="1336178" y="638675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6: 3D CNN Model Architecture.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CEBDC176-D2DB-4A59-E75E-340641E9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FC0A-F6F9-4945-B806-7688DC7F6D00}" type="datetime1">
              <a:rPr lang="en-US" smtClean="0"/>
              <a:t>2/15/2023</a:t>
            </a:fld>
            <a:endParaRPr lang="en-US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3F032C4E-8062-B68C-6FD1-BBE5185F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9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F190-346D-8757-F8E0-562B5A4C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Methodology(cont..)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73082-E896-245D-574C-CEE91129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1316355"/>
            <a:ext cx="7781925" cy="41700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4B0316-9CEF-A4E4-1FF5-B5772D0503A9}"/>
              </a:ext>
            </a:extLst>
          </p:cNvPr>
          <p:cNvSpPr txBox="1"/>
          <p:nvPr/>
        </p:nvSpPr>
        <p:spPr>
          <a:xfrm>
            <a:off x="1600200" y="610766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7: Feature Extraction Process of 3D CNN [15].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5E2DADF-D4F2-7254-FF11-60EE2148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0F39-5D81-41F7-A36C-C9C8BC98114B}" type="datetime1">
              <a:rPr lang="en-US" smtClean="0"/>
              <a:t>2/15/2023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0EF7E-9EA0-F81B-A3EF-18B98075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0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B3E2-CA25-03CF-F77E-71303669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Methodology(cont..)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D36B68-A4D3-4C0A-F3C2-F43145D8A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9" y="1494153"/>
            <a:ext cx="1056637" cy="79247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045AEB-7272-74F6-4123-E7C59BD1A7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73" y="1604921"/>
            <a:ext cx="1056637" cy="7924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3EFACA-AFB4-F677-8E3F-51E7E890A7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7" y="1729235"/>
            <a:ext cx="1056637" cy="7924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E04D42-AA45-62EF-7FBC-1A4941CD58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8" y="4755171"/>
            <a:ext cx="1174041" cy="7924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C46849-E4A2-6B12-1009-588B52E223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0" y="4929047"/>
            <a:ext cx="1170428" cy="7924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E7AFC4-0779-13FE-4618-98762BE111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9" y="5058027"/>
            <a:ext cx="1170428" cy="8694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32D39CD-8D30-CF63-2582-A633A6806FA5}"/>
              </a:ext>
            </a:extLst>
          </p:cNvPr>
          <p:cNvSpPr/>
          <p:nvPr/>
        </p:nvSpPr>
        <p:spPr>
          <a:xfrm>
            <a:off x="4309104" y="1282154"/>
            <a:ext cx="2705100" cy="4590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4A7F71-3773-6AB4-8A98-678E8630D8DD}"/>
              </a:ext>
            </a:extLst>
          </p:cNvPr>
          <p:cNvSpPr/>
          <p:nvPr/>
        </p:nvSpPr>
        <p:spPr>
          <a:xfrm rot="16200000">
            <a:off x="3317858" y="3415754"/>
            <a:ext cx="2590800" cy="3810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concatenate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045082-7F2C-0DB0-AFE9-3FDCAB23EF73}"/>
              </a:ext>
            </a:extLst>
          </p:cNvPr>
          <p:cNvSpPr/>
          <p:nvPr/>
        </p:nvSpPr>
        <p:spPr>
          <a:xfrm rot="16200000">
            <a:off x="4986372" y="3473524"/>
            <a:ext cx="1905002" cy="3810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6C8911-2F80-874F-DAEB-A9B0A6E982AD}"/>
              </a:ext>
            </a:extLst>
          </p:cNvPr>
          <p:cNvSpPr/>
          <p:nvPr/>
        </p:nvSpPr>
        <p:spPr>
          <a:xfrm rot="16200000">
            <a:off x="4271004" y="3473525"/>
            <a:ext cx="1905000" cy="3810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F4EE3C-E88D-AC7E-BEE4-FAACCEDFD355}"/>
              </a:ext>
            </a:extLst>
          </p:cNvPr>
          <p:cNvSpPr/>
          <p:nvPr/>
        </p:nvSpPr>
        <p:spPr>
          <a:xfrm rot="16200000">
            <a:off x="5713116" y="3484898"/>
            <a:ext cx="1882255" cy="3810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6707D3-771D-47D8-BC7D-7DFD29CEC60C}"/>
              </a:ext>
            </a:extLst>
          </p:cNvPr>
          <p:cNvSpPr/>
          <p:nvPr/>
        </p:nvSpPr>
        <p:spPr>
          <a:xfrm>
            <a:off x="7547604" y="3110954"/>
            <a:ext cx="1295400" cy="1169672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Fall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No Fall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FAF71CF-B4A9-EFB7-99E2-0099C4C6D7B8}"/>
              </a:ext>
            </a:extLst>
          </p:cNvPr>
          <p:cNvSpPr/>
          <p:nvPr/>
        </p:nvSpPr>
        <p:spPr>
          <a:xfrm>
            <a:off x="4803758" y="3720554"/>
            <a:ext cx="222142" cy="45719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F3D6C40-F7A3-20B6-F089-5B19ACE4FD14}"/>
              </a:ext>
            </a:extLst>
          </p:cNvPr>
          <p:cNvSpPr/>
          <p:nvPr/>
        </p:nvSpPr>
        <p:spPr>
          <a:xfrm>
            <a:off x="5421108" y="3720554"/>
            <a:ext cx="327265" cy="45719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5341118-56D7-34F7-B34E-672D1D56CDE5}"/>
              </a:ext>
            </a:extLst>
          </p:cNvPr>
          <p:cNvSpPr/>
          <p:nvPr/>
        </p:nvSpPr>
        <p:spPr>
          <a:xfrm>
            <a:off x="6129373" y="3720554"/>
            <a:ext cx="334369" cy="45719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0230E19-5636-160A-E59C-5D6C13DC11BB}"/>
              </a:ext>
            </a:extLst>
          </p:cNvPr>
          <p:cNvSpPr/>
          <p:nvPr/>
        </p:nvSpPr>
        <p:spPr>
          <a:xfrm>
            <a:off x="6925050" y="3720554"/>
            <a:ext cx="502642" cy="45719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CAB961-A87E-8335-A3C2-063B16D485D1}"/>
              </a:ext>
            </a:extLst>
          </p:cNvPr>
          <p:cNvSpPr txBox="1"/>
          <p:nvPr/>
        </p:nvSpPr>
        <p:spPr>
          <a:xfrm>
            <a:off x="4378846" y="1522182"/>
            <a:ext cx="252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Stacked Module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628946-3337-D61C-8658-F8D397D2EF9B}"/>
              </a:ext>
            </a:extLst>
          </p:cNvPr>
          <p:cNvSpPr txBox="1"/>
          <p:nvPr/>
        </p:nvSpPr>
        <p:spPr>
          <a:xfrm>
            <a:off x="4613258" y="5113367"/>
            <a:ext cx="216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 stream’s Feature Fusion</a:t>
            </a: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E0338C3F-7484-13C5-F55A-EBDE56B5E9DB}"/>
              </a:ext>
            </a:extLst>
          </p:cNvPr>
          <p:cNvSpPr/>
          <p:nvPr/>
        </p:nvSpPr>
        <p:spPr>
          <a:xfrm>
            <a:off x="2366004" y="1729235"/>
            <a:ext cx="1068227" cy="792478"/>
          </a:xfrm>
          <a:prstGeom prst="cub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3D CNN</a:t>
            </a: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1DE0BF8D-B071-4070-F9E0-A952EF663140}"/>
              </a:ext>
            </a:extLst>
          </p:cNvPr>
          <p:cNvSpPr/>
          <p:nvPr/>
        </p:nvSpPr>
        <p:spPr>
          <a:xfrm>
            <a:off x="2408095" y="4825881"/>
            <a:ext cx="1054726" cy="792478"/>
          </a:xfrm>
          <a:prstGeom prst="cub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3D CNN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4A86F1C-E4A8-FA19-D7ED-E09EF9EEB473}"/>
              </a:ext>
            </a:extLst>
          </p:cNvPr>
          <p:cNvSpPr/>
          <p:nvPr/>
        </p:nvSpPr>
        <p:spPr>
          <a:xfrm>
            <a:off x="1759228" y="2125474"/>
            <a:ext cx="518091" cy="71080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0CC75325-E3D6-60D2-E028-70E0D4A63094}"/>
              </a:ext>
            </a:extLst>
          </p:cNvPr>
          <p:cNvSpPr/>
          <p:nvPr/>
        </p:nvSpPr>
        <p:spPr>
          <a:xfrm>
            <a:off x="1816199" y="5222120"/>
            <a:ext cx="518091" cy="97238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A95CB432-1340-5DB7-D3FD-42CBDCFE6FB7}"/>
              </a:ext>
            </a:extLst>
          </p:cNvPr>
          <p:cNvSpPr/>
          <p:nvPr/>
        </p:nvSpPr>
        <p:spPr>
          <a:xfrm rot="5400000">
            <a:off x="2945752" y="2459218"/>
            <a:ext cx="714234" cy="1046441"/>
          </a:xfrm>
          <a:prstGeom prst="bentUpArrow">
            <a:avLst>
              <a:gd name="adj1" fmla="val 25000"/>
              <a:gd name="adj2" fmla="val 28822"/>
              <a:gd name="adj3" fmla="val 25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A3F0FD7F-0F26-3B2E-0055-C5686AD43D5D}"/>
              </a:ext>
            </a:extLst>
          </p:cNvPr>
          <p:cNvSpPr/>
          <p:nvPr/>
        </p:nvSpPr>
        <p:spPr>
          <a:xfrm rot="5400000" flipH="1">
            <a:off x="2945752" y="3843328"/>
            <a:ext cx="714235" cy="1046440"/>
          </a:xfrm>
          <a:prstGeom prst="bentUpArrow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8D1A1D-EA21-1260-8EE6-3CF30AD0FC67}"/>
              </a:ext>
            </a:extLst>
          </p:cNvPr>
          <p:cNvSpPr txBox="1"/>
          <p:nvPr/>
        </p:nvSpPr>
        <p:spPr>
          <a:xfrm>
            <a:off x="1916125" y="3363100"/>
            <a:ext cx="235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Spatio</a:t>
            </a:r>
            <a:r>
              <a:rPr lang="en-US" dirty="0"/>
              <a:t>-Temporal Features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C71C85-2585-1D07-C983-1A2DF5EE718B}"/>
              </a:ext>
            </a:extLst>
          </p:cNvPr>
          <p:cNvSpPr txBox="1"/>
          <p:nvPr/>
        </p:nvSpPr>
        <p:spPr>
          <a:xfrm>
            <a:off x="460612" y="2716702"/>
            <a:ext cx="160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 Frames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2EBCB8-9B62-6620-5093-CD2D9D4D5130}"/>
              </a:ext>
            </a:extLst>
          </p:cNvPr>
          <p:cNvSpPr txBox="1"/>
          <p:nvPr/>
        </p:nvSpPr>
        <p:spPr>
          <a:xfrm>
            <a:off x="341547" y="6023149"/>
            <a:ext cx="180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Difference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0FA3C9-EEAD-41EA-F13A-CE4BAF231391}"/>
              </a:ext>
            </a:extLst>
          </p:cNvPr>
          <p:cNvSpPr txBox="1"/>
          <p:nvPr/>
        </p:nvSpPr>
        <p:spPr>
          <a:xfrm>
            <a:off x="1634425" y="6358089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8: Stacking Two Models.</a:t>
            </a:r>
          </a:p>
        </p:txBody>
      </p:sp>
      <p:sp>
        <p:nvSpPr>
          <p:cNvPr id="60" name="Date Placeholder 59">
            <a:extLst>
              <a:ext uri="{FF2B5EF4-FFF2-40B4-BE49-F238E27FC236}">
                <a16:creationId xmlns:a16="http://schemas.microsoft.com/office/drawing/2014/main" id="{F4087E4F-CB8E-58CD-3A00-A73BF3E5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92A1-6B52-4D19-AFB9-7D758F410D7C}" type="datetime1">
              <a:rPr lang="en-US" smtClean="0"/>
              <a:t>2/15/2023</a:t>
            </a:fld>
            <a:endParaRPr lang="en-US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CC6E92F8-F684-CF21-3C69-1790541E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9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0B0B-2B6A-C638-1182-2CA5B982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Methodology(cont..)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C521-828F-C8E1-7532-D4E972CC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DC1-07BE-4976-9A15-2CAAF1190AD5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9EC62-F5DF-E364-974E-2423DFC7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230BFE43-C557-E59A-7BC2-16434C151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9680"/>
            <a:ext cx="2590800" cy="1943100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5F845D2-1B09-B96A-0982-242B96BBAD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9680"/>
            <a:ext cx="2590800" cy="19431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B4508EA-EAFF-8DD0-3274-94C56EA7EA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67" y="1260764"/>
            <a:ext cx="2590800" cy="19431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55030BC-856E-30EA-A62C-CD8477771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02977"/>
            <a:ext cx="2748281" cy="20612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A71F9C4-F00A-65FE-1CA2-44BF42D5A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60" y="3702977"/>
            <a:ext cx="2748281" cy="206121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9F3D5A-3AA6-9FF3-1C2C-6FDAD3F948E3}"/>
              </a:ext>
            </a:extLst>
          </p:cNvPr>
          <p:cNvCxnSpPr>
            <a:stCxn id="25" idx="2"/>
          </p:cNvCxnSpPr>
          <p:nvPr/>
        </p:nvCxnSpPr>
        <p:spPr>
          <a:xfrm flipH="1">
            <a:off x="3048000" y="3192780"/>
            <a:ext cx="1524000" cy="51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5B60F0-2D15-7BBD-84F7-0457564329EA}"/>
              </a:ext>
            </a:extLst>
          </p:cNvPr>
          <p:cNvCxnSpPr>
            <a:stCxn id="23" idx="2"/>
            <a:endCxn id="29" idx="0"/>
          </p:cNvCxnSpPr>
          <p:nvPr/>
        </p:nvCxnSpPr>
        <p:spPr>
          <a:xfrm>
            <a:off x="1752600" y="3192780"/>
            <a:ext cx="1145541" cy="51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37A0F7-1116-C21A-D9CE-298D3E2DC957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>
            <a:off x="4572000" y="3192780"/>
            <a:ext cx="1981201" cy="51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AF26A7-89EE-6FD1-AF2D-3D1E7DA8E529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 flipH="1">
            <a:off x="6553201" y="3203864"/>
            <a:ext cx="860366" cy="49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C64886-EB16-AB1F-E7CC-0F8392E7B7A8}"/>
              </a:ext>
            </a:extLst>
          </p:cNvPr>
          <p:cNvSpPr txBox="1"/>
          <p:nvPr/>
        </p:nvSpPr>
        <p:spPr>
          <a:xfrm>
            <a:off x="1634425" y="6358089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9: Calculating Frame Difference.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83B77-5D02-A72A-9591-D5F51CA59003}"/>
              </a:ext>
            </a:extLst>
          </p:cNvPr>
          <p:cNvSpPr txBox="1"/>
          <p:nvPr/>
        </p:nvSpPr>
        <p:spPr>
          <a:xfrm>
            <a:off x="3369886" y="5847892"/>
            <a:ext cx="2748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i="1" dirty="0"/>
              <a:t>fd(i)</a:t>
            </a:r>
            <a:r>
              <a:rPr lang="nn-NO" sz="800" b="0" i="1" u="none" strike="noStrike" baseline="0" dirty="0"/>
              <a:t> </a:t>
            </a:r>
            <a:r>
              <a:rPr lang="nn-NO" sz="1800" b="0" i="1" u="none" strike="noStrike" baseline="0" dirty="0"/>
              <a:t>= frame(i+1) -  frame(i)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489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B3E2-CA25-03CF-F77E-71303669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Methodology(cont..)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0FA3C9-EEAD-41EA-F13A-CE4BAF231391}"/>
              </a:ext>
            </a:extLst>
          </p:cNvPr>
          <p:cNvSpPr txBox="1"/>
          <p:nvPr/>
        </p:nvSpPr>
        <p:spPr>
          <a:xfrm>
            <a:off x="1634425" y="6358089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10: Flow Diagram.</a:t>
            </a:r>
          </a:p>
        </p:txBody>
      </p:sp>
      <p:sp>
        <p:nvSpPr>
          <p:cNvPr id="60" name="Date Placeholder 59">
            <a:extLst>
              <a:ext uri="{FF2B5EF4-FFF2-40B4-BE49-F238E27FC236}">
                <a16:creationId xmlns:a16="http://schemas.microsoft.com/office/drawing/2014/main" id="{F4087E4F-CB8E-58CD-3A00-A73BF3E5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92A1-6B52-4D19-AFB9-7D758F410D7C}" type="datetime1">
              <a:rPr lang="en-US" smtClean="0"/>
              <a:t>2/15/2023</a:t>
            </a:fld>
            <a:endParaRPr lang="en-US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CC6E92F8-F684-CF21-3C69-1790541E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EC9357-FF3D-EE5F-7E56-BAC4BA45DAC6}"/>
              </a:ext>
            </a:extLst>
          </p:cNvPr>
          <p:cNvSpPr/>
          <p:nvPr/>
        </p:nvSpPr>
        <p:spPr>
          <a:xfrm>
            <a:off x="2067044" y="1135343"/>
            <a:ext cx="1447800" cy="3693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Input video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3EE4B-5E08-85E5-9988-63D24B812CAD}"/>
              </a:ext>
            </a:extLst>
          </p:cNvPr>
          <p:cNvSpPr/>
          <p:nvPr/>
        </p:nvSpPr>
        <p:spPr>
          <a:xfrm>
            <a:off x="1152644" y="1794028"/>
            <a:ext cx="3581400" cy="16423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B5A6C-2530-EA47-6268-214E4D6EF344}"/>
              </a:ext>
            </a:extLst>
          </p:cNvPr>
          <p:cNvSpPr/>
          <p:nvPr/>
        </p:nvSpPr>
        <p:spPr>
          <a:xfrm>
            <a:off x="1724144" y="1882547"/>
            <a:ext cx="24384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Frame Conversion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66E697-D2B5-7334-7772-7DB01D837CB1}"/>
              </a:ext>
            </a:extLst>
          </p:cNvPr>
          <p:cNvSpPr/>
          <p:nvPr/>
        </p:nvSpPr>
        <p:spPr>
          <a:xfrm>
            <a:off x="1724144" y="2529806"/>
            <a:ext cx="24384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Resize, Padding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A2B5E2-3376-1244-8320-7C569F6EC12E}"/>
              </a:ext>
            </a:extLst>
          </p:cNvPr>
          <p:cNvSpPr/>
          <p:nvPr/>
        </p:nvSpPr>
        <p:spPr>
          <a:xfrm>
            <a:off x="1152644" y="4072371"/>
            <a:ext cx="3581400" cy="16423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FE5D62-60B5-EBBF-14EF-D78686A51339}"/>
              </a:ext>
            </a:extLst>
          </p:cNvPr>
          <p:cNvSpPr/>
          <p:nvPr/>
        </p:nvSpPr>
        <p:spPr>
          <a:xfrm>
            <a:off x="5606350" y="1782932"/>
            <a:ext cx="2276475" cy="4000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Vrinda" panose="020B0502040204020203" pitchFamily="34" charset="0"/>
              </a:rPr>
              <a:t>Fused Feature Map</a:t>
            </a:r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6EFF14-7A2A-0DD2-ACFE-FF9531573A1E}"/>
              </a:ext>
            </a:extLst>
          </p:cNvPr>
          <p:cNvSpPr/>
          <p:nvPr/>
        </p:nvSpPr>
        <p:spPr>
          <a:xfrm>
            <a:off x="5958774" y="2615201"/>
            <a:ext cx="1571625" cy="333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Vrinda" panose="020B0502040204020203" pitchFamily="34" charset="0"/>
              </a:rPr>
              <a:t>Classifier</a:t>
            </a:r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9935B1-7DB5-6DDF-CC06-0DC3CCDEBC76}"/>
              </a:ext>
            </a:extLst>
          </p:cNvPr>
          <p:cNvSpPr/>
          <p:nvPr/>
        </p:nvSpPr>
        <p:spPr>
          <a:xfrm>
            <a:off x="6211186" y="3459599"/>
            <a:ext cx="1066800" cy="10668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Fall?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90A93-A1C2-E413-8A30-27ED22EB37EE}"/>
              </a:ext>
            </a:extLst>
          </p:cNvPr>
          <p:cNvSpPr/>
          <p:nvPr/>
        </p:nvSpPr>
        <p:spPr>
          <a:xfrm>
            <a:off x="1351637" y="4217311"/>
            <a:ext cx="1438010" cy="4762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Vrinda" panose="020B0502040204020203" pitchFamily="34" charset="0"/>
              </a:rPr>
              <a:t>Stream One</a:t>
            </a:r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78FADD-40F3-317E-C8F2-A1F1EB1848E8}"/>
              </a:ext>
            </a:extLst>
          </p:cNvPr>
          <p:cNvSpPr/>
          <p:nvPr/>
        </p:nvSpPr>
        <p:spPr>
          <a:xfrm>
            <a:off x="3133991" y="4242312"/>
            <a:ext cx="1438010" cy="4762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Vrinda" panose="020B0502040204020203" pitchFamily="34" charset="0"/>
              </a:rPr>
              <a:t>Stream two</a:t>
            </a:r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5CE661-235B-E37A-58A8-2E80D462E509}"/>
              </a:ext>
            </a:extLst>
          </p:cNvPr>
          <p:cNvCxnSpPr>
            <a:stCxn id="5" idx="2"/>
          </p:cNvCxnSpPr>
          <p:nvPr/>
        </p:nvCxnSpPr>
        <p:spPr>
          <a:xfrm flipH="1">
            <a:off x="2789647" y="1504675"/>
            <a:ext cx="1297" cy="28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3CA338-120B-2B09-A8F1-32CDBC2B90E7}"/>
              </a:ext>
            </a:extLst>
          </p:cNvPr>
          <p:cNvCxnSpPr/>
          <p:nvPr/>
        </p:nvCxnSpPr>
        <p:spPr>
          <a:xfrm>
            <a:off x="2789647" y="2339747"/>
            <a:ext cx="0" cy="19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EAFAC8-3917-A91D-FC06-D3FF904C2A9B}"/>
              </a:ext>
            </a:extLst>
          </p:cNvPr>
          <p:cNvCxnSpPr/>
          <p:nvPr/>
        </p:nvCxnSpPr>
        <p:spPr>
          <a:xfrm>
            <a:off x="4734044" y="5029200"/>
            <a:ext cx="523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BAFC0C-7DE6-68A2-8D89-683060E66683}"/>
              </a:ext>
            </a:extLst>
          </p:cNvPr>
          <p:cNvCxnSpPr/>
          <p:nvPr/>
        </p:nvCxnSpPr>
        <p:spPr>
          <a:xfrm flipV="1">
            <a:off x="5257800" y="2057400"/>
            <a:ext cx="0" cy="297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749D77-AD9B-2810-7159-6B08B7783D21}"/>
              </a:ext>
            </a:extLst>
          </p:cNvPr>
          <p:cNvCxnSpPr/>
          <p:nvPr/>
        </p:nvCxnSpPr>
        <p:spPr>
          <a:xfrm>
            <a:off x="5257800" y="2057400"/>
            <a:ext cx="34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A0FC9A-B75A-A706-AA54-1187C37D7331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6744587" y="2182982"/>
            <a:ext cx="1" cy="43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6C56F3-0EFF-B57D-C067-DC494833921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6744586" y="2948576"/>
            <a:ext cx="1" cy="51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4060C30-0791-46DA-A99B-0F35EF304E6B}"/>
              </a:ext>
            </a:extLst>
          </p:cNvPr>
          <p:cNvSpPr txBox="1"/>
          <p:nvPr/>
        </p:nvSpPr>
        <p:spPr>
          <a:xfrm>
            <a:off x="1634425" y="3051215"/>
            <a:ext cx="26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3EDDE6-A725-3F56-C6F9-21562B165340}"/>
              </a:ext>
            </a:extLst>
          </p:cNvPr>
          <p:cNvSpPr txBox="1"/>
          <p:nvPr/>
        </p:nvSpPr>
        <p:spPr>
          <a:xfrm>
            <a:off x="1232270" y="5057206"/>
            <a:ext cx="342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Spatio</a:t>
            </a:r>
            <a:r>
              <a:rPr lang="en-US" dirty="0"/>
              <a:t>-Temporal Feature Extraction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CB6127-4EC8-C912-75BF-963A1F2F597B}"/>
              </a:ext>
            </a:extLst>
          </p:cNvPr>
          <p:cNvCxnSpPr/>
          <p:nvPr/>
        </p:nvCxnSpPr>
        <p:spPr>
          <a:xfrm>
            <a:off x="2789647" y="3459599"/>
            <a:ext cx="0" cy="6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5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7F07-9C5C-9DE8-2ED1-BCA76B5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15666B-8DD7-1F2C-99A8-05DB0A8EA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735526"/>
              </p:ext>
            </p:extLst>
          </p:nvPr>
        </p:nvGraphicFramePr>
        <p:xfrm>
          <a:off x="762000" y="4231627"/>
          <a:ext cx="7924802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0549">
                  <a:extLst>
                    <a:ext uri="{9D8B030D-6E8A-4147-A177-3AD203B41FA5}">
                      <a16:colId xmlns:a16="http://schemas.microsoft.com/office/drawing/2014/main" val="3819549022"/>
                    </a:ext>
                  </a:extLst>
                </a:gridCol>
                <a:gridCol w="1320549">
                  <a:extLst>
                    <a:ext uri="{9D8B030D-6E8A-4147-A177-3AD203B41FA5}">
                      <a16:colId xmlns:a16="http://schemas.microsoft.com/office/drawing/2014/main" val="1588174992"/>
                    </a:ext>
                  </a:extLst>
                </a:gridCol>
                <a:gridCol w="1549902">
                  <a:extLst>
                    <a:ext uri="{9D8B030D-6E8A-4147-A177-3AD203B41FA5}">
                      <a16:colId xmlns:a16="http://schemas.microsoft.com/office/drawing/2014/main" val="3535488168"/>
                    </a:ext>
                  </a:extLst>
                </a:gridCol>
                <a:gridCol w="1091196">
                  <a:extLst>
                    <a:ext uri="{9D8B030D-6E8A-4147-A177-3AD203B41FA5}">
                      <a16:colId xmlns:a16="http://schemas.microsoft.com/office/drawing/2014/main" val="3620110841"/>
                    </a:ext>
                  </a:extLst>
                </a:gridCol>
                <a:gridCol w="1321303">
                  <a:extLst>
                    <a:ext uri="{9D8B030D-6E8A-4147-A177-3AD203B41FA5}">
                      <a16:colId xmlns:a16="http://schemas.microsoft.com/office/drawing/2014/main" val="4021382802"/>
                    </a:ext>
                  </a:extLst>
                </a:gridCol>
                <a:gridCol w="1321303">
                  <a:extLst>
                    <a:ext uri="{9D8B030D-6E8A-4147-A177-3AD203B41FA5}">
                      <a16:colId xmlns:a16="http://schemas.microsoft.com/office/drawing/2014/main" val="2847571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Dataset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Resolution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Length(sec)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 Falls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#No- Falls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63645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Le2i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320 x 320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3-12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130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126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6473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URFD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224 x 224</a:t>
                      </a:r>
                      <a:endParaRPr lang="en-US" sz="2000" b="1"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3-7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30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40</a:t>
                      </a:r>
                      <a:endParaRPr lang="en-US" sz="2000" b="1" dirty="0"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6887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BAF3CD-D2C4-F505-F36F-C5C0D7F8F9A1}"/>
              </a:ext>
            </a:extLst>
          </p:cNvPr>
          <p:cNvSpPr txBox="1"/>
          <p:nvPr/>
        </p:nvSpPr>
        <p:spPr>
          <a:xfrm>
            <a:off x="1447800" y="380551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Table 4: Description of the two datasets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6FDAC-DD58-79F4-160C-DA5C8BD39B0C}"/>
              </a:ext>
            </a:extLst>
          </p:cNvPr>
          <p:cNvSpPr txBox="1"/>
          <p:nvPr/>
        </p:nvSpPr>
        <p:spPr>
          <a:xfrm>
            <a:off x="762000" y="1275267"/>
            <a:ext cx="7924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CMR12"/>
              </a:rPr>
              <a:t>Two Publicly available dataset used for this study.</a:t>
            </a:r>
          </a:p>
          <a:p>
            <a:pPr algn="l"/>
            <a:endParaRPr lang="en-US" sz="2400" b="0" i="0" u="none" strike="noStrike" baseline="0" dirty="0">
              <a:latin typeface="CMR12"/>
            </a:endParaRPr>
          </a:p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>
                <a:latin typeface="CMR12"/>
              </a:rPr>
              <a:t>In Le2i [3] </a:t>
            </a:r>
            <a:r>
              <a:rPr lang="en-US" sz="2400" dirty="0">
                <a:latin typeface="CMR12"/>
              </a:rPr>
              <a:t>dataset, v</a:t>
            </a:r>
            <a:r>
              <a:rPr lang="en-US" sz="2400" b="0" i="0" u="none" strike="noStrike" baseline="0" dirty="0">
                <a:latin typeface="CMR12"/>
              </a:rPr>
              <a:t>ideos captured in four different environments (Home, Coffee room, Office, Lecture Room). Activities performed in varying the various factors like light, clothes, shadows, reflections, camera view, etc.</a:t>
            </a:r>
            <a:endParaRPr lang="en-US" sz="240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65D326A-D329-B2D8-1A4C-D700834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641-718B-4246-9990-4F026A66F992}" type="datetime1">
              <a:rPr lang="en-US" smtClean="0"/>
              <a:t>2/15/2023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1DB4CD2-30EF-85EE-10FE-DA55D044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5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46F185-237E-2588-7F4D-F28D000071C5}"/>
              </a:ext>
            </a:extLst>
          </p:cNvPr>
          <p:cNvSpPr txBox="1"/>
          <p:nvPr/>
        </p:nvSpPr>
        <p:spPr>
          <a:xfrm>
            <a:off x="1994582" y="6328648"/>
            <a:ext cx="5593695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GB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Samples from 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Le2i and UR Fall Dataset</a:t>
            </a:r>
            <a:endParaRPr lang="en-US" sz="18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5A8B7-97C4-0387-F657-46F38A62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20" y="2817988"/>
            <a:ext cx="2088445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9638A-9BA2-27F0-C2B7-DD029378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31" y="2847556"/>
            <a:ext cx="2009090" cy="15068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21E847-B1A8-C607-5A64-B3E14FAFD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912" y="2805466"/>
            <a:ext cx="2009090" cy="15068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8343FA-FE3B-D7E3-984A-ABB43E8B2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31" y="4538276"/>
            <a:ext cx="2114276" cy="15857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DB3DC0-8488-706E-6EE9-785CBDDCD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862" y="4538276"/>
            <a:ext cx="2020690" cy="15857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0A2F3E-7E91-9F77-C313-2AC869D170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12" y="4536984"/>
            <a:ext cx="2009090" cy="15857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C67E4E7-A4EE-EE90-5A65-8EF007FC77BB}"/>
              </a:ext>
            </a:extLst>
          </p:cNvPr>
          <p:cNvSpPr txBox="1"/>
          <p:nvPr/>
        </p:nvSpPr>
        <p:spPr>
          <a:xfrm>
            <a:off x="896058" y="1126810"/>
            <a:ext cx="77907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     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URFD dataset [4] was presented by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Kwolek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Kepski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dataset contains 40 ADL sequences and 30 fall sequences.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6A087791-1E77-719B-88AA-4355661F70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FA0B1FC-BCB0-4B0E-820E-77C3FD4812E3}" type="datetime1">
              <a:rPr lang="en-US" smtClean="0"/>
              <a:t>2/15/2023</a:t>
            </a:fld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124AFE84-62CE-1911-24DF-D7EE470B1F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z="2400" b="1" smtClean="0">
                <a:solidFill>
                  <a:schemeClr val="accent4">
                    <a:lumMod val="75000"/>
                  </a:schemeClr>
                </a:solidFill>
              </a:rPr>
              <a:pPr/>
              <a:t>16</a:t>
            </a:fld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7D42B53-BA62-17EB-6B47-7591A15B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478"/>
          </a:xfrm>
        </p:spPr>
        <p:txBody>
          <a:bodyPr/>
          <a:lstStyle/>
          <a:p>
            <a:r>
              <a:rPr lang="en-US" dirty="0"/>
              <a:t>Dataset Description(cont..)</a:t>
            </a:r>
          </a:p>
        </p:txBody>
      </p:sp>
    </p:spTree>
    <p:extLst>
      <p:ext uri="{BB962C8B-B14F-4D97-AF65-F5344CB8AC3E}">
        <p14:creationId xmlns:p14="http://schemas.microsoft.com/office/powerpoint/2010/main" val="280987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7CA96-0704-6A41-A7B0-84ADEF9F4A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A18049E-11BF-4EF8-90CA-811E561404F3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6230-902F-9C0F-9205-3DF142D489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z="2400" b="1" smtClean="0">
                <a:solidFill>
                  <a:schemeClr val="accent4">
                    <a:lumMod val="75000"/>
                  </a:schemeClr>
                </a:solidFill>
              </a:rPr>
              <a:pPr/>
              <a:t>17</a:t>
            </a:fld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766520-D348-7292-DC11-EB511427DC8D}"/>
              </a:ext>
            </a:extLst>
          </p:cNvPr>
          <p:cNvSpPr/>
          <p:nvPr/>
        </p:nvSpPr>
        <p:spPr>
          <a:xfrm>
            <a:off x="3103091" y="6322088"/>
            <a:ext cx="3506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Figure 12: Dataset Preparation.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4576AC-706A-86C3-77B9-E2DA5BABE975}"/>
              </a:ext>
            </a:extLst>
          </p:cNvPr>
          <p:cNvSpPr/>
          <p:nvPr/>
        </p:nvSpPr>
        <p:spPr>
          <a:xfrm>
            <a:off x="3751683" y="1305019"/>
            <a:ext cx="1640633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Dataset Collection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F0E36F-66E3-EC97-95D3-A3B45AD357E9}"/>
              </a:ext>
            </a:extLst>
          </p:cNvPr>
          <p:cNvSpPr/>
          <p:nvPr/>
        </p:nvSpPr>
        <p:spPr>
          <a:xfrm>
            <a:off x="3715916" y="2201367"/>
            <a:ext cx="1676400" cy="660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Dataset Labelling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CED2F9-3261-32AE-2F27-52C86829D2E3}"/>
              </a:ext>
            </a:extLst>
          </p:cNvPr>
          <p:cNvSpPr/>
          <p:nvPr/>
        </p:nvSpPr>
        <p:spPr>
          <a:xfrm>
            <a:off x="3714361" y="3158737"/>
            <a:ext cx="1640633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Sampling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7D4852-33A7-B115-A017-E647FDFAEAA9}"/>
              </a:ext>
            </a:extLst>
          </p:cNvPr>
          <p:cNvSpPr/>
          <p:nvPr/>
        </p:nvSpPr>
        <p:spPr>
          <a:xfrm>
            <a:off x="2608684" y="4065131"/>
            <a:ext cx="3810000" cy="74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CA13A3-4253-A40E-4886-742EEFB0E546}"/>
              </a:ext>
            </a:extLst>
          </p:cNvPr>
          <p:cNvSpPr/>
          <p:nvPr/>
        </p:nvSpPr>
        <p:spPr>
          <a:xfrm>
            <a:off x="2698879" y="4174561"/>
            <a:ext cx="1066800" cy="559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Train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5122B4-76F5-E77E-9717-986522BDD1A9}"/>
              </a:ext>
            </a:extLst>
          </p:cNvPr>
          <p:cNvSpPr/>
          <p:nvPr/>
        </p:nvSpPr>
        <p:spPr>
          <a:xfrm>
            <a:off x="3893196" y="4157946"/>
            <a:ext cx="1191210" cy="559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4BBE2B-4725-721A-C0DE-12B86878619A}"/>
              </a:ext>
            </a:extLst>
          </p:cNvPr>
          <p:cNvSpPr/>
          <p:nvPr/>
        </p:nvSpPr>
        <p:spPr>
          <a:xfrm>
            <a:off x="5233421" y="4157946"/>
            <a:ext cx="1066800" cy="559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9CFFF-682F-3BA1-0F5F-7260EC11EEDC}"/>
              </a:ext>
            </a:extLst>
          </p:cNvPr>
          <p:cNvSpPr/>
          <p:nvPr/>
        </p:nvSpPr>
        <p:spPr>
          <a:xfrm>
            <a:off x="2940697" y="5303029"/>
            <a:ext cx="1640633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7BE2D5-461C-52BE-9A3E-D89D09E3B1CA}"/>
              </a:ext>
            </a:extLst>
          </p:cNvPr>
          <p:cNvSpPr/>
          <p:nvPr/>
        </p:nvSpPr>
        <p:spPr>
          <a:xfrm>
            <a:off x="5131059" y="5303029"/>
            <a:ext cx="1640633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Model Evaluation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8E0526-F45B-CB4B-5823-D0D071279E6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554116" y="1914619"/>
            <a:ext cx="17884" cy="286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4523EB-B79F-544F-86E4-BEBA6AA3F55F}"/>
              </a:ext>
            </a:extLst>
          </p:cNvPr>
          <p:cNvCxnSpPr/>
          <p:nvPr/>
        </p:nvCxnSpPr>
        <p:spPr>
          <a:xfrm flipH="1">
            <a:off x="4499687" y="2871989"/>
            <a:ext cx="17884" cy="286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248825-2CAA-C352-A6EE-B2D639D7D315}"/>
              </a:ext>
            </a:extLst>
          </p:cNvPr>
          <p:cNvCxnSpPr>
            <a:endCxn id="14" idx="0"/>
          </p:cNvCxnSpPr>
          <p:nvPr/>
        </p:nvCxnSpPr>
        <p:spPr>
          <a:xfrm flipH="1">
            <a:off x="4488801" y="3727993"/>
            <a:ext cx="29547" cy="42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AC9056-464A-0C70-668F-805B2AAE4CEC}"/>
              </a:ext>
            </a:extLst>
          </p:cNvPr>
          <p:cNvCxnSpPr>
            <a:endCxn id="13" idx="0"/>
          </p:cNvCxnSpPr>
          <p:nvPr/>
        </p:nvCxnSpPr>
        <p:spPr>
          <a:xfrm flipH="1">
            <a:off x="3232279" y="3784783"/>
            <a:ext cx="482083" cy="389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250C41-3B4A-2FB2-C128-C0D6BD1BA7C4}"/>
              </a:ext>
            </a:extLst>
          </p:cNvPr>
          <p:cNvCxnSpPr>
            <a:endCxn id="15" idx="0"/>
          </p:cNvCxnSpPr>
          <p:nvPr/>
        </p:nvCxnSpPr>
        <p:spPr>
          <a:xfrm>
            <a:off x="5392316" y="3784783"/>
            <a:ext cx="374505" cy="37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31A372-E743-C6BE-8B50-6F6D095C73B1}"/>
              </a:ext>
            </a:extLst>
          </p:cNvPr>
          <p:cNvCxnSpPr>
            <a:endCxn id="16" idx="0"/>
          </p:cNvCxnSpPr>
          <p:nvPr/>
        </p:nvCxnSpPr>
        <p:spPr>
          <a:xfrm>
            <a:off x="3250163" y="4717404"/>
            <a:ext cx="510851" cy="5856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73C550-366F-FE82-F23E-B7A919677F54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3761014" y="4717404"/>
            <a:ext cx="727787" cy="5856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27ACF4-73AF-8922-7EB8-B3AD119880EE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81330" y="5607829"/>
            <a:ext cx="5497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EDF551-5AA4-7109-5820-92C3FF7B130E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766821" y="4717404"/>
            <a:ext cx="184555" cy="5856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96F443CC-0A41-8D14-EDD7-995ACB87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478"/>
          </a:xfrm>
        </p:spPr>
        <p:txBody>
          <a:bodyPr/>
          <a:lstStyle/>
          <a:p>
            <a:r>
              <a:rPr lang="en-US" dirty="0"/>
              <a:t>Dataset Preparation</a:t>
            </a:r>
          </a:p>
        </p:txBody>
      </p:sp>
    </p:spTree>
    <p:extLst>
      <p:ext uri="{BB962C8B-B14F-4D97-AF65-F5344CB8AC3E}">
        <p14:creationId xmlns:p14="http://schemas.microsoft.com/office/powerpoint/2010/main" val="3715780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CFA5-DD4F-2546-8AC1-05B88718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8CD6E0C-3B71-E016-6100-12B19C7C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7F07-A550-48E4-9062-052E7FBB17E1}" type="datetime1">
              <a:rPr lang="en-US" smtClean="0"/>
              <a:t>2/15/2023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39B35-67D9-5887-4622-75B83827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1155F9-37C5-09F7-AD7B-B4D304A21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51845"/>
              </p:ext>
            </p:extLst>
          </p:nvPr>
        </p:nvGraphicFramePr>
        <p:xfrm>
          <a:off x="1447799" y="3983077"/>
          <a:ext cx="6248401" cy="173374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58849">
                  <a:extLst>
                    <a:ext uri="{9D8B030D-6E8A-4147-A177-3AD203B41FA5}">
                      <a16:colId xmlns:a16="http://schemas.microsoft.com/office/drawing/2014/main" val="1078865655"/>
                    </a:ext>
                  </a:extLst>
                </a:gridCol>
                <a:gridCol w="1358849">
                  <a:extLst>
                    <a:ext uri="{9D8B030D-6E8A-4147-A177-3AD203B41FA5}">
                      <a16:colId xmlns:a16="http://schemas.microsoft.com/office/drawing/2014/main" val="2967611103"/>
                    </a:ext>
                  </a:extLst>
                </a:gridCol>
                <a:gridCol w="787503">
                  <a:extLst>
                    <a:ext uri="{9D8B030D-6E8A-4147-A177-3AD203B41FA5}">
                      <a16:colId xmlns:a16="http://schemas.microsoft.com/office/drawing/2014/main" val="1929040835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1443686144"/>
                    </a:ext>
                  </a:extLst>
                </a:gridCol>
                <a:gridCol w="1359471">
                  <a:extLst>
                    <a:ext uri="{9D8B030D-6E8A-4147-A177-3AD203B41FA5}">
                      <a16:colId xmlns:a16="http://schemas.microsoft.com/office/drawing/2014/main" val="387256570"/>
                    </a:ext>
                  </a:extLst>
                </a:gridCol>
              </a:tblGrid>
              <a:tr h="577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Dataset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Accuracy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FPR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Sensitivity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Specificity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993556"/>
                  </a:ext>
                </a:extLst>
              </a:tr>
              <a:tr h="577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URFD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0.9286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0.8571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268237"/>
                  </a:ext>
                </a:extLst>
              </a:tr>
              <a:tr h="577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Le2i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0.9388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0.8929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58087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644ACBE-34C9-3496-E9C6-6B6E0272428B}"/>
              </a:ext>
            </a:extLst>
          </p:cNvPr>
          <p:cNvSpPr txBox="1"/>
          <p:nvPr/>
        </p:nvSpPr>
        <p:spPr>
          <a:xfrm>
            <a:off x="838200" y="1295400"/>
            <a:ext cx="746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A standard split was performed on the dataset. 60% for training, 20% for validation and 20% videos were used for testing.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1AE28-C2C7-D30B-425F-B9C2D7EEBC01}"/>
              </a:ext>
            </a:extLst>
          </p:cNvPr>
          <p:cNvSpPr txBox="1"/>
          <p:nvPr/>
        </p:nvSpPr>
        <p:spPr>
          <a:xfrm>
            <a:off x="1524000" y="336886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Table 2: Evaluation Results of the two datasets.</a:t>
            </a:r>
          </a:p>
        </p:txBody>
      </p:sp>
    </p:spTree>
    <p:extLst>
      <p:ext uri="{BB962C8B-B14F-4D97-AF65-F5344CB8AC3E}">
        <p14:creationId xmlns:p14="http://schemas.microsoft.com/office/powerpoint/2010/main" val="4198222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C221-4A84-4A42-093D-E43D4DCB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C3B3-558E-13D9-EEE9-D9D5C8F90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1000" y="959408"/>
            <a:ext cx="3200400" cy="52418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>
              <a:buClr>
                <a:schemeClr val="accent1"/>
              </a:buClr>
            </a:pPr>
            <a:r>
              <a:rPr lang="en-US" dirty="0"/>
              <a:t>Loss function – Sparse Categorical </a:t>
            </a:r>
            <a:r>
              <a:rPr lang="en-US" dirty="0" err="1"/>
              <a:t>Crossentropy</a:t>
            </a:r>
            <a:endParaRPr lang="en-US" dirty="0"/>
          </a:p>
          <a:p>
            <a:pPr lvl="1">
              <a:buClr>
                <a:schemeClr val="accent1"/>
              </a:buClr>
            </a:pPr>
            <a:r>
              <a:rPr lang="en-US" dirty="0"/>
              <a:t>Optimizer –  Adam</a:t>
            </a:r>
          </a:p>
          <a:p>
            <a:pPr lvl="1">
              <a:buClr>
                <a:schemeClr val="accent1"/>
              </a:buClr>
            </a:pPr>
            <a:r>
              <a:rPr lang="en-US" dirty="0"/>
              <a:t>Learning Rate – 0.0001</a:t>
            </a:r>
          </a:p>
          <a:p>
            <a:pPr lvl="1">
              <a:buClr>
                <a:schemeClr val="accent1"/>
              </a:buClr>
            </a:pPr>
            <a:r>
              <a:rPr lang="en-US" dirty="0"/>
              <a:t>Metrics - Accuracy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A75C3-AA5A-9C5B-0C7D-4691A8C3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DC1-07BE-4976-9A15-2CAAF1190AD5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7F6C9-8AED-3039-C80A-86E2EE1B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0682F-7EC3-DB05-CB98-566BDC7B8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" r="1375" b="50000"/>
          <a:stretch/>
        </p:blipFill>
        <p:spPr bwMode="auto">
          <a:xfrm>
            <a:off x="3359948" y="1077633"/>
            <a:ext cx="5261422" cy="25573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82BDEE-E4B7-93DA-7B84-207ADB8DA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5" r="2578" b="-301"/>
          <a:stretch/>
        </p:blipFill>
        <p:spPr bwMode="auto">
          <a:xfrm>
            <a:off x="3359949" y="3623155"/>
            <a:ext cx="5211380" cy="25450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5F0D72-9695-60D7-D8B9-894483C66C55}"/>
              </a:ext>
            </a:extLst>
          </p:cNvPr>
          <p:cNvSpPr txBox="1"/>
          <p:nvPr/>
        </p:nvSpPr>
        <p:spPr>
          <a:xfrm>
            <a:off x="1952199" y="6215475"/>
            <a:ext cx="526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13: Training and Validation Graph of Accuracy and Loss for Le2i Dataset.</a:t>
            </a:r>
          </a:p>
        </p:txBody>
      </p:sp>
    </p:spTree>
    <p:extLst>
      <p:ext uri="{BB962C8B-B14F-4D97-AF65-F5344CB8AC3E}">
        <p14:creationId xmlns:p14="http://schemas.microsoft.com/office/powerpoint/2010/main" val="323234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7747196" cy="5181600"/>
          </a:xfrm>
        </p:spPr>
        <p:txBody>
          <a:bodyPr>
            <a:normAutofit/>
          </a:bodyPr>
          <a:lstStyle/>
          <a:p>
            <a:r>
              <a:rPr lang="en-US" dirty="0"/>
              <a:t>Introduction &amp; Motivation</a:t>
            </a:r>
          </a:p>
          <a:p>
            <a:pPr marL="118872" indent="0">
              <a:buNone/>
            </a:pPr>
            <a:endParaRPr lang="en-US" sz="800" dirty="0"/>
          </a:p>
          <a:p>
            <a:r>
              <a:rPr lang="en-US" dirty="0"/>
              <a:t>Related Works</a:t>
            </a:r>
          </a:p>
          <a:p>
            <a:endParaRPr lang="en-US" sz="800" dirty="0"/>
          </a:p>
          <a:p>
            <a:r>
              <a:rPr lang="en-US" dirty="0"/>
              <a:t>Objectives</a:t>
            </a:r>
          </a:p>
          <a:p>
            <a:pPr marL="118872" indent="0">
              <a:buNone/>
            </a:pPr>
            <a:endParaRPr lang="en-US" sz="800" dirty="0"/>
          </a:p>
          <a:p>
            <a:r>
              <a:rPr lang="en-US" dirty="0"/>
              <a:t>Methodology</a:t>
            </a:r>
          </a:p>
          <a:p>
            <a:endParaRPr lang="en-US" sz="800" dirty="0"/>
          </a:p>
          <a:p>
            <a:r>
              <a:rPr lang="en-US" dirty="0"/>
              <a:t>Experimental Results</a:t>
            </a:r>
          </a:p>
          <a:p>
            <a:endParaRPr lang="en-US" sz="800" dirty="0"/>
          </a:p>
          <a:p>
            <a:r>
              <a:rPr lang="en-US" dirty="0"/>
              <a:t>Limitations</a:t>
            </a:r>
          </a:p>
          <a:p>
            <a:pPr marL="118872" indent="0">
              <a:buNone/>
            </a:pPr>
            <a:endParaRPr lang="en-US" sz="800" strike="sngStrike" dirty="0"/>
          </a:p>
          <a:p>
            <a:r>
              <a:rPr lang="en-US" dirty="0"/>
              <a:t>Future Work</a:t>
            </a:r>
          </a:p>
          <a:p>
            <a:endParaRPr lang="en-US" sz="800" dirty="0"/>
          </a:p>
          <a:p>
            <a:r>
              <a:rPr lang="en-US" dirty="0"/>
              <a:t>Conclusions</a:t>
            </a:r>
          </a:p>
          <a:p>
            <a:endParaRPr lang="en-US" sz="800" dirty="0"/>
          </a:p>
          <a:p>
            <a:r>
              <a:rPr lang="en-US" dirty="0"/>
              <a:t>References</a:t>
            </a:r>
          </a:p>
          <a:p>
            <a:endParaRPr lang="en-US" sz="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81D752-1B77-19DA-0EDA-6D8619EC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F3FC-31EB-4189-90BB-4512ED3EA635}" type="datetime1">
              <a:rPr lang="en-US" smtClean="0"/>
              <a:t>2/15/2023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90F78-4198-C37A-8145-2539470E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366"/>
    </mc:Choice>
    <mc:Fallback xmlns="">
      <p:transition advTm="536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28E0-FDB7-8A0A-B10E-0BE7FFAD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6DD90B2-0A37-CB51-1AFF-DF717F046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998016"/>
              </p:ext>
            </p:extLst>
          </p:nvPr>
        </p:nvGraphicFramePr>
        <p:xfrm>
          <a:off x="876301" y="2514600"/>
          <a:ext cx="7391397" cy="367233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025153">
                  <a:extLst>
                    <a:ext uri="{9D8B030D-6E8A-4147-A177-3AD203B41FA5}">
                      <a16:colId xmlns:a16="http://schemas.microsoft.com/office/drawing/2014/main" val="3625900408"/>
                    </a:ext>
                  </a:extLst>
                </a:gridCol>
                <a:gridCol w="1602903">
                  <a:extLst>
                    <a:ext uri="{9D8B030D-6E8A-4147-A177-3AD203B41FA5}">
                      <a16:colId xmlns:a16="http://schemas.microsoft.com/office/drawing/2014/main" val="3917481833"/>
                    </a:ext>
                  </a:extLst>
                </a:gridCol>
                <a:gridCol w="1352835">
                  <a:extLst>
                    <a:ext uri="{9D8B030D-6E8A-4147-A177-3AD203B41FA5}">
                      <a16:colId xmlns:a16="http://schemas.microsoft.com/office/drawing/2014/main" val="1624138251"/>
                    </a:ext>
                  </a:extLst>
                </a:gridCol>
                <a:gridCol w="1377432">
                  <a:extLst>
                    <a:ext uri="{9D8B030D-6E8A-4147-A177-3AD203B41FA5}">
                      <a16:colId xmlns:a16="http://schemas.microsoft.com/office/drawing/2014/main" val="1054890753"/>
                    </a:ext>
                  </a:extLst>
                </a:gridCol>
                <a:gridCol w="1033074">
                  <a:extLst>
                    <a:ext uri="{9D8B030D-6E8A-4147-A177-3AD203B41FA5}">
                      <a16:colId xmlns:a16="http://schemas.microsoft.com/office/drawing/2014/main" val="514920555"/>
                    </a:ext>
                  </a:extLst>
                </a:gridCol>
              </a:tblGrid>
              <a:tr h="524619">
                <a:tc>
                  <a:txBody>
                    <a:bodyPr/>
                    <a:lstStyle/>
                    <a:p>
                      <a:pPr marL="59055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Authors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Sensitivity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Specificity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048783"/>
                  </a:ext>
                </a:extLst>
              </a:tr>
              <a:tr h="52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Saleh et al. [5]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79.30%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84.30%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73.07%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79.40%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055683"/>
                  </a:ext>
                </a:extLst>
              </a:tr>
              <a:tr h="52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Abdo et al. [6]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97.00%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99.00%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477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97.00%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229626"/>
                  </a:ext>
                </a:extLst>
              </a:tr>
              <a:tr h="52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Alanazi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et al. [7]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90.90%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94.56%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477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81.08%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90.84%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066930"/>
                  </a:ext>
                </a:extLst>
              </a:tr>
              <a:tr h="52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Li et al. [8]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86.21%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93.18%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477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64.29%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91.11%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424546"/>
                  </a:ext>
                </a:extLst>
              </a:tr>
              <a:tr h="52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Ullah et al. [9]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78.50%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93.00%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81.50%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323106"/>
                  </a:ext>
                </a:extLst>
              </a:tr>
              <a:tr h="52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Proposed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93.88%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3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477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100.00%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100.0%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73025" marT="4318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65908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69D4-0105-D3AD-242E-22A6ABD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DC1-07BE-4976-9A15-2CAAF1190AD5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10E39-A009-7921-F642-96B13397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F86F1-AFFE-DD3D-3702-E346BB6B8282}"/>
              </a:ext>
            </a:extLst>
          </p:cNvPr>
          <p:cNvSpPr txBox="1"/>
          <p:nvPr/>
        </p:nvSpPr>
        <p:spPr>
          <a:xfrm>
            <a:off x="1551863" y="2039868"/>
            <a:ext cx="6040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Table 3: </a:t>
            </a:r>
            <a:r>
              <a:rPr lang="en-US" i="1" dirty="0"/>
              <a:t>Comparison with previous works on same dataset.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BC7D7-0458-6341-735F-D35CE22A9920}"/>
              </a:ext>
            </a:extLst>
          </p:cNvPr>
          <p:cNvSpPr txBox="1"/>
          <p:nvPr/>
        </p:nvSpPr>
        <p:spPr>
          <a:xfrm>
            <a:off x="876301" y="1344140"/>
            <a:ext cx="4612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Comparison with Previous Work.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138CD-36BA-37CD-A214-A2CE24D8D987}"/>
              </a:ext>
            </a:extLst>
          </p:cNvPr>
          <p:cNvSpPr/>
          <p:nvPr/>
        </p:nvSpPr>
        <p:spPr>
          <a:xfrm>
            <a:off x="964442" y="5713254"/>
            <a:ext cx="7213796" cy="410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3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0BC3-E414-FD0E-35A1-DF5D11B6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F2AC-F5BB-070F-8819-909E231D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The use of cameras for video surveillance raises privacy concerns.</a:t>
            </a:r>
          </a:p>
          <a:p>
            <a:pPr marL="118872" indent="0">
              <a:buNone/>
            </a:pPr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Computational cost</a:t>
            </a:r>
            <a:r>
              <a:rPr lang="en-US" dirty="0">
                <a:ea typeface="Calibri" panose="020F0502020204030204" pitchFamily="34" charset="0"/>
                <a:cs typeface="Vrinda" panose="020B0502040204020203" pitchFamily="34" charset="0"/>
              </a:rPr>
              <a:t>.</a:t>
            </a:r>
          </a:p>
          <a:p>
            <a:pPr marL="118872" indent="0">
              <a:buNone/>
            </a:pPr>
            <a:endParaRPr lang="en-US" dirty="0"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dirty="0">
                <a:ea typeface="Calibri" panose="020F0502020204030204" pitchFamily="34" charset="0"/>
                <a:cs typeface="Vrinda" panose="020B0502040204020203" pitchFamily="34" charset="0"/>
              </a:rPr>
              <a:t>Lighting conditions may affect the accuracy.</a:t>
            </a:r>
          </a:p>
          <a:p>
            <a:endParaRPr lang="en-US" dirty="0"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Dependence on camera placement.</a:t>
            </a:r>
          </a:p>
          <a:p>
            <a:endParaRPr lang="en-US" dirty="0"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dirty="0"/>
              <a:t>Lack of adequate datasets.</a:t>
            </a:r>
            <a:endParaRPr lang="en-US" dirty="0"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860F7-C50E-B591-A0DC-5AFC34CD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DC1-07BE-4976-9A15-2CAAF1190AD5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83132-4BF2-6BFE-A44C-6B2C984B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44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3F96-2697-8B68-A7E5-4ADBD5D0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25C0-012A-9122-6055-06EF6A8E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Improving lighting robustness.</a:t>
            </a:r>
          </a:p>
          <a:p>
            <a:pPr marL="118872" indent="0">
              <a:buNone/>
            </a:pPr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Integrating audio and video data.</a:t>
            </a:r>
          </a:p>
          <a:p>
            <a:pPr marL="118872" indent="0">
              <a:buNone/>
            </a:pPr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Using more robust features (Optical flow, Heatmap, Gradient e.tc).</a:t>
            </a:r>
          </a:p>
          <a:p>
            <a:endParaRPr lang="en-US" dirty="0">
              <a:cs typeface="Vrinda" panose="020B0502040204020203" pitchFamily="34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The system can be further developed to provide real-time response, such as triggering alarms or automatically calling for help.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F29D-9B29-0170-3FF7-24A84AC5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DC1-07BE-4976-9A15-2CAAF1190AD5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7D44E-230F-118E-B1AD-978E0BF1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53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9614-7C7F-CA9A-A6CC-8F487A54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2E225-D9EE-0FB6-12EE-D1ABEA74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4208"/>
            <a:ext cx="8229600" cy="548640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We propose novel two-stream 3D CNN architecture for video-based Fall detection for elderly patients.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The system was evaluated against other previously proposed methods and demonstrated good results.</a:t>
            </a:r>
          </a:p>
          <a:p>
            <a:pPr marL="118872" indent="0">
              <a:buNone/>
            </a:pPr>
            <a:r>
              <a:rPr lang="en-US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</a:p>
          <a:p>
            <a:r>
              <a:rPr lang="en-US" dirty="0"/>
              <a:t>Our method can be used in healthcare centers, to provide assistance to caregivers.</a:t>
            </a:r>
          </a:p>
          <a:p>
            <a:endParaRPr lang="en-US" dirty="0"/>
          </a:p>
          <a:p>
            <a:r>
              <a:rPr lang="en-US" dirty="0"/>
              <a:t>We hope to improve upon our existing work in the future.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14A618-D324-A177-2AA2-67A5B5E9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3038-74F5-4374-928D-BCC86998668F}" type="datetime1">
              <a:rPr lang="en-US" smtClean="0"/>
              <a:t>2/15/2023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7C4E8-DBE2-30E0-809D-7D3929B3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36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buFont typeface="+mj-lt"/>
              <a:buAutoNum type="arabicPeriod"/>
            </a:pPr>
            <a:r>
              <a:rPr lang="en-US" sz="1600" dirty="0"/>
              <a:t>Centers for Disease Alert and Prevention (CDC)-Preventing Older Adult Falls. </a:t>
            </a:r>
            <a:r>
              <a:rPr lang="en-US" sz="1600" dirty="0">
                <a:hlinkClick r:id="rId2"/>
              </a:rPr>
              <a:t>https://www.cdc.gov/injury/features/older-adult-falls/index.html</a:t>
            </a:r>
            <a:r>
              <a:rPr lang="en-US" sz="1600" dirty="0"/>
              <a:t>. World Health Organization (WHO) global report on falls prevention in older age. 2008. url: http://apps.who.int/iris/handle/10665/43811 with Fusion”. Diagnostics 2022, 12, 3060.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1600" dirty="0"/>
              <a:t>H. Foroughi, B. S. Aski and H. </a:t>
            </a:r>
            <a:r>
              <a:rPr lang="en-US" sz="1600" dirty="0" err="1"/>
              <a:t>Pourreza</a:t>
            </a:r>
            <a:r>
              <a:rPr lang="en-US" sz="1600" dirty="0"/>
              <a:t>, "Intelligent video surveillance for monitoring fall detection of elderly in home environments," 2008 11th International Conference on Computer and Information Technology, Khulna, Bangladesh.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1600" dirty="0"/>
              <a:t>W. -J. Chang, C. -H. Hsu and L. -B. Chen, "A Pose Estimation-Based Fall Detection Methodology Using Artificial Intelligence Edge Computing," in IEEE Access.</a:t>
            </a:r>
          </a:p>
          <a:p>
            <a:pPr marL="576072" indent="-457200">
              <a:buFont typeface="+mj-lt"/>
              <a:buAutoNum type="arabicPeriod"/>
            </a:pPr>
            <a:r>
              <a:rPr lang="it-IT" sz="1600" cap="small" dirty="0"/>
              <a:t>Le2i Dataset: </a:t>
            </a:r>
            <a:r>
              <a:rPr lang="it-IT" sz="1600" cap="small" dirty="0">
                <a:hlinkClick r:id="rId3"/>
              </a:rPr>
              <a:t>https://imvia.u-bourgogne.fr/en/database/fall-detection-dataset-2.html</a:t>
            </a:r>
            <a:endParaRPr lang="it-IT" sz="1600" cap="small" dirty="0"/>
          </a:p>
          <a:p>
            <a:pPr marL="576072" indent="-457200">
              <a:buFont typeface="+mj-lt"/>
              <a:buAutoNum type="arabicPeriod"/>
            </a:pPr>
            <a:r>
              <a:rPr lang="fi-FI" sz="1600" cap="small" dirty="0"/>
              <a:t>URFD Dataset: </a:t>
            </a:r>
            <a:r>
              <a:rPr lang="fi-FI" sz="1600" cap="small" dirty="0">
                <a:hlinkClick r:id="rId4"/>
              </a:rPr>
              <a:t>http://fenix.univ.rzeszow.pl/mkepski/ds/uf.html</a:t>
            </a:r>
            <a:endParaRPr lang="it-IT" sz="1600" cap="small" dirty="0"/>
          </a:p>
          <a:p>
            <a:pPr marL="576072" indent="-457200"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</a:rPr>
              <a:t>M. Saleh and R. L. B. </a:t>
            </a:r>
            <a:r>
              <a:rPr lang="en-US" sz="1600" dirty="0" err="1">
                <a:effectLst/>
                <a:ea typeface="Calibri" panose="020F0502020204030204" pitchFamily="34" charset="0"/>
              </a:rPr>
              <a:t>Jeannès</a:t>
            </a:r>
            <a:r>
              <a:rPr lang="en-US" sz="1600" dirty="0">
                <a:effectLst/>
                <a:ea typeface="Calibri" panose="020F0502020204030204" pitchFamily="34" charset="0"/>
              </a:rPr>
              <a:t>, "Elderly Fall Detection Using Wearable Sensors: A Low Cost Highly Accurate Algorithm," in IEEE Sensors Journal, vol. 19, no. 8, pp. 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1600" dirty="0">
                <a:effectLst/>
                <a:ea typeface="Calibri" panose="020F0502020204030204" pitchFamily="34" charset="0"/>
              </a:rPr>
              <a:t>Chen, W.; Jiang, Z.; Guo, H.; Ni, X. “Fall Detection Based on Key Points of Human-Skeleton Using Open Pose.” Symmetry 2020,12,744.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1600" dirty="0" err="1"/>
              <a:t>Alanazi</a:t>
            </a:r>
            <a:r>
              <a:rPr lang="en-US" sz="1600" dirty="0"/>
              <a:t>, T.; Muhammad, G. “Human Fall Detection Using 3D Multi-Stream  Convolutional Neural Networks.</a:t>
            </a:r>
          </a:p>
          <a:p>
            <a:pPr marL="576072" indent="-457200">
              <a:buFont typeface="+mj-lt"/>
              <a:buAutoNum type="arabicPeriod"/>
            </a:pPr>
            <a:r>
              <a:rPr lang="en-US" sz="1600" dirty="0"/>
              <a:t>X. Li, T. Pang, W. Liu and T. Wang, "Fall detection for elderly person care using  convolutional neural networks," 2017 10th International Congress on Image and Signal Processing, </a:t>
            </a:r>
            <a:r>
              <a:rPr lang="en-US" sz="1600" dirty="0" err="1"/>
              <a:t>BioMedical</a:t>
            </a:r>
            <a:r>
              <a:rPr lang="en-US" sz="1600" dirty="0"/>
              <a:t> Engineering and Informatics (CISP-BMEI), Shanghai, China 2019</a:t>
            </a:r>
          </a:p>
          <a:p>
            <a:pPr marL="576072" indent="-457200">
              <a:buFont typeface="+mj-lt"/>
              <a:buAutoNum type="arabicPeriod"/>
            </a:pPr>
            <a:endParaRPr lang="en-US" sz="1600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579A6C-1919-7482-AC2D-FABFA43D2EFD}"/>
              </a:ext>
            </a:extLst>
          </p:cNvPr>
          <p:cNvSpPr>
            <a:spLocks noGrp="1"/>
          </p:cNvSpPr>
          <p:nvPr/>
        </p:nvSpPr>
        <p:spPr>
          <a:xfrm>
            <a:off x="374016" y="1165858"/>
            <a:ext cx="8229600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76072" indent="-457200" algn="just">
              <a:buFont typeface="+mj-lt"/>
              <a:buAutoNum type="arabicPeriod"/>
            </a:pPr>
            <a:endParaRPr lang="en-US" dirty="0"/>
          </a:p>
          <a:p>
            <a:pPr marL="576072" indent="-457200" algn="just">
              <a:buFont typeface="+mj-lt"/>
              <a:buAutoNum type="arabicPeriod"/>
            </a:pPr>
            <a:endParaRPr lang="en-US" dirty="0"/>
          </a:p>
          <a:p>
            <a:pPr marL="576072" indent="-457200" algn="just">
              <a:buFont typeface="+mj-lt"/>
              <a:buAutoNum type="arabicPeriod"/>
            </a:pPr>
            <a:endParaRPr lang="en-US" dirty="0"/>
          </a:p>
          <a:p>
            <a:pPr marL="576072" lvl="0" indent="-457200" algn="just">
              <a:buFont typeface="+mj-lt"/>
              <a:buAutoNum type="arabicPeriod"/>
            </a:pPr>
            <a:endParaRPr lang="en-US" dirty="0"/>
          </a:p>
          <a:p>
            <a:pPr marL="576072" lvl="0" indent="-457200" algn="just">
              <a:buFont typeface="+mj-lt"/>
              <a:buAutoNum type="arabicPeriod"/>
            </a:pPr>
            <a:endParaRPr lang="en-US" dirty="0"/>
          </a:p>
          <a:p>
            <a:pPr marL="633222" lvl="0" indent="-514350">
              <a:buClr>
                <a:schemeClr val="tx1"/>
              </a:buClr>
              <a:buFont typeface="+mj-lt"/>
              <a:buAutoNum type="arabicParenR"/>
            </a:pPr>
            <a:endParaRPr lang="en-US" sz="2800" cap="small" dirty="0"/>
          </a:p>
          <a:p>
            <a:pPr marL="118872" indent="0" algn="just">
              <a:buNone/>
            </a:pPr>
            <a:endParaRPr lang="en-US" sz="18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8FED1BC-9210-B208-C68D-E2675354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7691-56F5-42B1-BFAD-4681811F1830}" type="datetime1">
              <a:rPr lang="en-US" smtClean="0"/>
              <a:t>2/15/2023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5BB7EB-EEEA-B7DB-7086-52AD3FA9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47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C913-AB21-15D3-1EC5-A3B9432A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D455-4014-1E7F-CAD3-9423F648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4DC1-07BE-4976-9A15-2CAAF1190AD5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D0129-22A8-4022-F941-25371169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B4A1F8-D9CD-C1A4-3D97-85418BD6B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marL="461772" indent="-342900">
              <a:buFont typeface="+mj-lt"/>
              <a:buAutoNum type="arabicPeriod" startAt="10"/>
            </a:pPr>
            <a:r>
              <a:rPr lang="en-US" sz="1600" dirty="0"/>
              <a:t>Nooruddin, S., Islam, M.M., Sharna, F.A. et al. “Sensor-based fall detection systems: a  review”. J Ambient Intelligent Human Computer 13, 2735–2751 (2022). </a:t>
            </a:r>
          </a:p>
          <a:p>
            <a:pPr marL="461772" indent="-342900">
              <a:buFont typeface="+mj-lt"/>
              <a:buAutoNum type="arabicPeriod" startAt="10"/>
            </a:pPr>
            <a:r>
              <a:rPr lang="en-US" sz="1600" dirty="0"/>
              <a:t> H. Abdo, K. M. Amin and A. M. Hamad, “Fall Detection Based on </a:t>
            </a:r>
            <a:r>
              <a:rPr lang="en-US" sz="1600" dirty="0" err="1"/>
              <a:t>RetinaNet</a:t>
            </a:r>
            <a:r>
              <a:rPr lang="en-US" sz="1600" dirty="0"/>
              <a:t> and </a:t>
            </a:r>
            <a:r>
              <a:rPr lang="en-US" sz="1600" dirty="0" err="1"/>
              <a:t>MobileNet</a:t>
            </a:r>
            <a:r>
              <a:rPr lang="en-US" sz="1600" dirty="0"/>
              <a:t> Convolutional Neural Networks,” 2020 15th International Conference on Computer Engineering and Systems (ICCES), Cairo, Egypt, 2020.</a:t>
            </a:r>
          </a:p>
          <a:p>
            <a:pPr marL="461772" indent="-342900">
              <a:buFont typeface="+mj-lt"/>
              <a:buAutoNum type="arabicPeriod" startAt="10"/>
            </a:pPr>
            <a:r>
              <a:rPr lang="en-US" sz="1600" dirty="0" err="1"/>
              <a:t>Chuankun</a:t>
            </a:r>
            <a:r>
              <a:rPr lang="en-US" sz="1600" dirty="0"/>
              <a:t> Li, </a:t>
            </a:r>
            <a:r>
              <a:rPr lang="en-US" sz="1600" dirty="0" err="1"/>
              <a:t>Pichao</a:t>
            </a:r>
            <a:r>
              <a:rPr lang="en-US" sz="1600" dirty="0"/>
              <a:t> Wang, Shuang Wang, </a:t>
            </a:r>
            <a:r>
              <a:rPr lang="en-US" sz="1600" dirty="0" err="1"/>
              <a:t>Yonghong</a:t>
            </a:r>
            <a:r>
              <a:rPr lang="en-US" sz="1600" dirty="0"/>
              <a:t> Hou and </a:t>
            </a:r>
            <a:r>
              <a:rPr lang="en-US" sz="1600" dirty="0" err="1"/>
              <a:t>Wanqing</a:t>
            </a:r>
            <a:r>
              <a:rPr lang="en-US" sz="1600" dirty="0"/>
              <a:t> Li, "Skeleton-based action recognition using LSTM and CNN," 2017 IEEE International Conference on Multimedia &amp; Expo Workshops (ICMEW), Hong Kong, 2017.</a:t>
            </a:r>
          </a:p>
          <a:p>
            <a:pPr marL="461772" indent="-342900">
              <a:buFont typeface="+mj-lt"/>
              <a:buAutoNum type="arabicPeriod" startAt="10"/>
            </a:pPr>
            <a:r>
              <a:rPr lang="en-US" sz="1600" dirty="0"/>
              <a:t>Rougier, C., St-Arnaud, A., Rousseau, J., Meunier, J., </a:t>
            </a:r>
            <a:r>
              <a:rPr lang="en-US" sz="1600" dirty="0" err="1"/>
              <a:t>VideoSurveillance</a:t>
            </a:r>
            <a:r>
              <a:rPr lang="en-US" sz="1600" dirty="0"/>
              <a:t> for Fall Detection. Department of Computer </a:t>
            </a:r>
            <a:r>
              <a:rPr lang="en-US" sz="1600" dirty="0" err="1"/>
              <a:t>Scienceand</a:t>
            </a:r>
            <a:r>
              <a:rPr lang="en-US" sz="1600" dirty="0"/>
              <a:t> Operations Research, University of Montreal, Canada.</a:t>
            </a:r>
          </a:p>
          <a:p>
            <a:pPr marL="461772" indent="-342900">
              <a:buFont typeface="+mj-lt"/>
              <a:buAutoNum type="arabicPeriod" startAt="10"/>
            </a:pPr>
            <a:r>
              <a:rPr lang="en-US" sz="1600" dirty="0"/>
              <a:t>Spehr, J., </a:t>
            </a:r>
            <a:r>
              <a:rPr lang="en-US" sz="1600" dirty="0" err="1"/>
              <a:t>Gövercin</a:t>
            </a:r>
            <a:r>
              <a:rPr lang="en-US" sz="1600" dirty="0"/>
              <a:t>, M., </a:t>
            </a:r>
            <a:r>
              <a:rPr lang="en-US" sz="1600" dirty="0" err="1"/>
              <a:t>Winkelbach</a:t>
            </a:r>
            <a:r>
              <a:rPr lang="en-US" sz="1600" dirty="0"/>
              <a:t>, S., </a:t>
            </a:r>
            <a:r>
              <a:rPr lang="en-US" sz="1600" dirty="0" err="1"/>
              <a:t>Steinhagen</a:t>
            </a:r>
            <a:r>
              <a:rPr lang="en-US" sz="1600" dirty="0"/>
              <a:t>-Thiessen, </a:t>
            </a:r>
            <a:r>
              <a:rPr lang="en-US" sz="1600" dirty="0" err="1"/>
              <a:t>E.,Wahl</a:t>
            </a:r>
            <a:r>
              <a:rPr lang="en-US" sz="1600" dirty="0"/>
              <a:t>, F.M. Visual Fall Detection in Home Environments.</a:t>
            </a:r>
          </a:p>
          <a:p>
            <a:pPr marL="461772" indent="-342900">
              <a:buFont typeface="+mj-lt"/>
              <a:buAutoNum type="arabicPeriod" startAt="10"/>
            </a:pPr>
            <a:r>
              <a:rPr lang="en-US" sz="1600" dirty="0"/>
              <a:t>T. Lee and A. </a:t>
            </a:r>
            <a:r>
              <a:rPr lang="en-US" sz="1600" dirty="0" err="1"/>
              <a:t>Mihailidis</a:t>
            </a:r>
            <a:r>
              <a:rPr lang="en-US" sz="1600" dirty="0"/>
              <a:t>. An intelligent emergency </a:t>
            </a:r>
            <a:r>
              <a:rPr lang="en-US" sz="1600" dirty="0" err="1"/>
              <a:t>responsesystem</a:t>
            </a:r>
            <a:r>
              <a:rPr lang="en-US" sz="1600" dirty="0"/>
              <a:t>: preliminary development and testing of </a:t>
            </a:r>
            <a:r>
              <a:rPr lang="en-US" sz="1600" dirty="0" err="1"/>
              <a:t>automatedfall</a:t>
            </a:r>
            <a:r>
              <a:rPr lang="en-US" sz="1600" dirty="0"/>
              <a:t> detection. Journal of telemedicine and telecare</a:t>
            </a:r>
          </a:p>
          <a:p>
            <a:pPr marL="461772" indent="-342900">
              <a:buFont typeface="+mj-lt"/>
              <a:buAutoNum type="arabicPeriod" startAt="10"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274508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838200"/>
            <a:ext cx="5334000" cy="1636776"/>
          </a:xfrm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450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 &amp; 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Falls represent a significant threat to the health and independence of elderly people.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According to WHO 37 million [1] falls occur each year that makes it second leading cause of deaths.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Timely and accurate fall detection can reduce injuries and avoid loss of life.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video surveillance system!!</a:t>
            </a:r>
          </a:p>
          <a:p>
            <a:pPr marL="118872" indent="0" algn="just">
              <a:buNone/>
            </a:pPr>
            <a:r>
              <a:rPr lang="en-US" dirty="0"/>
              <a:t>	- can be solved with the use of cameras that detect and report falls.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BF8EE-0585-8C7D-8D54-8B38982A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0B6-65D9-410F-A89C-C305C297B1BA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5A4543-B01E-2727-7ABA-A5CD7819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2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622"/>
    </mc:Choice>
    <mc:Fallback xmlns="">
      <p:transition advTm="4162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8FAC-8B66-F7F8-1D0E-C75900CF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Motivation (cont..)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BDFE6D7B-809C-5798-C984-56480660F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6127"/>
            <a:ext cx="8229600" cy="38457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EBD2E0-0870-88B7-5608-0D81CA763F1E}"/>
              </a:ext>
            </a:extLst>
          </p:cNvPr>
          <p:cNvSpPr txBox="1"/>
          <p:nvPr/>
        </p:nvSpPr>
        <p:spPr>
          <a:xfrm>
            <a:off x="1055370" y="6080012"/>
            <a:ext cx="7033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ctr">
              <a:buNone/>
            </a:pPr>
            <a:r>
              <a:rPr lang="en-US" sz="1800" i="1" dirty="0"/>
              <a:t>Figure 1: Generalized working </a:t>
            </a:r>
            <a:r>
              <a:rPr lang="en-US" i="1" dirty="0"/>
              <a:t>p</a:t>
            </a:r>
            <a:r>
              <a:rPr lang="en-US" sz="1800" i="1" dirty="0"/>
              <a:t>rinciple of fall detection system [16].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D1E1D-9AFE-53CC-3506-29524CCA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4D7C-D407-4F2A-9995-4F76B57F3428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B7F511-B82D-B3B4-B25F-F0E5C240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681"/>
    </mc:Choice>
    <mc:Fallback xmlns="">
      <p:transition advTm="166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Related Works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46845-B262-E847-98AC-DE17E49BEE44}"/>
              </a:ext>
            </a:extLst>
          </p:cNvPr>
          <p:cNvSpPr txBox="1"/>
          <p:nvPr/>
        </p:nvSpPr>
        <p:spPr>
          <a:xfrm>
            <a:off x="914400" y="548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636C54-619B-01DF-32A9-FFF9C972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/>
              <a:t>Homa Foroughi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al. [2] proposed 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ecision-Based approach that extract best-fit approximated ellipse around the human body and projection histogram features. </a:t>
            </a:r>
          </a:p>
          <a:p>
            <a:pPr marL="118872" indent="0"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endParaRPr lang="en-US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endParaRPr lang="en-US" u="sng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8872" indent="0">
              <a:buNone/>
            </a:pPr>
            <a:endParaRPr lang="en-US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endParaRPr lang="en-US" u="sng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8872" indent="0">
              <a:buNone/>
            </a:pPr>
            <a:endParaRPr lang="en-US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endParaRPr lang="en-US" sz="2400" i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8872" indent="0">
              <a:buNone/>
            </a:pPr>
            <a:endParaRPr lang="en-US" u="sng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8872" indent="0">
              <a:buNone/>
            </a:pPr>
            <a:endParaRPr lang="en-US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However the method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rely too much on predefined thresholds and cannot generalize well to unseen data.</a:t>
            </a:r>
          </a:p>
          <a:p>
            <a:pPr marL="118872" indent="0">
              <a:buNone/>
            </a:pPr>
            <a:endParaRPr lang="en-US" u="sng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8872" indent="0">
              <a:buNone/>
            </a:pPr>
            <a:endParaRPr lang="en-US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endParaRPr lang="en-US" u="sng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8872" indent="0">
              <a:buNone/>
            </a:pPr>
            <a:endParaRPr lang="en-US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endParaRPr lang="en-US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8872" indent="0" algn="ctr">
              <a:buNone/>
            </a:pPr>
            <a:endParaRPr lang="en-US" sz="1800" i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82C3773F-F97F-9BC1-8FA5-D903B727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874D-AD52-4849-8BC5-66357496B39C}" type="datetime1">
              <a:rPr lang="en-US" smtClean="0"/>
              <a:t>2/15/2023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99FF9D0-5F65-B96D-EF76-53D6FB35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B58753-CCDD-C2E7-BC3B-8F06D1D507B3}"/>
              </a:ext>
            </a:extLst>
          </p:cNvPr>
          <p:cNvGrpSpPr/>
          <p:nvPr/>
        </p:nvGrpSpPr>
        <p:grpSpPr>
          <a:xfrm>
            <a:off x="1346396" y="2767819"/>
            <a:ext cx="6858000" cy="1810039"/>
            <a:chOff x="0" y="0"/>
            <a:chExt cx="4934712" cy="86143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4DF67BC-B741-4FD8-FC80-BBB2FB3CF7B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9144"/>
              <a:ext cx="1208532" cy="8001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47F021-FF2B-BC19-933B-A0943C392645}"/>
                </a:ext>
              </a:extLst>
            </p:cNvPr>
            <p:cNvSpPr/>
            <p:nvPr/>
          </p:nvSpPr>
          <p:spPr>
            <a:xfrm>
              <a:off x="1208532" y="740090"/>
              <a:ext cx="33951" cy="1213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C33C19B-B53B-52A6-9693-E863738AF530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234440" y="9144"/>
              <a:ext cx="1219200" cy="8001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348298-3DC1-D9CB-67EB-027EA56C98F3}"/>
                </a:ext>
              </a:extLst>
            </p:cNvPr>
            <p:cNvSpPr/>
            <p:nvPr/>
          </p:nvSpPr>
          <p:spPr>
            <a:xfrm>
              <a:off x="2453640" y="740090"/>
              <a:ext cx="33951" cy="1213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5C9B472-9775-ADB0-1B13-53313B30CEF8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478024" y="0"/>
              <a:ext cx="1220724" cy="80924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D954FE-9A62-418C-DF82-90ABD0BDE153}"/>
                </a:ext>
              </a:extLst>
            </p:cNvPr>
            <p:cNvSpPr/>
            <p:nvPr/>
          </p:nvSpPr>
          <p:spPr>
            <a:xfrm>
              <a:off x="3698748" y="740090"/>
              <a:ext cx="33951" cy="1213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8AE24C0-2390-C38C-117E-7548C605503B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724656" y="0"/>
              <a:ext cx="1210056" cy="809244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96CFC6E-C458-0E7C-98A3-AD92E27A8265}"/>
              </a:ext>
            </a:extLst>
          </p:cNvPr>
          <p:cNvSpPr txBox="1"/>
          <p:nvPr/>
        </p:nvSpPr>
        <p:spPr>
          <a:xfrm>
            <a:off x="1524000" y="4397972"/>
            <a:ext cx="6878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Forward Fall            Backward Fall            Sideway Fall              Lie down 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6CCD5E-C70E-AEE3-3061-96A7266B1AB1}"/>
              </a:ext>
            </a:extLst>
          </p:cNvPr>
          <p:cNvSpPr txBox="1"/>
          <p:nvPr/>
        </p:nvSpPr>
        <p:spPr>
          <a:xfrm>
            <a:off x="1099131" y="4838801"/>
            <a:ext cx="743526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</a:rPr>
              <a:t>Figure 3: </a:t>
            </a:r>
            <a:r>
              <a:rPr lang="en-US" sz="1800" b="0" i="1" u="none" strike="noStrike" baseline="0" dirty="0"/>
              <a:t>Homa Foroughi et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al’s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proposed work.</a:t>
            </a:r>
            <a:endParaRPr lang="en-US" sz="1800" i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US" sz="13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954"/>
    </mc:Choice>
    <mc:Fallback xmlns="">
      <p:transition advTm="6295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4787-7A0C-814F-AB31-7B063D10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6EB3-535C-FD4C-B926-690E10F9C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27758"/>
            <a:ext cx="8534400" cy="548640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Wan</a:t>
            </a:r>
            <a:r>
              <a:rPr lang="en-US" dirty="0"/>
              <a:t> et al. [3] proposed a </a:t>
            </a:r>
            <a:r>
              <a:rPr lang="en-US" b="0" i="0" dirty="0">
                <a:effectLst/>
              </a:rPr>
              <a:t>pose estimation-based fall detection methodology which is based on a human body posture recognition technique.</a:t>
            </a:r>
            <a:endParaRPr lang="en-US" dirty="0"/>
          </a:p>
          <a:p>
            <a:pPr marL="118872" indent="0" algn="l">
              <a:buNone/>
            </a:pPr>
            <a:endParaRPr lang="en-US" u="sng" dirty="0"/>
          </a:p>
          <a:p>
            <a:pPr marL="118872" indent="0" algn="l">
              <a:buNone/>
            </a:pPr>
            <a:endParaRPr lang="en-US" u="sng" dirty="0"/>
          </a:p>
          <a:p>
            <a:pPr marL="118872" indent="0" algn="l">
              <a:buNone/>
            </a:pPr>
            <a:endParaRPr lang="en-US" dirty="0"/>
          </a:p>
          <a:p>
            <a:pPr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7BA4D91-44C8-9529-93F8-AE444210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89E5-0F2E-4D07-9CCA-1DE5E0F5A32E}" type="datetime1">
              <a:rPr lang="en-US" smtClean="0"/>
              <a:t>2/15/2023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D5835B4-3D4A-F517-67C5-86B61F31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428F7742-580B-9EFD-9D5C-3230C7906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01" y="2362200"/>
            <a:ext cx="7137596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443142-BED3-4037-550E-09A3FFE5FCAE}"/>
              </a:ext>
            </a:extLst>
          </p:cNvPr>
          <p:cNvSpPr txBox="1"/>
          <p:nvPr/>
        </p:nvSpPr>
        <p:spPr>
          <a:xfrm>
            <a:off x="2007675" y="4894064"/>
            <a:ext cx="5128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 algn="ctr">
              <a:buNone/>
            </a:pP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</a:rPr>
              <a:t>Figure 4: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</a:t>
            </a:r>
            <a:r>
              <a:rPr lang="en-US" sz="1800" b="0" i="1" u="none" strike="noStrike" baseline="0" dirty="0"/>
              <a:t> et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al’s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proposed method.</a:t>
            </a:r>
            <a:endParaRPr lang="en-US" sz="1800" i="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44AF21-B7FD-72AA-67A4-3ECE96F16D7E}"/>
              </a:ext>
            </a:extLst>
          </p:cNvPr>
          <p:cNvSpPr txBox="1"/>
          <p:nvPr/>
        </p:nvSpPr>
        <p:spPr>
          <a:xfrm>
            <a:off x="457200" y="5646002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</a:t>
            </a:r>
            <a:r>
              <a:rPr lang="en-US" sz="2400" b="0" i="0" dirty="0">
                <a:effectLst/>
              </a:rPr>
              <a:t>roduces blurred areas when moving fast, resulting in the loss of some joint points.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825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001"/>
    </mc:Choice>
    <mc:Fallback xmlns="">
      <p:transition advTm="140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4787-7A0C-814F-AB31-7B063D10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(cont..)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9AD431-26A5-42F1-9054-B3D0AF253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0947"/>
              </p:ext>
            </p:extLst>
          </p:nvPr>
        </p:nvGraphicFramePr>
        <p:xfrm>
          <a:off x="457200" y="1675546"/>
          <a:ext cx="8229600" cy="43952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89124119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8848452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10963107"/>
                    </a:ext>
                  </a:extLst>
                </a:gridCol>
              </a:tblGrid>
              <a:tr h="38278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Paper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Methodology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880603"/>
                  </a:ext>
                </a:extLst>
              </a:tr>
              <a:tr h="743616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Lei et al. 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Own Dataset (50 Fall and 50 ADL videos)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CNN, RNN, 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890658"/>
                  </a:ext>
                </a:extLst>
              </a:tr>
              <a:tr h="787344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Zhou et al. [4]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HQFD, Le2i Fall 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Autoencoder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61225"/>
                  </a:ext>
                </a:extLst>
              </a:tr>
              <a:tr h="853025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Kasturi et al. [5]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URFD (30 Fall and 40 ADL videos)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3D 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310522"/>
                  </a:ext>
                </a:extLst>
              </a:tr>
              <a:tr h="853025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err="1">
                          <a:solidFill>
                            <a:schemeClr val="tx1"/>
                          </a:solidFill>
                        </a:rPr>
                        <a:t>Perejon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 et al. [6]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err="1">
                          <a:solidFill>
                            <a:schemeClr val="tx1"/>
                          </a:solidFill>
                        </a:rPr>
                        <a:t>Sisfall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 (sensor data)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Gated RNN and 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41999"/>
                  </a:ext>
                </a:extLst>
              </a:tr>
              <a:tr h="235534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err="1">
                          <a:solidFill>
                            <a:schemeClr val="tx1"/>
                          </a:solidFill>
                        </a:rPr>
                        <a:t>Thamer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 et al. [7]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Le2i (192 Fall and 57 ADL videos)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err="1">
                          <a:solidFill>
                            <a:schemeClr val="tx1"/>
                          </a:solidFill>
                        </a:rPr>
                        <a:t>Multistream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 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2841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CB1243-A85B-46F8-B45F-5F153419750F}"/>
              </a:ext>
            </a:extLst>
          </p:cNvPr>
          <p:cNvSpPr txBox="1"/>
          <p:nvPr/>
        </p:nvSpPr>
        <p:spPr>
          <a:xfrm>
            <a:off x="1447800" y="108744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Table 1: Summary of the Previous Works.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6C478-D0B1-F754-74EA-BD093A5B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474C-D0F4-42E4-A251-F7CEAC49E9FF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3343FB-592A-75AE-8682-22920B3D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5135-F9BC-D9C5-4738-8BB1721F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F940-BCCB-0232-E851-A754D1745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  <a:p>
            <a:r>
              <a:rPr lang="en-US" dirty="0"/>
              <a:t>To use video perception structure that requires no body worn devices and provide rapid response.</a:t>
            </a:r>
          </a:p>
          <a:p>
            <a:endParaRPr lang="en-US" dirty="0"/>
          </a:p>
          <a:p>
            <a:r>
              <a:rPr lang="en-US" sz="2400" dirty="0"/>
              <a:t>Introducing a novel approach for detecting falls in video.</a:t>
            </a:r>
          </a:p>
          <a:p>
            <a:endParaRPr lang="en-US" dirty="0"/>
          </a:p>
          <a:p>
            <a:r>
              <a:rPr lang="en-US" sz="2400" dirty="0"/>
              <a:t>Ensure the safety of the elderly people.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b="0" i="0" dirty="0">
                <a:effectLst/>
              </a:rPr>
              <a:t>etecting falls accurately in real-time, with a low false positive rate.</a:t>
            </a:r>
            <a:endParaRPr lang="en-US" dirty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CB4C3B-984B-C122-8D27-B0E2F61F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D081-C088-4177-A353-150685207B0A}" type="datetime1">
              <a:rPr lang="en-US" smtClean="0"/>
              <a:t>2/15/2023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6C0C4-AAA8-2CBF-B2FD-10D59005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8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461"/>
    </mc:Choice>
    <mc:Fallback xmlns="">
      <p:transition advTm="94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C84A-DCA6-894C-9626-FED65506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792478"/>
          </a:xfrm>
        </p:spPr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2D55B3-BE8E-8D3E-63BC-ABCF1A916E12}"/>
              </a:ext>
            </a:extLst>
          </p:cNvPr>
          <p:cNvSpPr txBox="1"/>
          <p:nvPr/>
        </p:nvSpPr>
        <p:spPr>
          <a:xfrm>
            <a:off x="1752600" y="6280919"/>
            <a:ext cx="56388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GB" sz="1800" i="1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Figure </a:t>
            </a:r>
            <a:r>
              <a:rPr lang="en-GB" sz="1800" i="1" dirty="0">
                <a:ea typeface="Calibri" panose="020F0502020204030204" pitchFamily="34" charset="0"/>
                <a:cs typeface="Vrinda" panose="020B0502040204020203" pitchFamily="34" charset="0"/>
              </a:rPr>
              <a:t>5</a:t>
            </a:r>
            <a:r>
              <a:rPr lang="en-GB" sz="1800" i="1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: Overall W</a:t>
            </a:r>
            <a:r>
              <a:rPr lang="en-GB" i="1" dirty="0">
                <a:ea typeface="Calibri" panose="020F0502020204030204" pitchFamily="34" charset="0"/>
                <a:cs typeface="Vrinda" panose="020B0502040204020203" pitchFamily="34" charset="0"/>
              </a:rPr>
              <a:t>orkflow of our proposed method.</a:t>
            </a:r>
            <a:endParaRPr lang="en-US" sz="1800" i="1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FF1FECF-9009-68C1-E8CC-48E06ED54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44" y="1308693"/>
            <a:ext cx="7171312" cy="4653229"/>
          </a:xfrm>
          <a:prstGeom prst="rect">
            <a:avLst/>
          </a:prstGeom>
        </p:spPr>
      </p:pic>
      <p:sp>
        <p:nvSpPr>
          <p:cNvPr id="48" name="Date Placeholder 47">
            <a:extLst>
              <a:ext uri="{FF2B5EF4-FFF2-40B4-BE49-F238E27FC236}">
                <a16:creationId xmlns:a16="http://schemas.microsoft.com/office/drawing/2014/main" id="{5516025A-029A-34C8-9626-68886B63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E12B-7809-482B-A9F6-BD3B75404497}" type="datetime1">
              <a:rPr lang="en-US" smtClean="0"/>
              <a:t>2/15/2023</a:t>
            </a:fld>
            <a:endParaRPr lang="en-US"/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7268D35A-C9C3-7420-21E3-9FC67ADA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6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14570</TotalTime>
  <Words>1700</Words>
  <Application>Microsoft Office PowerPoint</Application>
  <PresentationFormat>On-screen Show (4:3)</PresentationFormat>
  <Paragraphs>363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Bahnschrift</vt:lpstr>
      <vt:lpstr>Calibri</vt:lpstr>
      <vt:lpstr>Calibri Light</vt:lpstr>
      <vt:lpstr>CMR12</vt:lpstr>
      <vt:lpstr>Noto Sans Symbols</vt:lpstr>
      <vt:lpstr>Times New Roman</vt:lpstr>
      <vt:lpstr>Wingdings</vt:lpstr>
      <vt:lpstr>Wingdings 2</vt:lpstr>
      <vt:lpstr>Wingdings 3</vt:lpstr>
      <vt:lpstr>Module</vt:lpstr>
      <vt:lpstr>1_Module</vt:lpstr>
      <vt:lpstr>A Two Stream Fusion Network For Human Fall Detection in Video Surveillance </vt:lpstr>
      <vt:lpstr>Outline</vt:lpstr>
      <vt:lpstr>Introduction &amp; Motivation </vt:lpstr>
      <vt:lpstr>Introduction &amp; Motivation (cont..)</vt:lpstr>
      <vt:lpstr>Related Works </vt:lpstr>
      <vt:lpstr>Related Works (cont..)</vt:lpstr>
      <vt:lpstr>Related Works (cont..)</vt:lpstr>
      <vt:lpstr>Objectives</vt:lpstr>
      <vt:lpstr>Methodology </vt:lpstr>
      <vt:lpstr>Methodology(cont..)</vt:lpstr>
      <vt:lpstr>Methodology(cont..)</vt:lpstr>
      <vt:lpstr>Methodology(cont..)</vt:lpstr>
      <vt:lpstr>Methodology(cont..)</vt:lpstr>
      <vt:lpstr>Methodology(cont..)</vt:lpstr>
      <vt:lpstr>Dataset Description</vt:lpstr>
      <vt:lpstr>Dataset Description(cont..)</vt:lpstr>
      <vt:lpstr>Dataset Preparation</vt:lpstr>
      <vt:lpstr>Experimental Results</vt:lpstr>
      <vt:lpstr>Experimental Results(cont..)</vt:lpstr>
      <vt:lpstr>Comparative Analysis</vt:lpstr>
      <vt:lpstr>Limitations</vt:lpstr>
      <vt:lpstr>Future Work</vt:lpstr>
      <vt:lpstr>Conclusions </vt:lpstr>
      <vt:lpstr>References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Segregation of Foreground and Background from Video Source</dc:title>
  <dc:subject/>
  <dc:creator>Imad &amp; Falguni</dc:creator>
  <cp:keywords/>
  <dc:description/>
  <cp:lastModifiedBy>nazmul haque</cp:lastModifiedBy>
  <cp:revision>490</cp:revision>
  <dcterms:created xsi:type="dcterms:W3CDTF">2017-02-25T17:24:22Z</dcterms:created>
  <dcterms:modified xsi:type="dcterms:W3CDTF">2023-02-15T09:23:52Z</dcterms:modified>
  <cp:category/>
</cp:coreProperties>
</file>