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ignika"/>
      <p:regular r:id="rId19"/>
      <p:bold r:id="rId20"/>
    </p:embeddedFont>
    <p:embeddedFont>
      <p:font typeface="Helvetica Neue"/>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Signika-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Signik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4" name="Shape 54"/>
        <p:cNvGrpSpPr/>
        <p:nvPr/>
      </p:nvGrpSpPr>
      <p:grpSpPr>
        <a:xfrm>
          <a:off x="0" y="0"/>
          <a:ext cx="0" cy="0"/>
          <a:chOff x="0" y="0"/>
          <a:chExt cx="0" cy="0"/>
        </a:xfrm>
      </p:grpSpPr>
      <p:pic>
        <p:nvPicPr>
          <p:cNvPr descr="spk.jpg" id="55" name="Google Shape;55;p1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 Image Layout">
  <p:cSld name="Single Image Layout">
    <p:spTree>
      <p:nvGrpSpPr>
        <p:cNvPr id="56" name="Shape 56"/>
        <p:cNvGrpSpPr/>
        <p:nvPr/>
      </p:nvGrpSpPr>
      <p:grpSpPr>
        <a:xfrm>
          <a:off x="0" y="0"/>
          <a:ext cx="0" cy="0"/>
          <a:chOff x="0" y="0"/>
          <a:chExt cx="0" cy="0"/>
        </a:xfrm>
      </p:grpSpPr>
      <p:sp>
        <p:nvSpPr>
          <p:cNvPr id="57" name="Google Shape;57;p14"/>
          <p:cNvSpPr/>
          <p:nvPr>
            <p:ph idx="2" type="pic"/>
          </p:nvPr>
        </p:nvSpPr>
        <p:spPr>
          <a:xfrm>
            <a:off x="0" y="-19050"/>
            <a:ext cx="9144000" cy="5162400"/>
          </a:xfrm>
          <a:prstGeom prst="rect">
            <a:avLst/>
          </a:prstGeom>
          <a:noFill/>
          <a:ln>
            <a:noFill/>
          </a:ln>
        </p:spPr>
        <p:txBody>
          <a:bodyPr anchorCtr="0" anchor="t" bIns="45700" lIns="91425" spcFirstLastPara="1" rIns="91425" wrap="square" tIns="45700"/>
          <a:lstStyle>
            <a:lvl1pPr lvl="0" marR="0" rtl="0" algn="l">
              <a:lnSpc>
                <a:spcPct val="173333"/>
              </a:lnSpc>
              <a:spcBef>
                <a:spcPts val="0"/>
              </a:spcBef>
              <a:spcAft>
                <a:spcPts val="0"/>
              </a:spcAft>
              <a:buClr>
                <a:srgbClr val="595959"/>
              </a:buClr>
              <a:buSzPts val="1050"/>
              <a:buFont typeface="Arial"/>
              <a:buChar char="•"/>
              <a:defRPr b="0" i="0" sz="1050" u="none" cap="none" strike="noStrike">
                <a:solidFill>
                  <a:srgbClr val="595959"/>
                </a:solidFill>
                <a:latin typeface="Open Sans"/>
                <a:ea typeface="Open Sans"/>
                <a:cs typeface="Open Sans"/>
                <a:sym typeface="Open Sans"/>
              </a:defRPr>
            </a:lvl1pPr>
            <a:lvl2pPr lvl="1" marR="0" rtl="0" algn="l">
              <a:lnSpc>
                <a:spcPct val="173333"/>
              </a:lnSpc>
              <a:spcBef>
                <a:spcPts val="0"/>
              </a:spcBef>
              <a:spcAft>
                <a:spcPts val="0"/>
              </a:spcAft>
              <a:buClr>
                <a:srgbClr val="595959"/>
              </a:buClr>
              <a:buSzPts val="1050"/>
              <a:buFont typeface="Arial"/>
              <a:buChar char="–"/>
              <a:defRPr b="0" i="0" sz="1050" u="none" cap="none" strike="noStrike">
                <a:solidFill>
                  <a:srgbClr val="595959"/>
                </a:solidFill>
                <a:latin typeface="Open Sans"/>
                <a:ea typeface="Open Sans"/>
                <a:cs typeface="Open Sans"/>
                <a:sym typeface="Open Sans"/>
              </a:defRPr>
            </a:lvl2pPr>
            <a:lvl3pPr lvl="2" marR="0" rtl="0" algn="l">
              <a:lnSpc>
                <a:spcPct val="173333"/>
              </a:lnSpc>
              <a:spcBef>
                <a:spcPts val="0"/>
              </a:spcBef>
              <a:spcAft>
                <a:spcPts val="0"/>
              </a:spcAft>
              <a:buClr>
                <a:srgbClr val="595959"/>
              </a:buClr>
              <a:buSzPts val="1050"/>
              <a:buFont typeface="Arial"/>
              <a:buChar char="•"/>
              <a:defRPr b="0" i="0" sz="1050" u="none" cap="none" strike="noStrike">
                <a:solidFill>
                  <a:srgbClr val="595959"/>
                </a:solidFill>
                <a:latin typeface="Open Sans"/>
                <a:ea typeface="Open Sans"/>
                <a:cs typeface="Open Sans"/>
                <a:sym typeface="Open Sans"/>
              </a:defRPr>
            </a:lvl3pPr>
            <a:lvl4pPr lvl="3" marR="0" rtl="0" algn="l">
              <a:lnSpc>
                <a:spcPct val="173333"/>
              </a:lnSpc>
              <a:spcBef>
                <a:spcPts val="0"/>
              </a:spcBef>
              <a:spcAft>
                <a:spcPts val="0"/>
              </a:spcAft>
              <a:buClr>
                <a:srgbClr val="595959"/>
              </a:buClr>
              <a:buSzPts val="1050"/>
              <a:buFont typeface="Arial"/>
              <a:buChar char="–"/>
              <a:defRPr b="0" i="0" sz="1050" u="none" cap="none" strike="noStrike">
                <a:solidFill>
                  <a:srgbClr val="595959"/>
                </a:solidFill>
                <a:latin typeface="Open Sans"/>
                <a:ea typeface="Open Sans"/>
                <a:cs typeface="Open Sans"/>
                <a:sym typeface="Open Sans"/>
              </a:defRPr>
            </a:lvl4pPr>
            <a:lvl5pPr lvl="4" marR="0" rtl="0" algn="l">
              <a:lnSpc>
                <a:spcPct val="173333"/>
              </a:lnSpc>
              <a:spcBef>
                <a:spcPts val="0"/>
              </a:spcBef>
              <a:spcAft>
                <a:spcPts val="0"/>
              </a:spcAft>
              <a:buClr>
                <a:srgbClr val="595959"/>
              </a:buClr>
              <a:buSzPts val="1050"/>
              <a:buFont typeface="Arial"/>
              <a:buChar char="»"/>
              <a:defRPr b="0" i="0" sz="1050" u="none" cap="none" strike="noStrike">
                <a:solidFill>
                  <a:srgbClr val="595959"/>
                </a:solidFill>
                <a:latin typeface="Open Sans"/>
                <a:ea typeface="Open Sans"/>
                <a:cs typeface="Open Sans"/>
                <a:sym typeface="Open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85750"/>
            <a:ext cx="8229600" cy="8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3F3F3F"/>
              </a:buClr>
              <a:buSzPts val="3200"/>
              <a:buFont typeface="Arial"/>
              <a:buNone/>
              <a:defRPr sz="3200">
                <a:solidFill>
                  <a:srgbClr val="3F3F3F"/>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5"/>
          <p:cNvSpPr txBox="1"/>
          <p:nvPr>
            <p:ph idx="1" type="body"/>
          </p:nvPr>
        </p:nvSpPr>
        <p:spPr>
          <a:xfrm>
            <a:off x="457200" y="1352550"/>
            <a:ext cx="8229600" cy="2971800"/>
          </a:xfrm>
          <a:prstGeom prst="rect">
            <a:avLst/>
          </a:prstGeom>
          <a:noFill/>
          <a:ln>
            <a:noFill/>
          </a:ln>
        </p:spPr>
        <p:txBody>
          <a:bodyPr anchorCtr="0" anchor="t" bIns="45700" lIns="91425" spcFirstLastPara="1" rIns="91425" wrap="square" tIns="45700"/>
          <a:lstStyle>
            <a:lvl1pPr indent="-295275" lvl="0" marL="457200" rtl="0" algn="l">
              <a:lnSpc>
                <a:spcPct val="173333"/>
              </a:lnSpc>
              <a:spcBef>
                <a:spcPts val="0"/>
              </a:spcBef>
              <a:spcAft>
                <a:spcPts val="0"/>
              </a:spcAft>
              <a:buClr>
                <a:srgbClr val="262626"/>
              </a:buClr>
              <a:buSzPts val="1050"/>
              <a:buChar char="●"/>
              <a:defRPr sz="1050">
                <a:solidFill>
                  <a:srgbClr val="262626"/>
                </a:solidFill>
              </a:defRPr>
            </a:lvl1pPr>
            <a:lvl2pPr indent="-295275" lvl="1" marL="914400" rtl="0" algn="l">
              <a:lnSpc>
                <a:spcPct val="173333"/>
              </a:lnSpc>
              <a:spcBef>
                <a:spcPts val="1600"/>
              </a:spcBef>
              <a:spcAft>
                <a:spcPts val="0"/>
              </a:spcAft>
              <a:buClr>
                <a:srgbClr val="262626"/>
              </a:buClr>
              <a:buSzPts val="1050"/>
              <a:buChar char="○"/>
              <a:defRPr sz="1050">
                <a:solidFill>
                  <a:srgbClr val="262626"/>
                </a:solidFill>
              </a:defRPr>
            </a:lvl2pPr>
            <a:lvl3pPr indent="-295275" lvl="2" marL="1371600" rtl="0" algn="l">
              <a:lnSpc>
                <a:spcPct val="173333"/>
              </a:lnSpc>
              <a:spcBef>
                <a:spcPts val="1600"/>
              </a:spcBef>
              <a:spcAft>
                <a:spcPts val="0"/>
              </a:spcAft>
              <a:buClr>
                <a:srgbClr val="262626"/>
              </a:buClr>
              <a:buSzPts val="1050"/>
              <a:buChar char="■"/>
              <a:defRPr sz="1050">
                <a:solidFill>
                  <a:srgbClr val="262626"/>
                </a:solidFill>
              </a:defRPr>
            </a:lvl3pPr>
            <a:lvl4pPr indent="-295275" lvl="3" marL="1828800" rtl="0" algn="l">
              <a:lnSpc>
                <a:spcPct val="173333"/>
              </a:lnSpc>
              <a:spcBef>
                <a:spcPts val="1600"/>
              </a:spcBef>
              <a:spcAft>
                <a:spcPts val="0"/>
              </a:spcAft>
              <a:buClr>
                <a:srgbClr val="262626"/>
              </a:buClr>
              <a:buSzPts val="1050"/>
              <a:buChar char="●"/>
              <a:defRPr sz="1050">
                <a:solidFill>
                  <a:srgbClr val="262626"/>
                </a:solidFill>
              </a:defRPr>
            </a:lvl4pPr>
            <a:lvl5pPr indent="-295275" lvl="4" marL="2286000" rtl="0" algn="l">
              <a:lnSpc>
                <a:spcPct val="173333"/>
              </a:lnSpc>
              <a:spcBef>
                <a:spcPts val="1600"/>
              </a:spcBef>
              <a:spcAft>
                <a:spcPts val="0"/>
              </a:spcAft>
              <a:buClr>
                <a:srgbClr val="262626"/>
              </a:buClr>
              <a:buSzPts val="1050"/>
              <a:buChar char="○"/>
              <a:defRPr sz="1050">
                <a:solidFill>
                  <a:srgbClr val="262626"/>
                </a:solidFill>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61" name="Google Shape;61;p15"/>
          <p:cNvSpPr txBox="1"/>
          <p:nvPr>
            <p:ph idx="2" type="body"/>
          </p:nvPr>
        </p:nvSpPr>
        <p:spPr>
          <a:xfrm>
            <a:off x="2057400" y="967660"/>
            <a:ext cx="5029200" cy="324000"/>
          </a:xfrm>
          <a:prstGeom prst="rect">
            <a:avLst/>
          </a:prstGeom>
          <a:noFill/>
          <a:ln>
            <a:noFill/>
          </a:ln>
        </p:spPr>
        <p:txBody>
          <a:bodyPr anchorCtr="0" anchor="t" bIns="45700" lIns="91425" spcFirstLastPara="1" rIns="91425" wrap="square" tIns="45700"/>
          <a:lstStyle>
            <a:lvl1pPr indent="-228600" lvl="0" marL="457200" rtl="0" algn="ctr">
              <a:lnSpc>
                <a:spcPct val="91000"/>
              </a:lnSpc>
              <a:spcBef>
                <a:spcPts val="0"/>
              </a:spcBef>
              <a:spcAft>
                <a:spcPts val="0"/>
              </a:spcAft>
              <a:buClr>
                <a:srgbClr val="7F7F7F"/>
              </a:buClr>
              <a:buSzPts val="2000"/>
              <a:buFont typeface="Arial"/>
              <a:buNone/>
              <a:defRPr i="0" sz="2000">
                <a:solidFill>
                  <a:srgbClr val="7F7F7F"/>
                </a:solidFill>
                <a:latin typeface="Arial"/>
                <a:ea typeface="Arial"/>
                <a:cs typeface="Arial"/>
                <a:sym typeface="Arial"/>
              </a:defRPr>
            </a:lvl1pPr>
            <a:lvl2pPr indent="-228600" lvl="1" marL="914400" rtl="0" algn="l">
              <a:lnSpc>
                <a:spcPct val="173333"/>
              </a:lnSpc>
              <a:spcBef>
                <a:spcPts val="1600"/>
              </a:spcBef>
              <a:spcAft>
                <a:spcPts val="0"/>
              </a:spcAft>
              <a:buClr>
                <a:srgbClr val="595959"/>
              </a:buClr>
              <a:buSzPts val="1050"/>
              <a:buFont typeface="Arial"/>
              <a:buNone/>
              <a:defRPr sz="1050">
                <a:latin typeface="Arial"/>
                <a:ea typeface="Arial"/>
                <a:cs typeface="Arial"/>
                <a:sym typeface="Arial"/>
              </a:defRPr>
            </a:lvl2pPr>
            <a:lvl3pPr indent="-228600" lvl="2" marL="1371600" rtl="0" algn="l">
              <a:lnSpc>
                <a:spcPct val="173333"/>
              </a:lnSpc>
              <a:spcBef>
                <a:spcPts val="1600"/>
              </a:spcBef>
              <a:spcAft>
                <a:spcPts val="0"/>
              </a:spcAft>
              <a:buClr>
                <a:srgbClr val="595959"/>
              </a:buClr>
              <a:buSzPts val="1050"/>
              <a:buFont typeface="Arial"/>
              <a:buNone/>
              <a:defRPr sz="1050">
                <a:latin typeface="Arial"/>
                <a:ea typeface="Arial"/>
                <a:cs typeface="Arial"/>
                <a:sym typeface="Arial"/>
              </a:defRPr>
            </a:lvl3pPr>
            <a:lvl4pPr indent="-228600" lvl="3" marL="1828800" rtl="0" algn="l">
              <a:lnSpc>
                <a:spcPct val="173333"/>
              </a:lnSpc>
              <a:spcBef>
                <a:spcPts val="1600"/>
              </a:spcBef>
              <a:spcAft>
                <a:spcPts val="0"/>
              </a:spcAft>
              <a:buClr>
                <a:srgbClr val="595959"/>
              </a:buClr>
              <a:buSzPts val="1050"/>
              <a:buFont typeface="Arial"/>
              <a:buNone/>
              <a:defRPr sz="1050">
                <a:latin typeface="Arial"/>
                <a:ea typeface="Arial"/>
                <a:cs typeface="Arial"/>
                <a:sym typeface="Arial"/>
              </a:defRPr>
            </a:lvl4pPr>
            <a:lvl5pPr indent="-228600" lvl="4" marL="2286000" rtl="0" algn="l">
              <a:lnSpc>
                <a:spcPct val="173333"/>
              </a:lnSpc>
              <a:spcBef>
                <a:spcPts val="1600"/>
              </a:spcBef>
              <a:spcAft>
                <a:spcPts val="0"/>
              </a:spcAft>
              <a:buClr>
                <a:srgbClr val="595959"/>
              </a:buClr>
              <a:buSzPts val="1050"/>
              <a:buFont typeface="Arial"/>
              <a:buNone/>
              <a:defRPr sz="1050">
                <a:latin typeface="Arial"/>
                <a:ea typeface="Arial"/>
                <a:cs typeface="Arial"/>
                <a:sym typeface="Arial"/>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6"/>
          <p:cNvSpPr txBox="1"/>
          <p:nvPr/>
        </p:nvSpPr>
        <p:spPr>
          <a:xfrm>
            <a:off x="420309" y="1858984"/>
            <a:ext cx="83034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7F7F7F"/>
                </a:solidFill>
                <a:latin typeface="Calibri"/>
                <a:ea typeface="Calibri"/>
                <a:cs typeface="Calibri"/>
                <a:sym typeface="Calibri"/>
              </a:rPr>
              <a:t>Design Patterns</a:t>
            </a:r>
            <a:endParaRPr b="0" i="0" sz="3600" u="none" cap="none" strike="noStrike">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Proxy Pattern (Lazy Loading)</a:t>
            </a:r>
            <a:endParaRPr>
              <a:solidFill>
                <a:srgbClr val="3F3F3F"/>
              </a:solidFill>
            </a:endParaRPr>
          </a:p>
        </p:txBody>
      </p:sp>
      <p:sp>
        <p:nvSpPr>
          <p:cNvPr id="121" name="Google Shape;121;p25"/>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Another very important programming practice in OOP is lazy loading and loose coupling.</a:t>
            </a:r>
            <a:endParaRPr sz="1200">
              <a:solidFill>
                <a:srgbClr val="7F7F7F"/>
              </a:solidFill>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The main idea is to decrease the concrete dependency among objects while coding.</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It always increases the portability of your code.</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Using the Proxy pattern you can create a local version of a remote object. It provides a common API for accessing methods of a remote object without knowing the things behind the scene.</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The best example of a Proxy pattern could be the XML RPC and SOAP client and server for PHP.</a:t>
            </a:r>
            <a:endParaRPr sz="1200">
              <a:solidFill>
                <a:srgbClr val="7F7F7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Decorator Pattern</a:t>
            </a:r>
            <a:endParaRPr>
              <a:solidFill>
                <a:srgbClr val="3F3F3F"/>
              </a:solidFill>
            </a:endParaRPr>
          </a:p>
        </p:txBody>
      </p:sp>
      <p:sp>
        <p:nvSpPr>
          <p:cNvPr id="127" name="Google Shape;127;p26"/>
          <p:cNvSpPr txBox="1"/>
          <p:nvPr>
            <p:ph idx="1" type="body"/>
          </p:nvPr>
        </p:nvSpPr>
        <p:spPr>
          <a:xfrm>
            <a:off x="457200" y="1011678"/>
            <a:ext cx="8229600" cy="3361200"/>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Using this pattern you can add additional functionalities in an existing object without extending an object.</a:t>
            </a:r>
            <a:endParaRPr sz="1200">
              <a:solidFill>
                <a:srgbClr val="7F7F7F"/>
              </a:solidFill>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To extend an object, sometimes you need to know many inner things of that class. Sometimes it's not possible to extend the class without rewriting the existing functionalities.</a:t>
            </a:r>
            <a:endParaRPr sz="120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Facade Pattern</a:t>
            </a:r>
            <a:endParaRPr>
              <a:solidFill>
                <a:srgbClr val="3F3F3F"/>
              </a:solidFill>
            </a:endParaRPr>
          </a:p>
        </p:txBody>
      </p:sp>
      <p:sp>
        <p:nvSpPr>
          <p:cNvPr id="133" name="Google Shape;133;p27"/>
          <p:cNvSpPr txBox="1"/>
          <p:nvPr>
            <p:ph idx="1" type="body"/>
          </p:nvPr>
        </p:nvSpPr>
        <p:spPr>
          <a:xfrm>
            <a:off x="457200" y="1011678"/>
            <a:ext cx="8229600" cy="1527241"/>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Facade provides a common interface to many objects.</a:t>
            </a:r>
            <a:endParaRPr sz="1200">
              <a:solidFill>
                <a:srgbClr val="7F7F7F"/>
              </a:solidFill>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It just simplifies the programming providing a necessary interface, which actually uses a lot of other objects behind the scenes.</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Thus it minimizes the learning curve for developers.</a:t>
            </a:r>
            <a:endParaRPr/>
          </a:p>
          <a:p>
            <a:pPr indent="0" lvl="0" marL="0" rtl="0" algn="l">
              <a:lnSpc>
                <a:spcPct val="150000"/>
              </a:lnSpc>
              <a:spcBef>
                <a:spcPts val="600"/>
              </a:spcBef>
              <a:spcAft>
                <a:spcPts val="0"/>
              </a:spcAft>
              <a:buClr>
                <a:srgbClr val="262626"/>
              </a:buClr>
              <a:buSzPts val="1200"/>
              <a:buFont typeface="Noto Sans Symbols"/>
              <a:buNone/>
            </a:pPr>
            <a:r>
              <a:t/>
            </a:r>
            <a:endParaRPr sz="1200">
              <a:solidFill>
                <a:srgbClr val="7F7F7F"/>
              </a:solidFill>
            </a:endParaRPr>
          </a:p>
          <a:p>
            <a:pPr indent="0" lvl="0" marL="0" rtl="0" algn="l">
              <a:lnSpc>
                <a:spcPct val="150000"/>
              </a:lnSpc>
              <a:spcBef>
                <a:spcPts val="600"/>
              </a:spcBef>
              <a:spcAft>
                <a:spcPts val="0"/>
              </a:spcAft>
              <a:buClr>
                <a:srgbClr val="262626"/>
              </a:buClr>
              <a:buSzPts val="1200"/>
              <a:buFont typeface="Noto Sans Symbols"/>
              <a:buNone/>
            </a:pPr>
            <a:r>
              <a:t/>
            </a:r>
            <a:endParaRPr sz="1200">
              <a:solidFill>
                <a:srgbClr val="7F7F7F"/>
              </a:solidFill>
            </a:endParaRPr>
          </a:p>
        </p:txBody>
      </p:sp>
      <p:pic>
        <p:nvPicPr>
          <p:cNvPr id="134" name="Google Shape;134;p27"/>
          <p:cNvPicPr preferRelativeResize="0"/>
          <p:nvPr/>
        </p:nvPicPr>
        <p:blipFill rotWithShape="1">
          <a:blip r:embed="rId3">
            <a:alphaModFix/>
          </a:blip>
          <a:srcRect b="0" l="0" r="0" t="0"/>
          <a:stretch/>
        </p:blipFill>
        <p:spPr>
          <a:xfrm>
            <a:off x="532723" y="2609039"/>
            <a:ext cx="4450515" cy="1496033"/>
          </a:xfrm>
          <a:prstGeom prst="rect">
            <a:avLst/>
          </a:prstGeom>
          <a:noFill/>
          <a:ln>
            <a:noFill/>
          </a:ln>
        </p:spPr>
      </p:pic>
      <p:pic>
        <p:nvPicPr>
          <p:cNvPr id="135" name="Google Shape;135;p27"/>
          <p:cNvPicPr preferRelativeResize="0"/>
          <p:nvPr/>
        </p:nvPicPr>
        <p:blipFill rotWithShape="1">
          <a:blip r:embed="rId4">
            <a:alphaModFix/>
          </a:blip>
          <a:srcRect b="0" l="0" r="0" t="0"/>
          <a:stretch/>
        </p:blipFill>
        <p:spPr>
          <a:xfrm>
            <a:off x="5126478" y="2393140"/>
            <a:ext cx="3668098" cy="19745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Conclusion</a:t>
            </a:r>
            <a:endParaRPr>
              <a:solidFill>
                <a:srgbClr val="3F3F3F"/>
              </a:solidFill>
            </a:endParaRPr>
          </a:p>
        </p:txBody>
      </p:sp>
      <p:sp>
        <p:nvSpPr>
          <p:cNvPr id="141" name="Google Shape;141;p28"/>
          <p:cNvSpPr txBox="1"/>
          <p:nvPr>
            <p:ph idx="1" type="body"/>
          </p:nvPr>
        </p:nvSpPr>
        <p:spPr>
          <a:xfrm>
            <a:off x="457200" y="1011678"/>
            <a:ext cx="8229600" cy="3258765"/>
          </a:xfrm>
          <a:prstGeom prst="rect">
            <a:avLst/>
          </a:prstGeom>
          <a:noFill/>
          <a:ln>
            <a:noFill/>
          </a:ln>
        </p:spPr>
        <p:txBody>
          <a:bodyPr anchorCtr="0" anchor="t" bIns="45700" lIns="91425" spcFirstLastPara="1" rIns="91425" wrap="square" tIns="45700">
            <a:noAutofit/>
          </a:bodyPr>
          <a:lstStyle/>
          <a:p>
            <a:pPr indent="-76200" lvl="0" marL="0" rtl="0" algn="l">
              <a:lnSpc>
                <a:spcPct val="140000"/>
              </a:lnSpc>
              <a:spcBef>
                <a:spcPts val="0"/>
              </a:spcBef>
              <a:spcAft>
                <a:spcPts val="0"/>
              </a:spcAft>
              <a:buClr>
                <a:srgbClr val="7F7F7F"/>
              </a:buClr>
              <a:buSzPts val="1200"/>
              <a:buFont typeface="Noto Sans Symbols"/>
              <a:buChar char="❑"/>
            </a:pPr>
            <a:r>
              <a:rPr lang="en-US" sz="1200">
                <a:solidFill>
                  <a:srgbClr val="7F7F7F"/>
                </a:solidFill>
              </a:rPr>
              <a:t>  Design patterns are an essential part of OOP. It makes your code more effective, better performing, and easier to maintain.</a:t>
            </a:r>
            <a:endParaRPr sz="1200">
              <a:solidFill>
                <a:srgbClr val="7F7F7F"/>
              </a:solidFill>
            </a:endParaRPr>
          </a:p>
          <a:p>
            <a:pPr indent="-76200" lvl="0" marL="0" rtl="0" algn="l">
              <a:lnSpc>
                <a:spcPct val="140000"/>
              </a:lnSpc>
              <a:spcBef>
                <a:spcPts val="600"/>
              </a:spcBef>
              <a:spcAft>
                <a:spcPts val="0"/>
              </a:spcAft>
              <a:buClr>
                <a:srgbClr val="7F7F7F"/>
              </a:buClr>
              <a:buSzPts val="1200"/>
              <a:buFont typeface="Noto Sans Symbols"/>
              <a:buChar char="❑"/>
            </a:pPr>
            <a:r>
              <a:rPr lang="en-US" sz="1200">
                <a:solidFill>
                  <a:srgbClr val="7F7F7F"/>
                </a:solidFill>
              </a:rPr>
              <a:t>  Don't think that you have to implement design pattern in your code. Use them only when you need them.</a:t>
            </a:r>
            <a:endParaRPr sz="1200">
              <a:solidFill>
                <a:srgbClr val="7F7F7F"/>
              </a:solidFill>
            </a:endParaRPr>
          </a:p>
          <a:p>
            <a:pPr indent="-76200" lvl="0" marL="0" rtl="0" algn="l">
              <a:lnSpc>
                <a:spcPct val="140000"/>
              </a:lnSpc>
              <a:spcBef>
                <a:spcPts val="600"/>
              </a:spcBef>
              <a:spcAft>
                <a:spcPts val="0"/>
              </a:spcAft>
              <a:buClr>
                <a:srgbClr val="7F7F7F"/>
              </a:buClr>
              <a:buSzPts val="1200"/>
              <a:buFont typeface="Noto Sans Symbols"/>
              <a:buChar char="❑"/>
            </a:pPr>
            <a:r>
              <a:rPr lang="en-US" sz="1200">
                <a:solidFill>
                  <a:srgbClr val="7F7F7F"/>
                </a:solidFill>
              </a:rPr>
              <a:t>  Proper usage of correct patterns can make your code perform better; similarly using them improperly could make your code slow and less efficient.</a:t>
            </a:r>
            <a:endParaRPr sz="1200">
              <a:solidFill>
                <a:srgbClr val="7F7F7F"/>
              </a:solidFill>
            </a:endParaRPr>
          </a:p>
          <a:p>
            <a:pPr indent="0" lvl="0" marL="0" rtl="0" algn="l">
              <a:lnSpc>
                <a:spcPct val="140000"/>
              </a:lnSpc>
              <a:spcBef>
                <a:spcPts val="600"/>
              </a:spcBef>
              <a:spcAft>
                <a:spcPts val="0"/>
              </a:spcAft>
              <a:buClr>
                <a:srgbClr val="262626"/>
              </a:buClr>
              <a:buSzPts val="1200"/>
              <a:buNone/>
            </a:pPr>
            <a:r>
              <a:t/>
            </a:r>
            <a:endParaRPr sz="1200">
              <a:solidFill>
                <a:srgbClr val="7F7F7F"/>
              </a:solidFill>
            </a:endParaRPr>
          </a:p>
          <a:p>
            <a:pPr indent="0" lvl="0" marL="0" rtl="0" algn="l">
              <a:lnSpc>
                <a:spcPct val="140000"/>
              </a:lnSpc>
              <a:spcBef>
                <a:spcPts val="600"/>
              </a:spcBef>
              <a:spcAft>
                <a:spcPts val="0"/>
              </a:spcAft>
              <a:buClr>
                <a:srgbClr val="7F7F7F"/>
              </a:buClr>
              <a:buSzPts val="1200"/>
              <a:buNone/>
            </a:pPr>
            <a:r>
              <a:rPr b="1" lang="en-US" sz="1200">
                <a:solidFill>
                  <a:srgbClr val="7F7F7F"/>
                </a:solidFill>
              </a:rPr>
              <a:t>Best of Luck &amp; Happy Coding ☺</a:t>
            </a:r>
            <a:br>
              <a:rPr b="1" lang="en-US" sz="1200">
                <a:solidFill>
                  <a:srgbClr val="7F7F7F"/>
                </a:solidFill>
              </a:rPr>
            </a:br>
            <a:r>
              <a:rPr b="1" lang="en-US" sz="1200">
                <a:solidFill>
                  <a:srgbClr val="7F7F7F"/>
                </a:solidFill>
              </a:rPr>
              <a:t>---------------------</a:t>
            </a:r>
            <a:br>
              <a:rPr b="1" lang="en-US" sz="1200">
                <a:solidFill>
                  <a:srgbClr val="7F7F7F"/>
                </a:solidFill>
              </a:rPr>
            </a:br>
            <a:r>
              <a:rPr b="1" lang="en-US" sz="1200">
                <a:solidFill>
                  <a:srgbClr val="7F7F7F"/>
                </a:solidFill>
              </a:rPr>
              <a:t>Nazmul Basher</a:t>
            </a:r>
            <a:br>
              <a:rPr b="1" lang="en-US" sz="1200">
                <a:solidFill>
                  <a:srgbClr val="7F7F7F"/>
                </a:solidFill>
              </a:rPr>
            </a:br>
            <a:r>
              <a:rPr b="1" lang="en-US" sz="1200">
                <a:solidFill>
                  <a:srgbClr val="7F7F7F"/>
                </a:solidFill>
              </a:rPr>
              <a:t>Head of Development</a:t>
            </a:r>
            <a:br>
              <a:rPr b="1" lang="en-US" sz="1200">
                <a:solidFill>
                  <a:srgbClr val="7F7F7F"/>
                </a:solidFill>
              </a:rPr>
            </a:br>
            <a:r>
              <a:rPr b="1" lang="en-US" sz="1200">
                <a:solidFill>
                  <a:srgbClr val="7F7F7F"/>
                </a:solidFill>
              </a:rPr>
              <a:t>Field Nation</a:t>
            </a:r>
            <a:endParaRPr b="1" sz="1200">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cxnSp>
        <p:nvCxnSpPr>
          <p:cNvPr id="71" name="Google Shape;71;p17"/>
          <p:cNvCxnSpPr/>
          <p:nvPr/>
        </p:nvCxnSpPr>
        <p:spPr>
          <a:xfrm>
            <a:off x="1128968" y="718590"/>
            <a:ext cx="6876442" cy="0"/>
          </a:xfrm>
          <a:prstGeom prst="straightConnector1">
            <a:avLst/>
          </a:prstGeom>
          <a:noFill/>
          <a:ln cap="flat" cmpd="sng" w="19050">
            <a:solidFill>
              <a:schemeClr val="lt1"/>
            </a:solidFill>
            <a:prstDash val="solid"/>
            <a:round/>
            <a:headEnd len="sm" w="sm" type="none"/>
            <a:tailEnd len="sm" w="sm" type="none"/>
          </a:ln>
        </p:spPr>
      </p:cxnSp>
      <p:sp>
        <p:nvSpPr>
          <p:cNvPr id="72" name="Google Shape;72;p17"/>
          <p:cNvSpPr txBox="1"/>
          <p:nvPr/>
        </p:nvSpPr>
        <p:spPr>
          <a:xfrm>
            <a:off x="743857" y="162235"/>
            <a:ext cx="7950900" cy="65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200"/>
              <a:buFont typeface="Signika"/>
              <a:buNone/>
            </a:pPr>
            <a:r>
              <a:rPr b="0" i="0" lang="en-US" sz="3200" u="none" cap="none" strike="noStrike">
                <a:solidFill>
                  <a:srgbClr val="3F3F3F"/>
                </a:solidFill>
                <a:latin typeface="Signika"/>
                <a:ea typeface="Signika"/>
                <a:cs typeface="Signika"/>
                <a:sym typeface="Signika"/>
              </a:rPr>
              <a:t>Design Patterns</a:t>
            </a:r>
            <a:endParaRPr b="0" i="0" sz="3200" u="none" cap="none" strike="noStrike">
              <a:solidFill>
                <a:srgbClr val="3F3F3F"/>
              </a:solidFill>
              <a:latin typeface="Arial"/>
              <a:ea typeface="Arial"/>
              <a:cs typeface="Arial"/>
              <a:sym typeface="Arial"/>
            </a:endParaRPr>
          </a:p>
        </p:txBody>
      </p:sp>
      <p:sp>
        <p:nvSpPr>
          <p:cNvPr id="73" name="Google Shape;73;p17"/>
          <p:cNvSpPr txBox="1"/>
          <p:nvPr/>
        </p:nvSpPr>
        <p:spPr>
          <a:xfrm>
            <a:off x="630282" y="894945"/>
            <a:ext cx="8513718" cy="4105072"/>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1700"/>
              <a:buFont typeface="Signika"/>
              <a:buNone/>
            </a:pPr>
            <a:r>
              <a:rPr i="0" lang="en-US" u="none" cap="none" strike="noStrike">
                <a:solidFill>
                  <a:srgbClr val="888888"/>
                </a:solidFill>
              </a:rPr>
              <a:t>Object oriented programming was basically introduced to ease the development process as well as reduce the time of development by reducing amounts of code. If properly planned and designed, OOP can increase the performance of the program to a great extent. One of those magical performance cum code reduction issues is "Design Pattern" which was introduced by Eric Gamma and his three other friends in the book </a:t>
            </a:r>
            <a:r>
              <a:rPr i="1" lang="en-US" u="none" cap="none" strike="noStrike">
                <a:solidFill>
                  <a:srgbClr val="888888"/>
                </a:solidFill>
              </a:rPr>
              <a:t>Design Patterns in 1972. Because of four authors, the book was introduced as written by Gang of Four or simply Goff. In that legendary book, Gang of Four introduced several patterns to minimize the amount of code as well as to introduce effective coding practice.</a:t>
            </a:r>
            <a:endParaRPr>
              <a:solidFill>
                <a:srgbClr val="888888"/>
              </a:solidFill>
            </a:endParaRPr>
          </a:p>
          <a:p>
            <a:pPr indent="0" lvl="0" marL="0" marR="0" rtl="0" algn="l">
              <a:lnSpc>
                <a:spcPct val="80000"/>
              </a:lnSpc>
              <a:spcBef>
                <a:spcPts val="0"/>
              </a:spcBef>
              <a:spcAft>
                <a:spcPts val="0"/>
              </a:spcAft>
              <a:buClr>
                <a:schemeClr val="lt1"/>
              </a:buClr>
              <a:buSzPts val="1700"/>
              <a:buFont typeface="Signika"/>
              <a:buNone/>
            </a:pPr>
            <a:r>
              <a:t/>
            </a:r>
            <a:endParaRPr i="1" u="none" cap="none" strike="noStrike">
              <a:solidFill>
                <a:srgbClr val="888888"/>
              </a:solidFill>
            </a:endParaRPr>
          </a:p>
          <a:p>
            <a:pPr indent="0" lvl="0" marL="0" marR="0" rtl="0" algn="l">
              <a:lnSpc>
                <a:spcPct val="80000"/>
              </a:lnSpc>
              <a:spcBef>
                <a:spcPts val="0"/>
              </a:spcBef>
              <a:spcAft>
                <a:spcPts val="0"/>
              </a:spcAft>
              <a:buClr>
                <a:schemeClr val="lt1"/>
              </a:buClr>
              <a:buSzPts val="1530"/>
              <a:buFont typeface="Signika"/>
              <a:buNone/>
            </a:pPr>
            <a:r>
              <a:rPr b="1" i="0" lang="en-US" u="none" cap="none" strike="noStrike">
                <a:solidFill>
                  <a:srgbClr val="888888"/>
                </a:solidFill>
              </a:rPr>
              <a:t>You Might have Done this Before…</a:t>
            </a:r>
            <a:endParaRPr>
              <a:solidFill>
                <a:srgbClr val="888888"/>
              </a:solidFill>
            </a:endParaRPr>
          </a:p>
          <a:p>
            <a:pPr indent="0" lvl="0" marL="0" marR="0" rtl="0" algn="l">
              <a:lnSpc>
                <a:spcPct val="80000"/>
              </a:lnSpc>
              <a:spcBef>
                <a:spcPts val="0"/>
              </a:spcBef>
              <a:spcAft>
                <a:spcPts val="0"/>
              </a:spcAft>
              <a:buClr>
                <a:schemeClr val="lt1"/>
              </a:buClr>
              <a:buSzPts val="1530"/>
              <a:buFont typeface="Signika"/>
              <a:buNone/>
            </a:pPr>
            <a:r>
              <a:rPr i="0" lang="en-US" u="none" cap="none" strike="noStrike">
                <a:solidFill>
                  <a:srgbClr val="888888"/>
                </a:solidFill>
              </a:rPr>
              <a:t>While coding, many of us use these patterns without being aware that these techniques are actually known as patterns. Even in my early coding life, I used some coding techniques, which I later found out to be similar to some patterns. So don't be afraid about using patterns. They are daily coding tricks, which you may have always performed, but you may not have known. </a:t>
            </a:r>
            <a:endParaRPr>
              <a:solidFill>
                <a:srgbClr val="888888"/>
              </a:solidFill>
            </a:endParaRPr>
          </a:p>
          <a:p>
            <a:pPr indent="0" lvl="0" marL="0" marR="0" rtl="0" algn="l">
              <a:lnSpc>
                <a:spcPct val="80000"/>
              </a:lnSpc>
              <a:spcBef>
                <a:spcPts val="0"/>
              </a:spcBef>
              <a:spcAft>
                <a:spcPts val="0"/>
              </a:spcAft>
              <a:buClr>
                <a:schemeClr val="lt1"/>
              </a:buClr>
              <a:buSzPts val="1530"/>
              <a:buFont typeface="Signika"/>
              <a:buNone/>
            </a:pPr>
            <a:r>
              <a:rPr i="0" lang="en-US" u="none" cap="none" strike="noStrike">
                <a:solidFill>
                  <a:srgbClr val="888888"/>
                </a:solidFill>
              </a:rPr>
              <a:t>While developing software, some problems are addressed on a regular basis. Almost every software development faces some of these problems. These problems are termed "design patterns" and are given some common solutions. So knowing design patterns saves a lot of time for developers in software development. Let's have a closer look at design patterns. </a:t>
            </a:r>
            <a:endParaRPr i="0" u="none" cap="none" strike="noStrike">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8"/>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Singleton Pattern</a:t>
            </a:r>
            <a:endParaRPr>
              <a:solidFill>
                <a:srgbClr val="3F3F3F"/>
              </a:solidFill>
            </a:endParaRPr>
          </a:p>
        </p:txBody>
      </p:sp>
      <p:sp>
        <p:nvSpPr>
          <p:cNvPr id="79" name="Google Shape;79;p18"/>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The main purpose of the Singleton pattern is to deliver a single instance of object no matter how many times you instantiate it. </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This saves memory consumption by preventing the creation of multiple instances of an object. </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Singleton pattern is used to improve the performance of your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9"/>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Strategy Pattern</a:t>
            </a:r>
            <a:endParaRPr>
              <a:solidFill>
                <a:srgbClr val="3F3F3F"/>
              </a:solidFill>
            </a:endParaRPr>
          </a:p>
        </p:txBody>
      </p:sp>
      <p:sp>
        <p:nvSpPr>
          <p:cNvPr id="85" name="Google Shape;85;p19"/>
          <p:cNvSpPr txBox="1"/>
          <p:nvPr>
            <p:ph idx="1" type="body"/>
          </p:nvPr>
        </p:nvSpPr>
        <p:spPr>
          <a:xfrm>
            <a:off x="457200" y="1011678"/>
            <a:ext cx="8229600" cy="1527241"/>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Strategy pattern is a common pattern helps us make decisions on different cases, more easily.</a:t>
            </a:r>
            <a:endParaRPr/>
          </a:p>
          <a:p>
            <a:pPr indent="0" lvl="0" marL="0" rtl="0" algn="l">
              <a:lnSpc>
                <a:spcPct val="150000"/>
              </a:lnSpc>
              <a:spcBef>
                <a:spcPts val="600"/>
              </a:spcBef>
              <a:spcAft>
                <a:spcPts val="0"/>
              </a:spcAft>
              <a:buClr>
                <a:srgbClr val="262626"/>
              </a:buClr>
              <a:buSzPts val="1200"/>
              <a:buFont typeface="Noto Sans Symbols"/>
              <a:buNone/>
            </a:pPr>
            <a:r>
              <a:t/>
            </a:r>
            <a:endParaRPr sz="1200">
              <a:solidFill>
                <a:srgbClr val="7F7F7F"/>
              </a:solidFill>
            </a:endParaRPr>
          </a:p>
          <a:p>
            <a:pPr indent="0" lvl="0" marL="0" rtl="0" algn="l">
              <a:lnSpc>
                <a:spcPct val="150000"/>
              </a:lnSpc>
              <a:spcBef>
                <a:spcPts val="600"/>
              </a:spcBef>
              <a:spcAft>
                <a:spcPts val="0"/>
              </a:spcAft>
              <a:buClr>
                <a:srgbClr val="262626"/>
              </a:buClr>
              <a:buSzPts val="1200"/>
              <a:buFont typeface="Noto Sans Symbols"/>
              <a:buNone/>
            </a:pPr>
            <a:r>
              <a:t/>
            </a:r>
            <a:endParaRPr sz="1200">
              <a:solidFill>
                <a:srgbClr val="7F7F7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Factory Pattern</a:t>
            </a:r>
            <a:endParaRPr>
              <a:solidFill>
                <a:srgbClr val="3F3F3F"/>
              </a:solidFill>
            </a:endParaRPr>
          </a:p>
        </p:txBody>
      </p:sp>
      <p:sp>
        <p:nvSpPr>
          <p:cNvPr id="91" name="Google Shape;91;p20"/>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The main goal of this pattern is delivering an object by hiding all the complexities behind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1"/>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Abstract Factory</a:t>
            </a:r>
            <a:endParaRPr>
              <a:solidFill>
                <a:srgbClr val="3F3F3F"/>
              </a:solidFill>
            </a:endParaRPr>
          </a:p>
        </p:txBody>
      </p:sp>
      <p:sp>
        <p:nvSpPr>
          <p:cNvPr id="97" name="Google Shape;97;p21"/>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Provides an interface for creating families of related or dependent objects without specifying their concrete classes.</a:t>
            </a:r>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As long as concrete objects are derived from a known abstract object, programming is simplified because they all come in the same standard.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Adapter Pattern</a:t>
            </a:r>
            <a:endParaRPr>
              <a:solidFill>
                <a:srgbClr val="3F3F3F"/>
              </a:solidFill>
            </a:endParaRPr>
          </a:p>
        </p:txBody>
      </p:sp>
      <p:sp>
        <p:nvSpPr>
          <p:cNvPr id="103" name="Google Shape;103;p22"/>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Adapter is actually an object that acts like an adapter in real life, in that it converts one thing to another. Using Adapter you can convert electric sources from higher to lower volts.</a:t>
            </a:r>
            <a:endParaRPr sz="1200">
              <a:solidFill>
                <a:srgbClr val="7F7F7F"/>
              </a:solidFill>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Similarly in OOP, using Adapter pattern, one object can fit for the same methods of another object.</a:t>
            </a:r>
            <a:endParaRPr sz="1200">
              <a:solidFill>
                <a:srgbClr val="7F7F7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Iterator Pattern</a:t>
            </a:r>
            <a:endParaRPr>
              <a:solidFill>
                <a:srgbClr val="3F3F3F"/>
              </a:solidFill>
            </a:endParaRPr>
          </a:p>
        </p:txBody>
      </p:sp>
      <p:sp>
        <p:nvSpPr>
          <p:cNvPr id="109" name="Google Shape;109;p23"/>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Iterators are very useful to provide an easy interface to manipulate a collection sequentially.</a:t>
            </a:r>
            <a:endParaRPr sz="1200">
              <a:solidFill>
                <a:srgbClr val="7F7F7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457200" y="28575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200"/>
              <a:buFont typeface="Arial"/>
              <a:buNone/>
            </a:pPr>
            <a:r>
              <a:rPr b="1" lang="en-US"/>
              <a:t>Observer Pattern</a:t>
            </a:r>
            <a:endParaRPr>
              <a:solidFill>
                <a:srgbClr val="3F3F3F"/>
              </a:solidFill>
            </a:endParaRPr>
          </a:p>
        </p:txBody>
      </p:sp>
      <p:sp>
        <p:nvSpPr>
          <p:cNvPr id="115" name="Google Shape;115;p24"/>
          <p:cNvSpPr txBox="1"/>
          <p:nvPr>
            <p:ph idx="1" type="body"/>
          </p:nvPr>
        </p:nvSpPr>
        <p:spPr>
          <a:xfrm>
            <a:off x="457200" y="1011678"/>
            <a:ext cx="8229600" cy="3361314"/>
          </a:xfrm>
          <a:prstGeom prst="rect">
            <a:avLst/>
          </a:prstGeom>
          <a:noFill/>
          <a:ln>
            <a:noFill/>
          </a:ln>
        </p:spPr>
        <p:txBody>
          <a:bodyPr anchorCtr="0" anchor="t" bIns="45700" lIns="91425" spcFirstLastPara="1" rIns="91425" wrap="square" tIns="45700">
            <a:noAutofit/>
          </a:bodyPr>
          <a:lstStyle/>
          <a:p>
            <a:pPr indent="-76200" lvl="0" marL="0" rtl="0" algn="l">
              <a:lnSpc>
                <a:spcPct val="150000"/>
              </a:lnSpc>
              <a:spcBef>
                <a:spcPts val="0"/>
              </a:spcBef>
              <a:spcAft>
                <a:spcPts val="0"/>
              </a:spcAft>
              <a:buClr>
                <a:srgbClr val="7F7F7F"/>
              </a:buClr>
              <a:buSzPts val="1200"/>
              <a:buFont typeface="Noto Sans Symbols"/>
              <a:buChar char="❑"/>
            </a:pPr>
            <a:r>
              <a:rPr lang="en-US" sz="1200">
                <a:solidFill>
                  <a:srgbClr val="7F7F7F"/>
                </a:solidFill>
              </a:rPr>
              <a:t>   An Observer pattern solves a common problem in OOP. For example, if you want some objects to be notified automatically when something happens (an event raised), you can solve that problem with this pattern. </a:t>
            </a:r>
            <a:endParaRPr sz="1200">
              <a:solidFill>
                <a:srgbClr val="7F7F7F"/>
              </a:solidFill>
            </a:endParaRPr>
          </a:p>
          <a:p>
            <a:pPr indent="-76200" lvl="0" marL="0" rtl="0" algn="l">
              <a:lnSpc>
                <a:spcPct val="150000"/>
              </a:lnSpc>
              <a:spcBef>
                <a:spcPts val="600"/>
              </a:spcBef>
              <a:spcAft>
                <a:spcPts val="0"/>
              </a:spcAft>
              <a:buClr>
                <a:srgbClr val="7F7F7F"/>
              </a:buClr>
              <a:buSzPts val="1200"/>
              <a:buFont typeface="Noto Sans Symbols"/>
              <a:buChar char="❑"/>
            </a:pPr>
            <a:r>
              <a:rPr lang="en-US" sz="1200">
                <a:solidFill>
                  <a:srgbClr val="7F7F7F"/>
                </a:solidFill>
              </a:rPr>
              <a:t>  An Observer pattern consists of two types of objects; one is an observable object, which is observed by observer object. When the state of an observable object changes, it notifies all observers registered with it.</a:t>
            </a:r>
            <a:endParaRPr sz="1200">
              <a:solidFill>
                <a:srgbClr val="7F7F7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