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6666"/>
    <a:srgbClr val="A50021"/>
    <a:srgbClr val="FFFF99"/>
    <a:srgbClr val="FF9966"/>
    <a:srgbClr val="99CCFF"/>
    <a:srgbClr val="00808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838" autoAdjust="0"/>
    <p:restoredTop sz="94728" autoAdjust="0"/>
  </p:normalViewPr>
  <p:slideViewPr>
    <p:cSldViewPr>
      <p:cViewPr>
        <p:scale>
          <a:sx n="30" d="100"/>
          <a:sy n="30" d="100"/>
        </p:scale>
        <p:origin x="-1752" y="3006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Del(Ru)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 formatCode="0.00E+00">
                  <c:v>-7.0000000000000067E-6</c:v>
                </c:pt>
                <c:pt idx="1">
                  <c:v>0</c:v>
                </c:pt>
                <c:pt idx="2" formatCode="0.00E+00">
                  <c:v>1.0000000000000014E-6</c:v>
                </c:pt>
                <c:pt idx="3" formatCode="0.00E+00">
                  <c:v>1.0000000000000009E-5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 formatCode="0.00E+00">
                  <c:v>-2.5200000000000026E-6</c:v>
                </c:pt>
                <c:pt idx="1">
                  <c:v>0</c:v>
                </c:pt>
                <c:pt idx="2" formatCode="0.00E+00">
                  <c:v>3.6000000000000047E-7</c:v>
                </c:pt>
                <c:pt idx="3" formatCode="0.00E+00">
                  <c:v>3.6000000000000041E-6</c:v>
                </c:pt>
              </c:numCache>
            </c:numRef>
          </c:yVal>
          <c:smooth val="1"/>
        </c:ser>
        <c:axId val="69217280"/>
        <c:axId val="69243648"/>
      </c:scatterChart>
      <c:valAx>
        <c:axId val="69217280"/>
        <c:scaling>
          <c:orientation val="minMax"/>
          <c:max val="1.0000000000000013E-5"/>
          <c:min val="-7.0000000000000101E-6"/>
        </c:scaling>
        <c:axPos val="b"/>
        <c:numFmt formatCode="0.E+0" sourceLinked="0"/>
        <c:tickLblPos val="nextTo"/>
        <c:crossAx val="69243648"/>
        <c:crosses val="autoZero"/>
        <c:crossBetween val="midCat"/>
        <c:majorUnit val="1.0000000000000016E-6"/>
        <c:minorUnit val="1.0000000000000016E-6"/>
      </c:valAx>
      <c:valAx>
        <c:axId val="69243648"/>
        <c:scaling>
          <c:orientation val="minMax"/>
          <c:max val="4.0000000000000057E-6"/>
          <c:min val="-3.0000000000000039E-6"/>
        </c:scaling>
        <c:axPos val="l"/>
        <c:majorGridlines/>
        <c:numFmt formatCode="0.E+0" sourceLinked="0"/>
        <c:tickLblPos val="nextTo"/>
        <c:crossAx val="69217280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ame 5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122"/>
          <p:cNvSpPr txBox="1">
            <a:spLocks noChangeArrowheads="1"/>
          </p:cNvSpPr>
          <p:nvPr/>
        </p:nvSpPr>
        <p:spPr bwMode="auto">
          <a:xfrm>
            <a:off x="3656013" y="139700"/>
            <a:ext cx="182816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 defTabSz="4389438"/>
            <a:r>
              <a:rPr lang="en-US" sz="6600" b="1" dirty="0" smtClean="0">
                <a:solidFill>
                  <a:srgbClr val="FFFF66"/>
                </a:solidFill>
                <a:latin typeface="Helvetica" pitchFamily="34" charset="0"/>
                <a:ea typeface="Tahoma" pitchFamily="32" charset="0"/>
                <a:cs typeface="Helvetica" pitchFamily="34" charset="0"/>
              </a:rPr>
              <a:t>Reputation Computing in File Sharing Based on Authenticity</a:t>
            </a:r>
            <a:endParaRPr lang="en-US" sz="6600" b="1" dirty="0">
              <a:solidFill>
                <a:srgbClr val="FFFF66"/>
              </a:solidFill>
              <a:latin typeface="Helvetica" pitchFamily="34" charset="0"/>
              <a:ea typeface="Tahoma" pitchFamily="32" charset="0"/>
              <a:cs typeface="Helvetica" pitchFamily="34" charset="0"/>
            </a:endParaRPr>
          </a:p>
          <a:p>
            <a:pPr algn="ctr" defTabSz="4389438"/>
            <a:endParaRPr lang="en-US" sz="6600" b="1" dirty="0">
              <a:solidFill>
                <a:srgbClr val="FFFF66"/>
              </a:solidFill>
              <a:latin typeface="Helvetica" pitchFamily="34" charset="0"/>
              <a:ea typeface="Tahoma" pitchFamily="32" charset="0"/>
              <a:cs typeface="Helvetica" pitchFamily="34" charset="0"/>
            </a:endParaRPr>
          </a:p>
        </p:txBody>
      </p:sp>
      <p:sp>
        <p:nvSpPr>
          <p:cNvPr id="1029" name="Text Box 123"/>
          <p:cNvSpPr txBox="1">
            <a:spLocks noChangeArrowheads="1"/>
          </p:cNvSpPr>
          <p:nvPr/>
        </p:nvSpPr>
        <p:spPr bwMode="auto">
          <a:xfrm>
            <a:off x="3663950" y="2438400"/>
            <a:ext cx="182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000">
                <a:solidFill>
                  <a:srgbClr val="FFFF99"/>
                </a:solidFill>
              </a:rPr>
              <a:t>Md.Tamjid Morsalin(0905068)</a:t>
            </a:r>
          </a:p>
        </p:txBody>
      </p:sp>
      <p:pic>
        <p:nvPicPr>
          <p:cNvPr id="1030" name="Picture 170" descr="Buet Logo Bi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800100"/>
            <a:ext cx="19256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123"/>
          <p:cNvSpPr txBox="1">
            <a:spLocks noChangeArrowheads="1"/>
          </p:cNvSpPr>
          <p:nvPr/>
        </p:nvSpPr>
        <p:spPr bwMode="auto">
          <a:xfrm>
            <a:off x="0" y="31165800"/>
            <a:ext cx="2194560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400" b="1">
                <a:solidFill>
                  <a:srgbClr val="800000"/>
                </a:solidFill>
              </a:rPr>
              <a:t>Department of Computer Science and Engineering (CSE), BUET</a:t>
            </a:r>
          </a:p>
        </p:txBody>
      </p:sp>
      <p:sp>
        <p:nvSpPr>
          <p:cNvPr id="1032" name="TextBox 5"/>
          <p:cNvSpPr txBox="1">
            <a:spLocks noChangeArrowheads="1"/>
          </p:cNvSpPr>
          <p:nvPr/>
        </p:nvSpPr>
        <p:spPr bwMode="auto">
          <a:xfrm>
            <a:off x="762000" y="3669179"/>
            <a:ext cx="98298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600" b="1" u="sng" dirty="0" smtClean="0"/>
              <a:t>Motivation</a:t>
            </a:r>
            <a:endParaRPr lang="en-US" sz="3600" b="1" u="sng" dirty="0"/>
          </a:p>
          <a:p>
            <a:endParaRPr lang="en-US" i="1" dirty="0"/>
          </a:p>
          <a:p>
            <a:pPr>
              <a:buFont typeface="Arial" charset="0"/>
              <a:buChar char="•"/>
            </a:pPr>
            <a:r>
              <a:rPr lang="en-US" sz="2400" i="1" dirty="0">
                <a:solidFill>
                  <a:srgbClr val="800000"/>
                </a:solidFill>
              </a:rPr>
              <a:t>File S</a:t>
            </a:r>
            <a:r>
              <a:rPr lang="en-US" sz="2400" i="1" dirty="0" smtClean="0">
                <a:solidFill>
                  <a:srgbClr val="800000"/>
                </a:solidFill>
              </a:rPr>
              <a:t>haring </a:t>
            </a:r>
            <a:r>
              <a:rPr lang="en-US" sz="2400" dirty="0"/>
              <a:t>is </a:t>
            </a:r>
            <a:r>
              <a:rPr lang="en-US" sz="2400" dirty="0" smtClean="0"/>
              <a:t>distributing </a:t>
            </a:r>
            <a:r>
              <a:rPr lang="en-US" sz="2400" dirty="0"/>
              <a:t>or providing access to digitally stored information </a:t>
            </a:r>
            <a:r>
              <a:rPr lang="en-US" sz="2400" dirty="0" smtClean="0"/>
              <a:t>in form  of  multimedia, text documents </a:t>
            </a:r>
            <a:r>
              <a:rPr lang="en-US" sz="2400" dirty="0"/>
              <a:t>etc.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Attributes of File Sharing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Reputation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Authenticity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i="1" u="sng" dirty="0" smtClean="0"/>
              <a:t>Challenges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Using appropriate Trust Models for trustworthiness finding of </a:t>
            </a:r>
            <a:r>
              <a:rPr lang="en-US" sz="2400" dirty="0"/>
              <a:t>users </a:t>
            </a:r>
            <a:r>
              <a:rPr lang="en-US" sz="2400" dirty="0" smtClean="0"/>
              <a:t>in </a:t>
            </a:r>
            <a:r>
              <a:rPr lang="en-US" sz="2400" dirty="0"/>
              <a:t>centralized and distributed file-sharing systems.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Most of the file sharing system the file is checked manually and the reputation of one user is determined by another user rather than the uploaded file 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Human interaction is not reliable.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033" name="TextBox 7"/>
          <p:cNvSpPr txBox="1">
            <a:spLocks noChangeArrowheads="1"/>
          </p:cNvSpPr>
          <p:nvPr/>
        </p:nvSpPr>
        <p:spPr bwMode="auto">
          <a:xfrm>
            <a:off x="11001375" y="4084638"/>
            <a:ext cx="9572625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u="sng" dirty="0" smtClean="0"/>
              <a:t>Background </a:t>
            </a:r>
            <a:r>
              <a:rPr lang="en-US" sz="3600" b="1" u="sng" dirty="0"/>
              <a:t>S</a:t>
            </a:r>
            <a:r>
              <a:rPr lang="en-US" sz="3600" b="1" u="sng" dirty="0" smtClean="0"/>
              <a:t>tudy</a:t>
            </a:r>
            <a:endParaRPr lang="en-US" sz="3600" b="1" u="sng" dirty="0"/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i="1" dirty="0" err="1"/>
              <a:t>Sepandar</a:t>
            </a:r>
            <a:r>
              <a:rPr lang="en-US" sz="2400" i="1" dirty="0"/>
              <a:t> et al.</a:t>
            </a:r>
            <a:r>
              <a:rPr lang="en-US" sz="2400" dirty="0"/>
              <a:t>  The Eigen trust algorithm for reputation management in p2p </a:t>
            </a:r>
            <a:r>
              <a:rPr lang="en-US" sz="2400" dirty="0" smtClean="0"/>
              <a:t>networks.</a:t>
            </a: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i="1" dirty="0" err="1"/>
              <a:t>Miroslav</a:t>
            </a:r>
            <a:r>
              <a:rPr lang="en-US" sz="2400" i="1" dirty="0"/>
              <a:t> Novotny .</a:t>
            </a:r>
            <a:r>
              <a:rPr lang="en-US" sz="2400" dirty="0"/>
              <a:t> Trust management system in p2p network suggest  Bubble trust</a:t>
            </a:r>
            <a:r>
              <a:rPr lang="en-US" sz="2400" dirty="0" smtClean="0"/>
              <a:t>. This </a:t>
            </a:r>
            <a:r>
              <a:rPr lang="en-US" sz="2400" dirty="0"/>
              <a:t>trust based on trust graph. The basic idea behind the </a:t>
            </a:r>
            <a:r>
              <a:rPr lang="en-US" sz="2400" dirty="0" err="1"/>
              <a:t>BubbleTrust</a:t>
            </a:r>
            <a:r>
              <a:rPr lang="en-US" sz="2400" dirty="0"/>
              <a:t> is the separation of a peer role into that of a resource provider and of a transaction evaluator.</a:t>
            </a:r>
          </a:p>
          <a:p>
            <a:pPr>
              <a:buFont typeface="Wingdings" charset="2"/>
              <a:buChar char="Ø"/>
            </a:pPr>
            <a:r>
              <a:rPr lang="en-US" sz="2400" i="1" dirty="0" err="1"/>
              <a:t>Poonam</a:t>
            </a:r>
            <a:r>
              <a:rPr lang="en-US" sz="2400" i="1" dirty="0"/>
              <a:t> </a:t>
            </a:r>
            <a:r>
              <a:rPr lang="en-US" sz="2400" i="1" dirty="0" err="1"/>
              <a:t>Rawat</a:t>
            </a:r>
            <a:r>
              <a:rPr lang="en-US" sz="2400" i="1" dirty="0"/>
              <a:t>  et al</a:t>
            </a:r>
            <a:r>
              <a:rPr lang="en-US" sz="2400" dirty="0"/>
              <a:t>. An Adaptive Approach in Web Search Algorithm suggest </a:t>
            </a:r>
            <a:r>
              <a:rPr lang="en-US" sz="2400" dirty="0" err="1"/>
              <a:t>automadet</a:t>
            </a:r>
            <a:r>
              <a:rPr lang="en-US" sz="2400" dirty="0"/>
              <a:t> web search algorithm </a:t>
            </a:r>
            <a:r>
              <a:rPr lang="en-US" sz="2400" dirty="0" smtClean="0"/>
              <a:t>,2014.</a:t>
            </a: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i="1" dirty="0"/>
              <a:t>Sun Wu et al</a:t>
            </a:r>
            <a:r>
              <a:rPr lang="en-US" sz="2400" i="1" dirty="0" smtClean="0"/>
              <a:t>.</a:t>
            </a:r>
            <a:r>
              <a:rPr lang="en-US" sz="2400" dirty="0" smtClean="0"/>
              <a:t> A </a:t>
            </a:r>
            <a:r>
              <a:rPr lang="en-US" sz="2400" dirty="0"/>
              <a:t>fast algorithm for </a:t>
            </a:r>
            <a:r>
              <a:rPr lang="en-US" sz="2400" dirty="0" err="1"/>
              <a:t>mult</a:t>
            </a:r>
            <a:r>
              <a:rPr lang="en-US" sz="2400" dirty="0"/>
              <a:t> –pattern searching .suggest pattern based text </a:t>
            </a:r>
            <a:r>
              <a:rPr lang="en-US" sz="2400" dirty="0" smtClean="0"/>
              <a:t>search,1994.</a:t>
            </a: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i="1" dirty="0" err="1" smtClean="0"/>
              <a:t>Shariful</a:t>
            </a:r>
            <a:r>
              <a:rPr lang="en-US" sz="2400" i="1" dirty="0" smtClean="0"/>
              <a:t> et al. </a:t>
            </a:r>
            <a:r>
              <a:rPr lang="en-US" sz="2400" dirty="0" err="1" smtClean="0"/>
              <a:t>Secrued</a:t>
            </a:r>
            <a:r>
              <a:rPr lang="en-US" sz="2400" dirty="0" smtClean="0"/>
              <a:t> </a:t>
            </a:r>
            <a:r>
              <a:rPr lang="en-US" sz="2400" dirty="0"/>
              <a:t>file sharing in participatory sensing </a:t>
            </a:r>
            <a:r>
              <a:rPr lang="en-US" sz="2400" dirty="0" smtClean="0"/>
              <a:t>network,2014.</a:t>
            </a:r>
            <a:endParaRPr lang="en-US" sz="2400" dirty="0"/>
          </a:p>
          <a:p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1034" name="TextBox 34"/>
          <p:cNvSpPr txBox="1">
            <a:spLocks noChangeArrowheads="1"/>
          </p:cNvSpPr>
          <p:nvPr/>
        </p:nvSpPr>
        <p:spPr bwMode="auto">
          <a:xfrm>
            <a:off x="3276600" y="10210800"/>
            <a:ext cx="1440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 dirty="0"/>
              <a:t>Problem </a:t>
            </a:r>
            <a:r>
              <a:rPr lang="en-US" sz="3600" b="1" u="sng" dirty="0" smtClean="0"/>
              <a:t>Domain</a:t>
            </a:r>
            <a:endParaRPr lang="en-US" sz="3600" b="1" u="sng" dirty="0"/>
          </a:p>
        </p:txBody>
      </p:sp>
      <p:pic>
        <p:nvPicPr>
          <p:cNvPr id="1035" name="Picture 35" descr="diagram-47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28016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36"/>
          <p:cNvSpPr>
            <a:spLocks noChangeArrowheads="1"/>
          </p:cNvSpPr>
          <p:nvPr/>
        </p:nvSpPr>
        <p:spPr bwMode="auto">
          <a:xfrm>
            <a:off x="2286000" y="12496800"/>
            <a:ext cx="1600200" cy="1371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4389438"/>
            <a:r>
              <a:rPr lang="en-US"/>
              <a:t>server</a:t>
            </a:r>
          </a:p>
        </p:txBody>
      </p:sp>
      <p:cxnSp>
        <p:nvCxnSpPr>
          <p:cNvPr id="1037" name="Straight Arrow Connector 37"/>
          <p:cNvCxnSpPr>
            <a:cxnSpLocks noChangeShapeType="1"/>
            <a:endCxn id="1036" idx="1"/>
          </p:cNvCxnSpPr>
          <p:nvPr/>
        </p:nvCxnSpPr>
        <p:spPr bwMode="auto">
          <a:xfrm flipV="1">
            <a:off x="1727200" y="13182600"/>
            <a:ext cx="558800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8" name="Rectangle 41"/>
          <p:cNvSpPr>
            <a:spLocks noChangeArrowheads="1"/>
          </p:cNvSpPr>
          <p:nvPr/>
        </p:nvSpPr>
        <p:spPr bwMode="auto">
          <a:xfrm>
            <a:off x="1981200" y="10515600"/>
            <a:ext cx="2286000" cy="1295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4389438"/>
            <a:r>
              <a:rPr lang="en-US"/>
              <a:t>Authentication process &amp; decision</a:t>
            </a:r>
          </a:p>
        </p:txBody>
      </p:sp>
      <p:cxnSp>
        <p:nvCxnSpPr>
          <p:cNvPr id="1039" name="Straight Arrow Connector 42"/>
          <p:cNvCxnSpPr>
            <a:cxnSpLocks noChangeShapeType="1"/>
            <a:stCxn id="1036" idx="0"/>
            <a:endCxn id="1038" idx="2"/>
          </p:cNvCxnSpPr>
          <p:nvPr/>
        </p:nvCxnSpPr>
        <p:spPr bwMode="auto">
          <a:xfrm rot="5400000" flipH="1" flipV="1">
            <a:off x="2762250" y="1213485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0" name="Rectangle 57"/>
          <p:cNvSpPr>
            <a:spLocks noChangeArrowheads="1"/>
          </p:cNvSpPr>
          <p:nvPr/>
        </p:nvSpPr>
        <p:spPr bwMode="auto">
          <a:xfrm>
            <a:off x="9220200" y="11887200"/>
            <a:ext cx="2286000" cy="2667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4389438"/>
            <a:r>
              <a:rPr lang="en-US"/>
              <a:t>Reputation calculation </a:t>
            </a:r>
          </a:p>
        </p:txBody>
      </p:sp>
      <p:sp>
        <p:nvSpPr>
          <p:cNvPr id="1041" name="Rectangle 68"/>
          <p:cNvSpPr>
            <a:spLocks noChangeArrowheads="1"/>
          </p:cNvSpPr>
          <p:nvPr/>
        </p:nvSpPr>
        <p:spPr bwMode="auto">
          <a:xfrm>
            <a:off x="2057400" y="15011400"/>
            <a:ext cx="19812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4389438"/>
            <a:r>
              <a:rPr lang="en-US" sz="2800" dirty="0"/>
              <a:t>Encryption</a:t>
            </a:r>
          </a:p>
        </p:txBody>
      </p:sp>
      <p:cxnSp>
        <p:nvCxnSpPr>
          <p:cNvPr id="1042" name="Straight Arrow Connector 85"/>
          <p:cNvCxnSpPr>
            <a:cxnSpLocks noChangeShapeType="1"/>
            <a:stCxn id="1041" idx="0"/>
            <a:endCxn id="1036" idx="2"/>
          </p:cNvCxnSpPr>
          <p:nvPr/>
        </p:nvCxnSpPr>
        <p:spPr bwMode="auto">
          <a:xfrm rot="5400000" flipH="1" flipV="1">
            <a:off x="2495550" y="14420850"/>
            <a:ext cx="11430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1043" name="Picture 98" descr="diagram-47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08966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44" name="Straight Arrow Connector 99"/>
          <p:cNvCxnSpPr>
            <a:cxnSpLocks noChangeShapeType="1"/>
            <a:stCxn id="1043" idx="1"/>
            <a:endCxn id="1036" idx="3"/>
          </p:cNvCxnSpPr>
          <p:nvPr/>
        </p:nvCxnSpPr>
        <p:spPr bwMode="auto">
          <a:xfrm rot="10800000" flipV="1">
            <a:off x="3886200" y="11303000"/>
            <a:ext cx="2209800" cy="187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0" name="Straight Arrow Connector 135"/>
          <p:cNvCxnSpPr>
            <a:cxnSpLocks noChangeShapeType="1"/>
            <a:stCxn id="1036" idx="3"/>
            <a:endCxn id="1040" idx="1"/>
          </p:cNvCxnSpPr>
          <p:nvPr/>
        </p:nvCxnSpPr>
        <p:spPr bwMode="auto">
          <a:xfrm>
            <a:off x="3886200" y="13182600"/>
            <a:ext cx="53340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51" name="TextBox 114"/>
          <p:cNvSpPr txBox="1">
            <a:spLocks noChangeArrowheads="1"/>
          </p:cNvSpPr>
          <p:nvPr/>
        </p:nvSpPr>
        <p:spPr bwMode="auto">
          <a:xfrm>
            <a:off x="838200" y="179070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 dirty="0"/>
              <a:t>Proposed Method</a:t>
            </a:r>
          </a:p>
        </p:txBody>
      </p:sp>
      <p:sp>
        <p:nvSpPr>
          <p:cNvPr id="1052" name="TextBox 119"/>
          <p:cNvSpPr txBox="1">
            <a:spLocks noChangeArrowheads="1"/>
          </p:cNvSpPr>
          <p:nvPr/>
        </p:nvSpPr>
        <p:spPr bwMode="auto">
          <a:xfrm>
            <a:off x="304800" y="18973800"/>
            <a:ext cx="8308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 u="sng" dirty="0"/>
              <a:t>Reputation calculation of a </a:t>
            </a:r>
            <a:r>
              <a:rPr lang="en-US" sz="3200" i="1" u="sng" dirty="0" smtClean="0"/>
              <a:t>user</a:t>
            </a:r>
            <a:endParaRPr lang="en-US" sz="3200" i="1" u="sng" dirty="0"/>
          </a:p>
        </p:txBody>
      </p:sp>
      <p:sp>
        <p:nvSpPr>
          <p:cNvPr id="1053" name="TextBox 120"/>
          <p:cNvSpPr txBox="1">
            <a:spLocks noChangeArrowheads="1"/>
          </p:cNvSpPr>
          <p:nvPr/>
        </p:nvSpPr>
        <p:spPr bwMode="auto">
          <a:xfrm>
            <a:off x="838200" y="19659600"/>
            <a:ext cx="9144000" cy="1086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Del(</a:t>
            </a:r>
            <a:r>
              <a:rPr lang="en-US" sz="2800" dirty="0" err="1"/>
              <a:t>R</a:t>
            </a:r>
            <a:r>
              <a:rPr lang="en-US" sz="2800" baseline="-25000" dirty="0" err="1"/>
              <a:t>u</a:t>
            </a:r>
            <a:r>
              <a:rPr lang="en-US" sz="2800" dirty="0"/>
              <a:t>)=A(m</a:t>
            </a:r>
            <a:r>
              <a:rPr lang="en-US" sz="2800" baseline="-25000" dirty="0"/>
              <a:t>1</a:t>
            </a:r>
            <a:r>
              <a:rPr lang="en-US" sz="2800" dirty="0"/>
              <a:t>*R</a:t>
            </a:r>
            <a:r>
              <a:rPr lang="en-US" sz="2800" baseline="-25000" dirty="0"/>
              <a:t>(</a:t>
            </a:r>
            <a:r>
              <a:rPr lang="en-US" sz="2800" baseline="-25000" dirty="0" err="1"/>
              <a:t>f,s</a:t>
            </a:r>
            <a:r>
              <a:rPr lang="en-US" sz="2800" baseline="-25000" dirty="0"/>
              <a:t>)</a:t>
            </a:r>
            <a:r>
              <a:rPr lang="en-US" sz="2800" dirty="0"/>
              <a:t>)+C)+m</a:t>
            </a:r>
            <a:r>
              <a:rPr lang="en-US" sz="2800" baseline="-25000" dirty="0"/>
              <a:t>2</a:t>
            </a:r>
            <a:r>
              <a:rPr lang="en-US" sz="2800" dirty="0"/>
              <a:t>*|B*</a:t>
            </a:r>
            <a:r>
              <a:rPr lang="en-US" sz="2800" dirty="0" err="1"/>
              <a:t>f</a:t>
            </a:r>
            <a:r>
              <a:rPr lang="en-US" sz="2800" baseline="-25000" dirty="0" err="1"/>
              <a:t>s</a:t>
            </a:r>
            <a:r>
              <a:rPr lang="en-US" sz="2800" dirty="0"/>
              <a:t>-D*</a:t>
            </a:r>
            <a:r>
              <a:rPr lang="en-US" sz="2800" dirty="0" err="1"/>
              <a:t>f</a:t>
            </a:r>
            <a:r>
              <a:rPr lang="en-US" sz="2800" baseline="-25000" dirty="0" err="1"/>
              <a:t>r</a:t>
            </a:r>
            <a:r>
              <a:rPr lang="en-US" sz="2800" dirty="0"/>
              <a:t>|/f</a:t>
            </a:r>
            <a:r>
              <a:rPr lang="en-US" sz="2800" baseline="-25000" dirty="0"/>
              <a:t>a</a:t>
            </a:r>
            <a:r>
              <a:rPr lang="en-US" sz="2800" dirty="0"/>
              <a:t>+e</a:t>
            </a:r>
            <a:r>
              <a:rPr lang="en-US" sz="2800" baseline="30000" dirty="0"/>
              <a:t>.03*x</a:t>
            </a:r>
            <a:r>
              <a:rPr lang="en-US" sz="2800" dirty="0"/>
              <a:t>-1</a:t>
            </a:r>
          </a:p>
          <a:p>
            <a:r>
              <a:rPr lang="en-US" sz="2800" dirty="0"/>
              <a:t>Where, </a:t>
            </a:r>
          </a:p>
          <a:p>
            <a:r>
              <a:rPr lang="en-US" sz="2800" dirty="0"/>
              <a:t>Del(</a:t>
            </a:r>
            <a:r>
              <a:rPr lang="en-US" sz="2800" dirty="0" err="1"/>
              <a:t>R</a:t>
            </a:r>
            <a:r>
              <a:rPr lang="en-US" sz="2800" baseline="-25000" dirty="0" err="1"/>
              <a:t>u</a:t>
            </a:r>
            <a:r>
              <a:rPr lang="en-US" sz="2800" dirty="0"/>
              <a:t>)=fraction of increase or decrease of reputation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(</a:t>
            </a:r>
            <a:r>
              <a:rPr lang="en-US" sz="2800" baseline="-25000" dirty="0" err="1"/>
              <a:t>f,s</a:t>
            </a:r>
            <a:r>
              <a:rPr lang="en-US" sz="2800" baseline="-25000" dirty="0"/>
              <a:t>)</a:t>
            </a:r>
            <a:r>
              <a:rPr lang="en-US" sz="2800" dirty="0"/>
              <a:t>=reputation of the file given by server</a:t>
            </a:r>
          </a:p>
          <a:p>
            <a:r>
              <a:rPr lang="en-US" sz="2800" dirty="0" err="1"/>
              <a:t>f</a:t>
            </a:r>
            <a:r>
              <a:rPr lang="en-US" sz="2800" baseline="-25000" dirty="0" err="1"/>
              <a:t>s</a:t>
            </a:r>
            <a:r>
              <a:rPr lang="en-US" sz="2800" dirty="0"/>
              <a:t>=number of successfully uploaded file</a:t>
            </a:r>
          </a:p>
          <a:p>
            <a:r>
              <a:rPr lang="en-US" sz="2800" dirty="0" err="1"/>
              <a:t>f</a:t>
            </a:r>
            <a:r>
              <a:rPr lang="en-US" sz="2800" baseline="-25000" dirty="0" err="1"/>
              <a:t>r</a:t>
            </a:r>
            <a:r>
              <a:rPr lang="en-US" sz="2800" dirty="0"/>
              <a:t>=number of rejected file by the server</a:t>
            </a:r>
          </a:p>
          <a:p>
            <a:r>
              <a:rPr lang="en-US" sz="2800" dirty="0" err="1"/>
              <a:t>f</a:t>
            </a:r>
            <a:r>
              <a:rPr lang="en-US" sz="2800" baseline="-25000" dirty="0" err="1"/>
              <a:t>a</a:t>
            </a:r>
            <a:r>
              <a:rPr lang="en-US" sz="2800" dirty="0"/>
              <a:t>=total number of file trying to be uploaded</a:t>
            </a:r>
          </a:p>
          <a:p>
            <a:r>
              <a:rPr lang="en-US" sz="2800" dirty="0" smtClean="0"/>
              <a:t>X= random number 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Here,</a:t>
            </a:r>
          </a:p>
          <a:p>
            <a:r>
              <a:rPr lang="en-US" sz="2800" dirty="0"/>
              <a:t>X=.000010 when 0&lt;=</a:t>
            </a:r>
            <a:r>
              <a:rPr lang="en-US" sz="2800" dirty="0" err="1"/>
              <a:t>N</a:t>
            </a:r>
            <a:r>
              <a:rPr lang="en-US" sz="2800" baseline="-25000" dirty="0" err="1"/>
              <a:t>total</a:t>
            </a:r>
            <a:r>
              <a:rPr lang="en-US" sz="2800" baseline="-25000" dirty="0"/>
              <a:t>-download</a:t>
            </a:r>
            <a:r>
              <a:rPr lang="en-US" sz="2800" dirty="0"/>
              <a:t>&lt;1000</a:t>
            </a:r>
          </a:p>
          <a:p>
            <a:r>
              <a:rPr lang="en-US" sz="2800" dirty="0"/>
              <a:t>X=.000015 when 1000&lt;=</a:t>
            </a:r>
            <a:r>
              <a:rPr lang="en-US" sz="2800" dirty="0" err="1"/>
              <a:t>N</a:t>
            </a:r>
            <a:r>
              <a:rPr lang="en-US" sz="2800" baseline="-25000" dirty="0" err="1"/>
              <a:t>total</a:t>
            </a:r>
            <a:r>
              <a:rPr lang="en-US" sz="2800" baseline="-25000" dirty="0"/>
              <a:t>-download</a:t>
            </a:r>
            <a:r>
              <a:rPr lang="en-US" sz="2800" dirty="0"/>
              <a:t>&lt;10000</a:t>
            </a:r>
          </a:p>
          <a:p>
            <a:r>
              <a:rPr lang="en-US" sz="2800" dirty="0"/>
              <a:t>X=.000020 when 10000&lt;=</a:t>
            </a:r>
            <a:r>
              <a:rPr lang="en-US" sz="2800" dirty="0" err="1"/>
              <a:t>N</a:t>
            </a:r>
            <a:r>
              <a:rPr lang="en-US" sz="2800" baseline="-25000" dirty="0" err="1"/>
              <a:t>total</a:t>
            </a:r>
            <a:r>
              <a:rPr lang="en-US" sz="2800" baseline="-25000" dirty="0"/>
              <a:t>-download</a:t>
            </a:r>
            <a:r>
              <a:rPr lang="en-US" sz="2800" dirty="0"/>
              <a:t>&lt;100000</a:t>
            </a:r>
          </a:p>
          <a:p>
            <a:endParaRPr lang="en-US" sz="2800" dirty="0"/>
          </a:p>
          <a:p>
            <a:r>
              <a:rPr lang="en-US" sz="2800" dirty="0"/>
              <a:t>A=.00001</a:t>
            </a:r>
          </a:p>
          <a:p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=.57 when .1&lt;= R</a:t>
            </a:r>
            <a:r>
              <a:rPr lang="en-US" sz="2800" baseline="-25000" dirty="0"/>
              <a:t>(</a:t>
            </a:r>
            <a:r>
              <a:rPr lang="en-US" sz="2800" baseline="-25000" dirty="0" err="1"/>
              <a:t>f,s</a:t>
            </a:r>
            <a:r>
              <a:rPr lang="en-US" sz="2800" dirty="0"/>
              <a:t>)&lt;.4</a:t>
            </a:r>
          </a:p>
          <a:p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=.83 when .4&lt;= R</a:t>
            </a:r>
            <a:r>
              <a:rPr lang="en-US" sz="2800" baseline="-25000" dirty="0"/>
              <a:t>(</a:t>
            </a:r>
            <a:r>
              <a:rPr lang="en-US" sz="2800" baseline="-25000" dirty="0" err="1"/>
              <a:t>f,s</a:t>
            </a:r>
            <a:r>
              <a:rPr lang="en-US" sz="2800" dirty="0"/>
              <a:t>)&lt;=.7</a:t>
            </a:r>
          </a:p>
          <a:p>
            <a:endParaRPr lang="en-US" sz="2800" dirty="0"/>
          </a:p>
          <a:p>
            <a:r>
              <a:rPr lang="en-US" sz="2800" dirty="0"/>
              <a:t>B=.00001</a:t>
            </a:r>
          </a:p>
          <a:p>
            <a:r>
              <a:rPr lang="en-US" sz="2800" dirty="0"/>
              <a:t>D=.000007</a:t>
            </a:r>
          </a:p>
          <a:p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=.36 when 0&lt;= |B*</a:t>
            </a:r>
            <a:r>
              <a:rPr lang="en-US" sz="2800" dirty="0" err="1"/>
              <a:t>f</a:t>
            </a:r>
            <a:r>
              <a:rPr lang="en-US" sz="2800" baseline="-25000" dirty="0" err="1"/>
              <a:t>s</a:t>
            </a:r>
            <a:r>
              <a:rPr lang="en-US" sz="2800" dirty="0"/>
              <a:t>-D*</a:t>
            </a:r>
            <a:r>
              <a:rPr lang="en-US" sz="2800" dirty="0" err="1"/>
              <a:t>f</a:t>
            </a:r>
            <a:r>
              <a:rPr lang="en-US" sz="2800" baseline="-25000" dirty="0" err="1"/>
              <a:t>r</a:t>
            </a:r>
            <a:r>
              <a:rPr lang="en-US" sz="2800" dirty="0"/>
              <a:t>|/</a:t>
            </a:r>
            <a:r>
              <a:rPr lang="en-US" sz="2800" dirty="0" err="1"/>
              <a:t>f</a:t>
            </a:r>
            <a:r>
              <a:rPr lang="en-US" sz="2800" baseline="-25000" dirty="0" err="1"/>
              <a:t>a</a:t>
            </a:r>
            <a:r>
              <a:rPr lang="en-US" sz="2800" dirty="0"/>
              <a:t>&lt;=.00001</a:t>
            </a:r>
          </a:p>
          <a:p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=-.36 when -.000007&lt;= |B*</a:t>
            </a:r>
            <a:r>
              <a:rPr lang="en-US" sz="2800" dirty="0" err="1"/>
              <a:t>f</a:t>
            </a:r>
            <a:r>
              <a:rPr lang="en-US" sz="2800" baseline="-25000" dirty="0" err="1"/>
              <a:t>s</a:t>
            </a:r>
            <a:r>
              <a:rPr lang="en-US" sz="2800" dirty="0"/>
              <a:t>-D*</a:t>
            </a:r>
            <a:r>
              <a:rPr lang="en-US" sz="2800" dirty="0" err="1"/>
              <a:t>f</a:t>
            </a:r>
            <a:r>
              <a:rPr lang="en-US" sz="2800" baseline="-25000" dirty="0" err="1"/>
              <a:t>r</a:t>
            </a:r>
            <a:r>
              <a:rPr lang="en-US" sz="2800" dirty="0"/>
              <a:t>|/</a:t>
            </a:r>
            <a:r>
              <a:rPr lang="en-US" sz="2800" dirty="0" err="1"/>
              <a:t>f</a:t>
            </a:r>
            <a:r>
              <a:rPr lang="en-US" sz="2800" baseline="-25000" dirty="0" err="1"/>
              <a:t>a</a:t>
            </a:r>
            <a:r>
              <a:rPr lang="en-US" sz="2800" dirty="0"/>
              <a:t>&lt;=0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54" name="TextBox 121"/>
          <p:cNvSpPr txBox="1">
            <a:spLocks noChangeArrowheads="1"/>
          </p:cNvSpPr>
          <p:nvPr/>
        </p:nvSpPr>
        <p:spPr bwMode="auto">
          <a:xfrm>
            <a:off x="381000" y="29194125"/>
            <a:ext cx="83089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 u="sng" dirty="0"/>
              <a:t>Reputation calculation of a file</a:t>
            </a:r>
          </a:p>
        </p:txBody>
      </p:sp>
      <p:sp>
        <p:nvSpPr>
          <p:cNvPr id="1055" name="TextBox 122"/>
          <p:cNvSpPr txBox="1">
            <a:spLocks noChangeArrowheads="1"/>
          </p:cNvSpPr>
          <p:nvPr/>
        </p:nvSpPr>
        <p:spPr bwMode="auto">
          <a:xfrm>
            <a:off x="835025" y="29727525"/>
            <a:ext cx="83089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Del(</a:t>
            </a:r>
            <a:r>
              <a:rPr lang="en-US" sz="2800" dirty="0" err="1"/>
              <a:t>R</a:t>
            </a:r>
            <a:r>
              <a:rPr lang="en-US" sz="2800" baseline="-25000" dirty="0" err="1"/>
              <a:t>f</a:t>
            </a:r>
            <a:r>
              <a:rPr lang="en-US" sz="2800" dirty="0"/>
              <a:t>)=</a:t>
            </a:r>
            <a:r>
              <a:rPr lang="en-US" sz="2800" i="1" dirty="0"/>
              <a:t>H</a:t>
            </a:r>
            <a:r>
              <a:rPr lang="en-US" sz="2800" dirty="0"/>
              <a:t>*(</a:t>
            </a:r>
            <a:r>
              <a:rPr lang="en-US" sz="2800" i="1" dirty="0"/>
              <a:t>F</a:t>
            </a:r>
            <a:r>
              <a:rPr lang="en-US" sz="2800" baseline="-25000" dirty="0"/>
              <a:t>(</a:t>
            </a:r>
            <a:r>
              <a:rPr lang="en-US" sz="2800" i="1" baseline="-25000" dirty="0"/>
              <a:t>R</a:t>
            </a:r>
            <a:r>
              <a:rPr lang="en-US" sz="2800" baseline="-25000" dirty="0"/>
              <a:t>,</a:t>
            </a:r>
            <a:r>
              <a:rPr lang="en-US" sz="2800" i="1" baseline="-25000" dirty="0"/>
              <a:t>U</a:t>
            </a:r>
            <a:r>
              <a:rPr lang="en-US" sz="2800" baseline="-25000" dirty="0"/>
              <a:t>)</a:t>
            </a:r>
            <a:r>
              <a:rPr lang="en-US" sz="2800" dirty="0"/>
              <a:t>* </a:t>
            </a:r>
            <a:r>
              <a:rPr lang="en-US" sz="2800" dirty="0" err="1"/>
              <a:t>R</a:t>
            </a:r>
            <a:r>
              <a:rPr lang="en-US" sz="2800" baseline="-25000" dirty="0" err="1"/>
              <a:t>u</a:t>
            </a:r>
            <a:r>
              <a:rPr lang="en-US" sz="2800" dirty="0" err="1"/>
              <a:t>+C</a:t>
            </a:r>
            <a:r>
              <a:rPr lang="en-US" sz="2800" baseline="30000" dirty="0"/>
              <a:t>’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where, </a:t>
            </a:r>
            <a:r>
              <a:rPr lang="en-US" sz="2800" i="1" dirty="0" smtClean="0"/>
              <a:t>H</a:t>
            </a:r>
            <a:r>
              <a:rPr lang="en-US" sz="2800" dirty="0"/>
              <a:t>=.000004</a:t>
            </a:r>
          </a:p>
        </p:txBody>
      </p:sp>
      <p:graphicFrame>
        <p:nvGraphicFramePr>
          <p:cNvPr id="1026" name="Chart 140"/>
          <p:cNvGraphicFramePr>
            <a:graphicFrameLocks/>
          </p:cNvGraphicFramePr>
          <p:nvPr/>
        </p:nvGraphicFramePr>
        <p:xfrm>
          <a:off x="10363200" y="19354800"/>
          <a:ext cx="10344150" cy="3638550"/>
        </p:xfrm>
        <a:graphic>
          <a:graphicData uri="http://schemas.openxmlformats.org/presentationml/2006/ole">
            <p:oleObj spid="_x0000_s1026" name="Worksheet" r:id="rId5" imgW="9944178" imgH="3495751" progId="Excel.Sheet.8">
              <p:embed/>
            </p:oleObj>
          </a:graphicData>
        </a:graphic>
      </p:graphicFrame>
      <p:sp>
        <p:nvSpPr>
          <p:cNvPr id="1056" name="TextBox 141"/>
          <p:cNvSpPr txBox="1">
            <a:spLocks noChangeArrowheads="1"/>
          </p:cNvSpPr>
          <p:nvPr/>
        </p:nvSpPr>
        <p:spPr bwMode="auto">
          <a:xfrm>
            <a:off x="12573000" y="17983200"/>
            <a:ext cx="5257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u="sng" dirty="0"/>
              <a:t>Performance </a:t>
            </a:r>
            <a:r>
              <a:rPr lang="en-US" sz="3600" b="1" u="sng" dirty="0" smtClean="0"/>
              <a:t>Study</a:t>
            </a:r>
            <a:endParaRPr lang="en-US" sz="3600" b="1" u="sng" dirty="0"/>
          </a:p>
        </p:txBody>
      </p:sp>
      <p:sp>
        <p:nvSpPr>
          <p:cNvPr id="1057" name="TextBox 143"/>
          <p:cNvSpPr txBox="1">
            <a:spLocks noChangeArrowheads="1"/>
          </p:cNvSpPr>
          <p:nvPr/>
        </p:nvSpPr>
        <p:spPr bwMode="auto">
          <a:xfrm rot="10800000" flipV="1">
            <a:off x="11353800" y="23910925"/>
            <a:ext cx="754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 </a:t>
            </a:r>
            <a:r>
              <a:rPr lang="en-US" sz="2400" b="1" dirty="0"/>
              <a:t>Del(</a:t>
            </a:r>
            <a:r>
              <a:rPr lang="en-US" sz="2400" b="1" dirty="0" err="1"/>
              <a:t>R</a:t>
            </a:r>
            <a:r>
              <a:rPr lang="en-US" sz="2400" b="1" baseline="-25000" dirty="0" err="1"/>
              <a:t>u</a:t>
            </a:r>
            <a:r>
              <a:rPr lang="en-US" sz="2400" b="1" dirty="0" smtClean="0"/>
              <a:t>) vs. Numbers of file rating </a:t>
            </a:r>
            <a:endParaRPr lang="en-US" sz="2400" b="1" dirty="0"/>
          </a:p>
        </p:txBody>
      </p:sp>
      <p:sp>
        <p:nvSpPr>
          <p:cNvPr id="1058" name="TextBox 144"/>
          <p:cNvSpPr txBox="1">
            <a:spLocks noChangeArrowheads="1"/>
          </p:cNvSpPr>
          <p:nvPr/>
        </p:nvSpPr>
        <p:spPr bwMode="auto">
          <a:xfrm rot="10800000" flipV="1">
            <a:off x="11125200" y="29332237"/>
            <a:ext cx="754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 </a:t>
            </a:r>
            <a:r>
              <a:rPr lang="en-US" sz="2400" b="1" dirty="0"/>
              <a:t>Del(R</a:t>
            </a:r>
            <a:r>
              <a:rPr lang="en-US" sz="2400" b="1" dirty="0" smtClean="0"/>
              <a:t>)  vs. |B*</a:t>
            </a:r>
            <a:r>
              <a:rPr lang="en-US" sz="2400" b="1" dirty="0" err="1" smtClean="0"/>
              <a:t>f</a:t>
            </a:r>
            <a:r>
              <a:rPr lang="en-US" sz="2400" b="1" baseline="-25000" dirty="0" err="1" smtClean="0"/>
              <a:t>s</a:t>
            </a:r>
            <a:r>
              <a:rPr lang="en-US" sz="2400" b="1" dirty="0" smtClean="0"/>
              <a:t>-D*</a:t>
            </a:r>
            <a:r>
              <a:rPr lang="en-US" sz="2400" b="1" dirty="0" err="1" smtClean="0"/>
              <a:t>f</a:t>
            </a:r>
            <a:r>
              <a:rPr lang="en-US" sz="2400" b="1" baseline="-25000" dirty="0" err="1" smtClean="0"/>
              <a:t>r</a:t>
            </a:r>
            <a:r>
              <a:rPr lang="en-US" sz="2400" b="1" dirty="0" smtClean="0"/>
              <a:t>|/</a:t>
            </a:r>
            <a:r>
              <a:rPr lang="en-US" sz="2400" b="1" dirty="0" err="1" smtClean="0"/>
              <a:t>f</a:t>
            </a:r>
            <a:r>
              <a:rPr lang="en-US" sz="2400" b="1" baseline="-25000" dirty="0" err="1" smtClean="0"/>
              <a:t>a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1059" name="TextBox 34"/>
          <p:cNvSpPr txBox="1">
            <a:spLocks noChangeArrowheads="1"/>
          </p:cNvSpPr>
          <p:nvPr/>
        </p:nvSpPr>
        <p:spPr bwMode="auto">
          <a:xfrm>
            <a:off x="12420600" y="11506200"/>
            <a:ext cx="86106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Centralized file server system</a:t>
            </a:r>
          </a:p>
          <a:p>
            <a:pPr>
              <a:buFont typeface="Arial" charset="0"/>
              <a:buChar char="•"/>
            </a:pPr>
            <a:r>
              <a:rPr lang="en-US" dirty="0"/>
              <a:t>Ensuring secured and authentic file sharing</a:t>
            </a:r>
          </a:p>
          <a:p>
            <a:pPr>
              <a:buFont typeface="Arial" charset="0"/>
              <a:buChar char="•"/>
            </a:pPr>
            <a:r>
              <a:rPr lang="en-US" dirty="0"/>
              <a:t>No trust relation between User </a:t>
            </a:r>
            <a:r>
              <a:rPr lang="en-US" i="1" dirty="0"/>
              <a:t>X</a:t>
            </a:r>
            <a:r>
              <a:rPr lang="en-US" dirty="0"/>
              <a:t> and User </a:t>
            </a:r>
            <a:r>
              <a:rPr lang="en-US" i="1" dirty="0"/>
              <a:t>Y  </a:t>
            </a:r>
          </a:p>
          <a:p>
            <a:pPr>
              <a:buFont typeface="Arial" charset="0"/>
              <a:buChar char="•"/>
            </a:pPr>
            <a:r>
              <a:rPr lang="en-US" dirty="0"/>
              <a:t>Calculation of the reputation of the user</a:t>
            </a:r>
          </a:p>
        </p:txBody>
      </p:sp>
      <p:sp>
        <p:nvSpPr>
          <p:cNvPr id="1060" name="TextBox 35"/>
          <p:cNvSpPr txBox="1">
            <a:spLocks noChangeArrowheads="1"/>
          </p:cNvSpPr>
          <p:nvPr/>
        </p:nvSpPr>
        <p:spPr bwMode="auto">
          <a:xfrm>
            <a:off x="990600" y="13716000"/>
            <a:ext cx="762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61" name="TextBox 36"/>
          <p:cNvSpPr txBox="1">
            <a:spLocks noChangeArrowheads="1"/>
          </p:cNvSpPr>
          <p:nvPr/>
        </p:nvSpPr>
        <p:spPr bwMode="auto">
          <a:xfrm>
            <a:off x="6324600" y="11887200"/>
            <a:ext cx="762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62" name="Straight Connector 38"/>
          <p:cNvCxnSpPr>
            <a:cxnSpLocks noChangeShapeType="1"/>
          </p:cNvCxnSpPr>
          <p:nvPr/>
        </p:nvCxnSpPr>
        <p:spPr bwMode="auto">
          <a:xfrm rot="5400000">
            <a:off x="7886701" y="6896100"/>
            <a:ext cx="5562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3" name="Straight Connector 39"/>
          <p:cNvCxnSpPr>
            <a:cxnSpLocks noChangeShapeType="1"/>
          </p:cNvCxnSpPr>
          <p:nvPr/>
        </p:nvCxnSpPr>
        <p:spPr bwMode="auto">
          <a:xfrm rot="10800000">
            <a:off x="685800" y="9906000"/>
            <a:ext cx="208788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4" name="Straight Connector 43"/>
          <p:cNvCxnSpPr>
            <a:cxnSpLocks noChangeShapeType="1"/>
          </p:cNvCxnSpPr>
          <p:nvPr/>
        </p:nvCxnSpPr>
        <p:spPr bwMode="auto">
          <a:xfrm rot="10800000">
            <a:off x="838200" y="16687800"/>
            <a:ext cx="205740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5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2933700" y="23888700"/>
            <a:ext cx="140208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42" name="Chart 41"/>
          <p:cNvGraphicFramePr/>
          <p:nvPr/>
        </p:nvGraphicFramePr>
        <p:xfrm>
          <a:off x="10058400" y="24612600"/>
          <a:ext cx="1150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3528</TotalTime>
  <Words>434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Slide 1</vt:lpstr>
    </vt:vector>
  </TitlesOfParts>
  <Company>CSE, 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Anne</cp:lastModifiedBy>
  <cp:revision>198</cp:revision>
  <dcterms:created xsi:type="dcterms:W3CDTF">2008-05-03T03:01:56Z</dcterms:created>
  <dcterms:modified xsi:type="dcterms:W3CDTF">2015-03-27T14:49:33Z</dcterms:modified>
</cp:coreProperties>
</file>