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7005638" cy="92837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2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2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2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2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2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2540" autoAdjust="0"/>
  </p:normalViewPr>
  <p:slideViewPr>
    <p:cSldViewPr>
      <p:cViewPr>
        <p:scale>
          <a:sx n="50" d="100"/>
          <a:sy n="50" d="100"/>
        </p:scale>
        <p:origin x="-96" y="62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05638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05638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005638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005638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005638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005638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005638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8300"/>
            <a:ext cx="11787187" cy="1249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0088" y="4410075"/>
            <a:ext cx="5591175" cy="416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84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41563" y="704850"/>
            <a:ext cx="2322512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603875" cy="41798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7680325"/>
            <a:ext cx="19751675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1317625"/>
            <a:ext cx="4937125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1317625"/>
            <a:ext cx="14662150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7680325"/>
            <a:ext cx="19751675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7680325"/>
            <a:ext cx="9799637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7680325"/>
            <a:ext cx="979963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rgbClr val="F2F2F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3657600"/>
            <a:ext cx="21937663" cy="1588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657600" y="0"/>
            <a:ext cx="1588" cy="3657600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0"/>
            <a:ext cx="21945600" cy="32994600"/>
          </a:xfrm>
          <a:custGeom>
            <a:avLst/>
            <a:gdLst>
              <a:gd name="T0" fmla="*/ 10972800 w 21945600"/>
              <a:gd name="T1" fmla="*/ 0 h 32994600"/>
              <a:gd name="T2" fmla="*/ 0 w 21945600"/>
              <a:gd name="T3" fmla="*/ 16497300 h 32994600"/>
              <a:gd name="T4" fmla="*/ 10972800 w 21945600"/>
              <a:gd name="T5" fmla="*/ 32994600 h 32994600"/>
              <a:gd name="T6" fmla="*/ 21945600 w 21945600"/>
              <a:gd name="T7" fmla="*/ 16497300 h 32994600"/>
              <a:gd name="T8" fmla="*/ 192463 w 21945600"/>
              <a:gd name="T9" fmla="*/ 192463 h 32994600"/>
              <a:gd name="T10" fmla="*/ 21753137 w 21945600"/>
              <a:gd name="T11" fmla="*/ 32802137 h 32994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945600" h="32994600">
                <a:moveTo>
                  <a:pt x="0" y="0"/>
                </a:moveTo>
                <a:lnTo>
                  <a:pt x="21945600" y="0"/>
                </a:lnTo>
                <a:lnTo>
                  <a:pt x="21945600" y="32994600"/>
                </a:lnTo>
                <a:lnTo>
                  <a:pt x="0" y="32994600"/>
                </a:lnTo>
                <a:close/>
                <a:moveTo>
                  <a:pt x="192463" y="192463"/>
                </a:moveTo>
                <a:lnTo>
                  <a:pt x="192463" y="32802137"/>
                </a:lnTo>
                <a:lnTo>
                  <a:pt x="21753137" y="32802137"/>
                </a:lnTo>
                <a:lnTo>
                  <a:pt x="21753137" y="1924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1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3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5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756025" y="549275"/>
            <a:ext cx="18281650" cy="13849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82880" tIns="182880" rIns="182880" bIns="18288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</a:pPr>
            <a:r>
              <a:rPr lang="en-US" sz="6600" b="1" dirty="0" smtClean="0">
                <a:solidFill>
                  <a:srgbClr val="FFFF66"/>
                </a:solidFill>
                <a:cs typeface="Tahoma" pitchFamily="32" charset="0"/>
              </a:rPr>
              <a:t>The </a:t>
            </a:r>
            <a:r>
              <a:rPr lang="en-US" sz="6600" b="1" dirty="0">
                <a:solidFill>
                  <a:srgbClr val="FFFF66"/>
                </a:solidFill>
                <a:cs typeface="Tahoma" pitchFamily="32" charset="0"/>
              </a:rPr>
              <a:t>Study </a:t>
            </a:r>
            <a:r>
              <a:rPr lang="en-US" sz="6600" b="1" dirty="0" smtClean="0">
                <a:solidFill>
                  <a:srgbClr val="FFFF66"/>
                </a:solidFill>
                <a:cs typeface="Tahoma" pitchFamily="32" charset="0"/>
              </a:rPr>
              <a:t>of Reliable Social Sensing</a:t>
            </a:r>
            <a:endParaRPr lang="en-US" sz="6600" b="1" dirty="0">
              <a:solidFill>
                <a:srgbClr val="FFFF66"/>
              </a:solidFill>
              <a:cs typeface="Tahoma" pitchFamily="32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0" y="3914775"/>
            <a:ext cx="5486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800" y="800100"/>
            <a:ext cx="1925638" cy="192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31165800"/>
            <a:ext cx="21945600" cy="152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457200" tIns="457200" rIns="457200" bIns="4572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</a:pPr>
            <a:r>
              <a:rPr lang="en-US" sz="4400" b="1">
                <a:solidFill>
                  <a:srgbClr val="800000"/>
                </a:solidFill>
                <a:ea typeface="Droid Sans Fallback" charset="0"/>
                <a:cs typeface="Droid Sans Fallback" charset="0"/>
              </a:rPr>
              <a:t>Department of Computer Science and Engineering (CSE), BUET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9601200" y="3657600"/>
            <a:ext cx="1588" cy="81375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173038" y="7407275"/>
            <a:ext cx="94376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>
            <a:off x="9594850" y="12052300"/>
            <a:ext cx="14288" cy="131841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-92075" y="12344400"/>
            <a:ext cx="96932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44463" y="3687763"/>
            <a:ext cx="9913937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457200" tIns="457200" rIns="457200" bIns="4572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endParaRPr lang="en-US" sz="4000">
              <a:solidFill>
                <a:srgbClr val="FFFF99"/>
              </a:solidFill>
              <a:ea typeface="Droid Sans Fallback" charset="0"/>
              <a:cs typeface="Droid Sans Fallback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endParaRPr lang="en-US" sz="4000">
              <a:solidFill>
                <a:srgbClr val="FFFF99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565525" y="2401888"/>
            <a:ext cx="1828165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457200" tIns="457200" rIns="457200" bIns="4572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</a:pPr>
            <a:r>
              <a:rPr lang="en-US" sz="4000" dirty="0">
                <a:solidFill>
                  <a:srgbClr val="FFFF99"/>
                </a:solidFill>
                <a:ea typeface="Droid Sans Fallback" charset="0"/>
                <a:cs typeface="Droid Sans Fallback" charset="0"/>
              </a:rPr>
              <a:t>Sk. </a:t>
            </a:r>
            <a:r>
              <a:rPr lang="en-US" sz="4000" dirty="0" err="1">
                <a:solidFill>
                  <a:srgbClr val="FFFF99"/>
                </a:solidFill>
                <a:ea typeface="Droid Sans Fallback" charset="0"/>
                <a:cs typeface="Droid Sans Fallback" charset="0"/>
              </a:rPr>
              <a:t>Kamruzzaman</a:t>
            </a:r>
            <a:r>
              <a:rPr lang="en-US" sz="4000" dirty="0">
                <a:solidFill>
                  <a:srgbClr val="FFFF99"/>
                </a:solidFill>
                <a:ea typeface="Droid Sans Fallback" charset="0"/>
                <a:cs typeface="Droid Sans Fallback" charset="0"/>
              </a:rPr>
              <a:t>, Md. </a:t>
            </a:r>
            <a:r>
              <a:rPr lang="en-US" sz="4000" dirty="0" err="1">
                <a:solidFill>
                  <a:srgbClr val="FFFF99"/>
                </a:solidFill>
                <a:ea typeface="Droid Sans Fallback" charset="0"/>
                <a:cs typeface="Droid Sans Fallback" charset="0"/>
              </a:rPr>
              <a:t>Nawajish</a:t>
            </a:r>
            <a:r>
              <a:rPr lang="en-US" sz="4000" dirty="0">
                <a:solidFill>
                  <a:srgbClr val="FFFF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4000" dirty="0" smtClean="0">
                <a:solidFill>
                  <a:srgbClr val="FFFF99"/>
                </a:solidFill>
                <a:ea typeface="Droid Sans Fallback" charset="0"/>
                <a:cs typeface="Droid Sans Fallback" charset="0"/>
              </a:rPr>
              <a:t>Islam</a:t>
            </a:r>
            <a:endParaRPr lang="en-US" sz="4000" dirty="0">
              <a:solidFill>
                <a:srgbClr val="FFFF99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82563" y="3657601"/>
            <a:ext cx="10006012" cy="4016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Motivation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endParaRPr lang="en-US" sz="600" b="1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Social Sensing</a:t>
            </a:r>
            <a:r>
              <a:rPr lang="en-US" sz="2400" b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Humans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perform sensory data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collection using social platforms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From collected data event is detected</a:t>
            </a: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endParaRPr lang="en-US" sz="2400" b="1" i="1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Challenges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Source node or Human input  are less reliable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Possibility of noisy data.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Large volume of data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74638" y="7499350"/>
            <a:ext cx="9601200" cy="4845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Background Study </a:t>
            </a:r>
          </a:p>
          <a:p>
            <a:pPr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[1]  Wang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et al. On Bayesian interpretation of fact-finding in information 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networks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2011</a:t>
            </a: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[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2] </a:t>
            </a:r>
            <a:r>
              <a:rPr lang="en-US" sz="2400" dirty="0" err="1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Pasternack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et al.. Knowing what to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believe (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when you already know something),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2010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[3] Yin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et al. Truth discovery with multiple conflicting information providers on the web,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2008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[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4]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Aggarwal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et al. Data Clustering Algorithms and Applications,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2014</a:t>
            </a: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[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5] Wang et al. On Truth Discovery in Social Sensing: A Maximum          Likelihood Estimation (EM)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Approach,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2012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9602788" y="15705138"/>
            <a:ext cx="12160250" cy="174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0" y="31454725"/>
            <a:ext cx="21763038" cy="920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9601200" y="4951413"/>
            <a:ext cx="8412163" cy="411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Data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collected from social sensing applications are too noisy to  use  in any mathematical calculation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To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find the reliable data source node formal structure is used which is called </a:t>
            </a:r>
            <a:r>
              <a:rPr lang="en-US" sz="24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Observation Matrix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 group of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participants,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1, ...,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SM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, make individual observations about a set of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measured variables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1, ...,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CN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in their environment.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Participants are </a:t>
            </a:r>
            <a:r>
              <a:rPr lang="en-US" sz="24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Sources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or</a:t>
            </a:r>
            <a:r>
              <a:rPr lang="en-US" sz="24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Network Nodes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and measured variables are </a:t>
            </a:r>
            <a:r>
              <a:rPr lang="en-US" sz="24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Claims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or </a:t>
            </a:r>
            <a:r>
              <a:rPr lang="en-US" sz="24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Events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 </a:t>
            </a: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Sources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Claims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together creates a  </a:t>
            </a:r>
            <a:r>
              <a:rPr lang="en-US" sz="24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M*N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Observation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atrix.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 </a:t>
            </a:r>
            <a:r>
              <a:rPr lang="en-US" sz="24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SC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Matrix</a:t>
            </a: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2161838" y="3749675"/>
            <a:ext cx="12161837" cy="820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n-US" sz="48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Problem Domain</a:t>
            </a:r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0" y="5402263"/>
            <a:ext cx="2857500" cy="255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11730038" y="9221788"/>
          <a:ext cx="7191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6" imgW="72360" imgH="169560" progId="">
                  <p:embed/>
                </p:oleObj>
              </mc:Choice>
              <mc:Fallback>
                <p:oleObj r:id="rId6" imgW="72360" imgH="1695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038" y="9221788"/>
                        <a:ext cx="71913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Group 19"/>
          <p:cNvGraphicFramePr>
            <a:graphicFrameLocks noGrp="1"/>
          </p:cNvGraphicFramePr>
          <p:nvPr/>
        </p:nvGraphicFramePr>
        <p:xfrm>
          <a:off x="16171863" y="11002963"/>
          <a:ext cx="5076825" cy="2991301"/>
        </p:xfrm>
        <a:graphic>
          <a:graphicData uri="http://schemas.openxmlformats.org/drawingml/2006/table">
            <a:tbl>
              <a:tblPr/>
              <a:tblGrid>
                <a:gridCol w="1268412"/>
                <a:gridCol w="1270000"/>
                <a:gridCol w="1268413"/>
                <a:gridCol w="1270000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39592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0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33271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16094075" y="10207625"/>
            <a:ext cx="1371600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8000"/>
                </a:solidFill>
                <a:ea typeface="Droid Sans Fallback" charset="0"/>
                <a:cs typeface="Droid Sans Fallback" charset="0"/>
              </a:rPr>
              <a:t>Sources</a:t>
            </a: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16641763" y="10561638"/>
            <a:ext cx="1587" cy="4270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14722475" y="11122025"/>
            <a:ext cx="1371600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Claims</a:t>
            </a: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15692438" y="11360150"/>
            <a:ext cx="4762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11430000" y="10666413"/>
            <a:ext cx="37496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Traffic jam on X street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11979275" y="12036425"/>
            <a:ext cx="338296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Carnival has ended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12104688" y="13427075"/>
            <a:ext cx="31083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It is raining</a:t>
            </a:r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11704638" y="10025063"/>
            <a:ext cx="2286000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Tweets</a:t>
            </a: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12344400" y="10391775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14538325" y="10848975"/>
            <a:ext cx="1189038" cy="1588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 flipV="1">
            <a:off x="15727363" y="9871075"/>
            <a:ext cx="1587" cy="985838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15727363" y="9880600"/>
            <a:ext cx="2193925" cy="1588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>
            <a:off x="17922875" y="9890125"/>
            <a:ext cx="1588" cy="1098550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14447838" y="12344400"/>
            <a:ext cx="1587" cy="2068513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14447838" y="14412913"/>
            <a:ext cx="5029200" cy="1587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19477038" y="13946188"/>
            <a:ext cx="1587" cy="476250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13350875" y="13768388"/>
            <a:ext cx="1588" cy="1101725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13350875" y="14870113"/>
            <a:ext cx="7589838" cy="1587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 flipV="1">
            <a:off x="20939125" y="13946188"/>
            <a:ext cx="1588" cy="933450"/>
          </a:xfrm>
          <a:prstGeom prst="line">
            <a:avLst/>
          </a:prstGeom>
          <a:noFill/>
          <a:ln w="9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9856788" y="10004425"/>
            <a:ext cx="1554162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Users</a:t>
            </a:r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>
            <a:off x="10333038" y="10450513"/>
            <a:ext cx="1587" cy="4889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9966325" y="11161713"/>
            <a:ext cx="822325" cy="914400"/>
          </a:xfrm>
          <a:prstGeom prst="smileyFace">
            <a:avLst>
              <a:gd name="adj" fmla="val 4653"/>
            </a:avLst>
          </a:prstGeom>
          <a:solidFill>
            <a:srgbClr val="CFE7F5"/>
          </a:solidFill>
          <a:ln w="936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0058400" y="12493625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CFE7F5"/>
          </a:solidFill>
          <a:ln w="936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3131" name="AutoShape 59"/>
          <p:cNvSpPr>
            <a:spLocks noChangeArrowheads="1"/>
          </p:cNvSpPr>
          <p:nvPr/>
        </p:nvSpPr>
        <p:spPr bwMode="auto">
          <a:xfrm>
            <a:off x="10042525" y="13630275"/>
            <a:ext cx="1006475" cy="1006475"/>
          </a:xfrm>
          <a:prstGeom prst="smileyFace">
            <a:avLst>
              <a:gd name="adj" fmla="val 4653"/>
            </a:avLst>
          </a:prstGeom>
          <a:solidFill>
            <a:srgbClr val="CFE7F5"/>
          </a:solidFill>
          <a:ln w="936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>
            <a:off x="10790238" y="11763375"/>
            <a:ext cx="5413375" cy="92075"/>
          </a:xfrm>
          <a:prstGeom prst="line">
            <a:avLst/>
          </a:prstGeom>
          <a:noFill/>
          <a:ln w="936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33" name="Line 61"/>
          <p:cNvSpPr>
            <a:spLocks noChangeShapeType="1"/>
          </p:cNvSpPr>
          <p:nvPr/>
        </p:nvSpPr>
        <p:spPr bwMode="auto">
          <a:xfrm flipV="1">
            <a:off x="10698163" y="11110913"/>
            <a:ext cx="1189037" cy="293687"/>
          </a:xfrm>
          <a:prstGeom prst="line">
            <a:avLst/>
          </a:prstGeom>
          <a:noFill/>
          <a:ln w="936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34" name="Line 62"/>
          <p:cNvSpPr>
            <a:spLocks noChangeShapeType="1"/>
          </p:cNvSpPr>
          <p:nvPr/>
        </p:nvSpPr>
        <p:spPr bwMode="auto">
          <a:xfrm>
            <a:off x="10698163" y="11979275"/>
            <a:ext cx="1371600" cy="241300"/>
          </a:xfrm>
          <a:prstGeom prst="line">
            <a:avLst/>
          </a:prstGeom>
          <a:noFill/>
          <a:ln w="936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auto">
          <a:xfrm flipV="1">
            <a:off x="10972800" y="12480925"/>
            <a:ext cx="1189038" cy="477838"/>
          </a:xfrm>
          <a:prstGeom prst="line">
            <a:avLst/>
          </a:prstGeom>
          <a:noFill/>
          <a:ln w="936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 flipV="1">
            <a:off x="10972800" y="12847638"/>
            <a:ext cx="5230813" cy="111125"/>
          </a:xfrm>
          <a:prstGeom prst="line">
            <a:avLst/>
          </a:prstGeom>
          <a:noFill/>
          <a:ln w="936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37" name="Line 65"/>
          <p:cNvSpPr>
            <a:spLocks noChangeShapeType="1"/>
          </p:cNvSpPr>
          <p:nvPr/>
        </p:nvSpPr>
        <p:spPr bwMode="auto">
          <a:xfrm flipV="1">
            <a:off x="10953750" y="13619163"/>
            <a:ext cx="5218113" cy="652462"/>
          </a:xfrm>
          <a:prstGeom prst="line">
            <a:avLst/>
          </a:prstGeom>
          <a:noFill/>
          <a:ln w="936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38" name="Line 66"/>
          <p:cNvSpPr>
            <a:spLocks noChangeShapeType="1"/>
          </p:cNvSpPr>
          <p:nvPr/>
        </p:nvSpPr>
        <p:spPr bwMode="auto">
          <a:xfrm flipV="1">
            <a:off x="11064875" y="13673138"/>
            <a:ext cx="1096963" cy="293687"/>
          </a:xfrm>
          <a:prstGeom prst="line">
            <a:avLst/>
          </a:prstGeom>
          <a:noFill/>
          <a:ln w="936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39" name="Line 67"/>
          <p:cNvSpPr>
            <a:spLocks noChangeShapeType="1"/>
          </p:cNvSpPr>
          <p:nvPr/>
        </p:nvSpPr>
        <p:spPr bwMode="auto">
          <a:xfrm>
            <a:off x="10772775" y="10263188"/>
            <a:ext cx="1006475" cy="1587"/>
          </a:xfrm>
          <a:prstGeom prst="line">
            <a:avLst/>
          </a:prstGeom>
          <a:noFill/>
          <a:ln w="936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40" name="AutoShape 68"/>
          <p:cNvSpPr>
            <a:spLocks noChangeArrowheads="1"/>
          </p:cNvSpPr>
          <p:nvPr/>
        </p:nvSpPr>
        <p:spPr bwMode="auto">
          <a:xfrm>
            <a:off x="4114800" y="16094075"/>
            <a:ext cx="1920875" cy="731838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Transform to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Data frame</a:t>
            </a:r>
          </a:p>
        </p:txBody>
      </p:sp>
      <p:sp>
        <p:nvSpPr>
          <p:cNvPr id="3141" name="AutoShape 69"/>
          <p:cNvSpPr>
            <a:spLocks noChangeArrowheads="1"/>
          </p:cNvSpPr>
          <p:nvPr/>
        </p:nvSpPr>
        <p:spPr bwMode="auto">
          <a:xfrm>
            <a:off x="4022725" y="13716000"/>
            <a:ext cx="2651125" cy="1828800"/>
          </a:xfrm>
          <a:prstGeom prst="flowChartInputOutpu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Collecting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data from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Social sensing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application</a:t>
            </a:r>
          </a:p>
        </p:txBody>
      </p:sp>
      <p:sp>
        <p:nvSpPr>
          <p:cNvPr id="3142" name="AutoShape 70"/>
          <p:cNvSpPr>
            <a:spLocks noChangeArrowheads="1"/>
          </p:cNvSpPr>
          <p:nvPr/>
        </p:nvSpPr>
        <p:spPr bwMode="auto">
          <a:xfrm>
            <a:off x="4206875" y="17191038"/>
            <a:ext cx="1828800" cy="549275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Filter data</a:t>
            </a:r>
          </a:p>
        </p:txBody>
      </p:sp>
      <p:sp>
        <p:nvSpPr>
          <p:cNvPr id="3143" name="AutoShape 71"/>
          <p:cNvSpPr>
            <a:spLocks noChangeArrowheads="1"/>
          </p:cNvSpPr>
          <p:nvPr/>
        </p:nvSpPr>
        <p:spPr bwMode="auto">
          <a:xfrm>
            <a:off x="7407275" y="16184563"/>
            <a:ext cx="1920875" cy="1096962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Calculate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unique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sources</a:t>
            </a:r>
          </a:p>
        </p:txBody>
      </p:sp>
      <p:sp>
        <p:nvSpPr>
          <p:cNvPr id="3144" name="AutoShape 72"/>
          <p:cNvSpPr>
            <a:spLocks noChangeArrowheads="1"/>
          </p:cNvSpPr>
          <p:nvPr/>
        </p:nvSpPr>
        <p:spPr bwMode="auto">
          <a:xfrm>
            <a:off x="3949700" y="18105438"/>
            <a:ext cx="2378075" cy="1189037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Cluster with K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=numbers of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clusters</a:t>
            </a:r>
          </a:p>
        </p:txBody>
      </p:sp>
      <p:sp>
        <p:nvSpPr>
          <p:cNvPr id="3145" name="AutoShape 73"/>
          <p:cNvSpPr>
            <a:spLocks noChangeArrowheads="1"/>
          </p:cNvSpPr>
          <p:nvPr/>
        </p:nvSpPr>
        <p:spPr bwMode="auto">
          <a:xfrm>
            <a:off x="7407275" y="18470563"/>
            <a:ext cx="1920875" cy="1006475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Create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SC matrix</a:t>
            </a:r>
          </a:p>
        </p:txBody>
      </p:sp>
      <p:sp>
        <p:nvSpPr>
          <p:cNvPr id="3146" name="AutoShape 74"/>
          <p:cNvSpPr>
            <a:spLocks noChangeArrowheads="1"/>
          </p:cNvSpPr>
          <p:nvPr/>
        </p:nvSpPr>
        <p:spPr bwMode="auto">
          <a:xfrm>
            <a:off x="4297363" y="19934238"/>
            <a:ext cx="1736725" cy="2193925"/>
          </a:xfrm>
          <a:prstGeom prst="flowChartDecision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Is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clustering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good ?</a:t>
            </a:r>
          </a:p>
        </p:txBody>
      </p:sp>
      <p:cxnSp>
        <p:nvCxnSpPr>
          <p:cNvPr id="3147" name="AutoShape 75"/>
          <p:cNvCxnSpPr>
            <a:cxnSpLocks noChangeShapeType="1"/>
            <a:stCxn id="3146" idx="3"/>
            <a:endCxn id="3143" idx="1"/>
          </p:cNvCxnSpPr>
          <p:nvPr/>
        </p:nvCxnSpPr>
        <p:spPr bwMode="auto">
          <a:xfrm flipV="1">
            <a:off x="6034088" y="16733838"/>
            <a:ext cx="1373187" cy="4297362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48" name="AutoShape 76"/>
          <p:cNvCxnSpPr>
            <a:cxnSpLocks noChangeShapeType="1"/>
            <a:stCxn id="3143" idx="2"/>
            <a:endCxn id="3145" idx="0"/>
          </p:cNvCxnSpPr>
          <p:nvPr/>
        </p:nvCxnSpPr>
        <p:spPr bwMode="auto">
          <a:xfrm>
            <a:off x="8367713" y="17281525"/>
            <a:ext cx="1587" cy="118903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49" name="AutoShape 77"/>
          <p:cNvCxnSpPr>
            <a:cxnSpLocks noChangeShapeType="1"/>
            <a:endCxn id="3144" idx="1"/>
          </p:cNvCxnSpPr>
          <p:nvPr/>
        </p:nvCxnSpPr>
        <p:spPr bwMode="auto">
          <a:xfrm flipV="1">
            <a:off x="1484313" y="18700750"/>
            <a:ext cx="2465387" cy="1905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50" name="AutoShape 78"/>
          <p:cNvCxnSpPr>
            <a:cxnSpLocks noChangeShapeType="1"/>
            <a:stCxn id="3142" idx="2"/>
            <a:endCxn id="3144" idx="0"/>
          </p:cNvCxnSpPr>
          <p:nvPr/>
        </p:nvCxnSpPr>
        <p:spPr bwMode="auto">
          <a:xfrm>
            <a:off x="5121275" y="17740313"/>
            <a:ext cx="17463" cy="36512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51" name="AutoShape 79"/>
          <p:cNvCxnSpPr>
            <a:cxnSpLocks noChangeShapeType="1"/>
            <a:stCxn id="3140" idx="2"/>
            <a:endCxn id="3142" idx="0"/>
          </p:cNvCxnSpPr>
          <p:nvPr/>
        </p:nvCxnSpPr>
        <p:spPr bwMode="auto">
          <a:xfrm>
            <a:off x="5075238" y="16825913"/>
            <a:ext cx="46037" cy="36512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52" name="AutoShape 80"/>
          <p:cNvCxnSpPr>
            <a:cxnSpLocks noChangeShapeType="1"/>
            <a:stCxn id="3141" idx="3"/>
            <a:endCxn id="3140" idx="0"/>
          </p:cNvCxnSpPr>
          <p:nvPr/>
        </p:nvCxnSpPr>
        <p:spPr bwMode="auto">
          <a:xfrm flipH="1">
            <a:off x="5075238" y="15544800"/>
            <a:ext cx="3175" cy="54927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53" name="AutoShape 81"/>
          <p:cNvCxnSpPr>
            <a:cxnSpLocks noChangeShapeType="1"/>
            <a:stCxn id="3144" idx="2"/>
            <a:endCxn id="3146" idx="0"/>
          </p:cNvCxnSpPr>
          <p:nvPr/>
        </p:nvCxnSpPr>
        <p:spPr bwMode="auto">
          <a:xfrm>
            <a:off x="5138738" y="19294475"/>
            <a:ext cx="26987" cy="63976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2560638" y="20605750"/>
            <a:ext cx="822325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no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034088" y="20574000"/>
            <a:ext cx="8223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yes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1920875" y="12619038"/>
            <a:ext cx="7179717" cy="82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SC </a:t>
            </a:r>
            <a:r>
              <a:rPr lang="en-US" sz="4800" b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Matrix Computation </a:t>
            </a:r>
            <a:endParaRPr lang="en-US" sz="4800" b="1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9748664" y="15883136"/>
            <a:ext cx="10945216" cy="82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Performance Measurement Framework</a:t>
            </a:r>
            <a:endParaRPr lang="en-US" sz="4800" b="1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165" name="Text Box 93"/>
          <p:cNvSpPr txBox="1">
            <a:spLocks noChangeArrowheads="1"/>
          </p:cNvSpPr>
          <p:nvPr/>
        </p:nvSpPr>
        <p:spPr bwMode="auto">
          <a:xfrm>
            <a:off x="365125" y="24740120"/>
            <a:ext cx="6035675" cy="82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u="sng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Sample Output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1281113" y="25622250"/>
            <a:ext cx="384016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Input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146800" y="25695275"/>
            <a:ext cx="2925763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Filtered data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10606088" y="25877838"/>
            <a:ext cx="3017837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Cluster output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17738725" y="25909588"/>
            <a:ext cx="3382963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SC Matrix</a:t>
            </a:r>
          </a:p>
        </p:txBody>
      </p:sp>
      <p:sp>
        <p:nvSpPr>
          <p:cNvPr id="3170" name="Line 98"/>
          <p:cNvSpPr>
            <a:spLocks noChangeShapeType="1"/>
          </p:cNvSpPr>
          <p:nvPr/>
        </p:nvSpPr>
        <p:spPr bwMode="auto">
          <a:xfrm>
            <a:off x="9601200" y="25236488"/>
            <a:ext cx="1216025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14962064" y="19813588"/>
            <a:ext cx="5011736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u="sng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Result </a:t>
            </a:r>
            <a:r>
              <a:rPr lang="en-US" sz="3200" u="sng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</a:t>
            </a:r>
            <a:r>
              <a:rPr lang="en-US" sz="3200" u="sng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credibility of claim)</a:t>
            </a:r>
            <a:endParaRPr lang="en-US" sz="3200" u="sng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172" name="Text Box 100"/>
          <p:cNvSpPr txBox="1">
            <a:spLocks noChangeArrowheads="1"/>
          </p:cNvSpPr>
          <p:nvPr/>
        </p:nvSpPr>
        <p:spPr bwMode="auto">
          <a:xfrm>
            <a:off x="10756776" y="17537534"/>
            <a:ext cx="2835275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u="sng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System</a:t>
            </a:r>
            <a:endParaRPr lang="en-US" sz="3200" u="sng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14995525" y="17537534"/>
            <a:ext cx="3840163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u="sng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Experiment</a:t>
            </a:r>
          </a:p>
        </p:txBody>
      </p:sp>
      <p:sp>
        <p:nvSpPr>
          <p:cNvPr id="3174" name="Text Box 102"/>
          <p:cNvSpPr txBox="1">
            <a:spLocks noChangeArrowheads="1"/>
          </p:cNvSpPr>
          <p:nvPr/>
        </p:nvSpPr>
        <p:spPr bwMode="auto">
          <a:xfrm>
            <a:off x="14861232" y="18353212"/>
            <a:ext cx="6374555" cy="1418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Language 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++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[en.wikipedia.org/wiki/C%2B%2B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Input data :  Generated SC matrix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Input 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algorithm :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Expectation  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Maximization[2]</a:t>
            </a: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822325" y="13716000"/>
            <a:ext cx="2835275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u="sng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Flow Chart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38150" y="22190075"/>
            <a:ext cx="3840163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u="sng" dirty="0" err="1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Testbed</a:t>
            </a:r>
            <a:r>
              <a:rPr lang="en-US" sz="3200" u="sng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Description</a:t>
            </a:r>
            <a:endParaRPr lang="en-US" sz="3200" u="sng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419100" y="22734588"/>
            <a:ext cx="4613275" cy="1462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Data Mining Language:  R [www.r-project.org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/]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Input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Dataset 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:  Twitters  during </a:t>
            </a:r>
          </a:p>
          <a:p>
            <a:pPr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'</a:t>
            </a:r>
            <a:r>
              <a:rPr lang="en-US" dirty="0" err="1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Shahbagh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Uprising' in Bangladesh</a:t>
            </a:r>
          </a:p>
          <a:p>
            <a:pPr>
              <a:buSzPct val="45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Clustering 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K-means, K -</a:t>
            </a:r>
            <a:r>
              <a:rPr lang="en-US" dirty="0" err="1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Medoids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3179" name="Picture 10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09125" y="26335038"/>
            <a:ext cx="5486400" cy="474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80" name="Picture 1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52725" y="26517600"/>
            <a:ext cx="60356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81" name="Line 109"/>
          <p:cNvSpPr>
            <a:spLocks noChangeShapeType="1"/>
          </p:cNvSpPr>
          <p:nvPr/>
        </p:nvSpPr>
        <p:spPr bwMode="auto">
          <a:xfrm>
            <a:off x="4427538" y="28217813"/>
            <a:ext cx="457200" cy="1587"/>
          </a:xfrm>
          <a:prstGeom prst="line">
            <a:avLst/>
          </a:prstGeom>
          <a:noFill/>
          <a:ln w="54720">
            <a:solidFill>
              <a:srgbClr val="8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82" name="Line 110"/>
          <p:cNvSpPr>
            <a:spLocks noChangeShapeType="1"/>
          </p:cNvSpPr>
          <p:nvPr/>
        </p:nvSpPr>
        <p:spPr bwMode="auto">
          <a:xfrm>
            <a:off x="9070975" y="28216225"/>
            <a:ext cx="344488" cy="1588"/>
          </a:xfrm>
          <a:prstGeom prst="line">
            <a:avLst/>
          </a:prstGeom>
          <a:noFill/>
          <a:ln w="54720">
            <a:solidFill>
              <a:srgbClr val="8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83" name="Line 111"/>
          <p:cNvSpPr>
            <a:spLocks noChangeShapeType="1"/>
          </p:cNvSpPr>
          <p:nvPr/>
        </p:nvSpPr>
        <p:spPr bwMode="auto">
          <a:xfrm>
            <a:off x="14995525" y="28246388"/>
            <a:ext cx="333375" cy="1587"/>
          </a:xfrm>
          <a:prstGeom prst="line">
            <a:avLst/>
          </a:prstGeom>
          <a:noFill/>
          <a:ln w="54720">
            <a:solidFill>
              <a:srgbClr val="8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pic>
        <p:nvPicPr>
          <p:cNvPr id="3184" name="Picture 1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0350" y="26152475"/>
            <a:ext cx="4311650" cy="519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85" name="Picture 1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84738" y="26242963"/>
            <a:ext cx="4186237" cy="5138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86" name="Picture 1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895388" y="20666075"/>
            <a:ext cx="6861175" cy="420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3187" name="AutoShape 115"/>
          <p:cNvCxnSpPr>
            <a:cxnSpLocks noChangeShapeType="1"/>
            <a:stCxn id="3146" idx="1"/>
          </p:cNvCxnSpPr>
          <p:nvPr/>
        </p:nvCxnSpPr>
        <p:spPr bwMode="auto">
          <a:xfrm flipH="1" flipV="1">
            <a:off x="1447800" y="21010563"/>
            <a:ext cx="2849563" cy="2063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188" name="AutoShape 116"/>
          <p:cNvCxnSpPr>
            <a:cxnSpLocks noChangeShapeType="1"/>
          </p:cNvCxnSpPr>
          <p:nvPr/>
        </p:nvCxnSpPr>
        <p:spPr bwMode="auto">
          <a:xfrm flipV="1">
            <a:off x="1447800" y="17492663"/>
            <a:ext cx="19050" cy="351631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189" name="AutoShape 117"/>
          <p:cNvCxnSpPr>
            <a:cxnSpLocks noChangeShapeType="1"/>
            <a:endCxn id="3142" idx="1"/>
          </p:cNvCxnSpPr>
          <p:nvPr/>
        </p:nvCxnSpPr>
        <p:spPr bwMode="auto">
          <a:xfrm flipV="1">
            <a:off x="1465263" y="17465675"/>
            <a:ext cx="2741612" cy="2698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9892680" y="18691448"/>
            <a:ext cx="4174827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Input SC matrix</a:t>
            </a: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9905296" y="20275624"/>
            <a:ext cx="4255891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Input Algorithm </a:t>
            </a: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9905296" y="21643776"/>
            <a:ext cx="4255891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Run </a:t>
            </a: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algorithm On 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SC matrix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905296" y="23227952"/>
            <a:ext cx="4255891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Output Algorithm's performance</a:t>
            </a: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5" y="19450844"/>
            <a:ext cx="206712" cy="82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225" y="20891004"/>
            <a:ext cx="206712" cy="82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216" y="22291848"/>
            <a:ext cx="206712" cy="82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415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personal</cp:lastModifiedBy>
  <cp:revision>64</cp:revision>
  <cp:lastPrinted>1601-01-01T00:00:00Z</cp:lastPrinted>
  <dcterms:created xsi:type="dcterms:W3CDTF">2008-05-03T03:01:56Z</dcterms:created>
  <dcterms:modified xsi:type="dcterms:W3CDTF">2015-03-25T12:56:06Z</dcterms:modified>
</cp:coreProperties>
</file>