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945600" cy="32918400"/>
  <p:notesSz cx="700405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6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6666"/>
    <a:srgbClr val="A50021"/>
    <a:srgbClr val="FFFF99"/>
    <a:srgbClr val="FF9966"/>
    <a:srgbClr val="99CCFF"/>
    <a:srgbClr val="00808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38" autoAdjust="0"/>
    <p:restoredTop sz="94728" autoAdjust="0"/>
  </p:normalViewPr>
  <p:slideViewPr>
    <p:cSldViewPr>
      <p:cViewPr>
        <p:scale>
          <a:sx n="40" d="100"/>
          <a:sy n="40" d="100"/>
        </p:scale>
        <p:origin x="528" y="-4914"/>
      </p:cViewPr>
      <p:guideLst>
        <p:guide orient="horz" pos="10368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709" y="10225088"/>
            <a:ext cx="18654183" cy="7058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417" y="18654713"/>
            <a:ext cx="15362767" cy="84105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2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19213"/>
            <a:ext cx="19750617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492" y="7681913"/>
            <a:ext cx="19750617" cy="2172414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0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984" y="1319213"/>
            <a:ext cx="4937125" cy="2808684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493" y="1319213"/>
            <a:ext cx="14711891" cy="2808684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9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19213"/>
            <a:ext cx="19750617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492" y="7681913"/>
            <a:ext cx="19750617" cy="217241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6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2645"/>
            <a:ext cx="18654183" cy="65389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1745"/>
            <a:ext cx="18654183" cy="72009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851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19213"/>
            <a:ext cx="19750617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492" y="7681913"/>
            <a:ext cx="9824508" cy="2172414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3600" y="7681913"/>
            <a:ext cx="9824509" cy="2172414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8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19213"/>
            <a:ext cx="19750617" cy="548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492" y="7367588"/>
            <a:ext cx="9696450" cy="3071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492" y="10439400"/>
            <a:ext cx="9696450" cy="1896665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484" y="7367588"/>
            <a:ext cx="9699625" cy="3071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484" y="10439400"/>
            <a:ext cx="9699625" cy="1896665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8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19213"/>
            <a:ext cx="19750617" cy="5486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3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66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492" y="1309688"/>
            <a:ext cx="7219950" cy="557927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9909" y="1309688"/>
            <a:ext cx="12268200" cy="2809637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492" y="6888957"/>
            <a:ext cx="7219950" cy="2251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8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067" y="23043358"/>
            <a:ext cx="13167783" cy="271938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067" y="2940845"/>
            <a:ext cx="13167783" cy="197524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067" y="25762745"/>
            <a:ext cx="13167783" cy="38647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54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 userDrawn="1"/>
        </p:nvSpPr>
        <p:spPr bwMode="auto">
          <a:xfrm>
            <a:off x="3656013" y="0"/>
            <a:ext cx="18281650" cy="3657600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200" tIns="457200" rIns="457200" bIns="457200"/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30937200"/>
            <a:ext cx="219456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457200" tIns="457200" rIns="457200" bIns="457200"/>
          <a:lstStyle/>
          <a:p>
            <a:pPr eaLnBrk="1" hangingPunct="1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28" name="Line 12"/>
          <p:cNvSpPr>
            <a:spLocks noChangeShapeType="1"/>
          </p:cNvSpPr>
          <p:nvPr userDrawn="1"/>
        </p:nvSpPr>
        <p:spPr bwMode="auto">
          <a:xfrm>
            <a:off x="0" y="3657600"/>
            <a:ext cx="219376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Line 12"/>
          <p:cNvSpPr>
            <a:spLocks noChangeShapeType="1"/>
          </p:cNvSpPr>
          <p:nvPr userDrawn="1"/>
        </p:nvSpPr>
        <p:spPr bwMode="auto">
          <a:xfrm flipH="1">
            <a:off x="3657600" y="0"/>
            <a:ext cx="0" cy="3657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ame 5"/>
          <p:cNvSpPr/>
          <p:nvPr userDrawn="1"/>
        </p:nvSpPr>
        <p:spPr bwMode="auto">
          <a:xfrm>
            <a:off x="0" y="0"/>
            <a:ext cx="21945600" cy="32994600"/>
          </a:xfrm>
          <a:prstGeom prst="frame">
            <a:avLst>
              <a:gd name="adj1" fmla="val 877"/>
            </a:avLst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389438" eaLnBrk="1" hangingPunct="1"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2pPr>
      <a:lvl3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3pPr>
      <a:lvl4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4pPr>
      <a:lvl5pPr algn="ctr" defTabSz="4389438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9pPr>
    </p:titleStyle>
    <p:bodyStyle>
      <a:lvl1pPr marL="1646238" indent="-1646238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eaLnBrk="0" fontAlgn="base" hangingPunct="0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00" indent="-1096963" algn="l" defTabSz="4389438" rtl="0" eaLnBrk="0" fontAlgn="base" hangingPunct="0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9438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22"/>
          <p:cNvSpPr txBox="1">
            <a:spLocks noChangeArrowheads="1"/>
          </p:cNvSpPr>
          <p:nvPr/>
        </p:nvSpPr>
        <p:spPr bwMode="auto">
          <a:xfrm>
            <a:off x="3663950" y="139700"/>
            <a:ext cx="18273713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182880" rIns="182880" bIns="182880">
            <a:spAutoFit/>
          </a:bodyPr>
          <a:lstStyle>
            <a:lvl1pPr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5400" b="1" dirty="0" err="1" smtClean="0">
                <a:solidFill>
                  <a:srgbClr val="FFFF66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eWatchdog</a:t>
            </a:r>
            <a:r>
              <a:rPr lang="en-US" altLang="en-US" sz="5400" b="1" dirty="0" smtClean="0">
                <a:solidFill>
                  <a:srgbClr val="FFFF66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: An Electronic Watchdog for Unobtrusive Emotion </a:t>
            </a:r>
            <a:r>
              <a:rPr lang="en-US" altLang="en-US" sz="5400" b="1" dirty="0">
                <a:solidFill>
                  <a:srgbClr val="FFFF66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Detection based on Usage Analysis</a:t>
            </a:r>
            <a:endParaRPr lang="en-US" altLang="en-US" sz="4800" b="1" dirty="0">
              <a:solidFill>
                <a:srgbClr val="FFFF66"/>
              </a:solidFill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  <a:p>
            <a:pPr algn="ctr" eaLnBrk="1" hangingPunct="1">
              <a:spcBef>
                <a:spcPts val="2400"/>
              </a:spcBef>
            </a:pPr>
            <a:r>
              <a:rPr lang="en-US" altLang="en-US" sz="3600" b="1" dirty="0" err="1">
                <a:solidFill>
                  <a:srgbClr val="FFFF66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Rayhan</a:t>
            </a:r>
            <a:r>
              <a:rPr lang="en-US" altLang="en-US" sz="3600" b="1" dirty="0">
                <a:solidFill>
                  <a:srgbClr val="FFFF66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3600" b="1" dirty="0" err="1">
                <a:solidFill>
                  <a:srgbClr val="FFFF66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Shikder</a:t>
            </a:r>
            <a:endParaRPr lang="en-US" altLang="en-US" sz="3600" b="1" dirty="0">
              <a:solidFill>
                <a:srgbClr val="FFFF66"/>
              </a:solidFill>
              <a:latin typeface="Helvetica" panose="020B0604020202020204" pitchFamily="34" charset="0"/>
              <a:ea typeface="Tahoma" panose="020B0604030504040204" pitchFamily="34" charset="0"/>
              <a:cs typeface="Helvetica" panose="020B0604020202020204" pitchFamily="34" charset="0"/>
            </a:endParaRPr>
          </a:p>
          <a:p>
            <a:pPr algn="ctr" eaLnBrk="1" hangingPunct="1"/>
            <a:r>
              <a:rPr lang="en-US" altLang="en-US" sz="2800" dirty="0">
                <a:solidFill>
                  <a:srgbClr val="FFFF66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Email: 0905060.rs@ugrad.cse.buet.ac.bd</a:t>
            </a:r>
          </a:p>
        </p:txBody>
      </p:sp>
      <p:pic>
        <p:nvPicPr>
          <p:cNvPr id="2051" name="Picture 170" descr="Buet Logo Bi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3017520" cy="3010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ext Box 123"/>
          <p:cNvSpPr txBox="1">
            <a:spLocks noChangeArrowheads="1"/>
          </p:cNvSpPr>
          <p:nvPr/>
        </p:nvSpPr>
        <p:spPr bwMode="auto">
          <a:xfrm>
            <a:off x="0" y="31348363"/>
            <a:ext cx="21945600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0" tIns="457200" rIns="457200" bIns="457200" anchor="ctr" anchorCtr="1"/>
          <a:lstStyle>
            <a:lvl1pPr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 b="1" dirty="0">
                <a:solidFill>
                  <a:srgbClr val="800000"/>
                </a:solidFill>
              </a:rPr>
              <a:t>Department of Computer Science and Engineering (CSE), BUET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434975" y="3894138"/>
            <a:ext cx="9893300" cy="387826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389438" eaLnBrk="1" hangingPunct="1">
              <a:defRPr/>
            </a:pPr>
            <a:r>
              <a:rPr lang="en-US" sz="4000" b="1" dirty="0" smtClean="0">
                <a:solidFill>
                  <a:srgbClr val="800000"/>
                </a:solidFill>
                <a:latin typeface="Arial" charset="0"/>
              </a:rPr>
              <a:t>Background</a:t>
            </a:r>
            <a:endParaRPr lang="en-US" sz="2000" dirty="0">
              <a:solidFill>
                <a:srgbClr val="800000"/>
              </a:solidFill>
              <a:latin typeface="Arial" charset="0"/>
            </a:endParaRPr>
          </a:p>
          <a:p>
            <a:pPr marL="457200" indent="-457200" algn="just" defTabSz="4389438" eaLnBrk="1" hangingPunct="1">
              <a:buFont typeface="Arial" panose="020B0604020202020204" pitchFamily="34" charset="0"/>
              <a:buChar char="•"/>
              <a:defRPr/>
            </a:pP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Emotion is, perhaps, the most critical attribute of living beings that is critical to detect and generate artificially. Its detection always remains 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a classical </a:t>
            </a: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well-explored problem.</a:t>
            </a:r>
            <a:endParaRPr lang="en-US" sz="2600" dirty="0">
              <a:solidFill>
                <a:srgbClr val="800000"/>
              </a:solidFill>
              <a:latin typeface="Arial" charset="0"/>
            </a:endParaRPr>
          </a:p>
          <a:p>
            <a:pPr marL="457200" indent="-457200" algn="just" defTabSz="4389438" eaLnBrk="1" hangingPunct="1">
              <a:buFont typeface="Arial" panose="020B0604020202020204" pitchFamily="34" charset="0"/>
              <a:buChar char="•"/>
              <a:defRPr/>
            </a:pPr>
            <a:r>
              <a:rPr lang="en-US" sz="2600" dirty="0">
                <a:solidFill>
                  <a:srgbClr val="800000"/>
                </a:solidFill>
                <a:latin typeface="Arial" charset="0"/>
              </a:rPr>
              <a:t>There </a:t>
            </a: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exist 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many approaches for determining human emotions </a:t>
            </a: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based on facial 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expression </a:t>
            </a: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analysis </a:t>
            </a: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[1], </a:t>
            </a: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thermal 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imaging of </a:t>
            </a: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faces </a:t>
            </a: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[2], </a:t>
            </a: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gesture 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and pose </a:t>
            </a: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tracking </a:t>
            </a: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[3], </a:t>
            </a: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voice intonation </a:t>
            </a: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[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4</a:t>
            </a: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], </a:t>
            </a: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etc.</a:t>
            </a:r>
            <a:endParaRPr lang="en-US" sz="2600" dirty="0">
              <a:solidFill>
                <a:srgbClr val="800000"/>
              </a:solidFill>
              <a:latin typeface="Arial" charset="0"/>
            </a:endParaRPr>
          </a:p>
        </p:txBody>
      </p:sp>
      <p:sp>
        <p:nvSpPr>
          <p:cNvPr id="2054" name="Rounded Rectangle 4"/>
          <p:cNvSpPr>
            <a:spLocks noChangeArrowheads="1"/>
          </p:cNvSpPr>
          <p:nvPr/>
        </p:nvSpPr>
        <p:spPr bwMode="auto">
          <a:xfrm>
            <a:off x="504617" y="13411498"/>
            <a:ext cx="20965319" cy="44624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rgbClr val="800000"/>
                </a:solidFill>
              </a:rPr>
              <a:t>Working Procedure of Our Study</a:t>
            </a:r>
          </a:p>
        </p:txBody>
      </p:sp>
      <p:sp>
        <p:nvSpPr>
          <p:cNvPr id="44" name="Rounded Rectangle 3"/>
          <p:cNvSpPr>
            <a:spLocks noChangeArrowheads="1"/>
          </p:cNvSpPr>
          <p:nvPr/>
        </p:nvSpPr>
        <p:spPr bwMode="auto">
          <a:xfrm>
            <a:off x="9448801" y="14035087"/>
            <a:ext cx="6934200" cy="32131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/>
          <a:lstStyle>
            <a:lvl1pPr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800" b="1" dirty="0" smtClean="0"/>
              <a:t>  Emotion Learning System</a:t>
            </a:r>
          </a:p>
        </p:txBody>
      </p:sp>
      <p:sp>
        <p:nvSpPr>
          <p:cNvPr id="48" name="Oval 12"/>
          <p:cNvSpPr>
            <a:spLocks noChangeArrowheads="1"/>
          </p:cNvSpPr>
          <p:nvPr/>
        </p:nvSpPr>
        <p:spPr bwMode="auto">
          <a:xfrm>
            <a:off x="5602288" y="15255875"/>
            <a:ext cx="1925637" cy="98742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b="1" dirty="0" smtClean="0"/>
              <a:t>User</a:t>
            </a:r>
            <a:endParaRPr lang="en-US" altLang="en-US" sz="3200" b="1" dirty="0" smtClean="0"/>
          </a:p>
        </p:txBody>
      </p:sp>
      <p:sp>
        <p:nvSpPr>
          <p:cNvPr id="2057" name="TextBox 19"/>
          <p:cNvSpPr txBox="1">
            <a:spLocks noChangeArrowheads="1"/>
          </p:cNvSpPr>
          <p:nvPr/>
        </p:nvSpPr>
        <p:spPr bwMode="auto">
          <a:xfrm>
            <a:off x="7461250" y="15892462"/>
            <a:ext cx="19129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Usage Data</a:t>
            </a:r>
          </a:p>
        </p:txBody>
      </p:sp>
      <p:sp>
        <p:nvSpPr>
          <p:cNvPr id="2058" name="TextBox 29"/>
          <p:cNvSpPr txBox="1">
            <a:spLocks noChangeArrowheads="1"/>
          </p:cNvSpPr>
          <p:nvPr/>
        </p:nvSpPr>
        <p:spPr bwMode="auto">
          <a:xfrm>
            <a:off x="6019800" y="17368837"/>
            <a:ext cx="9525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800000"/>
                </a:solidFill>
              </a:rPr>
              <a:t>Figure 1: </a:t>
            </a:r>
            <a:r>
              <a:rPr lang="en-US" altLang="en-US" sz="2400" dirty="0" smtClean="0">
                <a:solidFill>
                  <a:srgbClr val="800000"/>
                </a:solidFill>
              </a:rPr>
              <a:t>Our proposed approach for emotion detection</a:t>
            </a:r>
            <a:endParaRPr lang="en-US" altLang="en-US" sz="2400" dirty="0">
              <a:solidFill>
                <a:srgbClr val="800000"/>
              </a:solidFill>
            </a:endParaRPr>
          </a:p>
        </p:txBody>
      </p:sp>
      <p:sp>
        <p:nvSpPr>
          <p:cNvPr id="2059" name="TextBox 19"/>
          <p:cNvSpPr txBox="1">
            <a:spLocks noChangeArrowheads="1"/>
          </p:cNvSpPr>
          <p:nvPr/>
        </p:nvSpPr>
        <p:spPr bwMode="auto">
          <a:xfrm>
            <a:off x="3606800" y="15963900"/>
            <a:ext cx="20716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Survey Inputs</a:t>
            </a:r>
          </a:p>
        </p:txBody>
      </p:sp>
      <p:sp>
        <p:nvSpPr>
          <p:cNvPr id="56" name="Oval 12"/>
          <p:cNvSpPr>
            <a:spLocks noChangeArrowheads="1"/>
          </p:cNvSpPr>
          <p:nvPr/>
        </p:nvSpPr>
        <p:spPr bwMode="auto">
          <a:xfrm>
            <a:off x="17597438" y="15065375"/>
            <a:ext cx="3273425" cy="130175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b="1" dirty="0" smtClean="0"/>
              <a:t>Emotion Classification</a:t>
            </a:r>
          </a:p>
        </p:txBody>
      </p:sp>
      <p:sp>
        <p:nvSpPr>
          <p:cNvPr id="2061" name="TextBox 19"/>
          <p:cNvSpPr txBox="1">
            <a:spLocks noChangeArrowheads="1"/>
          </p:cNvSpPr>
          <p:nvPr/>
        </p:nvSpPr>
        <p:spPr bwMode="auto">
          <a:xfrm>
            <a:off x="11582400" y="15940087"/>
            <a:ext cx="15684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Features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10668000" y="21716999"/>
            <a:ext cx="10801936" cy="449659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 defTabSz="4389438" eaLnBrk="1" hangingPunct="1">
              <a:defRPr/>
            </a:pPr>
            <a:r>
              <a:rPr lang="en-US" sz="4000" b="1" dirty="0">
                <a:solidFill>
                  <a:srgbClr val="800000"/>
                </a:solidFill>
                <a:latin typeface="Arial" charset="0"/>
              </a:rPr>
              <a:t>Conclusion and Future Work</a:t>
            </a:r>
            <a:endParaRPr lang="en-US" sz="4400" b="1" dirty="0">
              <a:solidFill>
                <a:srgbClr val="800000"/>
              </a:solidFill>
              <a:latin typeface="Arial" charset="0"/>
            </a:endParaRPr>
          </a:p>
          <a:p>
            <a:pPr marL="457200" indent="-457200" algn="just" defTabSz="4389438" eaLnBrk="1" hangingPunct="1">
              <a:buFont typeface="Arial" panose="020B0604020202020204" pitchFamily="34" charset="0"/>
              <a:buChar char="•"/>
              <a:defRPr/>
            </a:pP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Detecting emotion is always of utmost interest</a:t>
            </a:r>
            <a:r>
              <a:rPr lang="en-US" sz="2600" smtClean="0">
                <a:solidFill>
                  <a:srgbClr val="800000"/>
                </a:solidFill>
                <a:latin typeface="Arial" charset="0"/>
              </a:rPr>
              <a:t>, </a:t>
            </a:r>
            <a:r>
              <a:rPr lang="en-US" sz="2600" smtClean="0">
                <a:solidFill>
                  <a:srgbClr val="800000"/>
                </a:solidFill>
                <a:latin typeface="Arial" charset="0"/>
              </a:rPr>
              <a:t>even </a:t>
            </a: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though performing this task from widely available usage data is yet to be focused in the literature.</a:t>
            </a:r>
          </a:p>
          <a:p>
            <a:pPr marL="457200" indent="-457200" algn="just" defTabSz="4389438" eaLnBrk="1" hangingPunct="1">
              <a:buFont typeface="Arial" panose="020B0604020202020204" pitchFamily="34" charset="0"/>
              <a:buChar char="•"/>
              <a:defRPr/>
            </a:pP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We perform a study to detect emotion from widely-available usage data of electronic devices.</a:t>
            </a:r>
          </a:p>
          <a:p>
            <a:pPr marL="457200" indent="-457200" algn="just" defTabSz="4389438" eaLnBrk="1" hangingPunct="1">
              <a:buFont typeface="Arial" panose="020B0604020202020204" pitchFamily="34" charset="0"/>
              <a:buChar char="•"/>
              <a:defRPr/>
            </a:pPr>
            <a:r>
              <a:rPr lang="en-US" sz="2600" dirty="0">
                <a:solidFill>
                  <a:srgbClr val="800000"/>
                </a:solidFill>
                <a:latin typeface="Arial" charset="0"/>
              </a:rPr>
              <a:t>We plan to </a:t>
            </a: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develop the 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feature-emotion </a:t>
            </a: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mapping module 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and conduct real </a:t>
            </a: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survey using our developed system.</a:t>
            </a:r>
          </a:p>
          <a:p>
            <a:pPr marL="457200" indent="-457200" algn="just" defTabSz="4389438" eaLnBrk="1" hangingPunct="1">
              <a:buFont typeface="Arial" panose="020B0604020202020204" pitchFamily="34" charset="0"/>
              <a:buChar char="•"/>
              <a:defRPr/>
            </a:pP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In future, we plan to create emotion in personal computers based on the findings of our study.</a:t>
            </a:r>
          </a:p>
          <a:p>
            <a:pPr defTabSz="4389438" eaLnBrk="1" hangingPunct="1">
              <a:defRPr/>
            </a:pPr>
            <a:endParaRPr lang="en-US" sz="2800" dirty="0">
              <a:solidFill>
                <a:srgbClr val="800000"/>
              </a:solidFill>
              <a:latin typeface="Arial" charset="0"/>
            </a:endParaRPr>
          </a:p>
          <a:p>
            <a:pPr defTabSz="4389438" eaLnBrk="1" hangingPunct="1">
              <a:defRPr/>
            </a:pPr>
            <a:endParaRPr lang="en-US" sz="2800" dirty="0">
              <a:solidFill>
                <a:srgbClr val="800000"/>
              </a:solidFill>
              <a:latin typeface="Arial" charset="0"/>
            </a:endParaRPr>
          </a:p>
        </p:txBody>
      </p:sp>
      <p:sp>
        <p:nvSpPr>
          <p:cNvPr id="2064" name="TextBox 29"/>
          <p:cNvSpPr txBox="1">
            <a:spLocks noChangeArrowheads="1"/>
          </p:cNvSpPr>
          <p:nvPr/>
        </p:nvSpPr>
        <p:spPr bwMode="auto">
          <a:xfrm>
            <a:off x="2286000" y="25751135"/>
            <a:ext cx="6629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solidFill>
                  <a:srgbClr val="800000"/>
                </a:solidFill>
              </a:rPr>
              <a:t>Figure 2: Data logged after feature extraction</a:t>
            </a:r>
          </a:p>
        </p:txBody>
      </p:sp>
      <p:sp>
        <p:nvSpPr>
          <p:cNvPr id="2065" name="Rounded Rectangle 69"/>
          <p:cNvSpPr>
            <a:spLocks noChangeArrowheads="1"/>
          </p:cNvSpPr>
          <p:nvPr/>
        </p:nvSpPr>
        <p:spPr bwMode="auto">
          <a:xfrm>
            <a:off x="609600" y="26428403"/>
            <a:ext cx="20994624" cy="4423469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3600" b="1" dirty="0" smtClean="0">
                <a:solidFill>
                  <a:srgbClr val="800000"/>
                </a:solidFill>
              </a:rPr>
              <a:t>References</a:t>
            </a:r>
            <a:endParaRPr lang="en-US" altLang="en-US" sz="2400" dirty="0" smtClean="0">
              <a:solidFill>
                <a:srgbClr val="800000"/>
              </a:solidFill>
            </a:endParaRPr>
          </a:p>
          <a:p>
            <a:pPr algn="just"/>
            <a:r>
              <a:rPr lang="en-US" altLang="en-US" sz="2000" dirty="0" smtClean="0">
                <a:solidFill>
                  <a:srgbClr val="800000"/>
                </a:solidFill>
              </a:rPr>
              <a:t>[1] </a:t>
            </a:r>
            <a:r>
              <a:rPr lang="en-US" sz="2000" dirty="0">
                <a:solidFill>
                  <a:srgbClr val="800000"/>
                </a:solidFill>
              </a:rPr>
              <a:t>S. </a:t>
            </a:r>
            <a:r>
              <a:rPr lang="en-US" sz="2000" dirty="0" err="1">
                <a:solidFill>
                  <a:srgbClr val="800000"/>
                </a:solidFill>
              </a:rPr>
              <a:t>Ioannou</a:t>
            </a:r>
            <a:r>
              <a:rPr lang="en-US" sz="2000" dirty="0">
                <a:solidFill>
                  <a:srgbClr val="800000"/>
                </a:solidFill>
              </a:rPr>
              <a:t>, A. </a:t>
            </a:r>
            <a:r>
              <a:rPr lang="en-US" sz="2000" dirty="0" err="1">
                <a:solidFill>
                  <a:srgbClr val="800000"/>
                </a:solidFill>
              </a:rPr>
              <a:t>Raouzaiou</a:t>
            </a:r>
            <a:r>
              <a:rPr lang="en-US" sz="2000" dirty="0">
                <a:solidFill>
                  <a:srgbClr val="800000"/>
                </a:solidFill>
              </a:rPr>
              <a:t>, V. </a:t>
            </a:r>
            <a:r>
              <a:rPr lang="en-US" sz="2000" dirty="0" err="1">
                <a:solidFill>
                  <a:srgbClr val="800000"/>
                </a:solidFill>
              </a:rPr>
              <a:t>Tzouvaras</a:t>
            </a:r>
            <a:r>
              <a:rPr lang="en-US" sz="2000" dirty="0">
                <a:solidFill>
                  <a:srgbClr val="800000"/>
                </a:solidFill>
              </a:rPr>
              <a:t>, T. </a:t>
            </a:r>
            <a:r>
              <a:rPr lang="en-US" sz="2000" dirty="0" err="1">
                <a:solidFill>
                  <a:srgbClr val="800000"/>
                </a:solidFill>
              </a:rPr>
              <a:t>Mailis</a:t>
            </a:r>
            <a:r>
              <a:rPr lang="en-US" sz="2000" dirty="0">
                <a:solidFill>
                  <a:srgbClr val="800000"/>
                </a:solidFill>
              </a:rPr>
              <a:t>, K. </a:t>
            </a:r>
            <a:r>
              <a:rPr lang="en-US" sz="2000" dirty="0" err="1">
                <a:solidFill>
                  <a:srgbClr val="800000"/>
                </a:solidFill>
              </a:rPr>
              <a:t>Karpouzis</a:t>
            </a:r>
            <a:r>
              <a:rPr lang="en-US" sz="2000" dirty="0">
                <a:solidFill>
                  <a:srgbClr val="800000"/>
                </a:solidFill>
              </a:rPr>
              <a:t> and S. </a:t>
            </a:r>
            <a:r>
              <a:rPr lang="en-US" sz="2000" dirty="0" err="1">
                <a:solidFill>
                  <a:srgbClr val="800000"/>
                </a:solidFill>
              </a:rPr>
              <a:t>Kollias</a:t>
            </a:r>
            <a:r>
              <a:rPr lang="en-US" sz="2000" dirty="0">
                <a:solidFill>
                  <a:srgbClr val="800000"/>
                </a:solidFill>
              </a:rPr>
              <a:t>: "Emotion Recognition through Facial Expression Analysis Based on a </a:t>
            </a:r>
            <a:r>
              <a:rPr lang="en-US" sz="2000" dirty="0" err="1">
                <a:solidFill>
                  <a:srgbClr val="800000"/>
                </a:solidFill>
              </a:rPr>
              <a:t>Neurofuzzy</a:t>
            </a:r>
            <a:r>
              <a:rPr lang="en-US" sz="2000" dirty="0">
                <a:solidFill>
                  <a:srgbClr val="800000"/>
                </a:solidFill>
              </a:rPr>
              <a:t> Method," </a:t>
            </a:r>
            <a:r>
              <a:rPr lang="en-US" sz="2000" i="1" dirty="0">
                <a:solidFill>
                  <a:srgbClr val="800000"/>
                </a:solidFill>
              </a:rPr>
              <a:t>Neural  </a:t>
            </a:r>
            <a:r>
              <a:rPr lang="en-US" sz="2000" i="1" dirty="0" smtClean="0">
                <a:solidFill>
                  <a:srgbClr val="800000"/>
                </a:solidFill>
              </a:rPr>
              <a:t>        </a:t>
            </a:r>
          </a:p>
          <a:p>
            <a:pPr algn="just"/>
            <a:r>
              <a:rPr lang="en-US" sz="2000" i="1" dirty="0">
                <a:solidFill>
                  <a:srgbClr val="800000"/>
                </a:solidFill>
              </a:rPr>
              <a:t> </a:t>
            </a:r>
            <a:r>
              <a:rPr lang="en-US" sz="2000" i="1" dirty="0" smtClean="0">
                <a:solidFill>
                  <a:srgbClr val="800000"/>
                </a:solidFill>
              </a:rPr>
              <a:t>    Networks</a:t>
            </a:r>
            <a:r>
              <a:rPr lang="en-US" sz="2000" i="1" dirty="0">
                <a:solidFill>
                  <a:srgbClr val="800000"/>
                </a:solidFill>
              </a:rPr>
              <a:t>,</a:t>
            </a:r>
            <a:r>
              <a:rPr lang="en-US" sz="2000" dirty="0">
                <a:solidFill>
                  <a:srgbClr val="800000"/>
                </a:solidFill>
              </a:rPr>
              <a:t> vol. 18, pp. 423-435, 2005</a:t>
            </a:r>
            <a:r>
              <a:rPr lang="en-US" sz="2000" dirty="0" smtClean="0">
                <a:solidFill>
                  <a:srgbClr val="800000"/>
                </a:solidFill>
              </a:rPr>
              <a:t>.</a:t>
            </a:r>
            <a:endParaRPr lang="en-US" altLang="en-US" sz="2000" dirty="0" smtClean="0">
              <a:solidFill>
                <a:srgbClr val="800000"/>
              </a:solidFill>
            </a:endParaRPr>
          </a:p>
          <a:p>
            <a:pPr algn="just"/>
            <a:r>
              <a:rPr lang="en-US" altLang="en-US" sz="2000" dirty="0" smtClean="0">
                <a:solidFill>
                  <a:srgbClr val="800000"/>
                </a:solidFill>
              </a:rPr>
              <a:t>[2] </a:t>
            </a:r>
            <a:r>
              <a:rPr lang="en-US" sz="2000" dirty="0">
                <a:solidFill>
                  <a:srgbClr val="800000"/>
                </a:solidFill>
              </a:rPr>
              <a:t>S.G. Kong, J. </a:t>
            </a:r>
            <a:r>
              <a:rPr lang="en-US" sz="2000" dirty="0" err="1">
                <a:solidFill>
                  <a:srgbClr val="800000"/>
                </a:solidFill>
              </a:rPr>
              <a:t>Heo</a:t>
            </a:r>
            <a:r>
              <a:rPr lang="en-US" sz="2000" dirty="0">
                <a:solidFill>
                  <a:srgbClr val="800000"/>
                </a:solidFill>
              </a:rPr>
              <a:t>, B. </a:t>
            </a:r>
            <a:r>
              <a:rPr lang="en-US" sz="2000" dirty="0" err="1">
                <a:solidFill>
                  <a:srgbClr val="800000"/>
                </a:solidFill>
              </a:rPr>
              <a:t>Abidi</a:t>
            </a:r>
            <a:r>
              <a:rPr lang="en-US" sz="2000" dirty="0">
                <a:solidFill>
                  <a:srgbClr val="800000"/>
                </a:solidFill>
              </a:rPr>
              <a:t>, J. Paik and M. </a:t>
            </a:r>
            <a:r>
              <a:rPr lang="en-US" sz="2000" dirty="0" err="1">
                <a:solidFill>
                  <a:srgbClr val="800000"/>
                </a:solidFill>
              </a:rPr>
              <a:t>Abidi</a:t>
            </a:r>
            <a:r>
              <a:rPr lang="en-US" sz="2000" dirty="0">
                <a:solidFill>
                  <a:srgbClr val="800000"/>
                </a:solidFill>
              </a:rPr>
              <a:t>: "Recent advances in visual and infrared face recognition—a review" </a:t>
            </a:r>
            <a:r>
              <a:rPr lang="en-US" sz="2000" i="1" dirty="0">
                <a:solidFill>
                  <a:srgbClr val="800000"/>
                </a:solidFill>
              </a:rPr>
              <a:t>Computer Vision and Image Understanding,</a:t>
            </a:r>
            <a:r>
              <a:rPr lang="en-US" sz="2000" dirty="0">
                <a:solidFill>
                  <a:srgbClr val="800000"/>
                </a:solidFill>
              </a:rPr>
              <a:t> vol. 97, n</a:t>
            </a:r>
            <a:r>
              <a:rPr lang="nl-NL" sz="2000" dirty="0">
                <a:solidFill>
                  <a:srgbClr val="800000"/>
                </a:solidFill>
              </a:rPr>
              <a:t>o. 1, </a:t>
            </a:r>
            <a:r>
              <a:rPr lang="nl-NL" sz="2000" dirty="0" smtClean="0">
                <a:solidFill>
                  <a:srgbClr val="800000"/>
                </a:solidFill>
              </a:rPr>
              <a:t> </a:t>
            </a:r>
          </a:p>
          <a:p>
            <a:pPr algn="just"/>
            <a:r>
              <a:rPr lang="nl-NL" sz="2000" dirty="0">
                <a:solidFill>
                  <a:srgbClr val="800000"/>
                </a:solidFill>
              </a:rPr>
              <a:t> </a:t>
            </a:r>
            <a:r>
              <a:rPr lang="nl-NL" sz="2000" dirty="0" smtClean="0">
                <a:solidFill>
                  <a:srgbClr val="800000"/>
                </a:solidFill>
              </a:rPr>
              <a:t>    pp</a:t>
            </a:r>
            <a:r>
              <a:rPr lang="nl-NL" sz="2000" dirty="0">
                <a:solidFill>
                  <a:srgbClr val="800000"/>
                </a:solidFill>
              </a:rPr>
              <a:t>. 103-135, Jan. 2005.</a:t>
            </a:r>
            <a:endParaRPr lang="nl-NL" sz="2000" dirty="0"/>
          </a:p>
          <a:p>
            <a:pPr algn="just"/>
            <a:r>
              <a:rPr lang="nl-NL" altLang="en-US" sz="2000" dirty="0" smtClean="0">
                <a:solidFill>
                  <a:srgbClr val="800000"/>
                </a:solidFill>
              </a:rPr>
              <a:t>[3] </a:t>
            </a:r>
            <a:r>
              <a:rPr lang="en-US" sz="2000" dirty="0">
                <a:solidFill>
                  <a:srgbClr val="800000"/>
                </a:solidFill>
              </a:rPr>
              <a:t>H. </a:t>
            </a:r>
            <a:r>
              <a:rPr lang="en-US" sz="2000" dirty="0" err="1">
                <a:solidFill>
                  <a:srgbClr val="800000"/>
                </a:solidFill>
              </a:rPr>
              <a:t>Gunes</a:t>
            </a:r>
            <a:r>
              <a:rPr lang="en-US" sz="2000" dirty="0">
                <a:solidFill>
                  <a:srgbClr val="800000"/>
                </a:solidFill>
              </a:rPr>
              <a:t> and M. </a:t>
            </a:r>
            <a:r>
              <a:rPr lang="en-US" sz="2000" dirty="0" err="1">
                <a:solidFill>
                  <a:srgbClr val="800000"/>
                </a:solidFill>
              </a:rPr>
              <a:t>Pantic</a:t>
            </a:r>
            <a:r>
              <a:rPr lang="en-US" sz="2000" dirty="0">
                <a:solidFill>
                  <a:srgbClr val="800000"/>
                </a:solidFill>
              </a:rPr>
              <a:t>, &amp; </a:t>
            </a:r>
            <a:r>
              <a:rPr lang="en-US" sz="2000" dirty="0" err="1">
                <a:solidFill>
                  <a:srgbClr val="800000"/>
                </a:solidFill>
              </a:rPr>
              <a:t>ldquo</a:t>
            </a:r>
            <a:r>
              <a:rPr lang="en-US" sz="2000" dirty="0">
                <a:solidFill>
                  <a:srgbClr val="800000"/>
                </a:solidFill>
              </a:rPr>
              <a:t>, “Dimensional Emotion Prediction from Spontaneous Head Gestures for Interaction with Sensitive Artificial Listeners”, </a:t>
            </a:r>
            <a:r>
              <a:rPr lang="en-US" sz="2000" i="1" dirty="0">
                <a:solidFill>
                  <a:srgbClr val="800000"/>
                </a:solidFill>
              </a:rPr>
              <a:t>Proc. </a:t>
            </a:r>
            <a:r>
              <a:rPr lang="en-US" sz="2000" i="1" dirty="0" err="1">
                <a:solidFill>
                  <a:srgbClr val="800000"/>
                </a:solidFill>
              </a:rPr>
              <a:t>Int</a:t>
            </a:r>
            <a:r>
              <a:rPr lang="en-US" sz="2000" i="1" dirty="0">
                <a:solidFill>
                  <a:srgbClr val="800000"/>
                </a:solidFill>
              </a:rPr>
              <a:t>',l Conf. Intelligent </a:t>
            </a:r>
            <a:r>
              <a:rPr lang="en-US" sz="2000" i="1" dirty="0" smtClean="0">
                <a:solidFill>
                  <a:srgbClr val="800000"/>
                </a:solidFill>
              </a:rPr>
              <a:t> </a:t>
            </a:r>
          </a:p>
          <a:p>
            <a:pPr algn="just"/>
            <a:r>
              <a:rPr lang="en-US" sz="2000" i="1" dirty="0">
                <a:solidFill>
                  <a:srgbClr val="800000"/>
                </a:solidFill>
              </a:rPr>
              <a:t> </a:t>
            </a:r>
            <a:r>
              <a:rPr lang="en-US" sz="2000" i="1" dirty="0" smtClean="0">
                <a:solidFill>
                  <a:srgbClr val="800000"/>
                </a:solidFill>
              </a:rPr>
              <a:t>    Virtual </a:t>
            </a:r>
            <a:r>
              <a:rPr lang="en-US" sz="2000" i="1" dirty="0">
                <a:solidFill>
                  <a:srgbClr val="800000"/>
                </a:solidFill>
              </a:rPr>
              <a:t>Agents,</a:t>
            </a:r>
            <a:r>
              <a:rPr lang="en-US" sz="2000" dirty="0">
                <a:solidFill>
                  <a:srgbClr val="800000"/>
                </a:solidFill>
              </a:rPr>
              <a:t> pp. 371-377, 2010.</a:t>
            </a:r>
          </a:p>
          <a:p>
            <a:pPr algn="just"/>
            <a:r>
              <a:rPr lang="en-US" altLang="en-US" sz="2000" dirty="0" smtClean="0">
                <a:solidFill>
                  <a:srgbClr val="800000"/>
                </a:solidFill>
              </a:rPr>
              <a:t>[</a:t>
            </a:r>
            <a:r>
              <a:rPr lang="en-US" altLang="en-US" sz="2000" dirty="0">
                <a:solidFill>
                  <a:srgbClr val="800000"/>
                </a:solidFill>
              </a:rPr>
              <a:t>4</a:t>
            </a:r>
            <a:r>
              <a:rPr lang="en-US" altLang="en-US" sz="2000" dirty="0" smtClean="0">
                <a:solidFill>
                  <a:srgbClr val="800000"/>
                </a:solidFill>
              </a:rPr>
              <a:t>] </a:t>
            </a:r>
            <a:r>
              <a:rPr lang="en-US" sz="2000" dirty="0">
                <a:solidFill>
                  <a:srgbClr val="800000"/>
                </a:solidFill>
              </a:rPr>
              <a:t>O. W. Kwon, K. Chan, J. </a:t>
            </a:r>
            <a:r>
              <a:rPr lang="en-US" sz="2000" dirty="0" err="1">
                <a:solidFill>
                  <a:srgbClr val="800000"/>
                </a:solidFill>
              </a:rPr>
              <a:t>Hao</a:t>
            </a:r>
            <a:r>
              <a:rPr lang="en-US" sz="2000" dirty="0">
                <a:solidFill>
                  <a:srgbClr val="800000"/>
                </a:solidFill>
              </a:rPr>
              <a:t>, and T. W. Lee: “Emotion recognition by speech signals,” In Proc. EUROSPEECH, 2003.</a:t>
            </a:r>
          </a:p>
          <a:p>
            <a:pPr algn="just"/>
            <a:r>
              <a:rPr lang="en-US" sz="2000" dirty="0" smtClean="0">
                <a:solidFill>
                  <a:srgbClr val="800000"/>
                </a:solidFill>
              </a:rPr>
              <a:t>[5]  </a:t>
            </a:r>
            <a:r>
              <a:rPr lang="en-US" sz="2000" dirty="0">
                <a:solidFill>
                  <a:srgbClr val="800000"/>
                </a:solidFill>
              </a:rPr>
              <a:t>U </a:t>
            </a:r>
            <a:r>
              <a:rPr lang="en-US" sz="2000" dirty="0" err="1">
                <a:solidFill>
                  <a:srgbClr val="800000"/>
                </a:solidFill>
              </a:rPr>
              <a:t>Dimberg</a:t>
            </a:r>
            <a:r>
              <a:rPr lang="en-US" sz="2000" dirty="0">
                <a:solidFill>
                  <a:srgbClr val="800000"/>
                </a:solidFill>
              </a:rPr>
              <a:t>: “Facial electromyography and emotional reactions”, Psychophysiology (Impact Factor: 3.18),1990</a:t>
            </a:r>
            <a:r>
              <a:rPr lang="en-US" sz="2000" b="1" dirty="0">
                <a:solidFill>
                  <a:srgbClr val="800000"/>
                </a:solidFill>
              </a:rPr>
              <a:t>.</a:t>
            </a:r>
            <a:endParaRPr lang="en-US" sz="2000" dirty="0"/>
          </a:p>
          <a:p>
            <a:pPr algn="just"/>
            <a:r>
              <a:rPr lang="en-US" altLang="en-US" sz="2000" dirty="0" smtClean="0">
                <a:solidFill>
                  <a:srgbClr val="800000"/>
                </a:solidFill>
              </a:rPr>
              <a:t>[</a:t>
            </a:r>
            <a:r>
              <a:rPr lang="en-US" altLang="en-US" sz="2000" dirty="0">
                <a:solidFill>
                  <a:srgbClr val="800000"/>
                </a:solidFill>
              </a:rPr>
              <a:t>6</a:t>
            </a:r>
            <a:r>
              <a:rPr lang="en-US" altLang="en-US" sz="2000" dirty="0" smtClean="0">
                <a:solidFill>
                  <a:srgbClr val="800000"/>
                </a:solidFill>
              </a:rPr>
              <a:t>] </a:t>
            </a:r>
            <a:r>
              <a:rPr lang="en-US" altLang="en-US" sz="2000" dirty="0" smtClean="0">
                <a:solidFill>
                  <a:srgbClr val="800000"/>
                </a:solidFill>
              </a:rPr>
              <a:t>R.W. </a:t>
            </a:r>
            <a:r>
              <a:rPr lang="en-US" sz="2000" dirty="0" smtClean="0">
                <a:solidFill>
                  <a:srgbClr val="800000"/>
                </a:solidFill>
              </a:rPr>
              <a:t>Picard:  “What </a:t>
            </a:r>
            <a:r>
              <a:rPr lang="en-US" sz="2000" dirty="0">
                <a:solidFill>
                  <a:srgbClr val="800000"/>
                </a:solidFill>
              </a:rPr>
              <a:t>does it mean for a computer to 'have' emotions</a:t>
            </a:r>
            <a:r>
              <a:rPr lang="en-US" sz="2000" dirty="0" smtClean="0">
                <a:solidFill>
                  <a:srgbClr val="800000"/>
                </a:solidFill>
              </a:rPr>
              <a:t>?”,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800000"/>
                </a:solidFill>
              </a:rPr>
              <a:t>MIT Media </a:t>
            </a:r>
            <a:r>
              <a:rPr lang="en-US" sz="2000" dirty="0" smtClean="0">
                <a:solidFill>
                  <a:srgbClr val="800000"/>
                </a:solidFill>
              </a:rPr>
              <a:t>Laboratory, 2002</a:t>
            </a:r>
            <a:r>
              <a:rPr lang="en-US" sz="2000" dirty="0" smtClean="0">
                <a:solidFill>
                  <a:srgbClr val="800000"/>
                </a:solidFill>
              </a:rPr>
              <a:t>.</a:t>
            </a:r>
            <a:endParaRPr lang="en-US" altLang="en-US" sz="2000" dirty="0">
              <a:solidFill>
                <a:srgbClr val="800000"/>
              </a:solidFill>
            </a:endParaRPr>
          </a:p>
          <a:p>
            <a:pPr algn="just"/>
            <a:r>
              <a:rPr lang="en-US" altLang="en-US" sz="2000" dirty="0" smtClean="0">
                <a:solidFill>
                  <a:srgbClr val="800000"/>
                </a:solidFill>
              </a:rPr>
              <a:t>[7] </a:t>
            </a:r>
            <a:r>
              <a:rPr lang="en-US" altLang="en-US" sz="2000" dirty="0" smtClean="0">
                <a:solidFill>
                  <a:srgbClr val="800000"/>
                </a:solidFill>
              </a:rPr>
              <a:t>A.F.M. </a:t>
            </a:r>
            <a:r>
              <a:rPr lang="en-US" altLang="en-US" sz="2000" dirty="0" err="1" smtClean="0">
                <a:solidFill>
                  <a:srgbClr val="800000"/>
                </a:solidFill>
              </a:rPr>
              <a:t>Nazmul</a:t>
            </a:r>
            <a:r>
              <a:rPr lang="en-US" altLang="en-US" sz="2000" dirty="0" smtClean="0">
                <a:solidFill>
                  <a:srgbClr val="8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800000"/>
                </a:solidFill>
              </a:rPr>
              <a:t>Haque</a:t>
            </a:r>
            <a:r>
              <a:rPr lang="en-US" altLang="en-US" sz="2000" dirty="0" smtClean="0">
                <a:solidFill>
                  <a:srgbClr val="8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800000"/>
                </a:solidFill>
              </a:rPr>
              <a:t>Nahin</a:t>
            </a:r>
            <a:r>
              <a:rPr lang="en-US" altLang="en-US" sz="2000" dirty="0" smtClean="0">
                <a:solidFill>
                  <a:srgbClr val="800000"/>
                </a:solidFill>
              </a:rPr>
              <a:t>, </a:t>
            </a:r>
            <a:r>
              <a:rPr lang="en-US" altLang="en-US" sz="2000" dirty="0" err="1" smtClean="0">
                <a:solidFill>
                  <a:srgbClr val="800000"/>
                </a:solidFill>
              </a:rPr>
              <a:t>Jawad</a:t>
            </a:r>
            <a:r>
              <a:rPr lang="en-US" altLang="en-US" sz="2000" dirty="0" smtClean="0">
                <a:solidFill>
                  <a:srgbClr val="800000"/>
                </a:solidFill>
              </a:rPr>
              <a:t> Mohammad </a:t>
            </a:r>
            <a:r>
              <a:rPr lang="en-US" altLang="en-US" sz="2000" dirty="0" err="1" smtClean="0">
                <a:solidFill>
                  <a:srgbClr val="800000"/>
                </a:solidFill>
              </a:rPr>
              <a:t>Alam</a:t>
            </a:r>
            <a:r>
              <a:rPr lang="en-US" altLang="en-US" sz="2000" dirty="0" smtClean="0">
                <a:solidFill>
                  <a:srgbClr val="800000"/>
                </a:solidFill>
              </a:rPr>
              <a:t>, Hasan </a:t>
            </a:r>
            <a:r>
              <a:rPr lang="en-US" altLang="en-US" sz="2000" dirty="0" smtClean="0">
                <a:solidFill>
                  <a:srgbClr val="800000"/>
                </a:solidFill>
              </a:rPr>
              <a:t>Mahmud </a:t>
            </a:r>
            <a:r>
              <a:rPr lang="en-US" altLang="en-US" sz="2000" dirty="0" smtClean="0">
                <a:solidFill>
                  <a:srgbClr val="800000"/>
                </a:solidFill>
              </a:rPr>
              <a:t>and </a:t>
            </a:r>
            <a:r>
              <a:rPr lang="en-US" altLang="en-US" sz="2000" dirty="0" err="1" smtClean="0">
                <a:solidFill>
                  <a:srgbClr val="800000"/>
                </a:solidFill>
              </a:rPr>
              <a:t>Kamrul</a:t>
            </a:r>
            <a:r>
              <a:rPr lang="en-US" altLang="en-US" sz="2000" dirty="0" smtClean="0">
                <a:solidFill>
                  <a:srgbClr val="800000"/>
                </a:solidFill>
              </a:rPr>
              <a:t> Hasan: “Identifying </a:t>
            </a:r>
            <a:r>
              <a:rPr lang="en-US" altLang="en-US" sz="2000" dirty="0">
                <a:solidFill>
                  <a:srgbClr val="800000"/>
                </a:solidFill>
              </a:rPr>
              <a:t>emotion by keystroke dynamics and text pattern </a:t>
            </a:r>
            <a:r>
              <a:rPr lang="en-US" altLang="en-US" sz="2000" dirty="0" smtClean="0">
                <a:solidFill>
                  <a:srgbClr val="800000"/>
                </a:solidFill>
              </a:rPr>
              <a:t>analysis”, </a:t>
            </a:r>
            <a:r>
              <a:rPr lang="en-US" altLang="en-US" sz="2000" dirty="0">
                <a:solidFill>
                  <a:srgbClr val="800000"/>
                </a:solidFill>
              </a:rPr>
              <a:t>T</a:t>
            </a:r>
            <a:r>
              <a:rPr lang="en-US" altLang="en-US" sz="2000" dirty="0" smtClean="0">
                <a:solidFill>
                  <a:srgbClr val="800000"/>
                </a:solidFill>
              </a:rPr>
              <a:t>aylor &amp; </a:t>
            </a:r>
            <a:endParaRPr lang="en-US" altLang="en-US" sz="2000" dirty="0" smtClean="0">
              <a:solidFill>
                <a:srgbClr val="800000"/>
              </a:solidFill>
            </a:endParaRPr>
          </a:p>
          <a:p>
            <a:pPr algn="just"/>
            <a:r>
              <a:rPr lang="en-US" altLang="en-US" sz="2000" dirty="0">
                <a:solidFill>
                  <a:srgbClr val="800000"/>
                </a:solidFill>
              </a:rPr>
              <a:t> </a:t>
            </a:r>
            <a:r>
              <a:rPr lang="en-US" altLang="en-US" sz="2000" dirty="0" smtClean="0">
                <a:solidFill>
                  <a:srgbClr val="800000"/>
                </a:solidFill>
              </a:rPr>
              <a:t>    </a:t>
            </a:r>
            <a:r>
              <a:rPr lang="en-US" altLang="en-US" sz="2000" dirty="0" smtClean="0">
                <a:solidFill>
                  <a:srgbClr val="800000"/>
                </a:solidFill>
              </a:rPr>
              <a:t>Francis </a:t>
            </a:r>
            <a:r>
              <a:rPr lang="en-US" altLang="en-US" sz="2000" dirty="0" smtClean="0">
                <a:solidFill>
                  <a:srgbClr val="800000"/>
                </a:solidFill>
              </a:rPr>
              <a:t>online, March, 2014.</a:t>
            </a:r>
          </a:p>
          <a:p>
            <a:endParaRPr lang="en-US" altLang="en-US" sz="2000" dirty="0">
              <a:solidFill>
                <a:srgbClr val="80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762000" y="15095537"/>
            <a:ext cx="2808288" cy="130175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389438" eaLnBrk="1" hangingPunct="1">
              <a:defRPr/>
            </a:pPr>
            <a:r>
              <a:rPr lang="en-US" sz="2400" b="1" dirty="0">
                <a:latin typeface="Arial" charset="0"/>
              </a:rPr>
              <a:t>Emotion Induction System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9490075" y="15178087"/>
            <a:ext cx="1982788" cy="121285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4389438" eaLnBrk="1" hangingPunct="1">
              <a:defRPr/>
            </a:pPr>
            <a:r>
              <a:rPr lang="en-US" sz="2400" b="1" dirty="0">
                <a:latin typeface="Arial" charset="0"/>
              </a:rPr>
              <a:t>Feature Extraction</a:t>
            </a:r>
          </a:p>
        </p:txBody>
      </p:sp>
      <p:sp>
        <p:nvSpPr>
          <p:cNvPr id="83" name="Rounded Rectangle 82"/>
          <p:cNvSpPr/>
          <p:nvPr/>
        </p:nvSpPr>
        <p:spPr bwMode="auto">
          <a:xfrm>
            <a:off x="13258800" y="15109825"/>
            <a:ext cx="3124200" cy="128428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4389438" eaLnBrk="1" hangingPunct="1">
              <a:defRPr/>
            </a:pPr>
            <a:r>
              <a:rPr lang="en-US" sz="2400" b="1" dirty="0">
                <a:latin typeface="Arial" charset="0"/>
              </a:rPr>
              <a:t>Feature-Emotion Mapping</a:t>
            </a:r>
          </a:p>
        </p:txBody>
      </p:sp>
      <p:sp>
        <p:nvSpPr>
          <p:cNvPr id="2069" name="Right Arrow 31"/>
          <p:cNvSpPr>
            <a:spLocks noChangeArrowheads="1"/>
          </p:cNvSpPr>
          <p:nvPr/>
        </p:nvSpPr>
        <p:spPr bwMode="auto">
          <a:xfrm>
            <a:off x="3570288" y="15560675"/>
            <a:ext cx="2032000" cy="365125"/>
          </a:xfrm>
          <a:prstGeom prst="rightArrow">
            <a:avLst>
              <a:gd name="adj1" fmla="val 50000"/>
              <a:gd name="adj2" fmla="val 4993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70" name="Right Arrow 87"/>
          <p:cNvSpPr>
            <a:spLocks noChangeArrowheads="1"/>
          </p:cNvSpPr>
          <p:nvPr/>
        </p:nvSpPr>
        <p:spPr bwMode="auto">
          <a:xfrm>
            <a:off x="7550150" y="15560675"/>
            <a:ext cx="1898650" cy="366712"/>
          </a:xfrm>
          <a:prstGeom prst="rightArrow">
            <a:avLst>
              <a:gd name="adj1" fmla="val 50000"/>
              <a:gd name="adj2" fmla="val 5003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71" name="Right Arrow 88"/>
          <p:cNvSpPr>
            <a:spLocks noChangeArrowheads="1"/>
          </p:cNvSpPr>
          <p:nvPr/>
        </p:nvSpPr>
        <p:spPr bwMode="auto">
          <a:xfrm>
            <a:off x="11523663" y="15560675"/>
            <a:ext cx="1735137" cy="366712"/>
          </a:xfrm>
          <a:prstGeom prst="rightArrow">
            <a:avLst>
              <a:gd name="adj1" fmla="val 50000"/>
              <a:gd name="adj2" fmla="val 4989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72" name="Right Arrow 89"/>
          <p:cNvSpPr>
            <a:spLocks noChangeArrowheads="1"/>
          </p:cNvSpPr>
          <p:nvPr/>
        </p:nvSpPr>
        <p:spPr bwMode="auto">
          <a:xfrm>
            <a:off x="16383000" y="15560675"/>
            <a:ext cx="1203325" cy="312737"/>
          </a:xfrm>
          <a:prstGeom prst="rightArrow">
            <a:avLst>
              <a:gd name="adj1" fmla="val 50000"/>
              <a:gd name="adj2" fmla="val 5007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389438"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073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1412200"/>
            <a:ext cx="9258300" cy="4267200"/>
          </a:xfrm>
          <a:prstGeom prst="rect">
            <a:avLst/>
          </a:prstGeom>
          <a:solidFill>
            <a:schemeClr val="bg1"/>
          </a:solidFill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92" name="Rounded Rectangle 91"/>
          <p:cNvSpPr/>
          <p:nvPr/>
        </p:nvSpPr>
        <p:spPr bwMode="auto">
          <a:xfrm>
            <a:off x="504617" y="18287999"/>
            <a:ext cx="9998791" cy="7955757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389438" eaLnBrk="1" hangingPunct="1">
              <a:defRPr/>
            </a:pPr>
            <a:r>
              <a:rPr lang="en-US" sz="3600" b="1" dirty="0" smtClean="0">
                <a:solidFill>
                  <a:srgbClr val="800000"/>
                </a:solidFill>
                <a:latin typeface="Arial" charset="0"/>
              </a:rPr>
              <a:t>Current </a:t>
            </a:r>
            <a:r>
              <a:rPr lang="en-US" sz="3600" b="1" dirty="0">
                <a:solidFill>
                  <a:srgbClr val="800000"/>
                </a:solidFill>
                <a:latin typeface="Arial" charset="0"/>
              </a:rPr>
              <a:t>Progress of Our </a:t>
            </a:r>
            <a:r>
              <a:rPr lang="en-US" sz="3600" b="1" dirty="0" smtClean="0">
                <a:solidFill>
                  <a:srgbClr val="800000"/>
                </a:solidFill>
                <a:latin typeface="Arial" charset="0"/>
              </a:rPr>
              <a:t>Study</a:t>
            </a:r>
            <a:endParaRPr lang="en-US" sz="2400" dirty="0" smtClean="0">
              <a:solidFill>
                <a:srgbClr val="800000"/>
              </a:solidFill>
              <a:latin typeface="Arial" charset="0"/>
            </a:endParaRPr>
          </a:p>
          <a:p>
            <a:pPr defTabSz="4389438" eaLnBrk="1" hangingPunct="1">
              <a:defRPr/>
            </a:pPr>
            <a:endParaRPr lang="en-US" sz="2400" dirty="0" smtClean="0">
              <a:solidFill>
                <a:srgbClr val="800000"/>
              </a:solidFill>
              <a:latin typeface="Arial" charset="0"/>
            </a:endParaRPr>
          </a:p>
          <a:p>
            <a:pPr marL="457200" indent="-457200" algn="just" defTabSz="4389438" eaLnBrk="1" hangingPunct="1">
              <a:buFont typeface="Arial" panose="020B0604020202020204" pitchFamily="34" charset="0"/>
              <a:buChar char="•"/>
              <a:defRPr/>
            </a:pP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We 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are developing the survey system for our study. </a:t>
            </a:r>
            <a:endParaRPr lang="en-US" sz="2600" dirty="0" smtClean="0">
              <a:solidFill>
                <a:srgbClr val="800000"/>
              </a:solidFill>
              <a:latin typeface="Arial" charset="0"/>
            </a:endParaRPr>
          </a:p>
          <a:p>
            <a:pPr marL="457200" indent="-457200" algn="just" defTabSz="4389438" eaLnBrk="1" hangingPunct="1">
              <a:buFont typeface="Arial" panose="020B0604020202020204" pitchFamily="34" charset="0"/>
              <a:buChar char="•"/>
              <a:defRPr/>
            </a:pP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We 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have collected </a:t>
            </a: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related 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videos, audios, images, and news texts for the survey </a:t>
            </a: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system.</a:t>
            </a:r>
          </a:p>
          <a:p>
            <a:pPr marL="457200" indent="-457200" algn="just" defTabSz="4389438" eaLnBrk="1" hangingPunct="1">
              <a:buFont typeface="Arial" panose="020B0604020202020204" pitchFamily="34" charset="0"/>
              <a:buChar char="•"/>
              <a:defRPr/>
            </a:pP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We 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have developed the Feature Extraction </a:t>
            </a: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module.</a:t>
            </a:r>
            <a:endParaRPr lang="en-US" sz="2600" dirty="0">
              <a:solidFill>
                <a:srgbClr val="800000"/>
              </a:solidFill>
              <a:latin typeface="Arial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381000" y="8001000"/>
            <a:ext cx="9893300" cy="49530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389438" eaLnBrk="1" hangingPunct="1">
              <a:defRPr/>
            </a:pPr>
            <a:r>
              <a:rPr lang="en-US" sz="4000" b="1" dirty="0">
                <a:solidFill>
                  <a:srgbClr val="800000"/>
                </a:solidFill>
                <a:latin typeface="Arial" charset="0"/>
              </a:rPr>
              <a:t>Motivation </a:t>
            </a:r>
            <a:r>
              <a:rPr lang="en-US" sz="4000" b="1" dirty="0" smtClean="0">
                <a:solidFill>
                  <a:srgbClr val="800000"/>
                </a:solidFill>
                <a:latin typeface="Arial" charset="0"/>
              </a:rPr>
              <a:t>and Contribution</a:t>
            </a:r>
            <a:endParaRPr lang="en-US" sz="2000" dirty="0">
              <a:solidFill>
                <a:srgbClr val="800000"/>
              </a:solidFill>
              <a:latin typeface="Arial" charset="0"/>
            </a:endParaRPr>
          </a:p>
          <a:p>
            <a:pPr marL="457200" indent="-457200" algn="just" defTabSz="4389438" eaLnBrk="1" hangingPunct="1">
              <a:buFont typeface="Arial" panose="020B0604020202020204" pitchFamily="34" charset="0"/>
              <a:buChar char="•"/>
              <a:defRPr/>
            </a:pPr>
            <a:r>
              <a:rPr lang="en-US" sz="2600" b="1" dirty="0" smtClean="0">
                <a:solidFill>
                  <a:srgbClr val="800000"/>
                </a:solidFill>
                <a:latin typeface="Arial" charset="0"/>
              </a:rPr>
              <a:t>Motivation:</a:t>
            </a: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 Existing emotion detection approaches -</a:t>
            </a:r>
            <a:endParaRPr lang="en-US" sz="2600" dirty="0">
              <a:solidFill>
                <a:srgbClr val="800000"/>
              </a:solidFill>
              <a:latin typeface="Arial" charset="0"/>
            </a:endParaRPr>
          </a:p>
          <a:p>
            <a:pPr marL="971550" lvl="1" indent="-514350" algn="just" defTabSz="4389438" eaLnBrk="1" hangingPunct="1">
              <a:buFont typeface="+mj-lt"/>
              <a:buAutoNum type="arabicPeriod"/>
              <a:defRPr/>
            </a:pPr>
            <a:r>
              <a:rPr lang="en-US" sz="2600" dirty="0">
                <a:solidFill>
                  <a:srgbClr val="800000"/>
                </a:solidFill>
                <a:latin typeface="Arial" charset="0"/>
              </a:rPr>
              <a:t>Demand additional infrastructure such as webcam, body mounted </a:t>
            </a: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hardware [5], 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etc</a:t>
            </a: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., which are often intrusive.</a:t>
            </a:r>
            <a:endParaRPr lang="en-US" sz="2600" dirty="0">
              <a:solidFill>
                <a:srgbClr val="800000"/>
              </a:solidFill>
              <a:latin typeface="Arial" charset="0"/>
            </a:endParaRPr>
          </a:p>
          <a:p>
            <a:pPr marL="971550" lvl="1" indent="-514350" algn="just" defTabSz="4389438" eaLnBrk="1" hangingPunct="1">
              <a:buFont typeface="+mj-lt"/>
              <a:buAutoNum type="arabicPeriod"/>
              <a:defRPr/>
            </a:pP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Require 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specialized information such as voice, gestures, facial </a:t>
            </a: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expression, 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etc</a:t>
            </a: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., 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which are not always available</a:t>
            </a:r>
            <a:endParaRPr lang="en-US" sz="2600" b="1" dirty="0">
              <a:solidFill>
                <a:srgbClr val="800000"/>
              </a:solidFill>
              <a:latin typeface="Arial" charset="0"/>
            </a:endParaRPr>
          </a:p>
          <a:p>
            <a:pPr marL="457200" indent="-457200" algn="just" defTabSz="4389438" eaLnBrk="1" hangingPunct="1">
              <a:buFont typeface="Arial" panose="020B0604020202020204" pitchFamily="34" charset="0"/>
              <a:buChar char="•"/>
              <a:defRPr/>
            </a:pPr>
            <a:r>
              <a:rPr lang="en-US" sz="2600" b="1" dirty="0" smtClean="0">
                <a:solidFill>
                  <a:srgbClr val="800000"/>
                </a:solidFill>
                <a:latin typeface="Arial" charset="0"/>
              </a:rPr>
              <a:t>Our contribution: </a:t>
            </a: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We 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propose a novel emotion detection system that detects emotion from </a:t>
            </a: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widely-used 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electronic devices </a:t>
            </a:r>
            <a:endParaRPr lang="en-US" sz="2600" dirty="0" smtClean="0">
              <a:solidFill>
                <a:srgbClr val="800000"/>
              </a:solidFill>
              <a:latin typeface="Arial" charset="0"/>
            </a:endParaRPr>
          </a:p>
          <a:p>
            <a:pPr marL="971550" lvl="1" indent="-514350" algn="just" defTabSz="4389438" eaLnBrk="1" hangingPunct="1">
              <a:buFont typeface="+mj-lt"/>
              <a:buAutoNum type="arabicPeriod"/>
              <a:defRPr/>
            </a:pP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Demanding no additional infrastructure, and</a:t>
            </a:r>
          </a:p>
          <a:p>
            <a:pPr marL="971550" lvl="1" indent="-514350" algn="just" defTabSz="4389438" eaLnBrk="1" hangingPunct="1">
              <a:buFont typeface="+mj-lt"/>
              <a:buAutoNum type="arabicPeriod"/>
              <a:defRPr/>
            </a:pP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Exploiting 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conventionally available usage </a:t>
            </a: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data.</a:t>
            </a:r>
            <a:endParaRPr lang="en-US" sz="2600" dirty="0">
              <a:solidFill>
                <a:srgbClr val="800000"/>
              </a:solidFill>
              <a:latin typeface="Arial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10515600" y="3886200"/>
            <a:ext cx="10936288" cy="90678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 defTabSz="4389438" eaLnBrk="1" hangingPunct="1">
              <a:defRPr/>
            </a:pPr>
            <a:r>
              <a:rPr lang="en-US" sz="4000" b="1" dirty="0" smtClean="0">
                <a:solidFill>
                  <a:srgbClr val="800000"/>
                </a:solidFill>
                <a:latin typeface="Arial" charset="0"/>
              </a:rPr>
              <a:t>Building </a:t>
            </a:r>
            <a:r>
              <a:rPr lang="en-US" sz="4000" b="1" dirty="0">
                <a:solidFill>
                  <a:srgbClr val="800000"/>
                </a:solidFill>
                <a:latin typeface="Arial" charset="0"/>
              </a:rPr>
              <a:t>Blocks of Our Study</a:t>
            </a:r>
          </a:p>
          <a:p>
            <a:pPr marL="514350" indent="-514350" algn="just" defTabSz="4389438" eaLnBrk="1" hangingPunct="1">
              <a:buFont typeface="+mj-lt"/>
              <a:buAutoNum type="arabicPeriod"/>
              <a:defRPr/>
            </a:pPr>
            <a:endParaRPr lang="en-US" sz="1400" b="1" dirty="0" smtClean="0">
              <a:solidFill>
                <a:srgbClr val="800000"/>
              </a:solidFill>
              <a:latin typeface="Arial" charset="0"/>
            </a:endParaRPr>
          </a:p>
          <a:p>
            <a:pPr marL="514350" indent="-514350" algn="just" defTabSz="4389438" eaLnBrk="1" hangingPunct="1">
              <a:buFont typeface="+mj-lt"/>
              <a:buAutoNum type="arabicPeriod"/>
              <a:defRPr/>
            </a:pPr>
            <a:r>
              <a:rPr lang="en-US" sz="2600" b="1" dirty="0" smtClean="0">
                <a:solidFill>
                  <a:srgbClr val="800000"/>
                </a:solidFill>
                <a:latin typeface="Arial" charset="0"/>
              </a:rPr>
              <a:t>Emotion </a:t>
            </a:r>
            <a:r>
              <a:rPr lang="en-US" sz="2600" b="1" dirty="0">
                <a:solidFill>
                  <a:srgbClr val="800000"/>
                </a:solidFill>
                <a:latin typeface="Arial" charset="0"/>
              </a:rPr>
              <a:t>Classes: 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The target emotion classes in our study are happiness, sadness, fear, anger, </a:t>
            </a: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disgust, 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and surprise.</a:t>
            </a:r>
          </a:p>
          <a:p>
            <a:pPr marL="514350" indent="-514350" algn="just" defTabSz="4389438" eaLnBrk="1" hangingPunct="1">
              <a:buFont typeface="+mj-lt"/>
              <a:buAutoNum type="arabicPeriod"/>
              <a:defRPr/>
            </a:pPr>
            <a:endParaRPr lang="en-US" sz="1400" b="1" dirty="0" smtClean="0">
              <a:solidFill>
                <a:srgbClr val="800000"/>
              </a:solidFill>
              <a:latin typeface="Arial" charset="0"/>
            </a:endParaRPr>
          </a:p>
          <a:p>
            <a:pPr marL="514350" indent="-514350" algn="just" defTabSz="4389438" eaLnBrk="1" hangingPunct="1">
              <a:buFont typeface="+mj-lt"/>
              <a:buAutoNum type="arabicPeriod"/>
              <a:defRPr/>
            </a:pPr>
            <a:r>
              <a:rPr lang="en-US" sz="2600" b="1" dirty="0" smtClean="0">
                <a:solidFill>
                  <a:srgbClr val="800000"/>
                </a:solidFill>
                <a:latin typeface="Arial" charset="0"/>
              </a:rPr>
              <a:t>Emotion </a:t>
            </a:r>
            <a:r>
              <a:rPr lang="en-US" sz="2600" b="1" dirty="0">
                <a:solidFill>
                  <a:srgbClr val="800000"/>
                </a:solidFill>
                <a:latin typeface="Arial" charset="0"/>
              </a:rPr>
              <a:t>Induction System: 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A survey system comprising videos, audios, images, and news texts that are used to induce different classes of emotion onto </a:t>
            </a: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a participant of the system. 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The survey contents will be presented to the </a:t>
            </a: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participant 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and the </a:t>
            </a: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participant will 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be prompted to </a:t>
            </a: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have 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feedback on the </a:t>
            </a: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contents. The task of having feedback through a device 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eventually provides usage data.</a:t>
            </a:r>
          </a:p>
          <a:p>
            <a:pPr marL="514350" indent="-514350" algn="just" defTabSz="4389438" eaLnBrk="1" hangingPunct="1">
              <a:buFont typeface="+mj-lt"/>
              <a:buAutoNum type="arabicPeriod"/>
              <a:defRPr/>
            </a:pPr>
            <a:endParaRPr lang="en-US" sz="1400" b="1" dirty="0" smtClean="0">
              <a:solidFill>
                <a:srgbClr val="800000"/>
              </a:solidFill>
              <a:latin typeface="Arial" charset="0"/>
            </a:endParaRPr>
          </a:p>
          <a:p>
            <a:pPr marL="514350" indent="-514350" algn="just" defTabSz="4389438" eaLnBrk="1" hangingPunct="1">
              <a:buFont typeface="+mj-lt"/>
              <a:buAutoNum type="arabicPeriod"/>
              <a:defRPr/>
            </a:pPr>
            <a:r>
              <a:rPr lang="en-US" sz="2600" b="1" dirty="0" smtClean="0">
                <a:solidFill>
                  <a:srgbClr val="800000"/>
                </a:solidFill>
                <a:latin typeface="Arial" charset="0"/>
              </a:rPr>
              <a:t>Usage </a:t>
            </a:r>
            <a:r>
              <a:rPr lang="en-US" sz="2600" b="1" dirty="0">
                <a:solidFill>
                  <a:srgbClr val="800000"/>
                </a:solidFill>
                <a:latin typeface="Arial" charset="0"/>
              </a:rPr>
              <a:t>Data: 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Comprises different </a:t>
            </a: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data pertinent for keyboard 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and mouse usage such as typing speed, dwelling time, clicking speed</a:t>
            </a: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, etc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.</a:t>
            </a:r>
          </a:p>
          <a:p>
            <a:pPr marL="514350" indent="-514350" algn="just" defTabSz="4389438" eaLnBrk="1" hangingPunct="1">
              <a:buFont typeface="+mj-lt"/>
              <a:buAutoNum type="arabicPeriod"/>
              <a:defRPr/>
            </a:pPr>
            <a:endParaRPr lang="en-US" sz="1400" b="1" dirty="0" smtClean="0">
              <a:solidFill>
                <a:srgbClr val="800000"/>
              </a:solidFill>
              <a:latin typeface="Arial" charset="0"/>
            </a:endParaRPr>
          </a:p>
          <a:p>
            <a:pPr marL="514350" indent="-514350" algn="just" defTabSz="4389438" eaLnBrk="1" hangingPunct="1">
              <a:buFont typeface="+mj-lt"/>
              <a:buAutoNum type="arabicPeriod"/>
              <a:defRPr/>
            </a:pPr>
            <a:r>
              <a:rPr lang="en-US" sz="2600" b="1" dirty="0" smtClean="0">
                <a:solidFill>
                  <a:srgbClr val="800000"/>
                </a:solidFill>
                <a:latin typeface="Arial" charset="0"/>
              </a:rPr>
              <a:t>Feature </a:t>
            </a:r>
            <a:r>
              <a:rPr lang="en-US" sz="2600" b="1" dirty="0">
                <a:solidFill>
                  <a:srgbClr val="800000"/>
                </a:solidFill>
                <a:latin typeface="Arial" charset="0"/>
              </a:rPr>
              <a:t>Extraction: 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A module that runs in the background and captures users </a:t>
            </a:r>
            <a:r>
              <a:rPr lang="en-US" sz="2600" i="1" dirty="0">
                <a:solidFill>
                  <a:srgbClr val="800000"/>
                </a:solidFill>
                <a:latin typeface="Arial" charset="0"/>
              </a:rPr>
              <a:t>significant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 usage data, also known as features, and logs them in every 5 seconds</a:t>
            </a: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.</a:t>
            </a:r>
          </a:p>
          <a:p>
            <a:pPr marL="514350" indent="-514350" algn="just" defTabSz="4389438" eaLnBrk="1" hangingPunct="1">
              <a:buFont typeface="+mj-lt"/>
              <a:buAutoNum type="arabicPeriod"/>
              <a:defRPr/>
            </a:pPr>
            <a:endParaRPr lang="en-US" sz="1400" b="1" dirty="0" smtClean="0">
              <a:solidFill>
                <a:srgbClr val="800000"/>
              </a:solidFill>
              <a:latin typeface="Arial" charset="0"/>
            </a:endParaRPr>
          </a:p>
          <a:p>
            <a:pPr marL="514350" indent="-514350" algn="just" defTabSz="4389438" eaLnBrk="1" hangingPunct="1">
              <a:buFont typeface="+mj-lt"/>
              <a:buAutoNum type="arabicPeriod"/>
              <a:defRPr/>
            </a:pPr>
            <a:r>
              <a:rPr lang="en-US" sz="2600" b="1" dirty="0" smtClean="0">
                <a:solidFill>
                  <a:srgbClr val="800000"/>
                </a:solidFill>
                <a:latin typeface="Arial" charset="0"/>
              </a:rPr>
              <a:t>Feature-Emotion Mapping: </a:t>
            </a: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A module that clusters features based on corresponding emotions</a:t>
            </a:r>
            <a:endParaRPr lang="en-US" sz="2600" b="1" dirty="0">
              <a:solidFill>
                <a:srgbClr val="800000"/>
              </a:solidFill>
              <a:latin typeface="Arial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10668000" y="18288000"/>
            <a:ext cx="10801936" cy="3213893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 defTabSz="4389438" eaLnBrk="1" hangingPunct="1">
              <a:defRPr/>
            </a:pPr>
            <a:r>
              <a:rPr lang="en-US" sz="4000" b="1" dirty="0">
                <a:solidFill>
                  <a:srgbClr val="800000"/>
                </a:solidFill>
                <a:latin typeface="Arial" charset="0"/>
              </a:rPr>
              <a:t>Scope and Applications of Our Study</a:t>
            </a:r>
            <a:endParaRPr lang="en-US" sz="2000" dirty="0">
              <a:solidFill>
                <a:srgbClr val="800000"/>
              </a:solidFill>
              <a:latin typeface="Arial" charset="0"/>
            </a:endParaRPr>
          </a:p>
          <a:p>
            <a:pPr marL="457200" indent="-457200" algn="just" defTabSz="4389438" eaLnBrk="1" hangingPunct="1">
              <a:buFont typeface="Arial" panose="020B0604020202020204" pitchFamily="34" charset="0"/>
              <a:buChar char="•"/>
              <a:defRPr/>
            </a:pP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Our study can facilitate making </a:t>
            </a:r>
            <a:r>
              <a:rPr lang="en-US" sz="2600" dirty="0">
                <a:solidFill>
                  <a:srgbClr val="800000"/>
                </a:solidFill>
                <a:latin typeface="Arial" charset="0"/>
              </a:rPr>
              <a:t>electronic devices more human like, which will lead towards</a:t>
            </a:r>
          </a:p>
          <a:p>
            <a:pPr marL="800100" lvl="1" indent="-342900" algn="just" defTabSz="4389438" eaLnBrk="1" hangingPunct="1">
              <a:buFont typeface="Calibri" pitchFamily="34" charset="0"/>
              <a:buChar char="̵"/>
              <a:defRPr/>
            </a:pPr>
            <a:r>
              <a:rPr lang="en-US" sz="2600" dirty="0">
                <a:solidFill>
                  <a:srgbClr val="800000"/>
                </a:solidFill>
                <a:latin typeface="Arial" charset="0"/>
              </a:rPr>
              <a:t>Making personal computers and cellphones as emotional </a:t>
            </a: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counterparts,</a:t>
            </a:r>
            <a:endParaRPr lang="en-US" sz="2600" dirty="0">
              <a:solidFill>
                <a:srgbClr val="800000"/>
              </a:solidFill>
              <a:latin typeface="Arial" charset="0"/>
            </a:endParaRPr>
          </a:p>
          <a:p>
            <a:pPr marL="800100" lvl="1" indent="-342900" algn="just" defTabSz="4389438" eaLnBrk="1" hangingPunct="1">
              <a:buFont typeface="Calibri" pitchFamily="34" charset="0"/>
              <a:buChar char="̵"/>
              <a:defRPr/>
            </a:pPr>
            <a:r>
              <a:rPr lang="en-US" sz="2600" dirty="0">
                <a:solidFill>
                  <a:srgbClr val="800000"/>
                </a:solidFill>
                <a:latin typeface="Arial" charset="0"/>
              </a:rPr>
              <a:t>Devising virtual psychologist to aid psychic patients using electronic devices</a:t>
            </a:r>
            <a:r>
              <a:rPr lang="en-US" sz="2600" dirty="0" smtClean="0">
                <a:solidFill>
                  <a:srgbClr val="800000"/>
                </a:solidFill>
                <a:latin typeface="Arial" charset="0"/>
              </a:rPr>
              <a:t>.</a:t>
            </a:r>
            <a:endParaRPr lang="en-US" sz="2600" b="1" dirty="0">
              <a:solidFill>
                <a:srgbClr val="80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3161</TotalTime>
  <Words>829</Words>
  <Application>Microsoft Office PowerPoint</Application>
  <PresentationFormat>Custom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</vt:lpstr>
      <vt:lpstr>Tahoma</vt:lpstr>
      <vt:lpstr>Default Design</vt:lpstr>
      <vt:lpstr>PowerPoint Presentation</vt:lpstr>
    </vt:vector>
  </TitlesOfParts>
  <Company>CSE, BUET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Popel</dc:creator>
  <cp:lastModifiedBy>Shiku</cp:lastModifiedBy>
  <cp:revision>189</cp:revision>
  <dcterms:created xsi:type="dcterms:W3CDTF">2008-05-03T03:01:56Z</dcterms:created>
  <dcterms:modified xsi:type="dcterms:W3CDTF">2015-03-25T14:33:45Z</dcterms:modified>
</cp:coreProperties>
</file>