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945600" cy="32918400"/>
  <p:notesSz cx="7004050" cy="92837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800000"/>
    <a:srgbClr val="006666"/>
    <a:srgbClr val="A50021"/>
    <a:srgbClr val="FFFF99"/>
    <a:srgbClr val="FF9966"/>
    <a:srgbClr val="00808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38" autoAdjust="0"/>
    <p:restoredTop sz="94728" autoAdjust="0"/>
  </p:normalViewPr>
  <p:slideViewPr>
    <p:cSldViewPr>
      <p:cViewPr>
        <p:scale>
          <a:sx n="50" d="100"/>
          <a:sy n="50" d="100"/>
        </p:scale>
        <p:origin x="36" y="-6942"/>
      </p:cViewPr>
      <p:guideLst>
        <p:guide orient="horz" pos="1036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2"/>
    </mc:Choice>
    <mc:Fallback>
      <c:style val="32"/>
    </mc:Fallback>
  </mc:AlternateContent>
  <c:chart>
    <c:autoTitleDeleted val="0"/>
    <c:plotArea>
      <c:layout/>
      <c:barChart>
        <c:barDir val="col"/>
        <c:grouping val="clustered"/>
        <c:varyColors val="0"/>
        <c:ser>
          <c:idx val="0"/>
          <c:order val="0"/>
          <c:tx>
            <c:strRef>
              <c:f>Sheet1!$B$1</c:f>
              <c:strCache>
                <c:ptCount val="1"/>
                <c:pt idx="0">
                  <c:v>Mobile Phone Subscribers in Million</c:v>
                </c:pt>
              </c:strCache>
            </c:strRef>
          </c:tx>
          <c:invertIfNegative val="0"/>
          <c:cat>
            <c:numRef>
              <c:f>Sheet1!$A$2:$A$5</c:f>
              <c:numCache>
                <c:formatCode>General</c:formatCode>
                <c:ptCount val="4"/>
                <c:pt idx="0">
                  <c:v>2012</c:v>
                </c:pt>
                <c:pt idx="1">
                  <c:v>2013</c:v>
                </c:pt>
                <c:pt idx="2">
                  <c:v>2014</c:v>
                </c:pt>
                <c:pt idx="3">
                  <c:v>2015</c:v>
                </c:pt>
              </c:numCache>
            </c:numRef>
          </c:cat>
          <c:val>
            <c:numRef>
              <c:f>Sheet1!$B$2:$B$5</c:f>
              <c:numCache>
                <c:formatCode>General</c:formatCode>
                <c:ptCount val="4"/>
                <c:pt idx="0">
                  <c:v>97.18</c:v>
                </c:pt>
                <c:pt idx="1">
                  <c:v>113.78400000000001</c:v>
                </c:pt>
                <c:pt idx="2">
                  <c:v>113.78400000000001</c:v>
                </c:pt>
                <c:pt idx="3">
                  <c:v>121.86</c:v>
                </c:pt>
              </c:numCache>
            </c:numRef>
          </c:val>
        </c:ser>
        <c:ser>
          <c:idx val="2"/>
          <c:order val="1"/>
          <c:tx>
            <c:strRef>
              <c:f>Sheet1!$D$1</c:f>
              <c:strCache>
                <c:ptCount val="1"/>
                <c:pt idx="0">
                  <c:v>Column2</c:v>
                </c:pt>
              </c:strCache>
            </c:strRef>
          </c:tx>
          <c:invertIfNegative val="0"/>
          <c:cat>
            <c:numRef>
              <c:f>Sheet1!$A$2:$A$5</c:f>
              <c:numCache>
                <c:formatCode>General</c:formatCode>
                <c:ptCount val="4"/>
                <c:pt idx="0">
                  <c:v>2012</c:v>
                </c:pt>
                <c:pt idx="1">
                  <c:v>2013</c:v>
                </c:pt>
                <c:pt idx="2">
                  <c:v>2014</c:v>
                </c:pt>
                <c:pt idx="3">
                  <c:v>2015</c:v>
                </c:pt>
              </c:numCache>
            </c:numRef>
          </c:cat>
          <c:val>
            <c:numRef>
              <c:f>Sheet1!$D$2:$D$5</c:f>
              <c:numCache>
                <c:formatCode>General</c:formatCode>
                <c:ptCount val="4"/>
              </c:numCache>
            </c:numRef>
          </c:val>
        </c:ser>
        <c:dLbls>
          <c:showLegendKey val="0"/>
          <c:showVal val="0"/>
          <c:showCatName val="0"/>
          <c:showSerName val="0"/>
          <c:showPercent val="0"/>
          <c:showBubbleSize val="0"/>
        </c:dLbls>
        <c:gapWidth val="150"/>
        <c:axId val="1246692512"/>
        <c:axId val="1246691424"/>
      </c:barChart>
      <c:catAx>
        <c:axId val="1246692512"/>
        <c:scaling>
          <c:orientation val="minMax"/>
        </c:scaling>
        <c:delete val="0"/>
        <c:axPos val="b"/>
        <c:numFmt formatCode="General" sourceLinked="1"/>
        <c:majorTickMark val="out"/>
        <c:minorTickMark val="none"/>
        <c:tickLblPos val="nextTo"/>
        <c:crossAx val="1246691424"/>
        <c:crosses val="autoZero"/>
        <c:auto val="1"/>
        <c:lblAlgn val="ctr"/>
        <c:lblOffset val="100"/>
        <c:noMultiLvlLbl val="0"/>
      </c:catAx>
      <c:valAx>
        <c:axId val="1246691424"/>
        <c:scaling>
          <c:orientation val="minMax"/>
        </c:scaling>
        <c:delete val="0"/>
        <c:axPos val="l"/>
        <c:majorGridlines/>
        <c:numFmt formatCode="General" sourceLinked="1"/>
        <c:majorTickMark val="out"/>
        <c:minorTickMark val="none"/>
        <c:tickLblPos val="nextTo"/>
        <c:crossAx val="1246692512"/>
        <c:crosses val="autoZero"/>
        <c:crossBetween val="between"/>
      </c:valAx>
    </c:plotArea>
    <c:legend>
      <c:legendPos val="r"/>
      <c:legendEntry>
        <c:idx val="1"/>
        <c:delete val="1"/>
      </c:legendEntry>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Mobile Internet</c:v>
                </c:pt>
              </c:strCache>
            </c:strRef>
          </c:tx>
          <c:invertIfNegative val="0"/>
          <c:cat>
            <c:numRef>
              <c:f>Sheet1!$A$2:$A$5</c:f>
              <c:numCache>
                <c:formatCode>General</c:formatCode>
                <c:ptCount val="4"/>
                <c:pt idx="0">
                  <c:v>2012</c:v>
                </c:pt>
                <c:pt idx="1">
                  <c:v>2013</c:v>
                </c:pt>
                <c:pt idx="2">
                  <c:v>2014</c:v>
                </c:pt>
                <c:pt idx="3">
                  <c:v>2015</c:v>
                </c:pt>
              </c:numCache>
            </c:numRef>
          </c:cat>
          <c:val>
            <c:numRef>
              <c:f>Sheet1!$B$2:$B$5</c:f>
              <c:numCache>
                <c:formatCode>General</c:formatCode>
                <c:ptCount val="4"/>
                <c:pt idx="0">
                  <c:v>28.798999999999999</c:v>
                </c:pt>
                <c:pt idx="1">
                  <c:v>34.249000000000002</c:v>
                </c:pt>
                <c:pt idx="2">
                  <c:v>42.173999999999999</c:v>
                </c:pt>
                <c:pt idx="3">
                  <c:v>41.302999999999997</c:v>
                </c:pt>
              </c:numCache>
            </c:numRef>
          </c:val>
        </c:ser>
        <c:ser>
          <c:idx val="1"/>
          <c:order val="1"/>
          <c:tx>
            <c:strRef>
              <c:f>Sheet1!$C$1</c:f>
              <c:strCache>
                <c:ptCount val="1"/>
                <c:pt idx="0">
                  <c:v>Wi-Max</c:v>
                </c:pt>
              </c:strCache>
            </c:strRef>
          </c:tx>
          <c:invertIfNegative val="0"/>
          <c:cat>
            <c:numRef>
              <c:f>Sheet1!$A$2:$A$5</c:f>
              <c:numCache>
                <c:formatCode>General</c:formatCode>
                <c:ptCount val="4"/>
                <c:pt idx="0">
                  <c:v>2012</c:v>
                </c:pt>
                <c:pt idx="1">
                  <c:v>2013</c:v>
                </c:pt>
                <c:pt idx="2">
                  <c:v>2014</c:v>
                </c:pt>
                <c:pt idx="3">
                  <c:v>2015</c:v>
                </c:pt>
              </c:numCache>
            </c:numRef>
          </c:cat>
          <c:val>
            <c:numRef>
              <c:f>Sheet1!$C$2:$C$5</c:f>
              <c:numCache>
                <c:formatCode>General</c:formatCode>
                <c:ptCount val="4"/>
                <c:pt idx="0">
                  <c:v>0.46700000000000003</c:v>
                </c:pt>
                <c:pt idx="1">
                  <c:v>0.23300000000000001</c:v>
                </c:pt>
                <c:pt idx="2">
                  <c:v>0.316</c:v>
                </c:pt>
                <c:pt idx="3">
                  <c:v>0.223</c:v>
                </c:pt>
              </c:numCache>
            </c:numRef>
          </c:val>
        </c:ser>
        <c:ser>
          <c:idx val="2"/>
          <c:order val="2"/>
          <c:tx>
            <c:strRef>
              <c:f>Sheet1!$D$1</c:f>
              <c:strCache>
                <c:ptCount val="1"/>
                <c:pt idx="0">
                  <c:v>ISP</c:v>
                </c:pt>
              </c:strCache>
            </c:strRef>
          </c:tx>
          <c:invertIfNegative val="0"/>
          <c:cat>
            <c:numRef>
              <c:f>Sheet1!$A$2:$A$5</c:f>
              <c:numCache>
                <c:formatCode>General</c:formatCode>
                <c:ptCount val="4"/>
                <c:pt idx="0">
                  <c:v>2012</c:v>
                </c:pt>
                <c:pt idx="1">
                  <c:v>2013</c:v>
                </c:pt>
                <c:pt idx="2">
                  <c:v>2014</c:v>
                </c:pt>
                <c:pt idx="3">
                  <c:v>2015</c:v>
                </c:pt>
              </c:numCache>
            </c:numRef>
          </c:cat>
          <c:val>
            <c:numRef>
              <c:f>Sheet1!$D$2:$D$5</c:f>
              <c:numCache>
                <c:formatCode>General</c:formatCode>
                <c:ptCount val="4"/>
                <c:pt idx="0">
                  <c:v>1.212</c:v>
                </c:pt>
                <c:pt idx="1">
                  <c:v>1.2250000000000001</c:v>
                </c:pt>
                <c:pt idx="2">
                  <c:v>1.2350000000000001</c:v>
                </c:pt>
                <c:pt idx="3">
                  <c:v>1.24</c:v>
                </c:pt>
              </c:numCache>
            </c:numRef>
          </c:val>
        </c:ser>
        <c:dLbls>
          <c:showLegendKey val="0"/>
          <c:showVal val="0"/>
          <c:showCatName val="0"/>
          <c:showSerName val="0"/>
          <c:showPercent val="0"/>
          <c:showBubbleSize val="0"/>
        </c:dLbls>
        <c:gapWidth val="150"/>
        <c:shape val="box"/>
        <c:axId val="1246686528"/>
        <c:axId val="1246687616"/>
        <c:axId val="0"/>
      </c:bar3DChart>
      <c:catAx>
        <c:axId val="1246686528"/>
        <c:scaling>
          <c:orientation val="minMax"/>
        </c:scaling>
        <c:delete val="0"/>
        <c:axPos val="b"/>
        <c:numFmt formatCode="General" sourceLinked="1"/>
        <c:majorTickMark val="out"/>
        <c:minorTickMark val="none"/>
        <c:tickLblPos val="nextTo"/>
        <c:crossAx val="1246687616"/>
        <c:crosses val="autoZero"/>
        <c:auto val="1"/>
        <c:lblAlgn val="ctr"/>
        <c:lblOffset val="100"/>
        <c:noMultiLvlLbl val="0"/>
      </c:catAx>
      <c:valAx>
        <c:axId val="1246687616"/>
        <c:scaling>
          <c:orientation val="minMax"/>
        </c:scaling>
        <c:delete val="0"/>
        <c:axPos val="l"/>
        <c:majorGridlines/>
        <c:numFmt formatCode="General" sourceLinked="1"/>
        <c:majorTickMark val="out"/>
        <c:minorTickMark val="none"/>
        <c:tickLblPos val="nextTo"/>
        <c:crossAx val="1246686528"/>
        <c:crosses val="autoZero"/>
        <c:crossBetween val="between"/>
      </c:valAx>
    </c:plotArea>
    <c:legend>
      <c:legendPos val="r"/>
      <c:layout>
        <c:manualLayout>
          <c:xMode val="edge"/>
          <c:yMode val="edge"/>
          <c:x val="0.76347410399157845"/>
          <c:y val="0.39552853272373212"/>
          <c:w val="0.2270115247504132"/>
          <c:h val="0.2573298196596393"/>
        </c:manualLayout>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0.78712</cdr:x>
      <cdr:y>0.76586</cdr:y>
    </cdr:from>
    <cdr:to>
      <cdr:x>0.93221</cdr:x>
      <cdr:y>0.87876</cdr:y>
    </cdr:to>
    <cdr:sp macro="" textlink="">
      <cdr:nvSpPr>
        <cdr:cNvPr id="2" name="TextBox 1"/>
        <cdr:cNvSpPr txBox="1"/>
      </cdr:nvSpPr>
      <cdr:spPr>
        <a:xfrm xmlns:a="http://schemas.openxmlformats.org/drawingml/2006/main">
          <a:off x="6303962" y="3618223"/>
          <a:ext cx="1162050" cy="533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0.78712</cdr:x>
      <cdr:y>0.65296</cdr:y>
    </cdr:from>
    <cdr:to>
      <cdr:x>0.96075</cdr:x>
      <cdr:y>0.99167</cdr:y>
    </cdr:to>
    <cdr:sp macro="" textlink="">
      <cdr:nvSpPr>
        <cdr:cNvPr id="3" name="TextBox 2"/>
        <cdr:cNvSpPr txBox="1"/>
      </cdr:nvSpPr>
      <cdr:spPr>
        <a:xfrm xmlns:a="http://schemas.openxmlformats.org/drawingml/2006/main">
          <a:off x="6303962" y="3084823"/>
          <a:ext cx="1390650" cy="1600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smtClean="0"/>
            <a:t>Internet service users in Million</a:t>
          </a:r>
          <a:endParaRPr lang="en-US" sz="18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709" y="10225088"/>
            <a:ext cx="18654183" cy="7058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3291417" y="18654713"/>
            <a:ext cx="15362767" cy="84105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6365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97492" y="7681913"/>
            <a:ext cx="19750617" cy="2172414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576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984" y="1319213"/>
            <a:ext cx="4937125" cy="2808684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7493" y="1319213"/>
            <a:ext cx="14711891" cy="2808684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62502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097492" y="7681913"/>
            <a:ext cx="19750617" cy="217241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414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2645"/>
            <a:ext cx="18654183" cy="6538913"/>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1" y="13951745"/>
            <a:ext cx="18654183"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937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097492" y="7681913"/>
            <a:ext cx="9824508" cy="2172414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23600" y="7681913"/>
            <a:ext cx="9824509" cy="2172414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8937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492" y="7367588"/>
            <a:ext cx="9696450" cy="307181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492" y="10439400"/>
            <a:ext cx="9696450" cy="1896665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484" y="7367588"/>
            <a:ext cx="9699625" cy="307181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148484" y="10439400"/>
            <a:ext cx="9699625" cy="1896665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389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266212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21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492" y="1309688"/>
            <a:ext cx="7219950" cy="557927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8579909" y="1309688"/>
            <a:ext cx="12268200" cy="2809637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492" y="6888957"/>
            <a:ext cx="721995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5693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067" y="23043358"/>
            <a:ext cx="13167783" cy="271938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301067" y="2940845"/>
            <a:ext cx="13167783" cy="1975246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4301067" y="25762745"/>
            <a:ext cx="13167783" cy="386476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5585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userDrawn="1"/>
        </p:nvSpPr>
        <p:spPr bwMode="auto">
          <a:xfrm>
            <a:off x="3656013" y="0"/>
            <a:ext cx="18281650" cy="3657600"/>
          </a:xfrm>
          <a:prstGeom prst="rect">
            <a:avLst/>
          </a:prstGeom>
          <a:solidFill>
            <a:srgbClr val="800000"/>
          </a:solidFill>
          <a:ln w="9525">
            <a:noFill/>
            <a:miter lim="800000"/>
            <a:headEnd/>
            <a:tailEnd/>
          </a:ln>
          <a:effectLst/>
        </p:spPr>
        <p:txBody>
          <a:bodyPr wrap="none" lIns="457200" tIns="457200" rIns="457200" bIns="457200"/>
          <a:lstStyle/>
          <a:p>
            <a:pPr>
              <a:defRPr/>
            </a:pPr>
            <a:endParaRPr lang="en-US"/>
          </a:p>
        </p:txBody>
      </p:sp>
      <p:sp>
        <p:nvSpPr>
          <p:cNvPr id="1033" name="Rectangle 9"/>
          <p:cNvSpPr>
            <a:spLocks noChangeArrowheads="1"/>
          </p:cNvSpPr>
          <p:nvPr userDrawn="1"/>
        </p:nvSpPr>
        <p:spPr bwMode="auto">
          <a:xfrm>
            <a:off x="0" y="30937200"/>
            <a:ext cx="21945600" cy="1981200"/>
          </a:xfrm>
          <a:prstGeom prst="rect">
            <a:avLst/>
          </a:prstGeom>
          <a:solidFill>
            <a:schemeClr val="bg1">
              <a:lumMod val="95000"/>
            </a:schemeClr>
          </a:solidFill>
          <a:ln w="9525">
            <a:noFill/>
            <a:miter lim="800000"/>
            <a:headEnd/>
            <a:tailEnd/>
          </a:ln>
          <a:effectLst/>
        </p:spPr>
        <p:txBody>
          <a:bodyPr wrap="none" lIns="457200" tIns="457200" rIns="457200" bIns="457200"/>
          <a:lstStyle/>
          <a:p>
            <a:pPr>
              <a:defRPr/>
            </a:pPr>
            <a:endParaRPr lang="en-US" dirty="0"/>
          </a:p>
        </p:txBody>
      </p:sp>
      <p:sp>
        <p:nvSpPr>
          <p:cNvPr id="1036" name="Line 12"/>
          <p:cNvSpPr>
            <a:spLocks noChangeShapeType="1"/>
          </p:cNvSpPr>
          <p:nvPr userDrawn="1"/>
        </p:nvSpPr>
        <p:spPr bwMode="auto">
          <a:xfrm>
            <a:off x="0" y="3657600"/>
            <a:ext cx="21937663" cy="0"/>
          </a:xfrm>
          <a:prstGeom prst="line">
            <a:avLst/>
          </a:prstGeom>
          <a:noFill/>
          <a:ln w="76200">
            <a:solidFill>
              <a:schemeClr val="tx1"/>
            </a:solidFill>
            <a:round/>
            <a:headEnd/>
            <a:tailEnd/>
          </a:ln>
          <a:effectLst/>
        </p:spPr>
        <p:txBody>
          <a:bodyPr/>
          <a:lstStyle/>
          <a:p>
            <a:pPr>
              <a:defRPr/>
            </a:pPr>
            <a:endParaRPr lang="en-US"/>
          </a:p>
        </p:txBody>
      </p:sp>
      <p:sp>
        <p:nvSpPr>
          <p:cNvPr id="8" name="Line 12"/>
          <p:cNvSpPr>
            <a:spLocks noChangeShapeType="1"/>
          </p:cNvSpPr>
          <p:nvPr userDrawn="1"/>
        </p:nvSpPr>
        <p:spPr bwMode="auto">
          <a:xfrm flipH="1">
            <a:off x="3657600" y="0"/>
            <a:ext cx="0" cy="3657600"/>
          </a:xfrm>
          <a:prstGeom prst="line">
            <a:avLst/>
          </a:prstGeom>
          <a:noFill/>
          <a:ln w="76200">
            <a:solidFill>
              <a:schemeClr val="tx1"/>
            </a:solidFill>
            <a:round/>
            <a:headEnd/>
            <a:tailEnd/>
          </a:ln>
          <a:effectLst/>
        </p:spPr>
        <p:txBody>
          <a:bodyPr/>
          <a:lstStyle/>
          <a:p>
            <a:pPr>
              <a:defRPr/>
            </a:pPr>
            <a:endParaRPr lang="en-US"/>
          </a:p>
        </p:txBody>
      </p:sp>
      <p:sp>
        <p:nvSpPr>
          <p:cNvPr id="6" name="Frame 5"/>
          <p:cNvSpPr/>
          <p:nvPr userDrawn="1"/>
        </p:nvSpPr>
        <p:spPr bwMode="auto">
          <a:xfrm>
            <a:off x="0" y="0"/>
            <a:ext cx="21945600" cy="32994600"/>
          </a:xfrm>
          <a:prstGeom prst="frame">
            <a:avLst>
              <a:gd name="adj1" fmla="val 877"/>
            </a:avLst>
          </a:prstGeom>
          <a:solidFill>
            <a:schemeClr val="tx1"/>
          </a:solidFill>
          <a:ln w="9525" cap="flat" cmpd="sng" algn="ctr">
            <a:noFill/>
            <a:prstDash val="solid"/>
            <a:round/>
            <a:headEnd type="none" w="med" len="med"/>
            <a:tailEnd type="none" w="med" len="med"/>
          </a:ln>
          <a:effectLst/>
        </p:spPr>
        <p:txBody>
          <a:bodyPr/>
          <a:lstStyle/>
          <a:p>
            <a:pPr defTabSz="4389438">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defRPr>
      </a:lvl2pPr>
      <a:lvl3pPr algn="ctr" defTabSz="4389438" rtl="0" eaLnBrk="0" fontAlgn="base" hangingPunct="0">
        <a:spcBef>
          <a:spcPct val="0"/>
        </a:spcBef>
        <a:spcAft>
          <a:spcPct val="0"/>
        </a:spcAft>
        <a:defRPr sz="21100">
          <a:solidFill>
            <a:schemeClr val="tx2"/>
          </a:solidFill>
          <a:latin typeface="Arial" charset="0"/>
        </a:defRPr>
      </a:lvl3pPr>
      <a:lvl4pPr algn="ctr" defTabSz="4389438" rtl="0" eaLnBrk="0" fontAlgn="base" hangingPunct="0">
        <a:spcBef>
          <a:spcPct val="0"/>
        </a:spcBef>
        <a:spcAft>
          <a:spcPct val="0"/>
        </a:spcAft>
        <a:defRPr sz="21100">
          <a:solidFill>
            <a:schemeClr val="tx2"/>
          </a:solidFill>
          <a:latin typeface="Arial" charset="0"/>
        </a:defRPr>
      </a:lvl4pPr>
      <a:lvl5pPr algn="ctr" defTabSz="4389438" rtl="0" eaLnBrk="0" fontAlgn="base" hangingPunct="0">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2.jpg"/><Relationship Id="rId7"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22"/>
          <p:cNvSpPr txBox="1">
            <a:spLocks noChangeArrowheads="1"/>
          </p:cNvSpPr>
          <p:nvPr/>
        </p:nvSpPr>
        <p:spPr bwMode="auto">
          <a:xfrm>
            <a:off x="3656013" y="139700"/>
            <a:ext cx="182816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82880" rIns="182880" bIns="18288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b="1" dirty="0" smtClean="0">
                <a:solidFill>
                  <a:srgbClr val="FFFF66"/>
                </a:solidFill>
                <a:latin typeface="Helvetica" pitchFamily="34" charset="0"/>
                <a:ea typeface="Tahoma" pitchFamily="34" charset="0"/>
                <a:cs typeface="Helvetica" pitchFamily="34" charset="0"/>
              </a:rPr>
              <a:t>m-Government : Ensuring Hassle Free Citizen Services Through Mobile Phone</a:t>
            </a:r>
            <a:endParaRPr lang="en-US" sz="6600" b="1" dirty="0">
              <a:solidFill>
                <a:srgbClr val="FFFF66"/>
              </a:solidFill>
              <a:latin typeface="Helvetica" pitchFamily="34" charset="0"/>
              <a:ea typeface="Tahoma" pitchFamily="34" charset="0"/>
              <a:cs typeface="Helvetica" pitchFamily="34" charset="0"/>
            </a:endParaRPr>
          </a:p>
          <a:p>
            <a:pPr algn="ctr" eaLnBrk="1" hangingPunct="1"/>
            <a:endParaRPr lang="en-US" sz="6600" b="1" dirty="0">
              <a:solidFill>
                <a:srgbClr val="FFFF66"/>
              </a:solidFill>
              <a:latin typeface="Helvetica" pitchFamily="34" charset="0"/>
              <a:ea typeface="Tahoma" pitchFamily="34" charset="0"/>
              <a:cs typeface="Helvetica" pitchFamily="34" charset="0"/>
            </a:endParaRPr>
          </a:p>
        </p:txBody>
      </p:sp>
      <p:sp>
        <p:nvSpPr>
          <p:cNvPr id="2051" name="Text Box 123"/>
          <p:cNvSpPr txBox="1">
            <a:spLocks noChangeArrowheads="1"/>
          </p:cNvSpPr>
          <p:nvPr/>
        </p:nvSpPr>
        <p:spPr bwMode="auto">
          <a:xfrm>
            <a:off x="3663950" y="2438400"/>
            <a:ext cx="182816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nchor="ctr" anchorCtr="1"/>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solidFill>
                  <a:srgbClr val="FFFF99"/>
                </a:solidFill>
              </a:rPr>
              <a:t>Khalid Akbar(0905016), Rafsan Siddiqui(0905017), Almash </a:t>
            </a:r>
            <a:r>
              <a:rPr lang="en-US" sz="4000" dirty="0" err="1" smtClean="0">
                <a:solidFill>
                  <a:srgbClr val="FFFF99"/>
                </a:solidFill>
              </a:rPr>
              <a:t>Alam</a:t>
            </a:r>
            <a:r>
              <a:rPr lang="en-US" sz="4000" dirty="0" smtClean="0">
                <a:solidFill>
                  <a:srgbClr val="FFFF99"/>
                </a:solidFill>
              </a:rPr>
              <a:t> (0905061)</a:t>
            </a:r>
            <a:endParaRPr lang="en-US" sz="4000" baseline="30000" dirty="0">
              <a:solidFill>
                <a:srgbClr val="FFFF99"/>
              </a:solidFill>
            </a:endParaRPr>
          </a:p>
        </p:txBody>
      </p:sp>
      <p:pic>
        <p:nvPicPr>
          <p:cNvPr id="2052" name="Picture 170" descr="Buet Logo Bi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2800" y="800100"/>
            <a:ext cx="192563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Text Box 123"/>
          <p:cNvSpPr txBox="1">
            <a:spLocks noChangeArrowheads="1"/>
          </p:cNvSpPr>
          <p:nvPr/>
        </p:nvSpPr>
        <p:spPr bwMode="auto">
          <a:xfrm>
            <a:off x="0" y="31165800"/>
            <a:ext cx="21945600"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nchor="ctr" anchorCtr="1"/>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400" b="1">
                <a:solidFill>
                  <a:srgbClr val="800000"/>
                </a:solidFill>
              </a:rPr>
              <a:t>Department of Computer Science and Engineering (CSE), BUET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427" y="18699483"/>
            <a:ext cx="1973824" cy="188544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0764" y="18689482"/>
            <a:ext cx="1973825" cy="188544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1095" y="7208924"/>
            <a:ext cx="2322119" cy="2143495"/>
          </a:xfrm>
          <a:prstGeom prst="rect">
            <a:avLst/>
          </a:prstGeom>
        </p:spPr>
      </p:pic>
      <p:sp>
        <p:nvSpPr>
          <p:cNvPr id="11" name="Down Arrow 10"/>
          <p:cNvSpPr/>
          <p:nvPr/>
        </p:nvSpPr>
        <p:spPr bwMode="auto">
          <a:xfrm>
            <a:off x="9903987" y="6418895"/>
            <a:ext cx="730551" cy="80100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graphicFrame>
        <p:nvGraphicFramePr>
          <p:cNvPr id="13" name="Chart 12"/>
          <p:cNvGraphicFramePr/>
          <p:nvPr>
            <p:extLst>
              <p:ext uri="{D42A27DB-BD31-4B8C-83A1-F6EECF244321}">
                <p14:modId xmlns:p14="http://schemas.microsoft.com/office/powerpoint/2010/main" val="1749044080"/>
              </p:ext>
            </p:extLst>
          </p:nvPr>
        </p:nvGraphicFramePr>
        <p:xfrm>
          <a:off x="1683859" y="10190167"/>
          <a:ext cx="8973743" cy="533362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p:cNvGraphicFramePr/>
          <p:nvPr>
            <p:extLst>
              <p:ext uri="{D42A27DB-BD31-4B8C-83A1-F6EECF244321}">
                <p14:modId xmlns:p14="http://schemas.microsoft.com/office/powerpoint/2010/main" val="1899078975"/>
              </p:ext>
            </p:extLst>
          </p:nvPr>
        </p:nvGraphicFramePr>
        <p:xfrm>
          <a:off x="11179329" y="9982782"/>
          <a:ext cx="8973256" cy="5525406"/>
        </p:xfrm>
        <a:graphic>
          <a:graphicData uri="http://schemas.openxmlformats.org/drawingml/2006/chart">
            <c:chart xmlns:c="http://schemas.openxmlformats.org/drawingml/2006/chart" xmlns:r="http://schemas.openxmlformats.org/officeDocument/2006/relationships" r:id="rId7"/>
          </a:graphicData>
        </a:graphic>
      </p:graphicFrame>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03966" y="4315139"/>
            <a:ext cx="2619375" cy="1743075"/>
          </a:xfrm>
          <a:prstGeom prst="rect">
            <a:avLst/>
          </a:prstGeom>
        </p:spPr>
      </p:pic>
      <p:sp>
        <p:nvSpPr>
          <p:cNvPr id="20" name="Oval 19"/>
          <p:cNvSpPr/>
          <p:nvPr/>
        </p:nvSpPr>
        <p:spPr bwMode="auto">
          <a:xfrm>
            <a:off x="7134219" y="16822964"/>
            <a:ext cx="3158867" cy="121920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7877486" y="17113345"/>
            <a:ext cx="3168038" cy="584775"/>
          </a:xfrm>
          <a:prstGeom prst="rect">
            <a:avLst/>
          </a:prstGeom>
          <a:noFill/>
        </p:spPr>
        <p:txBody>
          <a:bodyPr wrap="square" rtlCol="0">
            <a:spAutoFit/>
          </a:bodyPr>
          <a:lstStyle/>
          <a:p>
            <a:r>
              <a:rPr lang="en-US" sz="3200" dirty="0" smtClean="0"/>
              <a:t>CSTMP</a:t>
            </a:r>
            <a:endParaRPr lang="en-US" sz="3200" dirty="0"/>
          </a:p>
        </p:txBody>
      </p:sp>
      <p:sp>
        <p:nvSpPr>
          <p:cNvPr id="24" name="Rectangle 23"/>
          <p:cNvSpPr/>
          <p:nvPr/>
        </p:nvSpPr>
        <p:spPr bwMode="auto">
          <a:xfrm>
            <a:off x="10392189" y="18645300"/>
            <a:ext cx="9449445" cy="203028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kumimoji="0" lang="en-US" sz="2800" b="0" i="0" u="none" strike="noStrike" cap="none" normalizeH="0" baseline="0" dirty="0" smtClean="0">
                <a:ln>
                  <a:noFill/>
                </a:ln>
                <a:solidFill>
                  <a:schemeClr val="tx1"/>
                </a:solidFill>
                <a:effectLst/>
              </a:rPr>
              <a:t>WARD Councilor </a:t>
            </a:r>
            <a:r>
              <a:rPr kumimoji="0" lang="en-US" sz="2800" b="0" i="0" u="none" strike="noStrike" cap="none" normalizeH="0" baseline="0" dirty="0" smtClean="0">
                <a:ln>
                  <a:noFill/>
                </a:ln>
                <a:solidFill>
                  <a:schemeClr val="tx1"/>
                </a:solidFill>
                <a:effectLst/>
              </a:rPr>
              <a:t>/</a:t>
            </a:r>
            <a:r>
              <a:rPr kumimoji="0" lang="en-US" sz="2800" b="0" i="0" u="none" strike="noStrike" cap="none" normalizeH="0" dirty="0" smtClean="0">
                <a:ln>
                  <a:noFill/>
                </a:ln>
                <a:solidFill>
                  <a:schemeClr val="tx1"/>
                </a:solidFill>
                <a:effectLst/>
              </a:rPr>
              <a:t> </a:t>
            </a:r>
            <a:r>
              <a:rPr kumimoji="0" lang="en-US" sz="2800" b="0" i="0" u="none" strike="noStrike" cap="none" normalizeH="0" baseline="0" dirty="0" smtClean="0">
                <a:ln>
                  <a:noFill/>
                </a:ln>
                <a:solidFill>
                  <a:schemeClr val="tx1"/>
                </a:solidFill>
                <a:effectLst/>
              </a:rPr>
              <a:t>UP </a:t>
            </a:r>
            <a:r>
              <a:rPr kumimoji="0" lang="en-US" sz="2800" b="0" i="0" u="none" strike="noStrike" cap="none" normalizeH="0" baseline="0" dirty="0" smtClean="0">
                <a:ln>
                  <a:noFill/>
                </a:ln>
                <a:solidFill>
                  <a:schemeClr val="tx1"/>
                </a:solidFill>
                <a:effectLst/>
              </a:rPr>
              <a:t>Member</a:t>
            </a: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lang="en-US" sz="2800" dirty="0" smtClean="0"/>
              <a:t>Mayor / </a:t>
            </a:r>
            <a:r>
              <a:rPr lang="en-US" sz="2800" dirty="0" smtClean="0"/>
              <a:t>UP Chairman</a:t>
            </a:r>
            <a:endParaRPr lang="en-US" sz="2800" dirty="0" smtClean="0"/>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kumimoji="0" lang="en-US" sz="2800" b="0" i="0" u="none" strike="noStrike" cap="none" normalizeH="0" baseline="0" dirty="0" smtClean="0">
                <a:ln>
                  <a:noFill/>
                </a:ln>
                <a:solidFill>
                  <a:schemeClr val="tx1"/>
                </a:solidFill>
                <a:effectLst/>
              </a:rPr>
              <a:t>Local Member of Parliament</a:t>
            </a:r>
          </a:p>
        </p:txBody>
      </p:sp>
      <p:sp>
        <p:nvSpPr>
          <p:cNvPr id="25" name="Left-Up Arrow 24"/>
          <p:cNvSpPr/>
          <p:nvPr/>
        </p:nvSpPr>
        <p:spPr bwMode="auto">
          <a:xfrm rot="16200000">
            <a:off x="11999515" y="15365732"/>
            <a:ext cx="1516868" cy="4809361"/>
          </a:xfrm>
          <a:prstGeom prst="lef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31" name="Left-Up Arrow 30"/>
          <p:cNvSpPr/>
          <p:nvPr/>
        </p:nvSpPr>
        <p:spPr bwMode="auto">
          <a:xfrm rot="10800000">
            <a:off x="4200026" y="17028392"/>
            <a:ext cx="2874011" cy="1320228"/>
          </a:xfrm>
          <a:prstGeom prst="lef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28" name="Rectangle 27"/>
          <p:cNvSpPr/>
          <p:nvPr/>
        </p:nvSpPr>
        <p:spPr bwMode="auto">
          <a:xfrm>
            <a:off x="1066800" y="21676234"/>
            <a:ext cx="7467599" cy="330953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4389438" rtl="0" eaLnBrk="1" fontAlgn="base" latinLnBrk="0" hangingPunct="1">
              <a:lnSpc>
                <a:spcPct val="100000"/>
              </a:lnSpc>
              <a:spcBef>
                <a:spcPct val="0"/>
              </a:spcBef>
              <a:spcAft>
                <a:spcPct val="0"/>
              </a:spcAft>
              <a:buClrTx/>
              <a:buSzTx/>
              <a:tabLst/>
            </a:pPr>
            <a:r>
              <a:rPr kumimoji="0" lang="en-US" sz="2800" b="1" i="0" u="none" strike="noStrike" cap="none" normalizeH="0" baseline="0" dirty="0" smtClean="0">
                <a:ln>
                  <a:noFill/>
                </a:ln>
                <a:solidFill>
                  <a:srgbClr val="C00000"/>
                </a:solidFill>
                <a:effectLst/>
                <a:latin typeface="Arial" charset="0"/>
              </a:rPr>
              <a:t>Typical Citizen Complaints</a:t>
            </a:r>
            <a:r>
              <a:rPr kumimoji="0" lang="en-US" sz="2800" b="1" i="0" u="none" strike="noStrike" cap="none" normalizeH="0" dirty="0" smtClean="0">
                <a:ln>
                  <a:noFill/>
                </a:ln>
                <a:solidFill>
                  <a:srgbClr val="C00000"/>
                </a:solidFill>
                <a:effectLst/>
                <a:latin typeface="Arial" charset="0"/>
              </a:rPr>
              <a:t> :</a:t>
            </a:r>
          </a:p>
          <a:p>
            <a:pPr marR="0" algn="l" defTabSz="4389438" rtl="0" eaLnBrk="1" fontAlgn="base" latinLnBrk="0" hangingPunct="1">
              <a:lnSpc>
                <a:spcPct val="100000"/>
              </a:lnSpc>
              <a:spcBef>
                <a:spcPct val="0"/>
              </a:spcBef>
              <a:spcAft>
                <a:spcPct val="0"/>
              </a:spcAft>
              <a:buClrTx/>
              <a:buSzTx/>
              <a:tabLst/>
            </a:pPr>
            <a:endParaRPr kumimoji="0" lang="en-US" sz="2800" b="1" i="0" u="none" strike="noStrike" cap="none" normalizeH="0" dirty="0" smtClean="0">
              <a:ln>
                <a:noFill/>
              </a:ln>
              <a:solidFill>
                <a:schemeClr val="tx1"/>
              </a:solidFill>
              <a:effectLst/>
              <a:latin typeface="Arial" charset="0"/>
            </a:endParaRP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kumimoji="0" lang="en-US" sz="2200" b="0" i="0" u="none" strike="noStrike" cap="none" normalizeH="0" dirty="0" smtClean="0">
                <a:ln>
                  <a:noFill/>
                </a:ln>
                <a:solidFill>
                  <a:schemeClr val="tx1"/>
                </a:solidFill>
                <a:effectLst/>
                <a:latin typeface="Arial" charset="0"/>
              </a:rPr>
              <a:t>Electricity, </a:t>
            </a:r>
            <a:r>
              <a:rPr kumimoji="0" lang="en-US" sz="2200" b="0" i="0" u="none" strike="noStrike" cap="none" normalizeH="0" dirty="0" smtClean="0">
                <a:ln>
                  <a:noFill/>
                </a:ln>
                <a:solidFill>
                  <a:schemeClr val="tx1"/>
                </a:solidFill>
                <a:effectLst/>
                <a:latin typeface="Arial" charset="0"/>
              </a:rPr>
              <a:t>Water  &amp; Gas Supply</a:t>
            </a: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lang="en-US" dirty="0" smtClean="0"/>
              <a:t>Sanitation, Drainage Issues, Dustbin </a:t>
            </a:r>
            <a:r>
              <a:rPr lang="en-US" dirty="0" smtClean="0"/>
              <a:t>placement</a:t>
            </a: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kumimoji="0" lang="en-US" sz="2200" b="0" i="0" u="none" strike="noStrike" cap="none" normalizeH="0" dirty="0" smtClean="0">
                <a:ln>
                  <a:noFill/>
                </a:ln>
                <a:solidFill>
                  <a:schemeClr val="tx1"/>
                </a:solidFill>
                <a:effectLst/>
                <a:latin typeface="Arial" charset="0"/>
              </a:rPr>
              <a:t>Hooliganism, Drug Addiction, </a:t>
            </a:r>
            <a:r>
              <a:rPr kumimoji="0" lang="en-US" sz="2200" b="0" i="0" u="none" strike="noStrike" cap="none" normalizeH="0" dirty="0" smtClean="0">
                <a:ln>
                  <a:noFill/>
                </a:ln>
                <a:solidFill>
                  <a:schemeClr val="tx1"/>
                </a:solidFill>
                <a:effectLst/>
                <a:latin typeface="Arial" charset="0"/>
              </a:rPr>
              <a:t>Eve-Teasing</a:t>
            </a: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lang="en-US" dirty="0" smtClean="0"/>
              <a:t>Water, Air, Land and Sound pollution  </a:t>
            </a: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lang="en-US" dirty="0" smtClean="0"/>
              <a:t>Transport and Road problems</a:t>
            </a:r>
          </a:p>
          <a:p>
            <a:pPr marR="0" algn="l" defTabSz="4389438" rtl="0" eaLnBrk="1" fontAlgn="base" latinLnBrk="0" hangingPunct="1">
              <a:lnSpc>
                <a:spcPct val="100000"/>
              </a:lnSpc>
              <a:spcBef>
                <a:spcPct val="0"/>
              </a:spcBef>
              <a:spcAft>
                <a:spcPct val="0"/>
              </a:spcAft>
              <a:buClrTx/>
              <a:buSzTx/>
              <a:tabLst/>
            </a:pPr>
            <a:endParaRPr lang="en-US" dirty="0" smtClean="0"/>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endParaRPr kumimoji="0" lang="en-US" sz="2200" b="0" i="0" u="none" strike="noStrike" cap="none" normalizeH="0" dirty="0" smtClean="0">
              <a:ln>
                <a:noFill/>
              </a:ln>
              <a:solidFill>
                <a:schemeClr val="tx1"/>
              </a:solidFill>
              <a:effectLst/>
              <a:latin typeface="Arial" charset="0"/>
            </a:endParaRP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endParaRPr kumimoji="0" lang="en-US" sz="2200" b="0" i="0" u="none" strike="noStrike" cap="none" normalizeH="0" baseline="0" dirty="0" smtClean="0">
              <a:ln>
                <a:noFill/>
              </a:ln>
              <a:solidFill>
                <a:schemeClr val="tx1"/>
              </a:solidFill>
              <a:effectLst/>
              <a:latin typeface="Arial" charset="0"/>
            </a:endParaRPr>
          </a:p>
        </p:txBody>
      </p:sp>
      <p:sp>
        <p:nvSpPr>
          <p:cNvPr id="30" name="Rectangle 29"/>
          <p:cNvSpPr/>
          <p:nvPr/>
        </p:nvSpPr>
        <p:spPr bwMode="auto">
          <a:xfrm>
            <a:off x="1066800" y="25388403"/>
            <a:ext cx="7451910" cy="546610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4389438" rtl="0" eaLnBrk="1" fontAlgn="base" latinLnBrk="0" hangingPunct="1">
              <a:lnSpc>
                <a:spcPct val="100000"/>
              </a:lnSpc>
              <a:spcBef>
                <a:spcPct val="0"/>
              </a:spcBef>
              <a:spcAft>
                <a:spcPct val="0"/>
              </a:spcAft>
              <a:buClrTx/>
              <a:buSzTx/>
              <a:tabLst/>
            </a:pPr>
            <a:r>
              <a:rPr kumimoji="0" lang="en-US" sz="2800" b="1" i="0" u="none" strike="noStrike" cap="none" normalizeH="0" baseline="0" dirty="0" smtClean="0">
                <a:ln>
                  <a:noFill/>
                </a:ln>
                <a:solidFill>
                  <a:srgbClr val="C00000"/>
                </a:solidFill>
                <a:effectLst/>
                <a:latin typeface="Arial" charset="0"/>
              </a:rPr>
              <a:t>CSTMP Features:</a:t>
            </a:r>
          </a:p>
          <a:p>
            <a:pPr marR="0" algn="l" defTabSz="4389438" rtl="0" eaLnBrk="1" fontAlgn="base" latinLnBrk="0" hangingPunct="1">
              <a:lnSpc>
                <a:spcPct val="100000"/>
              </a:lnSpc>
              <a:spcBef>
                <a:spcPct val="0"/>
              </a:spcBef>
              <a:spcAft>
                <a:spcPct val="0"/>
              </a:spcAft>
              <a:buClrTx/>
              <a:buSzTx/>
              <a:tabLst/>
            </a:pPr>
            <a:endParaRPr kumimoji="0" lang="en-US" sz="2800" b="1" i="0" u="none" strike="noStrike" cap="none" normalizeH="0" baseline="0" dirty="0" smtClean="0">
              <a:ln>
                <a:noFill/>
              </a:ln>
              <a:solidFill>
                <a:schemeClr val="tx1"/>
              </a:solidFill>
              <a:effectLst/>
              <a:latin typeface="Arial" charset="0"/>
            </a:endParaRP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kumimoji="0" lang="en-US" sz="2200" b="0" i="0" u="none" strike="noStrike" cap="none" normalizeH="0" baseline="0" dirty="0" smtClean="0">
                <a:ln>
                  <a:noFill/>
                </a:ln>
                <a:solidFill>
                  <a:schemeClr val="tx1"/>
                </a:solidFill>
                <a:effectLst/>
                <a:latin typeface="Arial" charset="0"/>
              </a:rPr>
              <a:t>Authenticity of</a:t>
            </a:r>
            <a:r>
              <a:rPr kumimoji="0" lang="en-US" sz="2200" b="0" i="0" u="none" strike="noStrike" cap="none" normalizeH="0" dirty="0" smtClean="0">
                <a:ln>
                  <a:noFill/>
                </a:ln>
                <a:solidFill>
                  <a:schemeClr val="tx1"/>
                </a:solidFill>
                <a:effectLst/>
                <a:latin typeface="Arial" charset="0"/>
              </a:rPr>
              <a:t> </a:t>
            </a:r>
            <a:r>
              <a:rPr kumimoji="0" lang="en-US" sz="2200" b="0" i="0" u="none" strike="noStrike" cap="none" normalizeH="0" dirty="0" smtClean="0">
                <a:ln>
                  <a:noFill/>
                </a:ln>
                <a:solidFill>
                  <a:schemeClr val="tx1"/>
                </a:solidFill>
                <a:effectLst/>
                <a:latin typeface="Arial" charset="0"/>
              </a:rPr>
              <a:t>each </a:t>
            </a:r>
            <a:r>
              <a:rPr kumimoji="0" lang="en-US" sz="2200" b="0" i="0" u="none" strike="noStrike" cap="none" normalizeH="0" dirty="0" smtClean="0">
                <a:ln>
                  <a:noFill/>
                </a:ln>
                <a:solidFill>
                  <a:schemeClr val="tx1"/>
                </a:solidFill>
                <a:effectLst/>
                <a:latin typeface="Arial" charset="0"/>
              </a:rPr>
              <a:t>user will be ensured.</a:t>
            </a: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lang="en-US" baseline="0" dirty="0" smtClean="0"/>
              <a:t>Each complaint will have a complaint</a:t>
            </a:r>
            <a:r>
              <a:rPr lang="en-US" dirty="0" smtClean="0"/>
              <a:t> </a:t>
            </a:r>
            <a:r>
              <a:rPr lang="en-US" dirty="0" smtClean="0"/>
              <a:t>ID, </a:t>
            </a:r>
            <a:r>
              <a:rPr lang="en-US" dirty="0" smtClean="0"/>
              <a:t>so a user can complain again using his previous complaint ID in case of problem not resolved.</a:t>
            </a: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kumimoji="0" lang="en-US" sz="2200" b="0" i="0" u="none" strike="noStrike" cap="none" normalizeH="0" baseline="0" dirty="0" smtClean="0">
                <a:ln>
                  <a:noFill/>
                </a:ln>
                <a:solidFill>
                  <a:schemeClr val="tx1"/>
                </a:solidFill>
                <a:effectLst/>
                <a:latin typeface="Arial" charset="0"/>
              </a:rPr>
              <a:t>A central database has to</a:t>
            </a:r>
            <a:r>
              <a:rPr kumimoji="0" lang="en-US" sz="2200" b="0" i="0" u="none" strike="noStrike" cap="none" normalizeH="0" dirty="0" smtClean="0">
                <a:ln>
                  <a:noFill/>
                </a:ln>
                <a:solidFill>
                  <a:schemeClr val="tx1"/>
                </a:solidFill>
                <a:effectLst/>
                <a:latin typeface="Arial" charset="0"/>
              </a:rPr>
              <a:t> be maintained for receiving complaint, but each user can only submit his complaint to local government representatives.</a:t>
            </a: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lang="en-US" baseline="0" dirty="0" smtClean="0"/>
              <a:t>In case</a:t>
            </a:r>
            <a:r>
              <a:rPr lang="en-US" dirty="0" smtClean="0"/>
              <a:t> of false complaint a user will be banned for 3 to 6 months and won’t be able to submit a complaint.</a:t>
            </a: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kumimoji="0" lang="en-US" sz="2200" b="0" i="0" u="none" strike="noStrike" cap="none" normalizeH="0" baseline="0" dirty="0" smtClean="0">
                <a:ln>
                  <a:noFill/>
                </a:ln>
                <a:solidFill>
                  <a:schemeClr val="tx1"/>
                </a:solidFill>
                <a:effectLst/>
                <a:latin typeface="Arial" charset="0"/>
              </a:rPr>
              <a:t>Spot under privileged and problematic  areas </a:t>
            </a:r>
          </a:p>
        </p:txBody>
      </p:sp>
      <p:sp>
        <p:nvSpPr>
          <p:cNvPr id="2049" name="Rectangle 2048"/>
          <p:cNvSpPr/>
          <p:nvPr/>
        </p:nvSpPr>
        <p:spPr bwMode="auto">
          <a:xfrm>
            <a:off x="8839591" y="25417564"/>
            <a:ext cx="11002043" cy="334345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4389438" rtl="0" eaLnBrk="1" fontAlgn="base" latinLnBrk="0" hangingPunct="1">
              <a:lnSpc>
                <a:spcPct val="100000"/>
              </a:lnSpc>
              <a:spcBef>
                <a:spcPct val="0"/>
              </a:spcBef>
              <a:spcAft>
                <a:spcPct val="0"/>
              </a:spcAft>
              <a:buClrTx/>
              <a:buSzTx/>
              <a:tabLst/>
            </a:pPr>
            <a:r>
              <a:rPr kumimoji="0" lang="en-US" sz="2800" b="1" i="0" u="none" strike="noStrike" cap="none" normalizeH="0" baseline="0" dirty="0" smtClean="0">
                <a:ln>
                  <a:noFill/>
                </a:ln>
                <a:solidFill>
                  <a:srgbClr val="C00000"/>
                </a:solidFill>
                <a:effectLst/>
                <a:latin typeface="Arial" charset="0"/>
              </a:rPr>
              <a:t>Technological</a:t>
            </a:r>
            <a:r>
              <a:rPr kumimoji="0" lang="en-US" sz="2800" b="1" i="0" u="none" strike="noStrike" cap="none" normalizeH="0" dirty="0" smtClean="0">
                <a:ln>
                  <a:noFill/>
                </a:ln>
                <a:solidFill>
                  <a:srgbClr val="C00000"/>
                </a:solidFill>
                <a:effectLst/>
                <a:latin typeface="Arial" charset="0"/>
              </a:rPr>
              <a:t> </a:t>
            </a:r>
            <a:r>
              <a:rPr kumimoji="0" lang="en-US" sz="2800" b="1" i="0" u="none" strike="noStrike" cap="none" normalizeH="0" baseline="0" dirty="0" smtClean="0">
                <a:ln>
                  <a:noFill/>
                </a:ln>
                <a:solidFill>
                  <a:srgbClr val="C00000"/>
                </a:solidFill>
                <a:effectLst/>
                <a:latin typeface="Arial" charset="0"/>
              </a:rPr>
              <a:t>Challenges : </a:t>
            </a:r>
          </a:p>
          <a:p>
            <a:pPr marR="0" algn="l" defTabSz="4389438" rtl="0" eaLnBrk="1" fontAlgn="base" latinLnBrk="0" hangingPunct="1">
              <a:lnSpc>
                <a:spcPct val="100000"/>
              </a:lnSpc>
              <a:spcBef>
                <a:spcPct val="0"/>
              </a:spcBef>
              <a:spcAft>
                <a:spcPct val="0"/>
              </a:spcAft>
              <a:buClrTx/>
              <a:buSzTx/>
              <a:tabLst/>
            </a:pPr>
            <a:endParaRPr kumimoji="0" lang="en-US" sz="2200" b="0" i="0" u="none" strike="noStrike" cap="none" normalizeH="0" baseline="0" dirty="0" smtClean="0">
              <a:ln>
                <a:noFill/>
              </a:ln>
              <a:solidFill>
                <a:schemeClr val="tx1"/>
              </a:solidFill>
              <a:effectLst/>
              <a:latin typeface="Arial" charset="0"/>
            </a:endParaRP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kumimoji="0" lang="en-US" sz="2200" b="0" i="0" u="none" strike="noStrike" cap="none" normalizeH="0" baseline="0" dirty="0" smtClean="0">
                <a:ln>
                  <a:noFill/>
                </a:ln>
                <a:solidFill>
                  <a:schemeClr val="tx1"/>
                </a:solidFill>
                <a:effectLst/>
                <a:latin typeface="Arial" charset="0"/>
              </a:rPr>
              <a:t>Identifying</a:t>
            </a:r>
            <a:r>
              <a:rPr kumimoji="0" lang="en-US" sz="2200" b="0" i="0" u="none" strike="noStrike" cap="none" normalizeH="0" dirty="0" smtClean="0">
                <a:ln>
                  <a:noFill/>
                </a:ln>
                <a:solidFill>
                  <a:schemeClr val="tx1"/>
                </a:solidFill>
                <a:effectLst/>
                <a:latin typeface="Arial" charset="0"/>
              </a:rPr>
              <a:t> a user by his National Identity Card Number</a:t>
            </a: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lang="en-US" dirty="0" smtClean="0"/>
              <a:t>Keeping Track of user complaint request</a:t>
            </a: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lang="en-US" dirty="0" smtClean="0"/>
              <a:t>Processing huge amount of user requests simultaneously</a:t>
            </a: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lang="en-US" dirty="0" smtClean="0"/>
              <a:t>Ensuring user authenticity and prevent spamming</a:t>
            </a: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kumimoji="0" lang="en-US" sz="2200" b="0" i="0" u="none" strike="noStrike" cap="none" normalizeH="0" baseline="0" dirty="0" smtClean="0">
                <a:ln>
                  <a:noFill/>
                </a:ln>
                <a:solidFill>
                  <a:schemeClr val="tx1"/>
                </a:solidFill>
                <a:effectLst/>
                <a:latin typeface="Arial" charset="0"/>
              </a:rPr>
              <a:t>Keeping</a:t>
            </a:r>
            <a:r>
              <a:rPr kumimoji="0" lang="en-US" sz="2200" b="0" i="0" u="none" strike="noStrike" cap="none" normalizeH="0" dirty="0" smtClean="0">
                <a:ln>
                  <a:noFill/>
                </a:ln>
                <a:solidFill>
                  <a:schemeClr val="tx1"/>
                </a:solidFill>
                <a:effectLst/>
                <a:latin typeface="Arial" charset="0"/>
              </a:rPr>
              <a:t> user privacy</a:t>
            </a: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lang="en-US" baseline="0" dirty="0" smtClean="0"/>
              <a:t>Analyzing and Processing user data to identifying most affected areas of the country and</a:t>
            </a:r>
            <a:r>
              <a:rPr lang="en-US" dirty="0" smtClean="0"/>
              <a:t> generating a report based on that</a:t>
            </a:r>
            <a:endParaRPr kumimoji="0" lang="en-US" sz="2200" b="0" i="0" u="none" strike="noStrike" cap="none" normalizeH="0" baseline="0" dirty="0" smtClean="0">
              <a:ln>
                <a:noFill/>
              </a:ln>
              <a:solidFill>
                <a:schemeClr val="tx1"/>
              </a:solidFill>
              <a:effectLst/>
              <a:latin typeface="Arial" charset="0"/>
            </a:endParaRPr>
          </a:p>
        </p:txBody>
      </p:sp>
      <p:sp>
        <p:nvSpPr>
          <p:cNvPr id="2054" name="Rectangle 2053"/>
          <p:cNvSpPr/>
          <p:nvPr/>
        </p:nvSpPr>
        <p:spPr bwMode="auto">
          <a:xfrm>
            <a:off x="8866981" y="29302553"/>
            <a:ext cx="10974653" cy="151920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accent2"/>
              </a:solidFill>
              <a:effectLst/>
              <a:latin typeface="Arial" charset="0"/>
            </a:endParaRPr>
          </a:p>
        </p:txBody>
      </p:sp>
      <p:sp>
        <p:nvSpPr>
          <p:cNvPr id="2055" name="TextBox 2054"/>
          <p:cNvSpPr txBox="1"/>
          <p:nvPr/>
        </p:nvSpPr>
        <p:spPr>
          <a:xfrm>
            <a:off x="8866981" y="29416741"/>
            <a:ext cx="10974653" cy="1200330"/>
          </a:xfrm>
          <a:prstGeom prst="rect">
            <a:avLst/>
          </a:prstGeom>
          <a:noFill/>
        </p:spPr>
        <p:txBody>
          <a:bodyPr wrap="square" rtlCol="0">
            <a:spAutoFit/>
          </a:bodyPr>
          <a:lstStyle/>
          <a:p>
            <a:r>
              <a:rPr lang="en-US" sz="1800" dirty="0" smtClean="0">
                <a:solidFill>
                  <a:srgbClr val="C00000"/>
                </a:solidFill>
              </a:rPr>
              <a:t>REFERENCES</a:t>
            </a:r>
          </a:p>
          <a:p>
            <a:pPr marL="342900" indent="-342900">
              <a:buFont typeface="Wingdings" pitchFamily="2" charset="2"/>
              <a:buChar char="Ø"/>
            </a:pPr>
            <a:r>
              <a:rPr lang="en-US" sz="1800" dirty="0" smtClean="0"/>
              <a:t>Bangladesh Telecommunication Regulatory Commission www.btrc.gov.bd</a:t>
            </a:r>
          </a:p>
          <a:p>
            <a:pPr marL="342900" indent="-342900">
              <a:buFont typeface="Wingdings" pitchFamily="2" charset="2"/>
              <a:buChar char="Ø"/>
            </a:pPr>
            <a:r>
              <a:rPr lang="en-US" sz="1800" dirty="0" smtClean="0"/>
              <a:t>Bangladesh Bureau of Statistics </a:t>
            </a:r>
            <a:r>
              <a:rPr lang="en-US" sz="1800" i="1" dirty="0" smtClean="0"/>
              <a:t>www.bbs.gov.</a:t>
            </a:r>
            <a:r>
              <a:rPr lang="en-US" sz="1800" b="1" i="1" dirty="0" smtClean="0"/>
              <a:t>bd</a:t>
            </a:r>
            <a:r>
              <a:rPr lang="en-US" sz="1800" i="1" dirty="0" smtClean="0"/>
              <a:t>/</a:t>
            </a:r>
            <a:endParaRPr lang="en-US" sz="1800" dirty="0" smtClean="0"/>
          </a:p>
          <a:p>
            <a:endParaRPr lang="en-US" sz="1800" dirty="0"/>
          </a:p>
        </p:txBody>
      </p:sp>
      <p:pic>
        <p:nvPicPr>
          <p:cNvPr id="2058" name="Picture 205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92189" y="4315140"/>
            <a:ext cx="2515301" cy="1771192"/>
          </a:xfrm>
          <a:prstGeom prst="rect">
            <a:avLst/>
          </a:prstGeom>
        </p:spPr>
      </p:pic>
      <p:sp>
        <p:nvSpPr>
          <p:cNvPr id="2061" name="Rectangle 2060"/>
          <p:cNvSpPr/>
          <p:nvPr/>
        </p:nvSpPr>
        <p:spPr bwMode="auto">
          <a:xfrm>
            <a:off x="1955913" y="18588830"/>
            <a:ext cx="5049703" cy="208675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2062" name="Rectangle 2061"/>
          <p:cNvSpPr/>
          <p:nvPr/>
        </p:nvSpPr>
        <p:spPr bwMode="auto">
          <a:xfrm>
            <a:off x="7131805" y="4148858"/>
            <a:ext cx="5991893" cy="210375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2" name="TextBox 1"/>
          <p:cNvSpPr txBox="1"/>
          <p:nvPr/>
        </p:nvSpPr>
        <p:spPr>
          <a:xfrm>
            <a:off x="7486652" y="15760793"/>
            <a:ext cx="3978016" cy="707886"/>
          </a:xfrm>
          <a:prstGeom prst="rect">
            <a:avLst/>
          </a:prstGeom>
          <a:noFill/>
        </p:spPr>
        <p:txBody>
          <a:bodyPr wrap="square" rtlCol="0">
            <a:spAutoFit/>
          </a:bodyPr>
          <a:lstStyle/>
          <a:p>
            <a:r>
              <a:rPr lang="en-US" sz="4000" b="1" dirty="0" smtClean="0">
                <a:solidFill>
                  <a:srgbClr val="C00000"/>
                </a:solidFill>
              </a:rPr>
              <a:t>Architecture</a:t>
            </a:r>
            <a:r>
              <a:rPr lang="en-US" b="1" dirty="0" smtClean="0">
                <a:solidFill>
                  <a:srgbClr val="C00000"/>
                </a:solidFill>
              </a:rPr>
              <a:t> </a:t>
            </a:r>
            <a:endParaRPr lang="en-US" b="1" dirty="0">
              <a:solidFill>
                <a:srgbClr val="C00000"/>
              </a:solidFill>
            </a:endParaRPr>
          </a:p>
        </p:txBody>
      </p:sp>
      <p:sp>
        <p:nvSpPr>
          <p:cNvPr id="8" name="Down Arrow 7"/>
          <p:cNvSpPr/>
          <p:nvPr/>
        </p:nvSpPr>
        <p:spPr bwMode="auto">
          <a:xfrm rot="2664769">
            <a:off x="8462504" y="9111556"/>
            <a:ext cx="754175" cy="120645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37" name="Down Arrow 36"/>
          <p:cNvSpPr/>
          <p:nvPr/>
        </p:nvSpPr>
        <p:spPr bwMode="auto">
          <a:xfrm rot="19204636">
            <a:off x="11303614" y="9129584"/>
            <a:ext cx="754175" cy="120645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40" name="Rectangle 39"/>
          <p:cNvSpPr/>
          <p:nvPr/>
        </p:nvSpPr>
        <p:spPr bwMode="auto">
          <a:xfrm>
            <a:off x="8839591" y="21676234"/>
            <a:ext cx="11002043" cy="330953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4389438" rtl="0" eaLnBrk="1" fontAlgn="base" latinLnBrk="0" hangingPunct="1">
              <a:lnSpc>
                <a:spcPct val="100000"/>
              </a:lnSpc>
              <a:spcBef>
                <a:spcPct val="0"/>
              </a:spcBef>
              <a:spcAft>
                <a:spcPct val="0"/>
              </a:spcAft>
              <a:buClrTx/>
              <a:buSzTx/>
              <a:tabLst/>
            </a:pPr>
            <a:r>
              <a:rPr lang="en-US" sz="2800" b="1" dirty="0" smtClean="0">
                <a:solidFill>
                  <a:srgbClr val="C00000"/>
                </a:solidFill>
              </a:rPr>
              <a:t>Necessary Tools</a:t>
            </a:r>
            <a:r>
              <a:rPr kumimoji="0" lang="en-US" sz="2800" b="1" i="0" u="none" strike="noStrike" cap="none" normalizeH="0" dirty="0" smtClean="0">
                <a:ln>
                  <a:noFill/>
                </a:ln>
                <a:solidFill>
                  <a:srgbClr val="C00000"/>
                </a:solidFill>
                <a:effectLst/>
              </a:rPr>
              <a:t> :</a:t>
            </a:r>
          </a:p>
          <a:p>
            <a:pPr marR="0" algn="l" defTabSz="4389438" rtl="0" eaLnBrk="1" fontAlgn="base" latinLnBrk="0" hangingPunct="1">
              <a:lnSpc>
                <a:spcPct val="100000"/>
              </a:lnSpc>
              <a:spcBef>
                <a:spcPct val="0"/>
              </a:spcBef>
              <a:spcAft>
                <a:spcPct val="0"/>
              </a:spcAft>
              <a:buClrTx/>
              <a:buSzTx/>
              <a:tabLst/>
            </a:pPr>
            <a:endParaRPr kumimoji="0" lang="en-US" sz="2800" b="1" i="0" u="none" strike="noStrike" cap="none" normalizeH="0" dirty="0" smtClean="0">
              <a:ln>
                <a:noFill/>
              </a:ln>
              <a:solidFill>
                <a:schemeClr val="tx1"/>
              </a:solidFill>
              <a:effectLst/>
              <a:latin typeface="Arial" charset="0"/>
            </a:endParaRP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lang="en-US" dirty="0" smtClean="0"/>
              <a:t>PHP/ Python Server</a:t>
            </a:r>
            <a:endParaRPr kumimoji="0" lang="en-US" sz="2200" b="0" i="0" u="none" strike="noStrike" cap="none" normalizeH="0" dirty="0" smtClean="0">
              <a:ln>
                <a:noFill/>
              </a:ln>
              <a:solidFill>
                <a:schemeClr val="tx1"/>
              </a:solidFill>
              <a:effectLst/>
              <a:latin typeface="Arial" charset="0"/>
            </a:endParaRP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lang="en-US" dirty="0" smtClean="0"/>
              <a:t>MySQL Database</a:t>
            </a: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lang="en-US" dirty="0" smtClean="0"/>
              <a:t>Android, </a:t>
            </a:r>
            <a:r>
              <a:rPr lang="en-US" dirty="0" err="1" smtClean="0"/>
              <a:t>iOS</a:t>
            </a:r>
            <a:endParaRPr kumimoji="0" lang="en-US" sz="2200" b="0" i="0" u="none" strike="noStrike" cap="none" normalizeH="0" dirty="0" smtClean="0">
              <a:ln>
                <a:noFill/>
              </a:ln>
              <a:solidFill>
                <a:schemeClr val="tx1"/>
              </a:solidFill>
              <a:effectLst/>
              <a:latin typeface="Arial" charset="0"/>
            </a:endParaRP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r>
              <a:rPr lang="en-US" dirty="0" smtClean="0"/>
              <a:t>HTML5, CSS, Angular JS  </a:t>
            </a:r>
          </a:p>
          <a:p>
            <a:pPr marR="0" algn="l" defTabSz="4389438" rtl="0" eaLnBrk="1" fontAlgn="base" latinLnBrk="0" hangingPunct="1">
              <a:lnSpc>
                <a:spcPct val="100000"/>
              </a:lnSpc>
              <a:spcBef>
                <a:spcPct val="0"/>
              </a:spcBef>
              <a:spcAft>
                <a:spcPct val="0"/>
              </a:spcAft>
              <a:buClrTx/>
              <a:buSzTx/>
              <a:tabLst/>
            </a:pPr>
            <a:endParaRPr lang="en-US" dirty="0" smtClean="0"/>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endParaRPr kumimoji="0" lang="en-US" sz="2200" b="0" i="0" u="none" strike="noStrike" cap="none" normalizeH="0" dirty="0" smtClean="0">
              <a:ln>
                <a:noFill/>
              </a:ln>
              <a:solidFill>
                <a:schemeClr val="tx1"/>
              </a:solidFill>
              <a:effectLst/>
              <a:latin typeface="Arial" charset="0"/>
            </a:endParaRPr>
          </a:p>
          <a:p>
            <a:pPr marL="342900" marR="0" indent="-342900" algn="l" defTabSz="4389438" rtl="0" eaLnBrk="1" fontAlgn="base" latinLnBrk="0" hangingPunct="1">
              <a:lnSpc>
                <a:spcPct val="100000"/>
              </a:lnSpc>
              <a:spcBef>
                <a:spcPct val="0"/>
              </a:spcBef>
              <a:spcAft>
                <a:spcPct val="0"/>
              </a:spcAft>
              <a:buClrTx/>
              <a:buSzTx/>
              <a:buFont typeface="Wingdings" pitchFamily="2" charset="2"/>
              <a:buChar char="Ø"/>
              <a:tabLst/>
            </a:pPr>
            <a:endParaRPr kumimoji="0" lang="en-US" sz="22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812799" y="4148858"/>
            <a:ext cx="6222319" cy="487933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22" name="Rectangle 21"/>
          <p:cNvSpPr/>
          <p:nvPr/>
        </p:nvSpPr>
        <p:spPr bwMode="auto">
          <a:xfrm>
            <a:off x="13283724" y="4124909"/>
            <a:ext cx="6132825" cy="301274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23" name="Rectangle 22"/>
          <p:cNvSpPr/>
          <p:nvPr/>
        </p:nvSpPr>
        <p:spPr bwMode="auto">
          <a:xfrm>
            <a:off x="13283723" y="7188474"/>
            <a:ext cx="6132825" cy="293381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26" name="TextBox 25"/>
          <p:cNvSpPr txBox="1"/>
          <p:nvPr/>
        </p:nvSpPr>
        <p:spPr>
          <a:xfrm>
            <a:off x="812799" y="4104749"/>
            <a:ext cx="6319006" cy="5324535"/>
          </a:xfrm>
          <a:prstGeom prst="rect">
            <a:avLst/>
          </a:prstGeom>
          <a:noFill/>
        </p:spPr>
        <p:txBody>
          <a:bodyPr wrap="square" rtlCol="0">
            <a:spAutoFit/>
          </a:bodyPr>
          <a:lstStyle/>
          <a:p>
            <a:r>
              <a:rPr lang="en-US" sz="3200" b="1" dirty="0">
                <a:solidFill>
                  <a:srgbClr val="C00000"/>
                </a:solidFill>
              </a:rPr>
              <a:t>Introduction:</a:t>
            </a:r>
          </a:p>
          <a:p>
            <a:r>
              <a:rPr lang="en-US" dirty="0"/>
              <a:t>m-Government refers to collection of services as the strategic use of government services and applications which are only possible using cellular/mobile telephones, laptop computers, personal digital assistants (PDAs) and wireless internet infrastructure.</a:t>
            </a:r>
          </a:p>
          <a:p>
            <a:r>
              <a:rPr lang="en-US" dirty="0"/>
              <a:t> </a:t>
            </a:r>
          </a:p>
          <a:p>
            <a:r>
              <a:rPr lang="en-US" dirty="0"/>
              <a:t>After introducing the challenges and failures of ﬁrst generation e-government due to infrastructure, strategy and access  and the rhetoric of the next generation of e-government efforts, m-Government is more potential and interactive. </a:t>
            </a:r>
          </a:p>
          <a:p>
            <a:endParaRPr lang="en-US" dirty="0"/>
          </a:p>
        </p:txBody>
      </p:sp>
      <p:sp>
        <p:nvSpPr>
          <p:cNvPr id="29" name="TextBox 28"/>
          <p:cNvSpPr txBox="1"/>
          <p:nvPr/>
        </p:nvSpPr>
        <p:spPr>
          <a:xfrm>
            <a:off x="13330706" y="4148858"/>
            <a:ext cx="6028711" cy="6155531"/>
          </a:xfrm>
          <a:prstGeom prst="rect">
            <a:avLst/>
          </a:prstGeom>
          <a:noFill/>
        </p:spPr>
        <p:txBody>
          <a:bodyPr wrap="square" rtlCol="0">
            <a:spAutoFit/>
          </a:bodyPr>
          <a:lstStyle/>
          <a:p>
            <a:r>
              <a:rPr lang="en-US" sz="3200" dirty="0">
                <a:solidFill>
                  <a:srgbClr val="C00000"/>
                </a:solidFill>
              </a:rPr>
              <a:t>Motivation:</a:t>
            </a:r>
          </a:p>
          <a:p>
            <a:r>
              <a:rPr lang="en-US" dirty="0"/>
              <a:t>Although Mobile Phone Subscribers are in high </a:t>
            </a:r>
            <a:r>
              <a:rPr lang="en-US" dirty="0" smtClean="0"/>
              <a:t>percentage, no </a:t>
            </a:r>
            <a:r>
              <a:rPr lang="en-US" dirty="0"/>
              <a:t>significant steps have been taken for providing citizen centered services through mobile phone. It is the media through which </a:t>
            </a:r>
            <a:r>
              <a:rPr lang="en-US" dirty="0" smtClean="0"/>
              <a:t>the </a:t>
            </a:r>
            <a:r>
              <a:rPr lang="en-US" dirty="0"/>
              <a:t>government can reach the citizens and citizens can take benefit of government services. </a:t>
            </a:r>
          </a:p>
          <a:p>
            <a:endParaRPr lang="en-US" dirty="0"/>
          </a:p>
          <a:p>
            <a:r>
              <a:rPr lang="en-US" sz="3200" dirty="0">
                <a:solidFill>
                  <a:srgbClr val="C00000"/>
                </a:solidFill>
              </a:rPr>
              <a:t>Problem Definition:</a:t>
            </a:r>
          </a:p>
          <a:p>
            <a:r>
              <a:rPr lang="en-US" dirty="0"/>
              <a:t>We are trying to propose a m-Government service where citizens can communicate with the local government corresponding to only his area so that he doesn’t have to go through tedious processes to submit even the trivial request.</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Median</Template>
  <TotalTime>2638</TotalTime>
  <Words>424</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Helvetica</vt:lpstr>
      <vt:lpstr>Tahoma</vt:lpstr>
      <vt:lpstr>Wingdings</vt:lpstr>
      <vt:lpstr>Default Design</vt:lpstr>
      <vt:lpstr>PowerPoint Presentation</vt:lpstr>
    </vt:vector>
  </TitlesOfParts>
  <Company>CSE, BUET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Popel</dc:creator>
  <cp:lastModifiedBy>aaa</cp:lastModifiedBy>
  <cp:revision>124</cp:revision>
  <dcterms:created xsi:type="dcterms:W3CDTF">2008-05-03T03:01:56Z</dcterms:created>
  <dcterms:modified xsi:type="dcterms:W3CDTF">2015-03-25T15:03:55Z</dcterms:modified>
</cp:coreProperties>
</file>