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945600" cy="32918400"/>
  <p:notesSz cx="7004050" cy="9283700"/>
  <p:defaultTextStyle>
    <a:defPPr>
      <a:defRPr lang="en-US"/>
    </a:defPPr>
    <a:lvl1pPr algn="l" rtl="0" fontAlgn="base">
      <a:spcBef>
        <a:spcPct val="0"/>
      </a:spcBef>
      <a:spcAft>
        <a:spcPct val="0"/>
      </a:spcAft>
      <a:defRPr sz="22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2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2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2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200" kern="1200">
        <a:solidFill>
          <a:schemeClr val="tx1"/>
        </a:solidFill>
        <a:latin typeface="Arial" panose="020B0604020202020204" pitchFamily="34" charset="0"/>
        <a:ea typeface="+mn-ea"/>
        <a:cs typeface="+mn-cs"/>
      </a:defRPr>
    </a:lvl5pPr>
    <a:lvl6pPr marL="2286000" algn="l" defTabSz="914400" rtl="0" eaLnBrk="1" latinLnBrk="0" hangingPunct="1">
      <a:defRPr sz="2200" kern="1200">
        <a:solidFill>
          <a:schemeClr val="tx1"/>
        </a:solidFill>
        <a:latin typeface="Arial" panose="020B0604020202020204" pitchFamily="34" charset="0"/>
        <a:ea typeface="+mn-ea"/>
        <a:cs typeface="+mn-cs"/>
      </a:defRPr>
    </a:lvl6pPr>
    <a:lvl7pPr marL="2743200" algn="l" defTabSz="914400" rtl="0" eaLnBrk="1" latinLnBrk="0" hangingPunct="1">
      <a:defRPr sz="2200" kern="1200">
        <a:solidFill>
          <a:schemeClr val="tx1"/>
        </a:solidFill>
        <a:latin typeface="Arial" panose="020B0604020202020204" pitchFamily="34" charset="0"/>
        <a:ea typeface="+mn-ea"/>
        <a:cs typeface="+mn-cs"/>
      </a:defRPr>
    </a:lvl7pPr>
    <a:lvl8pPr marL="3200400" algn="l" defTabSz="914400" rtl="0" eaLnBrk="1" latinLnBrk="0" hangingPunct="1">
      <a:defRPr sz="2200" kern="1200">
        <a:solidFill>
          <a:schemeClr val="tx1"/>
        </a:solidFill>
        <a:latin typeface="Arial" panose="020B0604020202020204" pitchFamily="34" charset="0"/>
        <a:ea typeface="+mn-ea"/>
        <a:cs typeface="+mn-cs"/>
      </a:defRPr>
    </a:lvl8pPr>
    <a:lvl9pPr marL="3657600" algn="l" defTabSz="914400" rtl="0" eaLnBrk="1" latinLnBrk="0" hangingPunct="1">
      <a:defRPr sz="2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FF9999"/>
    <a:srgbClr val="FCD9C4"/>
    <a:srgbClr val="FFCCFF"/>
    <a:srgbClr val="800000"/>
    <a:srgbClr val="A50021"/>
    <a:srgbClr val="FFFF99"/>
    <a:srgbClr val="FF9966"/>
    <a:srgbClr val="99CCFF"/>
    <a:srgbClr val="00808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4075" autoAdjust="0"/>
    <p:restoredTop sz="94728" autoAdjust="0"/>
  </p:normalViewPr>
  <p:slideViewPr>
    <p:cSldViewPr>
      <p:cViewPr>
        <p:scale>
          <a:sx n="50" d="100"/>
          <a:sy n="50" d="100"/>
        </p:scale>
        <p:origin x="-384" y="4062"/>
      </p:cViewPr>
      <p:guideLst>
        <p:guide orient="horz" pos="10368"/>
        <p:guide pos="6912"/>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709" y="10225088"/>
            <a:ext cx="18654183" cy="7058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3291417" y="18654713"/>
            <a:ext cx="15362767" cy="84105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 xmlns:p14="http://schemas.microsoft.com/office/powerpoint/2010/main" val="3563514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97492" y="7681913"/>
            <a:ext cx="19750617" cy="2172414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44904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0984" y="1319213"/>
            <a:ext cx="4937125" cy="2808684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7493" y="1319213"/>
            <a:ext cx="14711891" cy="2808684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747671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097492" y="7681913"/>
            <a:ext cx="19750617" cy="217241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025938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52645"/>
            <a:ext cx="18654183" cy="6538913"/>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1" y="13951745"/>
            <a:ext cx="18654183"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313844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097492" y="7681913"/>
            <a:ext cx="9824508" cy="2172414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23600" y="7681913"/>
            <a:ext cx="9824509" cy="2172414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003158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492" y="7367588"/>
            <a:ext cx="9696450" cy="307181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492" y="10439400"/>
            <a:ext cx="9696450" cy="1896665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8484" y="7367588"/>
            <a:ext cx="9699625" cy="307181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1148484" y="10439400"/>
            <a:ext cx="9699625" cy="1896665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40719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a:lstStyle/>
          <a:p>
            <a:r>
              <a:rPr lang="en-US" smtClean="0"/>
              <a:t>Click to edit Master title style</a:t>
            </a:r>
            <a:endParaRPr lang="en-US"/>
          </a:p>
        </p:txBody>
      </p:sp>
    </p:spTree>
    <p:extLst>
      <p:ext uri="{BB962C8B-B14F-4D97-AF65-F5344CB8AC3E}">
        <p14:creationId xmlns="" xmlns:p14="http://schemas.microsoft.com/office/powerpoint/2010/main" val="5818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12866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492" y="1309688"/>
            <a:ext cx="7219950" cy="557927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8579909" y="1309688"/>
            <a:ext cx="12268200" cy="2809637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7492" y="6888957"/>
            <a:ext cx="721995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224353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067" y="23043358"/>
            <a:ext cx="13167783" cy="271938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301067" y="2940845"/>
            <a:ext cx="13167783" cy="1975246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4301067" y="25762745"/>
            <a:ext cx="13167783" cy="386476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21471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userDrawn="1"/>
        </p:nvSpPr>
        <p:spPr bwMode="auto">
          <a:xfrm>
            <a:off x="3656013" y="0"/>
            <a:ext cx="18281650" cy="3657600"/>
          </a:xfrm>
          <a:prstGeom prst="rect">
            <a:avLst/>
          </a:prstGeom>
          <a:solidFill>
            <a:srgbClr val="800000"/>
          </a:solidFill>
          <a:ln w="9525">
            <a:noFill/>
            <a:miter lim="800000"/>
            <a:headEnd/>
            <a:tailEnd/>
          </a:ln>
          <a:effectLst/>
        </p:spPr>
        <p:txBody>
          <a:bodyPr wrap="none" lIns="457200" tIns="457200" rIns="457200" bIns="457200"/>
          <a:lstStyle/>
          <a:p>
            <a:pPr>
              <a:defRPr/>
            </a:pPr>
            <a:endParaRPr lang="en-US">
              <a:latin typeface="Arial" charset="0"/>
            </a:endParaRPr>
          </a:p>
        </p:txBody>
      </p:sp>
      <p:sp>
        <p:nvSpPr>
          <p:cNvPr id="1033" name="Rectangle 9"/>
          <p:cNvSpPr>
            <a:spLocks noChangeArrowheads="1"/>
          </p:cNvSpPr>
          <p:nvPr userDrawn="1"/>
        </p:nvSpPr>
        <p:spPr bwMode="auto">
          <a:xfrm>
            <a:off x="0" y="30937200"/>
            <a:ext cx="21945600" cy="1981200"/>
          </a:xfrm>
          <a:prstGeom prst="rect">
            <a:avLst/>
          </a:prstGeom>
          <a:solidFill>
            <a:schemeClr val="bg1">
              <a:lumMod val="95000"/>
            </a:schemeClr>
          </a:solidFill>
          <a:ln w="9525">
            <a:noFill/>
            <a:miter lim="800000"/>
            <a:headEnd/>
            <a:tailEnd/>
          </a:ln>
          <a:effectLst/>
        </p:spPr>
        <p:txBody>
          <a:bodyPr wrap="none" lIns="457200" tIns="457200" rIns="457200" bIns="457200"/>
          <a:lstStyle/>
          <a:p>
            <a:pPr>
              <a:defRPr/>
            </a:pPr>
            <a:endParaRPr lang="en-US" dirty="0">
              <a:latin typeface="Arial" charset="0"/>
            </a:endParaRPr>
          </a:p>
        </p:txBody>
      </p:sp>
      <p:sp>
        <p:nvSpPr>
          <p:cNvPr id="1036" name="Line 12"/>
          <p:cNvSpPr>
            <a:spLocks noChangeShapeType="1"/>
          </p:cNvSpPr>
          <p:nvPr userDrawn="1"/>
        </p:nvSpPr>
        <p:spPr bwMode="auto">
          <a:xfrm>
            <a:off x="0" y="3657600"/>
            <a:ext cx="21937663" cy="0"/>
          </a:xfrm>
          <a:prstGeom prst="line">
            <a:avLst/>
          </a:prstGeom>
          <a:noFill/>
          <a:ln w="76200">
            <a:solidFill>
              <a:schemeClr val="tx1"/>
            </a:solidFill>
            <a:round/>
            <a:headEnd/>
            <a:tailEnd/>
          </a:ln>
          <a:effectLst/>
        </p:spPr>
        <p:txBody>
          <a:bodyPr/>
          <a:lstStyle/>
          <a:p>
            <a:pPr>
              <a:defRPr/>
            </a:pPr>
            <a:endParaRPr lang="en-US">
              <a:latin typeface="Arial" charset="0"/>
            </a:endParaRPr>
          </a:p>
        </p:txBody>
      </p:sp>
      <p:sp>
        <p:nvSpPr>
          <p:cNvPr id="8" name="Line 12"/>
          <p:cNvSpPr>
            <a:spLocks noChangeShapeType="1"/>
          </p:cNvSpPr>
          <p:nvPr userDrawn="1"/>
        </p:nvSpPr>
        <p:spPr bwMode="auto">
          <a:xfrm flipH="1">
            <a:off x="3657600" y="0"/>
            <a:ext cx="0" cy="3657600"/>
          </a:xfrm>
          <a:prstGeom prst="line">
            <a:avLst/>
          </a:prstGeom>
          <a:noFill/>
          <a:ln w="76200">
            <a:solidFill>
              <a:schemeClr val="tx1"/>
            </a:solidFill>
            <a:round/>
            <a:headEnd/>
            <a:tailEnd/>
          </a:ln>
          <a:effectLst/>
        </p:spPr>
        <p:txBody>
          <a:bodyPr/>
          <a:lstStyle/>
          <a:p>
            <a:pPr>
              <a:defRPr/>
            </a:pPr>
            <a:endParaRPr lang="en-US">
              <a:latin typeface="Arial" charset="0"/>
            </a:endParaRPr>
          </a:p>
        </p:txBody>
      </p:sp>
      <p:sp>
        <p:nvSpPr>
          <p:cNvPr id="6" name="Frame 5"/>
          <p:cNvSpPr/>
          <p:nvPr userDrawn="1"/>
        </p:nvSpPr>
        <p:spPr bwMode="auto">
          <a:xfrm>
            <a:off x="0" y="0"/>
            <a:ext cx="21945600" cy="32994600"/>
          </a:xfrm>
          <a:prstGeom prst="frame">
            <a:avLst>
              <a:gd name="adj1" fmla="val 877"/>
            </a:avLst>
          </a:prstGeom>
          <a:solidFill>
            <a:schemeClr val="tx1"/>
          </a:solidFill>
          <a:ln w="9525" cap="flat" cmpd="sng" algn="ctr">
            <a:noFill/>
            <a:prstDash val="solid"/>
            <a:round/>
            <a:headEnd type="none" w="med" len="med"/>
            <a:tailEnd type="none" w="med" len="med"/>
          </a:ln>
          <a:effectLst/>
        </p:spPr>
        <p:txBody>
          <a:bodyPr/>
          <a:lstStyle/>
          <a:p>
            <a:pPr defTabSz="4389438">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charset="0"/>
        </a:defRPr>
      </a:lvl2pPr>
      <a:lvl3pPr algn="ctr" defTabSz="4389438" rtl="0" eaLnBrk="0" fontAlgn="base" hangingPunct="0">
        <a:spcBef>
          <a:spcPct val="0"/>
        </a:spcBef>
        <a:spcAft>
          <a:spcPct val="0"/>
        </a:spcAft>
        <a:defRPr sz="21100">
          <a:solidFill>
            <a:schemeClr val="tx2"/>
          </a:solidFill>
          <a:latin typeface="Arial" charset="0"/>
        </a:defRPr>
      </a:lvl3pPr>
      <a:lvl4pPr algn="ctr" defTabSz="4389438" rtl="0" eaLnBrk="0" fontAlgn="base" hangingPunct="0">
        <a:spcBef>
          <a:spcPct val="0"/>
        </a:spcBef>
        <a:spcAft>
          <a:spcPct val="0"/>
        </a:spcAft>
        <a:defRPr sz="21100">
          <a:solidFill>
            <a:schemeClr val="tx2"/>
          </a:solidFill>
          <a:latin typeface="Arial" charset="0"/>
        </a:defRPr>
      </a:lvl4pPr>
      <a:lvl5pPr algn="ctr" defTabSz="4389438" rtl="0" eaLnBrk="0" fontAlgn="base" hangingPunct="0">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22"/>
          <p:cNvSpPr txBox="1">
            <a:spLocks noChangeArrowheads="1"/>
          </p:cNvSpPr>
          <p:nvPr/>
        </p:nvSpPr>
        <p:spPr bwMode="auto">
          <a:xfrm>
            <a:off x="3656013" y="139700"/>
            <a:ext cx="18281650" cy="14157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2880" tIns="182880" rIns="182880" bIns="182880">
            <a:spAutoFit/>
          </a:bodyPr>
          <a:lstStyle>
            <a:lvl1pPr defTabSz="4389438" eaLnBrk="0" hangingPunct="0">
              <a:defRPr sz="2200">
                <a:solidFill>
                  <a:schemeClr val="tx1"/>
                </a:solidFill>
                <a:latin typeface="Arial" panose="020B0604020202020204" pitchFamily="34" charset="0"/>
              </a:defRPr>
            </a:lvl1pPr>
            <a:lvl2pPr marL="742950" indent="-285750" defTabSz="4389438" eaLnBrk="0" hangingPunct="0">
              <a:defRPr sz="2200">
                <a:solidFill>
                  <a:schemeClr val="tx1"/>
                </a:solidFill>
                <a:latin typeface="Arial" panose="020B0604020202020204" pitchFamily="34" charset="0"/>
              </a:defRPr>
            </a:lvl2pPr>
            <a:lvl3pPr marL="1143000" indent="-228600" defTabSz="4389438" eaLnBrk="0" hangingPunct="0">
              <a:defRPr sz="2200">
                <a:solidFill>
                  <a:schemeClr val="tx1"/>
                </a:solidFill>
                <a:latin typeface="Arial" panose="020B0604020202020204" pitchFamily="34" charset="0"/>
              </a:defRPr>
            </a:lvl3pPr>
            <a:lvl4pPr marL="1600200" indent="-228600" defTabSz="4389438" eaLnBrk="0" hangingPunct="0">
              <a:defRPr sz="2200">
                <a:solidFill>
                  <a:schemeClr val="tx1"/>
                </a:solidFill>
                <a:latin typeface="Arial" panose="020B0604020202020204" pitchFamily="34" charset="0"/>
              </a:defRPr>
            </a:lvl4pPr>
            <a:lvl5pPr marL="2057400" indent="-228600" defTabSz="4389438" eaLnBrk="0" hangingPunct="0">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6800" b="1" dirty="0" smtClean="0">
                <a:solidFill>
                  <a:srgbClr val="FFFF66"/>
                </a:solidFill>
                <a:latin typeface="Helvetica" pitchFamily="34" charset="0"/>
                <a:ea typeface="Tahoma" pitchFamily="34" charset="0"/>
                <a:cs typeface="Helvetica" pitchFamily="34" charset="0"/>
              </a:rPr>
              <a:t>Balanced </a:t>
            </a:r>
            <a:r>
              <a:rPr lang="en-US" sz="6800" b="1" i="1" dirty="0" smtClean="0">
                <a:solidFill>
                  <a:srgbClr val="FFFF66"/>
                </a:solidFill>
                <a:latin typeface="Helvetica" pitchFamily="34" charset="0"/>
                <a:ea typeface="Tahoma" pitchFamily="34" charset="0"/>
                <a:cs typeface="Helvetica" pitchFamily="34" charset="0"/>
              </a:rPr>
              <a:t>k</a:t>
            </a:r>
            <a:r>
              <a:rPr lang="en-US" sz="6800" b="1" dirty="0" smtClean="0">
                <a:solidFill>
                  <a:srgbClr val="FFFF66"/>
                </a:solidFill>
                <a:latin typeface="Helvetica" pitchFamily="34" charset="0"/>
                <a:ea typeface="Tahoma" pitchFamily="34" charset="0"/>
                <a:cs typeface="Helvetica" pitchFamily="34" charset="0"/>
              </a:rPr>
              <a:t>-Coverage in Visual Sensor Networks</a:t>
            </a:r>
            <a:endParaRPr lang="en-US" sz="6800" b="1" dirty="0">
              <a:solidFill>
                <a:srgbClr val="FFFF66"/>
              </a:solidFill>
              <a:latin typeface="Helvetica" panose="020B0604020202020204" pitchFamily="34" charset="0"/>
              <a:ea typeface="Tahoma" panose="020B0604030504040204" pitchFamily="34" charset="0"/>
              <a:cs typeface="Helvetica" panose="020B0604020202020204" pitchFamily="34" charset="0"/>
            </a:endParaRPr>
          </a:p>
        </p:txBody>
      </p:sp>
      <p:sp>
        <p:nvSpPr>
          <p:cNvPr id="2051" name="Text Box 123"/>
          <p:cNvSpPr txBox="1">
            <a:spLocks noChangeArrowheads="1"/>
          </p:cNvSpPr>
          <p:nvPr/>
        </p:nvSpPr>
        <p:spPr bwMode="auto">
          <a:xfrm>
            <a:off x="3648076" y="1981200"/>
            <a:ext cx="18289587"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57200" tIns="457200" rIns="457200" bIns="457200" anchor="ctr" anchorCtr="1"/>
          <a:lstStyle>
            <a:lvl1pPr defTabSz="4389438" eaLnBrk="0" hangingPunct="0">
              <a:defRPr sz="2200">
                <a:solidFill>
                  <a:schemeClr val="tx1"/>
                </a:solidFill>
                <a:latin typeface="Arial" panose="020B0604020202020204" pitchFamily="34" charset="0"/>
              </a:defRPr>
            </a:lvl1pPr>
            <a:lvl2pPr marL="742950" indent="-285750" defTabSz="4389438" eaLnBrk="0" hangingPunct="0">
              <a:defRPr sz="2200">
                <a:solidFill>
                  <a:schemeClr val="tx1"/>
                </a:solidFill>
                <a:latin typeface="Arial" panose="020B0604020202020204" pitchFamily="34" charset="0"/>
              </a:defRPr>
            </a:lvl2pPr>
            <a:lvl3pPr marL="1143000" indent="-228600" defTabSz="4389438" eaLnBrk="0" hangingPunct="0">
              <a:defRPr sz="2200">
                <a:solidFill>
                  <a:schemeClr val="tx1"/>
                </a:solidFill>
                <a:latin typeface="Arial" panose="020B0604020202020204" pitchFamily="34" charset="0"/>
              </a:defRPr>
            </a:lvl3pPr>
            <a:lvl4pPr marL="1600200" indent="-228600" defTabSz="4389438" eaLnBrk="0" hangingPunct="0">
              <a:defRPr sz="2200">
                <a:solidFill>
                  <a:schemeClr val="tx1"/>
                </a:solidFill>
                <a:latin typeface="Arial" panose="020B0604020202020204" pitchFamily="34" charset="0"/>
              </a:defRPr>
            </a:lvl4pPr>
            <a:lvl5pPr marL="2057400" indent="-228600" defTabSz="4389438" eaLnBrk="0" hangingPunct="0">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altLang="en-US" sz="4200" b="1" dirty="0" smtClean="0">
                <a:solidFill>
                  <a:srgbClr val="FFFF66"/>
                </a:solidFill>
                <a:latin typeface="Helvetica" pitchFamily="34" charset="0"/>
                <a:ea typeface="Tahoma" pitchFamily="34" charset="0"/>
                <a:cs typeface="Helvetica" pitchFamily="34" charset="0"/>
              </a:rPr>
              <a:t>Md. </a:t>
            </a:r>
            <a:r>
              <a:rPr lang="en-US" altLang="en-US" sz="4200" b="1" dirty="0" err="1" smtClean="0">
                <a:solidFill>
                  <a:srgbClr val="FFFF66"/>
                </a:solidFill>
                <a:latin typeface="Helvetica" pitchFamily="34" charset="0"/>
                <a:ea typeface="Tahoma" pitchFamily="34" charset="0"/>
                <a:cs typeface="Helvetica" pitchFamily="34" charset="0"/>
              </a:rPr>
              <a:t>Muntakim</a:t>
            </a:r>
            <a:r>
              <a:rPr lang="en-US" altLang="en-US" sz="4200" b="1" dirty="0" smtClean="0">
                <a:solidFill>
                  <a:srgbClr val="FFFF66"/>
                </a:solidFill>
                <a:latin typeface="Helvetica" pitchFamily="34" charset="0"/>
                <a:ea typeface="Tahoma" pitchFamily="34" charset="0"/>
                <a:cs typeface="Helvetica" pitchFamily="34" charset="0"/>
              </a:rPr>
              <a:t> </a:t>
            </a:r>
            <a:r>
              <a:rPr lang="en-US" altLang="en-US" sz="4200" b="1" dirty="0" err="1" smtClean="0">
                <a:solidFill>
                  <a:srgbClr val="FFFF66"/>
                </a:solidFill>
                <a:latin typeface="Helvetica" pitchFamily="34" charset="0"/>
                <a:ea typeface="Tahoma" pitchFamily="34" charset="0"/>
                <a:cs typeface="Helvetica" pitchFamily="34" charset="0"/>
              </a:rPr>
              <a:t>Sadik</a:t>
            </a:r>
            <a:r>
              <a:rPr lang="en-US" altLang="en-US" sz="4200" b="1" dirty="0" smtClean="0">
                <a:solidFill>
                  <a:srgbClr val="FFFF66"/>
                </a:solidFill>
                <a:latin typeface="Helvetica" pitchFamily="34" charset="0"/>
                <a:ea typeface="Tahoma" pitchFamily="34" charset="0"/>
                <a:cs typeface="Helvetica" pitchFamily="34" charset="0"/>
              </a:rPr>
              <a:t>, Sakib Md. Bin Malek</a:t>
            </a:r>
            <a:endParaRPr lang="en-US" altLang="en-US" sz="4200" b="1" dirty="0">
              <a:solidFill>
                <a:srgbClr val="FFFF66"/>
              </a:solidFill>
              <a:latin typeface="Helvetica" pitchFamily="34" charset="0"/>
              <a:ea typeface="Tahoma" pitchFamily="34" charset="0"/>
              <a:cs typeface="Helvetica" pitchFamily="34" charset="0"/>
            </a:endParaRPr>
          </a:p>
          <a:p>
            <a:pPr algn="ctr" eaLnBrk="1" hangingPunct="1"/>
            <a:r>
              <a:rPr lang="en-US" altLang="en-US" sz="3800" b="1" dirty="0">
                <a:solidFill>
                  <a:srgbClr val="FFFF66"/>
                </a:solidFill>
                <a:latin typeface="Helvetica" pitchFamily="34" charset="0"/>
                <a:ea typeface="Tahoma" pitchFamily="34" charset="0"/>
                <a:cs typeface="Helvetica" pitchFamily="34" charset="0"/>
              </a:rPr>
              <a:t>Email: </a:t>
            </a:r>
            <a:r>
              <a:rPr lang="en-US" altLang="en-US" sz="3800" b="1" dirty="0" smtClean="0">
                <a:solidFill>
                  <a:srgbClr val="FFFF66"/>
                </a:solidFill>
                <a:latin typeface="Helvetica" pitchFamily="34" charset="0"/>
                <a:ea typeface="Tahoma" pitchFamily="34" charset="0"/>
                <a:cs typeface="Helvetica" pitchFamily="34" charset="0"/>
              </a:rPr>
              <a:t>{0905003.mms, 0905039.smbm}@</a:t>
            </a:r>
            <a:r>
              <a:rPr lang="en-US" altLang="en-US" sz="3800" b="1" dirty="0" err="1" smtClean="0">
                <a:solidFill>
                  <a:srgbClr val="FFFF66"/>
                </a:solidFill>
                <a:latin typeface="Helvetica" pitchFamily="34" charset="0"/>
                <a:ea typeface="Tahoma" pitchFamily="34" charset="0"/>
                <a:cs typeface="Helvetica" pitchFamily="34" charset="0"/>
              </a:rPr>
              <a:t>ugrad.cse.buet.ac.bd</a:t>
            </a:r>
            <a:endParaRPr lang="en-US" altLang="en-US" sz="3800" b="1" dirty="0">
              <a:solidFill>
                <a:srgbClr val="FFFF66"/>
              </a:solidFill>
              <a:latin typeface="Helvetica" pitchFamily="34" charset="0"/>
              <a:ea typeface="Tahoma" pitchFamily="34" charset="0"/>
              <a:cs typeface="Helvetica" pitchFamily="34" charset="0"/>
            </a:endParaRPr>
          </a:p>
        </p:txBody>
      </p:sp>
      <p:pic>
        <p:nvPicPr>
          <p:cNvPr id="2052" name="Picture 170" descr="Buet Logo Big.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812800" y="800100"/>
            <a:ext cx="1925638" cy="192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3" name="Text Box 123"/>
          <p:cNvSpPr txBox="1">
            <a:spLocks noChangeArrowheads="1"/>
          </p:cNvSpPr>
          <p:nvPr/>
        </p:nvSpPr>
        <p:spPr bwMode="auto">
          <a:xfrm>
            <a:off x="0" y="31165800"/>
            <a:ext cx="21945600" cy="1522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57200" tIns="457200" rIns="457200" bIns="457200" anchor="ctr" anchorCtr="1"/>
          <a:lstStyle>
            <a:lvl1pPr defTabSz="4389438" eaLnBrk="0" hangingPunct="0">
              <a:defRPr sz="2200">
                <a:solidFill>
                  <a:schemeClr val="tx1"/>
                </a:solidFill>
                <a:latin typeface="Arial" panose="020B0604020202020204" pitchFamily="34" charset="0"/>
              </a:defRPr>
            </a:lvl1pPr>
            <a:lvl2pPr marL="742950" indent="-285750" defTabSz="4389438" eaLnBrk="0" hangingPunct="0">
              <a:defRPr sz="2200">
                <a:solidFill>
                  <a:schemeClr val="tx1"/>
                </a:solidFill>
                <a:latin typeface="Arial" panose="020B0604020202020204" pitchFamily="34" charset="0"/>
              </a:defRPr>
            </a:lvl2pPr>
            <a:lvl3pPr marL="1143000" indent="-228600" defTabSz="4389438" eaLnBrk="0" hangingPunct="0">
              <a:defRPr sz="2200">
                <a:solidFill>
                  <a:schemeClr val="tx1"/>
                </a:solidFill>
                <a:latin typeface="Arial" panose="020B0604020202020204" pitchFamily="34" charset="0"/>
              </a:defRPr>
            </a:lvl3pPr>
            <a:lvl4pPr marL="1600200" indent="-228600" defTabSz="4389438" eaLnBrk="0" hangingPunct="0">
              <a:defRPr sz="2200">
                <a:solidFill>
                  <a:schemeClr val="tx1"/>
                </a:solidFill>
                <a:latin typeface="Arial" panose="020B0604020202020204" pitchFamily="34" charset="0"/>
              </a:defRPr>
            </a:lvl4pPr>
            <a:lvl5pPr marL="2057400" indent="-228600" defTabSz="4389438" eaLnBrk="0" hangingPunct="0">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4400" b="1">
                <a:solidFill>
                  <a:srgbClr val="800000"/>
                </a:solidFill>
              </a:rPr>
              <a:t>Department of Computer Science and Engineering (CSE), BUET</a:t>
            </a:r>
          </a:p>
        </p:txBody>
      </p:sp>
      <p:sp>
        <p:nvSpPr>
          <p:cNvPr id="6" name="Rounded Rectangle 5"/>
          <p:cNvSpPr/>
          <p:nvPr/>
        </p:nvSpPr>
        <p:spPr bwMode="auto">
          <a:xfrm>
            <a:off x="381000" y="3886199"/>
            <a:ext cx="10439400" cy="4648201"/>
          </a:xfrm>
          <a:prstGeom prst="roundRect">
            <a:avLst>
              <a:gd name="adj" fmla="val 6667"/>
            </a:avLst>
          </a:prstGeom>
          <a:solidFill>
            <a:srgbClr val="FCD9C4"/>
          </a:solidFill>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just"/>
            <a:r>
              <a:rPr lang="en-US" sz="3400" b="1" dirty="0" smtClean="0">
                <a:latin typeface="Times New Roman" pitchFamily="18" charset="0"/>
                <a:cs typeface="Times New Roman" pitchFamily="18" charset="0"/>
              </a:rPr>
              <a:t>Problem Definition: </a:t>
            </a:r>
          </a:p>
          <a:p>
            <a:pPr marL="457200" indent="-457200">
              <a:buFont typeface="Wingdings" pitchFamily="2" charset="2"/>
              <a:buChar char="q"/>
            </a:pPr>
            <a:r>
              <a:rPr lang="en-US" sz="2700" dirty="0" smtClean="0">
                <a:latin typeface="Times New Roman" panose="02020603050405020304" pitchFamily="18" charset="0"/>
                <a:cs typeface="Times New Roman" panose="02020603050405020304" pitchFamily="18" charset="0"/>
              </a:rPr>
              <a:t>Directional sensors, like cameras, are used to cover targets for different purposes.</a:t>
            </a:r>
          </a:p>
          <a:p>
            <a:pPr marL="457200" indent="-457200">
              <a:buFont typeface="Wingdings" pitchFamily="2" charset="2"/>
              <a:buChar char="q"/>
            </a:pPr>
            <a:r>
              <a:rPr lang="en-US" sz="2700" dirty="0" smtClean="0">
                <a:latin typeface="Times New Roman" panose="02020603050405020304" pitchFamily="18" charset="0"/>
                <a:cs typeface="Times New Roman" panose="02020603050405020304" pitchFamily="18" charset="0"/>
              </a:rPr>
              <a:t>If a sensor becomes out of order, many targets may be left uncovered, therefore some level of fault tolerance is needed.</a:t>
            </a:r>
          </a:p>
          <a:p>
            <a:pPr marL="457200" indent="-457200">
              <a:buFont typeface="Wingdings" pitchFamily="2" charset="2"/>
              <a:buChar char="q"/>
            </a:pPr>
            <a:r>
              <a:rPr lang="en-US" sz="2700" dirty="0" smtClean="0">
                <a:latin typeface="Times New Roman" panose="02020603050405020304" pitchFamily="18" charset="0"/>
                <a:cs typeface="Times New Roman" panose="02020603050405020304" pitchFamily="18" charset="0"/>
              </a:rPr>
              <a:t>In </a:t>
            </a:r>
            <a:r>
              <a:rPr lang="en-US" sz="2700" i="1" dirty="0" smtClean="0">
                <a:latin typeface="Times New Roman" panose="02020603050405020304" pitchFamily="18" charset="0"/>
                <a:cs typeface="Times New Roman" panose="02020603050405020304" pitchFamily="18" charset="0"/>
              </a:rPr>
              <a:t>k-</a:t>
            </a:r>
            <a:r>
              <a:rPr lang="en-US" sz="2700" dirty="0" smtClean="0">
                <a:latin typeface="Times New Roman" panose="02020603050405020304" pitchFamily="18" charset="0"/>
                <a:cs typeface="Times New Roman" panose="02020603050405020304" pitchFamily="18" charset="0"/>
              </a:rPr>
              <a:t>coverage problem, each target are to be covered </a:t>
            </a:r>
            <a:r>
              <a:rPr lang="en-US" sz="2700" i="1" dirty="0" smtClean="0">
                <a:latin typeface="Times New Roman" panose="02020603050405020304" pitchFamily="18" charset="0"/>
                <a:cs typeface="Times New Roman" panose="02020603050405020304" pitchFamily="18" charset="0"/>
              </a:rPr>
              <a:t>k </a:t>
            </a:r>
            <a:r>
              <a:rPr lang="en-US" sz="2700" dirty="0" smtClean="0">
                <a:latin typeface="Times New Roman" panose="02020603050405020304" pitchFamily="18" charset="0"/>
                <a:cs typeface="Times New Roman" panose="02020603050405020304" pitchFamily="18" charset="0"/>
              </a:rPr>
              <a:t>times.</a:t>
            </a:r>
          </a:p>
          <a:p>
            <a:pPr marL="457200" indent="-457200">
              <a:buFont typeface="Wingdings" pitchFamily="2" charset="2"/>
              <a:buChar char="q"/>
            </a:pPr>
            <a:r>
              <a:rPr lang="en-US" sz="2700" dirty="0" smtClean="0">
                <a:latin typeface="Times New Roman" panose="02020603050405020304" pitchFamily="18" charset="0"/>
                <a:cs typeface="Times New Roman" panose="02020603050405020304" pitchFamily="18" charset="0"/>
              </a:rPr>
              <a:t>In an under provisioned or critically provisioned system, imbalance in coverage of targets can be problematic.</a:t>
            </a:r>
          </a:p>
          <a:p>
            <a:pPr marL="457200" indent="-457200">
              <a:buFont typeface="Wingdings" pitchFamily="2" charset="2"/>
              <a:buChar char="q"/>
            </a:pPr>
            <a:r>
              <a:rPr lang="en-US" sz="2700" dirty="0" smtClean="0">
                <a:latin typeface="Times New Roman" panose="02020603050405020304" pitchFamily="18" charset="0"/>
                <a:cs typeface="Times New Roman" panose="02020603050405020304" pitchFamily="18" charset="0"/>
              </a:rPr>
              <a:t>Our work focuses on how to devise a balanced </a:t>
            </a:r>
            <a:r>
              <a:rPr lang="en-US" sz="2700" i="1" dirty="0" smtClean="0">
                <a:latin typeface="Times New Roman" panose="02020603050405020304" pitchFamily="18" charset="0"/>
                <a:cs typeface="Times New Roman" panose="02020603050405020304" pitchFamily="18" charset="0"/>
              </a:rPr>
              <a:t>k-</a:t>
            </a:r>
            <a:r>
              <a:rPr lang="en-US" sz="2700" dirty="0" smtClean="0">
                <a:latin typeface="Times New Roman" panose="02020603050405020304" pitchFamily="18" charset="0"/>
                <a:cs typeface="Times New Roman" panose="02020603050405020304" pitchFamily="18" charset="0"/>
              </a:rPr>
              <a:t>coverage in such systems.</a:t>
            </a:r>
          </a:p>
        </p:txBody>
      </p:sp>
      <p:sp>
        <p:nvSpPr>
          <p:cNvPr id="10" name="Rounded Rectangle 9"/>
          <p:cNvSpPr/>
          <p:nvPr/>
        </p:nvSpPr>
        <p:spPr bwMode="auto">
          <a:xfrm>
            <a:off x="363764" y="19202400"/>
            <a:ext cx="10439400" cy="12115800"/>
          </a:xfrm>
          <a:prstGeom prst="roundRect">
            <a:avLst>
              <a:gd name="adj" fmla="val 6667"/>
            </a:avLst>
          </a:prstGeom>
          <a:solidFill>
            <a:srgbClr val="FCD9C4"/>
          </a:solidFill>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just"/>
            <a:r>
              <a:rPr lang="en-US" sz="3400" b="1" dirty="0" smtClean="0">
                <a:latin typeface="Times New Roman" pitchFamily="18" charset="0"/>
                <a:cs typeface="Times New Roman" pitchFamily="18" charset="0"/>
              </a:rPr>
              <a:t>Our Contribution:</a:t>
            </a:r>
          </a:p>
          <a:p>
            <a:pPr marL="457200" indent="-457200" algn="just">
              <a:buFont typeface="Wingdings" pitchFamily="2" charset="2"/>
              <a:buChar char="q"/>
            </a:pPr>
            <a:r>
              <a:rPr lang="en-US" sz="2700" dirty="0" smtClean="0">
                <a:latin typeface="Times New Roman" panose="02020603050405020304" pitchFamily="18" charset="0"/>
                <a:cs typeface="Times New Roman" panose="02020603050405020304" pitchFamily="18" charset="0"/>
              </a:rPr>
              <a:t>By modifying the constrains of Integer Linear Programming (ILP) of Maximum Coverage Minimum Sensors [2], we changed the 1-coverage problem formulation to </a:t>
            </a:r>
            <a:r>
              <a:rPr lang="en-US" sz="2700" i="1" dirty="0" smtClean="0">
                <a:latin typeface="Times New Roman" panose="02020603050405020304" pitchFamily="18" charset="0"/>
                <a:cs typeface="Times New Roman" panose="02020603050405020304" pitchFamily="18" charset="0"/>
              </a:rPr>
              <a:t>k-</a:t>
            </a:r>
            <a:r>
              <a:rPr lang="en-US" sz="2700" dirty="0" smtClean="0">
                <a:latin typeface="Times New Roman" panose="02020603050405020304" pitchFamily="18" charset="0"/>
                <a:cs typeface="Times New Roman" panose="02020603050405020304" pitchFamily="18" charset="0"/>
              </a:rPr>
              <a:t>coverage problem formulation. Objective function of  ILP formulation of </a:t>
            </a:r>
            <a:r>
              <a:rPr lang="en-US" sz="2700" i="1" dirty="0" smtClean="0">
                <a:latin typeface="Times New Roman" panose="02020603050405020304" pitchFamily="18" charset="0"/>
                <a:cs typeface="Times New Roman" panose="02020603050405020304" pitchFamily="18" charset="0"/>
              </a:rPr>
              <a:t>k-</a:t>
            </a:r>
            <a:r>
              <a:rPr lang="en-US" sz="2700" dirty="0" smtClean="0">
                <a:latin typeface="Times New Roman" panose="02020603050405020304" pitchFamily="18" charset="0"/>
                <a:cs typeface="Times New Roman" panose="02020603050405020304" pitchFamily="18" charset="0"/>
              </a:rPr>
              <a:t>coverage:</a:t>
            </a:r>
          </a:p>
          <a:p>
            <a:pPr marL="457200" indent="-457200" algn="just">
              <a:buFont typeface="Wingdings" pitchFamily="2" charset="2"/>
              <a:buChar char="q"/>
            </a:pPr>
            <a:endParaRPr lang="en-US" sz="27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endParaRPr lang="en-US" sz="27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endParaRPr lang="en-US" sz="2700" dirty="0" smtClean="0">
              <a:latin typeface="Times New Roman" panose="02020603050405020304" pitchFamily="18" charset="0"/>
              <a:cs typeface="Times New Roman" panose="02020603050405020304" pitchFamily="18" charset="0"/>
            </a:endParaRPr>
          </a:p>
          <a:p>
            <a:pPr marL="457200" indent="-457200" algn="just"/>
            <a:endParaRPr lang="en-US" sz="27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r>
              <a:rPr lang="en-US" sz="2700" dirty="0" smtClean="0">
                <a:latin typeface="Times New Roman" panose="02020603050405020304" pitchFamily="18" charset="0"/>
                <a:cs typeface="Times New Roman" panose="02020603050405020304" pitchFamily="18" charset="0"/>
              </a:rPr>
              <a:t>In our </a:t>
            </a:r>
            <a:r>
              <a:rPr lang="en-US" sz="2700" dirty="0" smtClean="0">
                <a:latin typeface="Times New Roman" panose="02020603050405020304" pitchFamily="18" charset="0"/>
                <a:cs typeface="Times New Roman" panose="02020603050405020304" pitchFamily="18" charset="0"/>
              </a:rPr>
              <a:t>scenarios, </a:t>
            </a:r>
            <a:r>
              <a:rPr lang="en-US" sz="2700" dirty="0" smtClean="0">
                <a:latin typeface="Times New Roman" panose="02020603050405020304" pitchFamily="18" charset="0"/>
                <a:cs typeface="Times New Roman" panose="02020603050405020304" pitchFamily="18" charset="0"/>
              </a:rPr>
              <a:t>there are n sensors, each with p non-overlapping pans. The variable, </a:t>
            </a:r>
            <a:r>
              <a:rPr lang="el-GR" sz="2800" dirty="0" smtClean="0">
                <a:latin typeface="Times New Roman" panose="02020603050405020304" pitchFamily="18" charset="0"/>
                <a:cs typeface="Times New Roman" panose="02020603050405020304" pitchFamily="18" charset="0"/>
              </a:rPr>
              <a:t>χ</a:t>
            </a:r>
            <a:r>
              <a:rPr lang="en-US" sz="2800" baseline="-25000" dirty="0" err="1" smtClean="0">
                <a:latin typeface="Times New Roman" panose="02020603050405020304" pitchFamily="18" charset="0"/>
                <a:cs typeface="Times New Roman" panose="02020603050405020304" pitchFamily="18" charset="0"/>
              </a:rPr>
              <a:t>ij</a:t>
            </a:r>
            <a:r>
              <a:rPr lang="en-US" sz="2700" dirty="0" smtClean="0">
                <a:latin typeface="Times New Roman" panose="02020603050405020304" pitchFamily="18" charset="0"/>
                <a:cs typeface="Times New Roman" panose="02020603050405020304" pitchFamily="18" charset="0"/>
              </a:rPr>
              <a:t>, is 1 if </a:t>
            </a:r>
            <a:r>
              <a:rPr lang="en-US" sz="2700" dirty="0" err="1" smtClean="0">
                <a:latin typeface="Times New Roman" panose="02020603050405020304" pitchFamily="18" charset="0"/>
                <a:cs typeface="Times New Roman" panose="02020603050405020304" pitchFamily="18" charset="0"/>
              </a:rPr>
              <a:t>i</a:t>
            </a:r>
            <a:r>
              <a:rPr lang="en-US" sz="2700" baseline="30000" dirty="0" err="1" smtClean="0">
                <a:latin typeface="Times New Roman" panose="02020603050405020304" pitchFamily="18" charset="0"/>
                <a:cs typeface="Times New Roman" panose="02020603050405020304" pitchFamily="18" charset="0"/>
              </a:rPr>
              <a:t>th</a:t>
            </a:r>
            <a:r>
              <a:rPr lang="en-US" sz="2700" dirty="0" smtClean="0">
                <a:latin typeface="Times New Roman" panose="02020603050405020304" pitchFamily="18" charset="0"/>
                <a:cs typeface="Times New Roman" panose="02020603050405020304" pitchFamily="18" charset="0"/>
              </a:rPr>
              <a:t> sensor is active in the </a:t>
            </a:r>
            <a:r>
              <a:rPr lang="en-US" sz="2700" dirty="0" err="1" smtClean="0">
                <a:latin typeface="Times New Roman" panose="02020603050405020304" pitchFamily="18" charset="0"/>
                <a:cs typeface="Times New Roman" panose="02020603050405020304" pitchFamily="18" charset="0"/>
              </a:rPr>
              <a:t>j</a:t>
            </a:r>
            <a:r>
              <a:rPr lang="en-US" sz="2700" baseline="30000" dirty="0" err="1" smtClean="0">
                <a:latin typeface="Times New Roman" panose="02020603050405020304" pitchFamily="18" charset="0"/>
                <a:cs typeface="Times New Roman" panose="02020603050405020304" pitchFamily="18" charset="0"/>
              </a:rPr>
              <a:t>th</a:t>
            </a:r>
            <a:r>
              <a:rPr lang="en-US" sz="2700" dirty="0" smtClean="0">
                <a:latin typeface="Times New Roman" panose="02020603050405020304" pitchFamily="18" charset="0"/>
                <a:cs typeface="Times New Roman" panose="02020603050405020304" pitchFamily="18" charset="0"/>
              </a:rPr>
              <a:t> pan, 0 otherwise. </a:t>
            </a:r>
            <a:r>
              <a:rPr lang="el-GR" sz="2700" dirty="0" smtClean="0">
                <a:latin typeface="Times New Roman" panose="02020603050405020304" pitchFamily="18" charset="0"/>
                <a:cs typeface="Times New Roman" panose="02020603050405020304" pitchFamily="18" charset="0"/>
              </a:rPr>
              <a:t>ρ</a:t>
            </a:r>
            <a:r>
              <a:rPr lang="en-US" sz="2700" dirty="0" smtClean="0">
                <a:latin typeface="Times New Roman" panose="02020603050405020304" pitchFamily="18" charset="0"/>
                <a:cs typeface="Times New Roman" panose="02020603050405020304" pitchFamily="18" charset="0"/>
              </a:rPr>
              <a:t> is a positive penalty factor.</a:t>
            </a:r>
          </a:p>
          <a:p>
            <a:pPr marL="457200" indent="-457200" algn="just">
              <a:buFont typeface="Wingdings" pitchFamily="2" charset="2"/>
              <a:buChar char="q"/>
            </a:pPr>
            <a:r>
              <a:rPr lang="en-US" sz="2700" dirty="0" smtClean="0">
                <a:latin typeface="Times New Roman" panose="02020603050405020304" pitchFamily="18" charset="0"/>
                <a:cs typeface="Times New Roman" panose="02020603050405020304" pitchFamily="18" charset="0"/>
              </a:rPr>
              <a:t>ILP formulation shows </a:t>
            </a:r>
            <a:r>
              <a:rPr lang="en-US" sz="2700" dirty="0" smtClean="0">
                <a:latin typeface="Times New Roman" panose="02020603050405020304" pitchFamily="18" charset="0"/>
                <a:cs typeface="Times New Roman" panose="02020603050405020304" pitchFamily="18" charset="0"/>
              </a:rPr>
              <a:t>poor fairness in the coverage of targets. </a:t>
            </a:r>
            <a:r>
              <a:rPr lang="en-US" sz="2700" dirty="0" smtClean="0">
                <a:latin typeface="Times New Roman" panose="02020603050405020304" pitchFamily="18" charset="0"/>
                <a:cs typeface="Times New Roman" panose="02020603050405020304" pitchFamily="18" charset="0"/>
              </a:rPr>
              <a:t>Thus, we introduced Integer Quadratic Programming (IQP) formulation, which </a:t>
            </a:r>
            <a:r>
              <a:rPr lang="en-US" sz="2700" dirty="0" smtClean="0">
                <a:latin typeface="Times New Roman" panose="02020603050405020304" pitchFamily="18" charset="0"/>
                <a:cs typeface="Times New Roman" panose="02020603050405020304" pitchFamily="18" charset="0"/>
              </a:rPr>
              <a:t>is much better in achieving balanced </a:t>
            </a:r>
            <a:r>
              <a:rPr lang="en-US" sz="2700" dirty="0" smtClean="0">
                <a:latin typeface="Times New Roman" panose="02020603050405020304" pitchFamily="18" charset="0"/>
                <a:cs typeface="Times New Roman" panose="02020603050405020304" pitchFamily="18" charset="0"/>
              </a:rPr>
              <a:t>coverage. Objective function of IQP formulation of </a:t>
            </a:r>
            <a:r>
              <a:rPr lang="en-US" sz="2700" i="1" dirty="0" smtClean="0">
                <a:latin typeface="Times New Roman" panose="02020603050405020304" pitchFamily="18" charset="0"/>
                <a:cs typeface="Times New Roman" panose="02020603050405020304" pitchFamily="18" charset="0"/>
              </a:rPr>
              <a:t>k-</a:t>
            </a:r>
            <a:r>
              <a:rPr lang="en-US" sz="2700" dirty="0" smtClean="0">
                <a:latin typeface="Times New Roman" panose="02020603050405020304" pitchFamily="18" charset="0"/>
                <a:cs typeface="Times New Roman" panose="02020603050405020304" pitchFamily="18" charset="0"/>
              </a:rPr>
              <a:t>coverage:</a:t>
            </a:r>
          </a:p>
          <a:p>
            <a:pPr marL="457200" indent="-457200">
              <a:buFont typeface="Wingdings" pitchFamily="2" charset="2"/>
              <a:buChar char="q"/>
            </a:pPr>
            <a:endParaRPr lang="en-US" sz="2700" dirty="0" smtClean="0">
              <a:latin typeface="Times New Roman" panose="02020603050405020304" pitchFamily="18" charset="0"/>
              <a:cs typeface="Times New Roman" panose="02020603050405020304" pitchFamily="18" charset="0"/>
            </a:endParaRPr>
          </a:p>
          <a:p>
            <a:pPr marL="457200" indent="-457200">
              <a:buFont typeface="Wingdings" pitchFamily="2" charset="2"/>
              <a:buChar char="q"/>
            </a:pPr>
            <a:endParaRPr lang="en-US" sz="2700" dirty="0" smtClean="0">
              <a:latin typeface="Times New Roman" panose="02020603050405020304" pitchFamily="18" charset="0"/>
              <a:cs typeface="Times New Roman" panose="02020603050405020304" pitchFamily="18" charset="0"/>
            </a:endParaRPr>
          </a:p>
          <a:p>
            <a:pPr marL="457200" indent="-457200">
              <a:buFont typeface="Wingdings" pitchFamily="2" charset="2"/>
              <a:buChar char="q"/>
            </a:pPr>
            <a:endParaRPr lang="en-US" sz="27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endParaRPr lang="en-US" sz="27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r>
              <a:rPr lang="en-US" sz="2700" dirty="0" smtClean="0">
                <a:latin typeface="Times New Roman" panose="02020603050405020304" pitchFamily="18" charset="0"/>
                <a:cs typeface="Times New Roman" panose="02020603050405020304" pitchFamily="18" charset="0"/>
              </a:rPr>
              <a:t>However, optimal </a:t>
            </a:r>
            <a:r>
              <a:rPr lang="en-US" sz="2700" i="1" dirty="0" smtClean="0">
                <a:latin typeface="Times New Roman" panose="02020603050405020304" pitchFamily="18" charset="0"/>
                <a:cs typeface="Times New Roman" panose="02020603050405020304" pitchFamily="18" charset="0"/>
              </a:rPr>
              <a:t>k-</a:t>
            </a:r>
            <a:r>
              <a:rPr lang="en-US" sz="2700" dirty="0" smtClean="0">
                <a:latin typeface="Times New Roman" panose="02020603050405020304" pitchFamily="18" charset="0"/>
                <a:cs typeface="Times New Roman" panose="02020603050405020304" pitchFamily="18" charset="0"/>
              </a:rPr>
              <a:t>coverage is an NP-complete problem [3]. Therefore, neither ILP nor IQP can be used in larger scale problems.</a:t>
            </a:r>
          </a:p>
          <a:p>
            <a:pPr marL="457200" indent="-457200" algn="just">
              <a:buFont typeface="Wingdings" pitchFamily="2" charset="2"/>
              <a:buChar char="q"/>
            </a:pPr>
            <a:r>
              <a:rPr lang="en-US" sz="2700" dirty="0" smtClean="0">
                <a:latin typeface="Times New Roman" panose="02020603050405020304" pitchFamily="18" charset="0"/>
                <a:cs typeface="Times New Roman" panose="02020603050405020304" pitchFamily="18" charset="0"/>
              </a:rPr>
              <a:t>We propose Central Greedy </a:t>
            </a:r>
            <a:r>
              <a:rPr lang="en-US" sz="2700" i="1" dirty="0" smtClean="0">
                <a:latin typeface="Times New Roman" panose="02020603050405020304" pitchFamily="18" charset="0"/>
                <a:cs typeface="Times New Roman" panose="02020603050405020304" pitchFamily="18" charset="0"/>
              </a:rPr>
              <a:t>k</a:t>
            </a:r>
            <a:r>
              <a:rPr lang="en-US" sz="2700" dirty="0" smtClean="0">
                <a:latin typeface="Times New Roman" panose="02020603050405020304" pitchFamily="18" charset="0"/>
                <a:cs typeface="Times New Roman" panose="02020603050405020304" pitchFamily="18" charset="0"/>
              </a:rPr>
              <a:t>-Coverage Algorithm (</a:t>
            </a:r>
            <a:r>
              <a:rPr lang="en-US" sz="2700" dirty="0" err="1" smtClean="0">
                <a:latin typeface="Times New Roman" panose="02020603050405020304" pitchFamily="18" charset="0"/>
                <a:cs typeface="Times New Roman" panose="02020603050405020304" pitchFamily="18" charset="0"/>
              </a:rPr>
              <a:t>CG</a:t>
            </a:r>
            <a:r>
              <a:rPr lang="en-US" sz="2700" i="1" dirty="0" err="1" smtClean="0">
                <a:latin typeface="Times New Roman" panose="02020603050405020304" pitchFamily="18" charset="0"/>
                <a:cs typeface="Times New Roman" panose="02020603050405020304" pitchFamily="18" charset="0"/>
              </a:rPr>
              <a:t>k</a:t>
            </a:r>
            <a:r>
              <a:rPr lang="en-US" sz="2700" dirty="0" err="1" smtClean="0">
                <a:latin typeface="Times New Roman" panose="02020603050405020304" pitchFamily="18" charset="0"/>
                <a:cs typeface="Times New Roman" panose="02020603050405020304" pitchFamily="18" charset="0"/>
              </a:rPr>
              <a:t>CA</a:t>
            </a:r>
            <a:r>
              <a:rPr lang="en-US" sz="2700" dirty="0" smtClean="0">
                <a:latin typeface="Times New Roman" panose="02020603050405020304" pitchFamily="18" charset="0"/>
                <a:cs typeface="Times New Roman" panose="02020603050405020304" pitchFamily="18" charset="0"/>
              </a:rPr>
              <a:t>).</a:t>
            </a:r>
          </a:p>
          <a:p>
            <a:pPr marL="457200" indent="-457200" algn="just">
              <a:buFont typeface="Wingdings" pitchFamily="2" charset="2"/>
              <a:buChar char="q"/>
            </a:pPr>
            <a:r>
              <a:rPr lang="en-US" sz="2700" dirty="0" err="1" smtClean="0">
                <a:latin typeface="Times New Roman" panose="02020603050405020304" pitchFamily="18" charset="0"/>
                <a:cs typeface="Times New Roman" panose="02020603050405020304" pitchFamily="18" charset="0"/>
              </a:rPr>
              <a:t>CG</a:t>
            </a:r>
            <a:r>
              <a:rPr lang="en-US" sz="2700" i="1" dirty="0" err="1" smtClean="0">
                <a:latin typeface="Times New Roman" panose="02020603050405020304" pitchFamily="18" charset="0"/>
                <a:cs typeface="Times New Roman" panose="02020603050405020304" pitchFamily="18" charset="0"/>
              </a:rPr>
              <a:t>k</a:t>
            </a:r>
            <a:r>
              <a:rPr lang="en-US" sz="2700" dirty="0" err="1" smtClean="0">
                <a:latin typeface="Times New Roman" panose="02020603050405020304" pitchFamily="18" charset="0"/>
                <a:cs typeface="Times New Roman" panose="02020603050405020304" pitchFamily="18" charset="0"/>
              </a:rPr>
              <a:t>CA</a:t>
            </a:r>
            <a:r>
              <a:rPr lang="en-US" sz="2700" dirty="0" smtClean="0">
                <a:latin typeface="Times New Roman" panose="02020603050405020304" pitchFamily="18" charset="0"/>
                <a:cs typeface="Times New Roman" panose="02020603050405020304" pitchFamily="18" charset="0"/>
              </a:rPr>
              <a:t> can be used for both ILP and IQP by slightly modifying the values of incentive array, </a:t>
            </a:r>
            <a:r>
              <a:rPr lang="en-US" sz="2700" i="1" dirty="0" smtClean="0">
                <a:latin typeface="Times New Roman" panose="02020603050405020304" pitchFamily="18" charset="0"/>
                <a:cs typeface="Times New Roman" panose="02020603050405020304" pitchFamily="18" charset="0"/>
              </a:rPr>
              <a:t>C</a:t>
            </a:r>
            <a:r>
              <a:rPr lang="en-US" sz="2700" dirty="0" smtClean="0">
                <a:latin typeface="Times New Roman" panose="02020603050405020304" pitchFamily="18" charset="0"/>
                <a:cs typeface="Times New Roman" panose="02020603050405020304" pitchFamily="18" charset="0"/>
              </a:rPr>
              <a:t>, which is given as input.</a:t>
            </a:r>
          </a:p>
          <a:p>
            <a:pPr marL="457200" indent="-457200" algn="just">
              <a:buFont typeface="Wingdings" pitchFamily="2" charset="2"/>
              <a:buChar char="q"/>
            </a:pPr>
            <a:r>
              <a:rPr lang="en-US" sz="2700" dirty="0" smtClean="0">
                <a:latin typeface="Times New Roman" panose="02020603050405020304" pitchFamily="18" charset="0"/>
                <a:cs typeface="Times New Roman" panose="02020603050405020304" pitchFamily="18" charset="0"/>
              </a:rPr>
              <a:t>The values of C is chosen in such a way that it resembles the incentive values of each coverage of target in ILP and IQP.</a:t>
            </a:r>
          </a:p>
          <a:p>
            <a:pPr marL="457200" indent="-457200">
              <a:buFont typeface="Wingdings" pitchFamily="2" charset="2"/>
              <a:buChar char="q"/>
            </a:pPr>
            <a:endParaRPr lang="en-US" sz="2700" dirty="0" smtClean="0">
              <a:latin typeface="Times New Roman" panose="02020603050405020304" pitchFamily="18" charset="0"/>
              <a:cs typeface="Times New Roman" panose="02020603050405020304" pitchFamily="18" charset="0"/>
            </a:endParaRPr>
          </a:p>
          <a:p>
            <a:pPr marL="457200" indent="-457200">
              <a:buFont typeface="Wingdings" pitchFamily="2" charset="2"/>
              <a:buChar char="q"/>
            </a:pPr>
            <a:endParaRPr lang="en-US" sz="2700" dirty="0" smtClean="0">
              <a:latin typeface="Times New Roman" panose="02020603050405020304" pitchFamily="18" charset="0"/>
              <a:cs typeface="Times New Roman" panose="02020603050405020304" pitchFamily="18" charset="0"/>
            </a:endParaRPr>
          </a:p>
          <a:p>
            <a:pPr marL="457200" indent="-457200"/>
            <a:endParaRPr lang="en-US" sz="2800" dirty="0" smtClean="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	  </a:t>
            </a: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Figure 2: Our desired dissemination scenario</a:t>
            </a:r>
          </a:p>
          <a:p>
            <a:pPr algn="just"/>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		</a:t>
            </a:r>
          </a:p>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p:txBody>
      </p:sp>
      <p:sp>
        <p:nvSpPr>
          <p:cNvPr id="29" name="Rounded Rectangle 28"/>
          <p:cNvSpPr/>
          <p:nvPr/>
        </p:nvSpPr>
        <p:spPr bwMode="auto">
          <a:xfrm>
            <a:off x="11125200" y="3810000"/>
            <a:ext cx="10439400" cy="8540751"/>
          </a:xfrm>
          <a:prstGeom prst="roundRect">
            <a:avLst>
              <a:gd name="adj" fmla="val 6667"/>
            </a:avLst>
          </a:prstGeom>
          <a:solidFill>
            <a:srgbClr val="FCD9C4"/>
          </a:solidFill>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just"/>
            <a:r>
              <a:rPr lang="en-US" sz="3400" b="1" dirty="0" smtClean="0">
                <a:latin typeface="Times New Roman" pitchFamily="18" charset="0"/>
                <a:cs typeface="Times New Roman" pitchFamily="18" charset="0"/>
              </a:rPr>
              <a:t>Central Greedy </a:t>
            </a:r>
            <a:r>
              <a:rPr lang="en-US" sz="3400" b="1" i="1" dirty="0" smtClean="0">
                <a:latin typeface="Times New Roman" pitchFamily="18" charset="0"/>
                <a:cs typeface="Times New Roman" pitchFamily="18" charset="0"/>
              </a:rPr>
              <a:t>k-</a:t>
            </a:r>
            <a:r>
              <a:rPr lang="en-US" sz="3400" b="1" dirty="0" smtClean="0">
                <a:latin typeface="Times New Roman" pitchFamily="18" charset="0"/>
                <a:cs typeface="Times New Roman" pitchFamily="18" charset="0"/>
              </a:rPr>
              <a:t>Coverage Algorithm</a:t>
            </a:r>
          </a:p>
        </p:txBody>
      </p:sp>
      <p:sp>
        <p:nvSpPr>
          <p:cNvPr id="27" name="Rounded Rectangle 26"/>
          <p:cNvSpPr/>
          <p:nvPr/>
        </p:nvSpPr>
        <p:spPr bwMode="auto">
          <a:xfrm>
            <a:off x="11104835" y="28041600"/>
            <a:ext cx="10439400" cy="3265650"/>
          </a:xfrm>
          <a:prstGeom prst="roundRect">
            <a:avLst>
              <a:gd name="adj" fmla="val 6667"/>
            </a:avLst>
          </a:prstGeom>
          <a:solidFill>
            <a:srgbClr val="FCD9C4"/>
          </a:solidFill>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0" rIns="91440" bIns="0" numCol="1" rtlCol="0" anchor="t" anchorCtr="0" compatLnSpc="1">
            <a:prstTxWarp prst="textNoShape">
              <a:avLst/>
            </a:prstTxWarp>
          </a:bodyPr>
          <a:lstStyle/>
          <a:p>
            <a:pPr algn="just"/>
            <a:r>
              <a:rPr lang="en-US" sz="3000" b="1" dirty="0" smtClean="0">
                <a:latin typeface="Cambria" panose="02040503050406030204" pitchFamily="18" charset="0"/>
                <a:cs typeface="Times New Roman" panose="02020603050405020304" pitchFamily="18" charset="0"/>
              </a:rPr>
              <a:t>References: </a:t>
            </a:r>
          </a:p>
          <a:p>
            <a:pPr algn="just"/>
            <a:r>
              <a:rPr lang="en-US" sz="2000" b="1" dirty="0" smtClean="0">
                <a:latin typeface="Times New Roman" panose="02020603050405020304" pitchFamily="18" charset="0"/>
                <a:cs typeface="Times New Roman" panose="02020603050405020304" pitchFamily="18" charset="0"/>
              </a:rPr>
              <a:t>[1] </a:t>
            </a:r>
            <a:r>
              <a:rPr lang="en-US" sz="2000" dirty="0" smtClean="0"/>
              <a:t>Raj Jain, </a:t>
            </a:r>
            <a:r>
              <a:rPr lang="en-US" sz="2000" dirty="0" err="1" smtClean="0"/>
              <a:t>Dah</a:t>
            </a:r>
            <a:r>
              <a:rPr lang="en-US" sz="2000" dirty="0" smtClean="0"/>
              <a:t>-Ming Chiu, and William </a:t>
            </a:r>
            <a:r>
              <a:rPr lang="en-US" sz="2000" dirty="0" err="1" smtClean="0"/>
              <a:t>Hawe</a:t>
            </a:r>
            <a:r>
              <a:rPr lang="en-US" sz="2000" dirty="0" smtClean="0"/>
              <a:t>. A quantitative measure of fairness and discrimination for resource allocation in shared computer systems. 1998.</a:t>
            </a:r>
            <a:endParaRPr lang="en-US" sz="2000" b="1"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[2] </a:t>
            </a:r>
            <a:r>
              <a:rPr lang="en-US" sz="2000" dirty="0" smtClean="0"/>
              <a:t>Jing Ai and </a:t>
            </a:r>
            <a:r>
              <a:rPr lang="en-US" sz="2000" dirty="0" err="1" smtClean="0"/>
              <a:t>Alhussein</a:t>
            </a:r>
            <a:r>
              <a:rPr lang="en-US" sz="2000" dirty="0" smtClean="0"/>
              <a:t> A </a:t>
            </a:r>
            <a:r>
              <a:rPr lang="en-US" sz="2000" dirty="0" err="1" smtClean="0"/>
              <a:t>Abouzeid</a:t>
            </a:r>
            <a:r>
              <a:rPr lang="en-US" sz="2000" dirty="0" smtClean="0"/>
              <a:t>. Coverage by directional sensors in randomly deployed wireless sensor networks. Journal of Combinatorial Optimization, 11(1):21–41, 2006.</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[3] </a:t>
            </a:r>
            <a:r>
              <a:rPr lang="en-US" sz="2000" dirty="0" smtClean="0"/>
              <a:t>Giordano Fusco and </a:t>
            </a:r>
            <a:r>
              <a:rPr lang="en-US" sz="2000" dirty="0" err="1" smtClean="0"/>
              <a:t>Himanshu</a:t>
            </a:r>
            <a:r>
              <a:rPr lang="en-US" sz="2000" dirty="0" smtClean="0"/>
              <a:t> Gupta. Selection and orientation of directional sensors for coverage maximization. In Sensor, Mesh and Ad Hoc Communications and Networks, 2009. SECON’09. 6th Annual IEEE Communications Society Conference on, pages 1–9. IEEE, 2009.</a:t>
            </a:r>
            <a:endParaRPr lang="en-US" sz="2000" dirty="0"/>
          </a:p>
          <a:p>
            <a:pPr algn="just"/>
            <a:endParaRPr lang="en-US" sz="2000" b="1" dirty="0" smtClean="0">
              <a:latin typeface="Times New Roman" panose="02020603050405020304" pitchFamily="18" charset="0"/>
              <a:cs typeface="Times New Roman" panose="02020603050405020304" pitchFamily="18" charset="0"/>
            </a:endParaRPr>
          </a:p>
        </p:txBody>
      </p:sp>
      <p:sp>
        <p:nvSpPr>
          <p:cNvPr id="43" name="Rounded Rectangle 42"/>
          <p:cNvSpPr/>
          <p:nvPr/>
        </p:nvSpPr>
        <p:spPr bwMode="auto">
          <a:xfrm>
            <a:off x="11104835" y="12725400"/>
            <a:ext cx="10439400" cy="10287000"/>
          </a:xfrm>
          <a:prstGeom prst="roundRect">
            <a:avLst>
              <a:gd name="adj" fmla="val 6667"/>
            </a:avLst>
          </a:prstGeom>
          <a:solidFill>
            <a:srgbClr val="FCD9C4"/>
          </a:solidFill>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just"/>
            <a:r>
              <a:rPr lang="en-US" sz="3400" b="1" dirty="0" smtClean="0">
                <a:latin typeface="Times New Roman" pitchFamily="18" charset="0"/>
                <a:cs typeface="Times New Roman" pitchFamily="18" charset="0"/>
              </a:rPr>
              <a:t>Result Analysis:</a:t>
            </a:r>
            <a:r>
              <a:rPr lang="en-US" sz="2400" b="1" dirty="0" smtClean="0">
                <a:latin typeface="Cambria" panose="02040503050406030204" pitchFamily="18" charset="0"/>
                <a:cs typeface="Times New Roman" panose="02020603050405020304" pitchFamily="18" charset="0"/>
              </a:rPr>
              <a:t> </a:t>
            </a:r>
          </a:p>
          <a:p>
            <a:pPr algn="just"/>
            <a:endParaRPr lang="en-US" sz="16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r>
              <a:rPr lang="en-US" sz="2700" dirty="0" smtClean="0">
                <a:latin typeface="Times New Roman" panose="02020603050405020304" pitchFamily="18" charset="0"/>
                <a:cs typeface="Times New Roman" panose="02020603050405020304" pitchFamily="18" charset="0"/>
              </a:rPr>
              <a:t>We ran simulations with k = 3. Incentive values used in Greedy Linear and Greedy Quadratic are {1, 1, 1, 0} and {5, 3, 1, 0} respectively.</a:t>
            </a:r>
          </a:p>
          <a:p>
            <a:pPr marL="457200" indent="-457200" algn="just">
              <a:buFont typeface="Wingdings" pitchFamily="2" charset="2"/>
              <a:buChar char="q"/>
            </a:pPr>
            <a:endParaRPr lang="en-US" sz="27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endParaRPr lang="en-US" sz="2700" dirty="0" smtClean="0">
              <a:latin typeface="Times New Roman" panose="02020603050405020304" pitchFamily="18" charset="0"/>
              <a:cs typeface="Times New Roman" panose="02020603050405020304" pitchFamily="18" charset="0"/>
            </a:endParaRPr>
          </a:p>
          <a:p>
            <a:pPr marL="457200" indent="-457200" algn="just"/>
            <a:endParaRPr lang="en-US" sz="27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endParaRPr lang="en-US" sz="32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endParaRPr lang="en-US" sz="27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endParaRPr lang="en-US" sz="27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endParaRPr lang="en-US" sz="27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endParaRPr lang="en-US" sz="27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endParaRPr lang="en-US" sz="27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endParaRPr lang="en-US" sz="27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endParaRPr lang="en-US" sz="27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endParaRPr lang="en-US" sz="27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endParaRPr lang="en-US" sz="27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endParaRPr lang="en-US" sz="27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r>
              <a:rPr lang="en-US" sz="2700" dirty="0" smtClean="0">
                <a:latin typeface="Times New Roman" panose="02020603050405020304" pitchFamily="18" charset="0"/>
                <a:cs typeface="Times New Roman" panose="02020603050405020304" pitchFamily="18" charset="0"/>
              </a:rPr>
              <a:t>As the ratio of targets to sensors increased, the scenario gradually became an under provisioned one, thus the fairness index decreased. The opposite can be seen when the number of sensors were increased keeping the number of targets constant.</a:t>
            </a:r>
          </a:p>
          <a:p>
            <a:pPr algn="just"/>
            <a:endParaRPr lang="en-US" sz="2400" b="1" dirty="0">
              <a:latin typeface="Times New Roman" panose="02020603050405020304" pitchFamily="18" charset="0"/>
              <a:cs typeface="Times New Roman" panose="02020603050405020304" pitchFamily="18" charset="0"/>
            </a:endParaRPr>
          </a:p>
          <a:p>
            <a:pPr algn="just"/>
            <a:endParaRPr lang="en-US" sz="2400" b="1" dirty="0" smtClean="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algn="just"/>
            <a:endParaRPr lang="en-US" sz="2400" b="1" dirty="0" smtClean="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algn="just"/>
            <a:endParaRPr lang="en-US" sz="2400" b="1"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b="1"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endParaRPr lang="en-US" sz="2400" b="1" dirty="0" smtClean="0">
              <a:latin typeface="Times New Roman" panose="02020603050405020304" pitchFamily="18" charset="0"/>
              <a:cs typeface="Times New Roman" panose="02020603050405020304" pitchFamily="18" charset="0"/>
            </a:endParaRPr>
          </a:p>
        </p:txBody>
      </p:sp>
      <p:sp>
        <p:nvSpPr>
          <p:cNvPr id="47" name="Rounded Rectangle 46"/>
          <p:cNvSpPr/>
          <p:nvPr/>
        </p:nvSpPr>
        <p:spPr bwMode="auto">
          <a:xfrm>
            <a:off x="381000" y="8839200"/>
            <a:ext cx="10439400" cy="10058400"/>
          </a:xfrm>
          <a:prstGeom prst="roundRect">
            <a:avLst>
              <a:gd name="adj" fmla="val 6667"/>
            </a:avLst>
          </a:prstGeom>
          <a:solidFill>
            <a:srgbClr val="FCD9C4"/>
          </a:solidFill>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just"/>
            <a:r>
              <a:rPr lang="en-US" sz="3400" b="1" dirty="0" smtClean="0">
                <a:latin typeface="Times New Roman" pitchFamily="18" charset="0"/>
                <a:cs typeface="Times New Roman" pitchFamily="18" charset="0"/>
              </a:rPr>
              <a:t>Balanced </a:t>
            </a:r>
            <a:r>
              <a:rPr lang="en-US" sz="3400" b="1" i="1" dirty="0" smtClean="0">
                <a:latin typeface="Times New Roman" pitchFamily="18" charset="0"/>
                <a:cs typeface="Times New Roman" pitchFamily="18" charset="0"/>
              </a:rPr>
              <a:t>k-</a:t>
            </a:r>
            <a:r>
              <a:rPr lang="en-US" sz="3400" b="1" dirty="0" smtClean="0">
                <a:latin typeface="Times New Roman" pitchFamily="18" charset="0"/>
                <a:cs typeface="Times New Roman" pitchFamily="18" charset="0"/>
              </a:rPr>
              <a:t>Coverage:</a:t>
            </a:r>
          </a:p>
          <a:p>
            <a:pPr marL="457200" indent="-457200">
              <a:buFont typeface="Wingdings" pitchFamily="2" charset="2"/>
              <a:buChar char="q"/>
            </a:pPr>
            <a:r>
              <a:rPr lang="en-US" sz="2700" dirty="0" smtClean="0">
                <a:latin typeface="Times New Roman" pitchFamily="18" charset="0"/>
                <a:cs typeface="Times New Roman" pitchFamily="18" charset="0"/>
              </a:rPr>
              <a:t>Raj Jain et al [1] formulated a fairness index, that can determine the fairness in resources allocation.</a:t>
            </a:r>
          </a:p>
          <a:p>
            <a:pPr marL="457200" indent="-457200">
              <a:buFont typeface="Wingdings" pitchFamily="2" charset="2"/>
              <a:buChar char="q"/>
            </a:pPr>
            <a:endParaRPr lang="en-US" sz="2700" dirty="0" smtClean="0">
              <a:latin typeface="Times New Roman" pitchFamily="18" charset="0"/>
              <a:cs typeface="Times New Roman" pitchFamily="18" charset="0"/>
            </a:endParaRPr>
          </a:p>
          <a:p>
            <a:pPr marL="457200" indent="-457200">
              <a:buFont typeface="Wingdings" pitchFamily="2" charset="2"/>
              <a:buChar char="q"/>
            </a:pPr>
            <a:endParaRPr lang="en-US" sz="2700" dirty="0" smtClean="0">
              <a:latin typeface="Times New Roman" pitchFamily="18" charset="0"/>
              <a:cs typeface="Times New Roman" pitchFamily="18" charset="0"/>
            </a:endParaRPr>
          </a:p>
          <a:p>
            <a:pPr marL="457200" indent="-457200">
              <a:buFont typeface="Wingdings" pitchFamily="2" charset="2"/>
              <a:buChar char="q"/>
            </a:pPr>
            <a:endParaRPr lang="en-US" sz="2700" dirty="0" smtClean="0">
              <a:latin typeface="Times New Roman" pitchFamily="18" charset="0"/>
              <a:cs typeface="Times New Roman" pitchFamily="18" charset="0"/>
            </a:endParaRPr>
          </a:p>
          <a:p>
            <a:pPr marL="457200" indent="-457200">
              <a:buFont typeface="Wingdings" pitchFamily="2" charset="2"/>
              <a:buChar char="q"/>
            </a:pPr>
            <a:endParaRPr lang="en-US" sz="2700" dirty="0" smtClean="0">
              <a:latin typeface="Times New Roman" pitchFamily="18" charset="0"/>
              <a:cs typeface="Times New Roman" pitchFamily="18" charset="0"/>
            </a:endParaRPr>
          </a:p>
          <a:p>
            <a:pPr marL="457200" indent="-457200">
              <a:buFont typeface="Wingdings" pitchFamily="2" charset="2"/>
              <a:buChar char="q"/>
            </a:pPr>
            <a:r>
              <a:rPr lang="el-GR" sz="2700" dirty="0" smtClean="0">
                <a:latin typeface="Times New Roman" pitchFamily="18" charset="0"/>
                <a:cs typeface="Times New Roman" pitchFamily="18" charset="0"/>
              </a:rPr>
              <a:t>ψ</a:t>
            </a:r>
            <a:r>
              <a:rPr lang="en-US" sz="2700" baseline="-25000" dirty="0" smtClean="0">
                <a:latin typeface="Times New Roman" pitchFamily="18" charset="0"/>
                <a:cs typeface="Times New Roman" pitchFamily="18" charset="0"/>
              </a:rPr>
              <a:t>t </a:t>
            </a:r>
            <a:r>
              <a:rPr lang="en-US" sz="2700" dirty="0" smtClean="0">
                <a:latin typeface="Times New Roman" pitchFamily="18" charset="0"/>
                <a:cs typeface="Times New Roman" pitchFamily="18" charset="0"/>
              </a:rPr>
              <a:t>is </a:t>
            </a:r>
            <a:r>
              <a:rPr lang="en-US" sz="2700" dirty="0" smtClean="0">
                <a:latin typeface="Times New Roman" pitchFamily="18" charset="0"/>
                <a:cs typeface="Times New Roman" pitchFamily="18" charset="0"/>
              </a:rPr>
              <a:t>the number of times </a:t>
            </a:r>
            <a:r>
              <a:rPr lang="en-US" sz="2700" dirty="0" err="1" smtClean="0">
                <a:latin typeface="Times New Roman" pitchFamily="18" charset="0"/>
                <a:cs typeface="Times New Roman" pitchFamily="18" charset="0"/>
              </a:rPr>
              <a:t>t</a:t>
            </a:r>
            <a:r>
              <a:rPr lang="en-US" sz="2700" baseline="30000" dirty="0" err="1" smtClean="0">
                <a:latin typeface="Times New Roman" pitchFamily="18" charset="0"/>
                <a:cs typeface="Times New Roman" pitchFamily="18" charset="0"/>
              </a:rPr>
              <a:t>th</a:t>
            </a:r>
            <a:r>
              <a:rPr lang="en-US" sz="2700" dirty="0" smtClean="0">
                <a:latin typeface="Times New Roman" pitchFamily="18" charset="0"/>
                <a:cs typeface="Times New Roman" pitchFamily="18" charset="0"/>
              </a:rPr>
              <a:t> target has been </a:t>
            </a:r>
            <a:r>
              <a:rPr lang="en-US" sz="2700" dirty="0" smtClean="0">
                <a:latin typeface="Times New Roman" pitchFamily="18" charset="0"/>
                <a:cs typeface="Times New Roman" pitchFamily="18" charset="0"/>
              </a:rPr>
              <a:t>covered and </a:t>
            </a:r>
            <a:r>
              <a:rPr lang="en-US" sz="2700" dirty="0" smtClean="0">
                <a:latin typeface="Times New Roman" pitchFamily="18" charset="0"/>
                <a:cs typeface="Times New Roman" pitchFamily="18" charset="0"/>
              </a:rPr>
              <a:t>m is the total number of targets.</a:t>
            </a:r>
          </a:p>
          <a:p>
            <a:pPr marL="457200" indent="-457200">
              <a:buFont typeface="Wingdings" pitchFamily="2" charset="2"/>
              <a:buChar char="q"/>
            </a:pPr>
            <a:endParaRPr lang="en-US" sz="2700" dirty="0" smtClean="0">
              <a:latin typeface="Times New Roman" pitchFamily="18" charset="0"/>
              <a:cs typeface="Times New Roman" pitchFamily="18" charset="0"/>
            </a:endParaRPr>
          </a:p>
          <a:p>
            <a:pPr marL="457200" indent="-457200">
              <a:buFont typeface="Wingdings" pitchFamily="2" charset="2"/>
              <a:buChar char="q"/>
            </a:pPr>
            <a:endParaRPr lang="en-US" sz="2700" dirty="0" smtClean="0">
              <a:latin typeface="Times New Roman" pitchFamily="18" charset="0"/>
              <a:cs typeface="Times New Roman" pitchFamily="18" charset="0"/>
            </a:endParaRPr>
          </a:p>
          <a:p>
            <a:pPr marL="457200" indent="-457200">
              <a:buFont typeface="Wingdings" pitchFamily="2" charset="2"/>
              <a:buChar char="q"/>
            </a:pPr>
            <a:endParaRPr lang="en-US" sz="2700" dirty="0" smtClean="0">
              <a:latin typeface="Times New Roman" pitchFamily="18" charset="0"/>
              <a:cs typeface="Times New Roman" pitchFamily="18" charset="0"/>
            </a:endParaRPr>
          </a:p>
          <a:p>
            <a:pPr marL="457200" indent="-457200">
              <a:buFont typeface="Wingdings" pitchFamily="2" charset="2"/>
              <a:buChar char="q"/>
            </a:pPr>
            <a:endParaRPr lang="en-US" sz="2700" dirty="0" smtClean="0">
              <a:latin typeface="Times New Roman" pitchFamily="18" charset="0"/>
              <a:cs typeface="Times New Roman" pitchFamily="18" charset="0"/>
            </a:endParaRPr>
          </a:p>
          <a:p>
            <a:pPr marL="457200" indent="-457200">
              <a:buFont typeface="Wingdings" pitchFamily="2" charset="2"/>
              <a:buChar char="q"/>
            </a:pPr>
            <a:endParaRPr lang="en-US" sz="2700" dirty="0" smtClean="0">
              <a:latin typeface="Times New Roman" pitchFamily="18" charset="0"/>
              <a:cs typeface="Times New Roman" pitchFamily="18" charset="0"/>
            </a:endParaRPr>
          </a:p>
          <a:p>
            <a:pPr marL="457200" indent="-457200">
              <a:buFont typeface="Wingdings" pitchFamily="2" charset="2"/>
              <a:buChar char="q"/>
            </a:pPr>
            <a:endParaRPr lang="en-US" sz="2700" dirty="0" smtClean="0">
              <a:latin typeface="Times New Roman" pitchFamily="18" charset="0"/>
              <a:cs typeface="Times New Roman" pitchFamily="18" charset="0"/>
            </a:endParaRPr>
          </a:p>
          <a:p>
            <a:pPr marL="457200" indent="-457200">
              <a:buFont typeface="Wingdings" pitchFamily="2" charset="2"/>
              <a:buChar char="q"/>
            </a:pPr>
            <a:endParaRPr lang="en-US" sz="2700" dirty="0" smtClean="0">
              <a:latin typeface="Times New Roman" pitchFamily="18" charset="0"/>
              <a:cs typeface="Times New Roman" pitchFamily="18" charset="0"/>
            </a:endParaRPr>
          </a:p>
          <a:p>
            <a:pPr marL="457200" indent="-457200">
              <a:buFont typeface="Wingdings" pitchFamily="2" charset="2"/>
              <a:buChar char="q"/>
            </a:pPr>
            <a:endParaRPr lang="en-US" sz="2700" dirty="0" smtClean="0">
              <a:latin typeface="Times New Roman" pitchFamily="18" charset="0"/>
              <a:cs typeface="Times New Roman" pitchFamily="18" charset="0"/>
            </a:endParaRPr>
          </a:p>
          <a:p>
            <a:pPr marL="457200" indent="-457200">
              <a:buFont typeface="Wingdings" pitchFamily="2" charset="2"/>
              <a:buChar char="q"/>
            </a:pPr>
            <a:endParaRPr lang="en-US" sz="2700" dirty="0" smtClean="0">
              <a:latin typeface="Times New Roman" pitchFamily="18" charset="0"/>
              <a:cs typeface="Times New Roman" pitchFamily="18" charset="0"/>
            </a:endParaRPr>
          </a:p>
          <a:p>
            <a:pPr marL="457200" indent="-457200"/>
            <a:endParaRPr lang="en-US" sz="2400" dirty="0" smtClean="0">
              <a:latin typeface="Times New Roman" pitchFamily="18" charset="0"/>
              <a:cs typeface="Times New Roman" pitchFamily="18" charset="0"/>
            </a:endParaRPr>
          </a:p>
          <a:p>
            <a:pPr marL="457200" indent="-457200">
              <a:buFont typeface="Wingdings" pitchFamily="2" charset="2"/>
              <a:buChar char="q"/>
            </a:pPr>
            <a:endParaRPr lang="en-US" sz="2700" dirty="0" smtClean="0">
              <a:latin typeface="Times New Roman" pitchFamily="18" charset="0"/>
              <a:cs typeface="Times New Roman" pitchFamily="18" charset="0"/>
            </a:endParaRPr>
          </a:p>
          <a:p>
            <a:pPr marL="457200" indent="-457200">
              <a:buFont typeface="Wingdings" pitchFamily="2" charset="2"/>
              <a:buChar char="q"/>
            </a:pPr>
            <a:endParaRPr lang="en-US" sz="2700" dirty="0" smtClean="0">
              <a:latin typeface="Times New Roman" pitchFamily="18" charset="0"/>
              <a:cs typeface="Times New Roman" pitchFamily="18" charset="0"/>
            </a:endParaRPr>
          </a:p>
          <a:p>
            <a:pPr marL="457200" indent="-457200">
              <a:buFont typeface="Wingdings" pitchFamily="2" charset="2"/>
              <a:buChar char="q"/>
            </a:pPr>
            <a:r>
              <a:rPr lang="en-US" sz="2700" dirty="0" smtClean="0">
                <a:latin typeface="Times New Roman" pitchFamily="18" charset="0"/>
                <a:cs typeface="Times New Roman" pitchFamily="18" charset="0"/>
              </a:rPr>
              <a:t>Fairness Index reflects the balance of coverage of targets in a </a:t>
            </a:r>
            <a:r>
              <a:rPr lang="en-US" sz="2700" i="1" dirty="0" smtClean="0">
                <a:latin typeface="Times New Roman" pitchFamily="18" charset="0"/>
                <a:cs typeface="Times New Roman" pitchFamily="18" charset="0"/>
              </a:rPr>
              <a:t>k-</a:t>
            </a:r>
            <a:r>
              <a:rPr lang="en-US" sz="2700" dirty="0" smtClean="0">
                <a:latin typeface="Times New Roman" pitchFamily="18" charset="0"/>
                <a:cs typeface="Times New Roman" pitchFamily="18" charset="0"/>
              </a:rPr>
              <a:t>coverage problem.</a:t>
            </a:r>
            <a:endParaRPr lang="en-US" sz="2800" dirty="0" smtClean="0">
              <a:latin typeface="Times New Roman" pitchFamily="18" charset="0"/>
              <a:cs typeface="Times New Roman" pitchFamily="18" charset="0"/>
            </a:endParaRPr>
          </a:p>
        </p:txBody>
      </p:sp>
      <p:sp>
        <p:nvSpPr>
          <p:cNvPr id="21" name="Rounded Rectangle 20"/>
          <p:cNvSpPr/>
          <p:nvPr/>
        </p:nvSpPr>
        <p:spPr bwMode="auto">
          <a:xfrm>
            <a:off x="11049000" y="23393400"/>
            <a:ext cx="10439401" cy="4267200"/>
          </a:xfrm>
          <a:prstGeom prst="roundRect">
            <a:avLst>
              <a:gd name="adj" fmla="val 6667"/>
            </a:avLst>
          </a:prstGeom>
          <a:solidFill>
            <a:srgbClr val="FCD9C4"/>
          </a:solidFill>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0" rIns="91440" bIns="0" numCol="1" rtlCol="0" anchor="t" anchorCtr="0" compatLnSpc="1">
            <a:prstTxWarp prst="textNoShape">
              <a:avLst/>
            </a:prstTxWarp>
          </a:bodyPr>
          <a:lstStyle/>
          <a:p>
            <a:pPr algn="just"/>
            <a:r>
              <a:rPr lang="en-US" sz="3400" b="1" dirty="0" smtClean="0">
                <a:latin typeface="Times New Roman" pitchFamily="18" charset="0"/>
                <a:cs typeface="Times New Roman" pitchFamily="18" charset="0"/>
              </a:rPr>
              <a:t>Conclusion and Future Work:</a:t>
            </a:r>
            <a:r>
              <a:rPr lang="en-US" sz="3500" b="1" dirty="0" smtClean="0">
                <a:latin typeface="Times New Roman" pitchFamily="18" charset="0"/>
                <a:cs typeface="Times New Roman" pitchFamily="18" charset="0"/>
              </a:rPr>
              <a:t> </a:t>
            </a:r>
            <a:endParaRPr lang="en-US" sz="3500" b="1" dirty="0" smtClean="0">
              <a:latin typeface="Times New Roman" pitchFamily="18" charset="0"/>
              <a:cs typeface="Times New Roman" pitchFamily="18" charset="0"/>
            </a:endParaRPr>
          </a:p>
          <a:p>
            <a:pPr algn="just"/>
            <a:endParaRPr lang="en-US" sz="17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r>
              <a:rPr lang="en-US" sz="2700" dirty="0" smtClean="0">
                <a:latin typeface="Times New Roman" panose="02020603050405020304" pitchFamily="18" charset="0"/>
                <a:cs typeface="Times New Roman" panose="02020603050405020304" pitchFamily="18" charset="0"/>
              </a:rPr>
              <a:t>Much work has been done on k-coverage. However, the researchers have overlooked the imbalance in the </a:t>
            </a:r>
            <a:r>
              <a:rPr lang="en-US" sz="2700" i="1" dirty="0" smtClean="0">
                <a:latin typeface="Times New Roman" pitchFamily="18" charset="0"/>
                <a:cs typeface="Times New Roman" pitchFamily="18" charset="0"/>
              </a:rPr>
              <a:t>k-</a:t>
            </a:r>
            <a:r>
              <a:rPr lang="en-US" sz="2700" dirty="0" smtClean="0">
                <a:latin typeface="Times New Roman" pitchFamily="18" charset="0"/>
                <a:cs typeface="Times New Roman" pitchFamily="18" charset="0"/>
              </a:rPr>
              <a:t>coverage problem.</a:t>
            </a:r>
          </a:p>
          <a:p>
            <a:pPr marL="457200" indent="-457200" algn="just">
              <a:buFont typeface="Wingdings" pitchFamily="2" charset="2"/>
              <a:buChar char="q"/>
            </a:pPr>
            <a:r>
              <a:rPr lang="en-US" sz="2700" dirty="0" smtClean="0">
                <a:latin typeface="Times New Roman" pitchFamily="18" charset="0"/>
                <a:cs typeface="Times New Roman" pitchFamily="18" charset="0"/>
              </a:rPr>
              <a:t>Our proposed greedy algorithm provides a much more balanced solution to the </a:t>
            </a:r>
            <a:r>
              <a:rPr lang="en-US" sz="2700" i="1" dirty="0" smtClean="0">
                <a:latin typeface="Times New Roman" pitchFamily="18" charset="0"/>
                <a:cs typeface="Times New Roman" pitchFamily="18" charset="0"/>
              </a:rPr>
              <a:t>k-</a:t>
            </a:r>
            <a:r>
              <a:rPr lang="en-US" sz="2700" dirty="0" smtClean="0">
                <a:latin typeface="Times New Roman" pitchFamily="18" charset="0"/>
                <a:cs typeface="Times New Roman" pitchFamily="18" charset="0"/>
              </a:rPr>
              <a:t>coverage problem and it can also be used to solve large scale problems.</a:t>
            </a:r>
          </a:p>
          <a:p>
            <a:pPr marL="457200" indent="-457200" algn="just">
              <a:buFont typeface="Wingdings" pitchFamily="2" charset="2"/>
              <a:buChar char="q"/>
            </a:pPr>
            <a:r>
              <a:rPr lang="en-US" sz="2700" dirty="0" smtClean="0">
                <a:latin typeface="Times New Roman" pitchFamily="18" charset="0"/>
                <a:cs typeface="Times New Roman" pitchFamily="18" charset="0"/>
              </a:rPr>
              <a:t>In future, we are optimistic that higher order polynomial functions can be used to obtain better results. </a:t>
            </a:r>
          </a:p>
        </p:txBody>
      </p:sp>
      <p:pic>
        <p:nvPicPr>
          <p:cNvPr id="24" name="Picture 23" descr="algo.jpg"/>
          <p:cNvPicPr>
            <a:picLocks noChangeAspect="1"/>
          </p:cNvPicPr>
          <p:nvPr/>
        </p:nvPicPr>
        <p:blipFill>
          <a:blip r:embed="rId3"/>
          <a:stretch>
            <a:fillRect/>
          </a:stretch>
        </p:blipFill>
        <p:spPr>
          <a:xfrm>
            <a:off x="11811000" y="4724400"/>
            <a:ext cx="6553200" cy="7543800"/>
          </a:xfrm>
          <a:prstGeom prst="rect">
            <a:avLst/>
          </a:prstGeom>
        </p:spPr>
      </p:pic>
      <p:pic>
        <p:nvPicPr>
          <p:cNvPr id="30" name="Picture 29" descr="ilp.png"/>
          <p:cNvPicPr>
            <a:picLocks noChangeAspect="1"/>
          </p:cNvPicPr>
          <p:nvPr/>
        </p:nvPicPr>
        <p:blipFill>
          <a:blip r:embed="rId4"/>
          <a:stretch>
            <a:fillRect/>
          </a:stretch>
        </p:blipFill>
        <p:spPr>
          <a:xfrm>
            <a:off x="2667000" y="21945600"/>
            <a:ext cx="4953000" cy="990600"/>
          </a:xfrm>
          <a:prstGeom prst="rect">
            <a:avLst/>
          </a:prstGeom>
        </p:spPr>
      </p:pic>
      <p:pic>
        <p:nvPicPr>
          <p:cNvPr id="31" name="Picture 30" descr="iqp.png"/>
          <p:cNvPicPr>
            <a:picLocks noChangeAspect="1"/>
          </p:cNvPicPr>
          <p:nvPr/>
        </p:nvPicPr>
        <p:blipFill>
          <a:blip r:embed="rId5"/>
          <a:stretch>
            <a:fillRect/>
          </a:stretch>
        </p:blipFill>
        <p:spPr>
          <a:xfrm>
            <a:off x="2667000" y="26441400"/>
            <a:ext cx="4953000" cy="990600"/>
          </a:xfrm>
          <a:prstGeom prst="rect">
            <a:avLst/>
          </a:prstGeom>
        </p:spPr>
      </p:pic>
      <p:pic>
        <p:nvPicPr>
          <p:cNvPr id="1027" name="Picture 3" descr="E:\Sakib Dropbox\Dropbox\Sadik-Malek's balanced index and incentive array\balanced - Copy.png"/>
          <p:cNvPicPr>
            <a:picLocks noChangeAspect="1" noChangeArrowheads="1"/>
          </p:cNvPicPr>
          <p:nvPr/>
        </p:nvPicPr>
        <p:blipFill>
          <a:blip r:embed="rId6"/>
          <a:srcRect/>
          <a:stretch>
            <a:fillRect/>
          </a:stretch>
        </p:blipFill>
        <p:spPr bwMode="auto">
          <a:xfrm>
            <a:off x="6096000" y="13030200"/>
            <a:ext cx="3810000" cy="4495800"/>
          </a:xfrm>
          <a:prstGeom prst="rect">
            <a:avLst/>
          </a:prstGeom>
          <a:noFill/>
        </p:spPr>
      </p:pic>
      <p:pic>
        <p:nvPicPr>
          <p:cNvPr id="5" name="Picture 4" descr="E:\Sakib Dropbox\Dropbox\Sadik-Malek's balanced index and incentive array\imbalanced - Copy.png"/>
          <p:cNvPicPr>
            <a:picLocks noChangeAspect="1" noChangeArrowheads="1"/>
          </p:cNvPicPr>
          <p:nvPr/>
        </p:nvPicPr>
        <p:blipFill>
          <a:blip r:embed="rId7"/>
          <a:srcRect/>
          <a:stretch>
            <a:fillRect/>
          </a:stretch>
        </p:blipFill>
        <p:spPr bwMode="auto">
          <a:xfrm>
            <a:off x="1447800" y="13030200"/>
            <a:ext cx="3810000" cy="4495800"/>
          </a:xfrm>
          <a:prstGeom prst="rect">
            <a:avLst/>
          </a:prstGeom>
          <a:noFill/>
        </p:spPr>
      </p:pic>
      <p:pic>
        <p:nvPicPr>
          <p:cNvPr id="7" name="Picture 5" descr="E:\Sakib Dropbox\Dropbox\Sadik-Malek's balanced index and incentive array\FI.png"/>
          <p:cNvPicPr>
            <a:picLocks noChangeAspect="1" noChangeArrowheads="1"/>
          </p:cNvPicPr>
          <p:nvPr/>
        </p:nvPicPr>
        <p:blipFill>
          <a:blip r:embed="rId8"/>
          <a:srcRect/>
          <a:stretch>
            <a:fillRect/>
          </a:stretch>
        </p:blipFill>
        <p:spPr bwMode="auto">
          <a:xfrm>
            <a:off x="2743200" y="10566622"/>
            <a:ext cx="5650461" cy="1244378"/>
          </a:xfrm>
          <a:prstGeom prst="rect">
            <a:avLst/>
          </a:prstGeom>
          <a:noFill/>
        </p:spPr>
      </p:pic>
      <p:sp>
        <p:nvSpPr>
          <p:cNvPr id="1031" name="Rectangle 7"/>
          <p:cNvSpPr>
            <a:spLocks noChangeArrowheads="1"/>
          </p:cNvSpPr>
          <p:nvPr/>
        </p:nvSpPr>
        <p:spPr bwMode="auto">
          <a:xfrm>
            <a:off x="0" y="0"/>
            <a:ext cx="219456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1400175"/>
            <a:ext cx="219456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Rectangle 10"/>
          <p:cNvSpPr>
            <a:spLocks noChangeArrowheads="1"/>
          </p:cNvSpPr>
          <p:nvPr/>
        </p:nvSpPr>
        <p:spPr bwMode="auto">
          <a:xfrm>
            <a:off x="0" y="0"/>
            <a:ext cx="219456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5" name="Rectangle 11"/>
          <p:cNvSpPr>
            <a:spLocks noChangeArrowheads="1"/>
          </p:cNvSpPr>
          <p:nvPr/>
        </p:nvSpPr>
        <p:spPr bwMode="auto">
          <a:xfrm>
            <a:off x="0" y="1400175"/>
            <a:ext cx="219456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7" name="Rectangle 13"/>
          <p:cNvSpPr>
            <a:spLocks noChangeArrowheads="1"/>
          </p:cNvSpPr>
          <p:nvPr/>
        </p:nvSpPr>
        <p:spPr bwMode="auto">
          <a:xfrm>
            <a:off x="0" y="0"/>
            <a:ext cx="219456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8" name="Rectangle 14"/>
          <p:cNvSpPr>
            <a:spLocks noChangeArrowheads="1"/>
          </p:cNvSpPr>
          <p:nvPr/>
        </p:nvSpPr>
        <p:spPr bwMode="auto">
          <a:xfrm>
            <a:off x="0" y="1400175"/>
            <a:ext cx="219456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0" name="Rectangle 16"/>
          <p:cNvSpPr>
            <a:spLocks noChangeArrowheads="1"/>
          </p:cNvSpPr>
          <p:nvPr/>
        </p:nvSpPr>
        <p:spPr bwMode="auto">
          <a:xfrm>
            <a:off x="0" y="0"/>
            <a:ext cx="219456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1" name="Rectangle 17"/>
          <p:cNvSpPr>
            <a:spLocks noChangeArrowheads="1"/>
          </p:cNvSpPr>
          <p:nvPr/>
        </p:nvSpPr>
        <p:spPr bwMode="auto">
          <a:xfrm>
            <a:off x="0" y="1400175"/>
            <a:ext cx="219456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3" name="Rectangle 19"/>
          <p:cNvSpPr>
            <a:spLocks noChangeArrowheads="1"/>
          </p:cNvSpPr>
          <p:nvPr/>
        </p:nvSpPr>
        <p:spPr bwMode="auto">
          <a:xfrm>
            <a:off x="0" y="0"/>
            <a:ext cx="219456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 name="Rectangle 20"/>
          <p:cNvSpPr>
            <a:spLocks noChangeArrowheads="1"/>
          </p:cNvSpPr>
          <p:nvPr/>
        </p:nvSpPr>
        <p:spPr bwMode="auto">
          <a:xfrm>
            <a:off x="0" y="1400175"/>
            <a:ext cx="219456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6" name="Rectangle 22"/>
          <p:cNvSpPr>
            <a:spLocks noChangeArrowheads="1"/>
          </p:cNvSpPr>
          <p:nvPr/>
        </p:nvSpPr>
        <p:spPr bwMode="auto">
          <a:xfrm>
            <a:off x="0" y="0"/>
            <a:ext cx="219456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7" name="Picture 23" descr="E:\Sakib Dropbox\Dropbox\Sadik-Malek's balanced index and incentive array\fixed_sensor.png"/>
          <p:cNvPicPr>
            <a:picLocks noChangeAspect="1" noChangeArrowheads="1"/>
          </p:cNvPicPr>
          <p:nvPr/>
        </p:nvPicPr>
        <p:blipFill>
          <a:blip r:embed="rId9"/>
          <a:srcRect/>
          <a:stretch>
            <a:fillRect/>
          </a:stretch>
        </p:blipFill>
        <p:spPr bwMode="auto">
          <a:xfrm>
            <a:off x="11430000" y="15087600"/>
            <a:ext cx="4800600" cy="5562600"/>
          </a:xfrm>
          <a:prstGeom prst="rect">
            <a:avLst/>
          </a:prstGeom>
          <a:noFill/>
        </p:spPr>
      </p:pic>
      <p:pic>
        <p:nvPicPr>
          <p:cNvPr id="1048" name="Picture 24" descr="E:\Sakib Dropbox\Dropbox\Sadik-Malek's balanced index and incentive array\fixed_target.png"/>
          <p:cNvPicPr>
            <a:picLocks noChangeAspect="1" noChangeArrowheads="1"/>
          </p:cNvPicPr>
          <p:nvPr/>
        </p:nvPicPr>
        <p:blipFill>
          <a:blip r:embed="rId10"/>
          <a:srcRect/>
          <a:stretch>
            <a:fillRect/>
          </a:stretch>
        </p:blipFill>
        <p:spPr bwMode="auto">
          <a:xfrm>
            <a:off x="16383000" y="15087600"/>
            <a:ext cx="4799382" cy="55626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Median</Template>
  <TotalTime>5024</TotalTime>
  <Words>663</Words>
  <Application>Microsoft Office PowerPoint</Application>
  <PresentationFormat>Custom</PresentationFormat>
  <Paragraphs>109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CSE, BUET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Popel</dc:creator>
  <cp:lastModifiedBy>Sakib Malek</cp:lastModifiedBy>
  <cp:revision>295</cp:revision>
  <dcterms:created xsi:type="dcterms:W3CDTF">2008-05-03T03:01:56Z</dcterms:created>
  <dcterms:modified xsi:type="dcterms:W3CDTF">2015-03-25T16:34:20Z</dcterms:modified>
</cp:coreProperties>
</file>