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945600" cy="32918400"/>
  <p:notesSz cx="700405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FF"/>
    <a:srgbClr val="990000"/>
    <a:srgbClr val="000099"/>
    <a:srgbClr val="003399"/>
    <a:srgbClr val="EDF6F7"/>
    <a:srgbClr val="A50021"/>
    <a:srgbClr val="006666"/>
    <a:srgbClr val="89F6F7"/>
    <a:srgbClr val="8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38" autoAdjust="0"/>
    <p:restoredTop sz="94728" autoAdjust="0"/>
  </p:normalViewPr>
  <p:slideViewPr>
    <p:cSldViewPr>
      <p:cViewPr>
        <p:scale>
          <a:sx n="40" d="100"/>
          <a:sy n="40" d="100"/>
        </p:scale>
        <p:origin x="-486" y="-108"/>
      </p:cViewPr>
      <p:guideLst>
        <p:guide orient="horz" pos="10368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709" y="10225088"/>
            <a:ext cx="18654183" cy="7058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417" y="18654713"/>
            <a:ext cx="15362767" cy="84105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19213"/>
            <a:ext cx="19750617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492" y="7681913"/>
            <a:ext cx="19750617" cy="2172414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984" y="1319213"/>
            <a:ext cx="4937125" cy="2808684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493" y="1319213"/>
            <a:ext cx="14711891" cy="2808684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19213"/>
            <a:ext cx="19750617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492" y="7681913"/>
            <a:ext cx="19750617" cy="21724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2645"/>
            <a:ext cx="18654183" cy="65389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1745"/>
            <a:ext cx="18654183" cy="72009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19213"/>
            <a:ext cx="19750617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492" y="7681913"/>
            <a:ext cx="9824508" cy="2172414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3600" y="7681913"/>
            <a:ext cx="9824509" cy="2172414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19213"/>
            <a:ext cx="19750617" cy="548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492" y="7367588"/>
            <a:ext cx="9696450" cy="3071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492" y="10439400"/>
            <a:ext cx="9696450" cy="1896665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484" y="7367588"/>
            <a:ext cx="9699625" cy="3071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484" y="10439400"/>
            <a:ext cx="9699625" cy="1896665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19213"/>
            <a:ext cx="19750617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09688"/>
            <a:ext cx="7219950" cy="557927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9909" y="1309688"/>
            <a:ext cx="12268200" cy="2809637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492" y="6888957"/>
            <a:ext cx="7219950" cy="2251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067" y="23043358"/>
            <a:ext cx="13167783" cy="271938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067" y="2940845"/>
            <a:ext cx="13167783" cy="197524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067" y="25762745"/>
            <a:ext cx="13167783" cy="38647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656013" y="0"/>
            <a:ext cx="18281650" cy="3657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57200" tIns="457200" rIns="457200" bIns="457200"/>
          <a:lstStyle/>
          <a:p>
            <a:pPr>
              <a:defRPr/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30937200"/>
            <a:ext cx="219456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57200" tIns="457200" rIns="457200" bIns="457200"/>
          <a:lstStyle/>
          <a:p>
            <a:pPr>
              <a:defRPr/>
            </a:pPr>
            <a:endParaRPr lang="en-US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>
            <a:off x="0" y="3657600"/>
            <a:ext cx="219376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Line 12"/>
          <p:cNvSpPr>
            <a:spLocks noChangeShapeType="1"/>
          </p:cNvSpPr>
          <p:nvPr userDrawn="1"/>
        </p:nvSpPr>
        <p:spPr bwMode="auto">
          <a:xfrm flipH="1">
            <a:off x="3657600" y="0"/>
            <a:ext cx="0" cy="3657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ame 5"/>
          <p:cNvSpPr/>
          <p:nvPr userDrawn="1"/>
        </p:nvSpPr>
        <p:spPr bwMode="auto">
          <a:xfrm>
            <a:off x="0" y="0"/>
            <a:ext cx="21945600" cy="32994600"/>
          </a:xfrm>
          <a:prstGeom prst="frame">
            <a:avLst>
              <a:gd name="adj1" fmla="val 877"/>
            </a:avLst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389438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2pPr>
      <a:lvl3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3pPr>
      <a:lvl4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4pPr>
      <a:lvl5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9pPr>
    </p:titleStyle>
    <p:bodyStyle>
      <a:lvl1pPr marL="1646238" indent="-1646238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eaLnBrk="0" fontAlgn="base" hangingPunct="0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00" indent="-1096963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325" indent="-1096963" algn="l" defTabSz="4389438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6963" algn="l" defTabSz="4389438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22"/>
          <p:cNvSpPr txBox="1">
            <a:spLocks noChangeArrowheads="1"/>
          </p:cNvSpPr>
          <p:nvPr/>
        </p:nvSpPr>
        <p:spPr bwMode="auto">
          <a:xfrm>
            <a:off x="3656013" y="-63520"/>
            <a:ext cx="1828165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>
              <a:defRPr/>
            </a:pPr>
            <a:r>
              <a:rPr lang="en-US" sz="6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 Crowd-Enabled Approach for Efficient Processing of Nearest </a:t>
            </a:r>
            <a:r>
              <a:rPr lang="en-US" sz="6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Neighbor </a:t>
            </a:r>
            <a:r>
              <a:rPr lang="en-US" sz="6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Queries in Incomplete Databases</a:t>
            </a:r>
            <a:endParaRPr lang="en-US" sz="6600" b="1" dirty="0">
              <a:solidFill>
                <a:schemeClr val="bg2">
                  <a:lumMod val="20000"/>
                  <a:lumOff val="80000"/>
                </a:schemeClr>
              </a:solidFill>
              <a:latin typeface="Helvetica" pitchFamily="34" charset="0"/>
              <a:ea typeface="Tahoma" pitchFamily="34" charset="0"/>
              <a:cs typeface="Helvetica" pitchFamily="34" charset="0"/>
            </a:endParaRPr>
          </a:p>
        </p:txBody>
      </p:sp>
      <p:sp>
        <p:nvSpPr>
          <p:cNvPr id="2051" name="Text Box 123"/>
          <p:cNvSpPr txBox="1">
            <a:spLocks noChangeArrowheads="1"/>
          </p:cNvSpPr>
          <p:nvPr/>
        </p:nvSpPr>
        <p:spPr bwMode="auto">
          <a:xfrm>
            <a:off x="3663950" y="2743200"/>
            <a:ext cx="182816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0" tIns="457200" rIns="457200" bIns="457200" anchor="ctr" anchorCtr="1"/>
          <a:lstStyle/>
          <a:p>
            <a:pPr algn="ctr" defTabSz="4389438"/>
            <a:r>
              <a:rPr lang="en-US" sz="4000" dirty="0" err="1" smtClean="0">
                <a:solidFill>
                  <a:srgbClr val="FFFF99"/>
                </a:solidFill>
              </a:rPr>
              <a:t>Samia</a:t>
            </a:r>
            <a:r>
              <a:rPr lang="en-US" sz="4000" dirty="0" smtClean="0">
                <a:solidFill>
                  <a:srgbClr val="FFFF99"/>
                </a:solidFill>
              </a:rPr>
              <a:t> </a:t>
            </a:r>
            <a:r>
              <a:rPr lang="en-US" sz="4000" dirty="0" err="1" smtClean="0">
                <a:solidFill>
                  <a:srgbClr val="FFFF99"/>
                </a:solidFill>
              </a:rPr>
              <a:t>Kabir</a:t>
            </a:r>
            <a:r>
              <a:rPr lang="en-US" sz="4000" dirty="0" smtClean="0">
                <a:solidFill>
                  <a:srgbClr val="FFFF99"/>
                </a:solidFill>
              </a:rPr>
              <a:t>, </a:t>
            </a:r>
            <a:r>
              <a:rPr lang="en-US" sz="4000" dirty="0" err="1" smtClean="0">
                <a:solidFill>
                  <a:srgbClr val="FFFF99"/>
                </a:solidFill>
              </a:rPr>
              <a:t>Mehnaz</a:t>
            </a:r>
            <a:r>
              <a:rPr lang="en-US" sz="4000" dirty="0" smtClean="0">
                <a:solidFill>
                  <a:srgbClr val="FFFF99"/>
                </a:solidFill>
              </a:rPr>
              <a:t> </a:t>
            </a:r>
            <a:r>
              <a:rPr lang="en-US" sz="4000" dirty="0" err="1" smtClean="0">
                <a:solidFill>
                  <a:srgbClr val="FFFF99"/>
                </a:solidFill>
              </a:rPr>
              <a:t>Tabassum</a:t>
            </a:r>
            <a:r>
              <a:rPr lang="en-US" sz="4000" dirty="0" smtClean="0">
                <a:solidFill>
                  <a:srgbClr val="FFFF99"/>
                </a:solidFill>
              </a:rPr>
              <a:t> </a:t>
            </a:r>
            <a:r>
              <a:rPr lang="en-US" sz="4000" dirty="0" err="1" smtClean="0">
                <a:solidFill>
                  <a:srgbClr val="FFFF99"/>
                </a:solidFill>
              </a:rPr>
              <a:t>Mahin</a:t>
            </a:r>
            <a:endParaRPr lang="en-US" sz="4000" baseline="30000" dirty="0">
              <a:solidFill>
                <a:srgbClr val="FFFF99"/>
              </a:solidFill>
            </a:endParaRPr>
          </a:p>
        </p:txBody>
      </p:sp>
      <p:pic>
        <p:nvPicPr>
          <p:cNvPr id="2052" name="Picture 170" descr="Buet Logo Bi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2800" y="800100"/>
            <a:ext cx="192563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Text Box 123"/>
          <p:cNvSpPr txBox="1">
            <a:spLocks noChangeArrowheads="1"/>
          </p:cNvSpPr>
          <p:nvPr/>
        </p:nvSpPr>
        <p:spPr bwMode="auto">
          <a:xfrm>
            <a:off x="0" y="31165800"/>
            <a:ext cx="21945600" cy="152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0" tIns="457200" rIns="457200" bIns="457200" anchor="ctr" anchorCtr="1"/>
          <a:lstStyle/>
          <a:p>
            <a:pPr algn="ctr" defTabSz="4389438"/>
            <a:r>
              <a:rPr lang="en-US" sz="4400" b="1" dirty="0">
                <a:solidFill>
                  <a:srgbClr val="800000"/>
                </a:solidFill>
              </a:rPr>
              <a:t>Department of Computer Science and Engineering (CSE), BUET</a:t>
            </a:r>
          </a:p>
        </p:txBody>
      </p:sp>
      <p:sp>
        <p:nvSpPr>
          <p:cNvPr id="7" name="Text Box 97"/>
          <p:cNvSpPr txBox="1">
            <a:spLocks noChangeArrowheads="1"/>
          </p:cNvSpPr>
          <p:nvPr/>
        </p:nvSpPr>
        <p:spPr bwMode="auto">
          <a:xfrm>
            <a:off x="304800" y="3886200"/>
            <a:ext cx="6781800" cy="4800600"/>
          </a:xfrm>
          <a:prstGeom prst="rect">
            <a:avLst/>
          </a:prstGeom>
          <a:solidFill>
            <a:srgbClr val="EDF6F7"/>
          </a:solidFill>
          <a:ln w="28575">
            <a:solidFill>
              <a:srgbClr val="0E48A6"/>
            </a:solidFill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lIns="108081" tIns="108081" rIns="108081" bIns="108081"/>
          <a:lstStyle/>
          <a:p>
            <a:pPr algn="dist" defTabSz="274638">
              <a:spcBef>
                <a:spcPct val="50000"/>
              </a:spcBef>
              <a:defRPr/>
            </a:pPr>
            <a:endParaRPr lang="en-AU" sz="2800" dirty="0">
              <a:latin typeface="+mn-lt"/>
            </a:endParaRPr>
          </a:p>
        </p:txBody>
      </p:sp>
      <p:grpSp>
        <p:nvGrpSpPr>
          <p:cNvPr id="11" name="Group 198"/>
          <p:cNvGrpSpPr>
            <a:grpSpLocks/>
          </p:cNvGrpSpPr>
          <p:nvPr/>
        </p:nvGrpSpPr>
        <p:grpSpPr bwMode="auto">
          <a:xfrm>
            <a:off x="457200" y="4800600"/>
            <a:ext cx="6629400" cy="4191000"/>
            <a:chOff x="457200" y="4876800"/>
            <a:chExt cx="6553204" cy="4191000"/>
          </a:xfrm>
        </p:grpSpPr>
        <p:sp>
          <p:nvSpPr>
            <p:cNvPr id="12" name="Rectangle 179"/>
            <p:cNvSpPr>
              <a:spLocks noChangeArrowheads="1"/>
            </p:cNvSpPr>
            <p:nvPr/>
          </p:nvSpPr>
          <p:spPr bwMode="auto">
            <a:xfrm>
              <a:off x="457200" y="4953000"/>
              <a:ext cx="6553204" cy="4114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defTabSz="4389438"/>
              <a:endParaRPr lang="en-US"/>
            </a:p>
          </p:txBody>
        </p:sp>
        <p:pic>
          <p:nvPicPr>
            <p:cNvPr id="13" name="Picture 180" descr="images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10002" y="7391400"/>
              <a:ext cx="1066801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81" descr="url1.jpg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33400" y="6400800"/>
              <a:ext cx="1447801" cy="220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82" descr="url.jpg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340305" y="6324600"/>
              <a:ext cx="1447801" cy="2289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Cloud Callout 183"/>
            <p:cNvSpPr>
              <a:spLocks noChangeArrowheads="1"/>
            </p:cNvSpPr>
            <p:nvPr/>
          </p:nvSpPr>
          <p:spPr bwMode="auto">
            <a:xfrm>
              <a:off x="533400" y="5105400"/>
              <a:ext cx="1981201" cy="1371600"/>
            </a:xfrm>
            <a:prstGeom prst="cloudCallout">
              <a:avLst>
                <a:gd name="adj1" fmla="val -20833"/>
                <a:gd name="adj2" fmla="val 625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4389438"/>
              <a:r>
                <a:rPr lang="en-US" sz="1900"/>
                <a:t>I feel like having Ice Cream</a:t>
              </a:r>
            </a:p>
          </p:txBody>
        </p:sp>
        <p:sp>
          <p:nvSpPr>
            <p:cNvPr id="17" name="Cloud Callout 184"/>
            <p:cNvSpPr>
              <a:spLocks noChangeArrowheads="1"/>
            </p:cNvSpPr>
            <p:nvPr/>
          </p:nvSpPr>
          <p:spPr bwMode="auto">
            <a:xfrm>
              <a:off x="2819401" y="4876800"/>
              <a:ext cx="3505202" cy="1752600"/>
            </a:xfrm>
            <a:prstGeom prst="cloudCallout">
              <a:avLst>
                <a:gd name="adj1" fmla="val -20833"/>
                <a:gd name="adj2" fmla="val 625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4389438"/>
              <a:r>
                <a:rPr lang="en-US" sz="1900" dirty="0"/>
                <a:t>Let’s ask my friends which is the nearest Ice-Cream parlor from here!</a:t>
              </a:r>
            </a:p>
          </p:txBody>
        </p:sp>
        <p:cxnSp>
          <p:nvCxnSpPr>
            <p:cNvPr id="18" name="Straight Connector 186"/>
            <p:cNvCxnSpPr>
              <a:cxnSpLocks noChangeShapeType="1"/>
            </p:cNvCxnSpPr>
            <p:nvPr/>
          </p:nvCxnSpPr>
          <p:spPr bwMode="auto">
            <a:xfrm flipV="1">
              <a:off x="4495802" y="7086600"/>
              <a:ext cx="609600" cy="4572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Straight Connector 187"/>
            <p:cNvCxnSpPr>
              <a:cxnSpLocks noChangeShapeType="1"/>
            </p:cNvCxnSpPr>
            <p:nvPr/>
          </p:nvCxnSpPr>
          <p:spPr bwMode="auto">
            <a:xfrm>
              <a:off x="4648203" y="7772400"/>
              <a:ext cx="1143001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Straight Connector 188"/>
            <p:cNvCxnSpPr>
              <a:cxnSpLocks noChangeShapeType="1"/>
            </p:cNvCxnSpPr>
            <p:nvPr/>
          </p:nvCxnSpPr>
          <p:spPr bwMode="auto">
            <a:xfrm>
              <a:off x="4800603" y="8077200"/>
              <a:ext cx="685800" cy="3048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pic>
          <p:nvPicPr>
            <p:cNvPr id="21" name="Picture 192" descr="ice-cream13.pn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105403" y="6629400"/>
              <a:ext cx="6858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195" descr="img-thing.jpg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638803" y="7239000"/>
              <a:ext cx="838201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196" descr="images.jpg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345390" y="7924800"/>
              <a:ext cx="685800" cy="712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6" name="Text Box 176"/>
          <p:cNvSpPr txBox="1">
            <a:spLocks noChangeArrowheads="1"/>
          </p:cNvSpPr>
          <p:nvPr/>
        </p:nvSpPr>
        <p:spPr bwMode="auto">
          <a:xfrm>
            <a:off x="304800" y="3886200"/>
            <a:ext cx="6781800" cy="838200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999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</a:gradFill>
          <a:ln w="381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9648" tIns="19824" rIns="39648" bIns="19824"/>
          <a:lstStyle/>
          <a:p>
            <a:pPr algn="ctr" defTabSz="1279525">
              <a:spcBef>
                <a:spcPct val="50000"/>
              </a:spcBef>
              <a:defRPr/>
            </a:pPr>
            <a:r>
              <a:rPr lang="en-US" sz="4000" b="1" dirty="0" smtClean="0">
                <a:solidFill>
                  <a:srgbClr val="002060"/>
                </a:solidFill>
              </a:rPr>
              <a:t>Nearest Neighbor </a:t>
            </a:r>
            <a:r>
              <a:rPr lang="en-US" sz="4000" b="1" dirty="0" smtClean="0">
                <a:solidFill>
                  <a:srgbClr val="002060"/>
                </a:solidFill>
              </a:rPr>
              <a:t>Queries</a:t>
            </a:r>
            <a:endParaRPr lang="en-US" sz="4000" b="1" dirty="0">
              <a:solidFill>
                <a:srgbClr val="00206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381000" y="3886200"/>
            <a:ext cx="6629400" cy="1588"/>
          </a:xfrm>
          <a:prstGeom prst="line">
            <a:avLst/>
          </a:prstGeom>
          <a:solidFill>
            <a:schemeClr val="accent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cxnSp>
      <p:sp>
        <p:nvSpPr>
          <p:cNvPr id="28" name="Text Box 97"/>
          <p:cNvSpPr txBox="1">
            <a:spLocks noChangeArrowheads="1"/>
          </p:cNvSpPr>
          <p:nvPr/>
        </p:nvSpPr>
        <p:spPr bwMode="auto">
          <a:xfrm>
            <a:off x="304800" y="8839200"/>
            <a:ext cx="6781800" cy="3429000"/>
          </a:xfrm>
          <a:prstGeom prst="rect">
            <a:avLst/>
          </a:prstGeom>
          <a:solidFill>
            <a:srgbClr val="EDF6F7"/>
          </a:solidFill>
          <a:ln w="28575">
            <a:solidFill>
              <a:srgbClr val="0E48A6"/>
            </a:solidFill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lIns="108081" tIns="108081" rIns="108081" bIns="108081"/>
          <a:lstStyle/>
          <a:p>
            <a:pPr algn="dist" defTabSz="274638">
              <a:spcBef>
                <a:spcPct val="50000"/>
              </a:spcBef>
              <a:defRPr/>
            </a:pPr>
            <a:endParaRPr lang="en-AU" sz="2800" dirty="0">
              <a:latin typeface="+mn-lt"/>
            </a:endParaRPr>
          </a:p>
        </p:txBody>
      </p:sp>
      <p:sp>
        <p:nvSpPr>
          <p:cNvPr id="29" name="Text Box 176"/>
          <p:cNvSpPr txBox="1">
            <a:spLocks noChangeArrowheads="1"/>
          </p:cNvSpPr>
          <p:nvPr/>
        </p:nvSpPr>
        <p:spPr bwMode="auto">
          <a:xfrm>
            <a:off x="304800" y="8839200"/>
            <a:ext cx="6781800" cy="838200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999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</a:gradFill>
          <a:ln w="381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9648" tIns="19824" rIns="39648" bIns="19824"/>
          <a:lstStyle/>
          <a:p>
            <a:pPr algn="ctr" defTabSz="1279525">
              <a:spcBef>
                <a:spcPct val="50000"/>
              </a:spcBef>
              <a:defRPr/>
            </a:pPr>
            <a:r>
              <a:rPr lang="en-US" sz="4000" b="1" dirty="0" smtClean="0">
                <a:solidFill>
                  <a:srgbClr val="002060"/>
                </a:solidFill>
              </a:rPr>
              <a:t>Objective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30" name="Text Box 97"/>
          <p:cNvSpPr txBox="1">
            <a:spLocks noChangeArrowheads="1"/>
          </p:cNvSpPr>
          <p:nvPr/>
        </p:nvSpPr>
        <p:spPr bwMode="auto">
          <a:xfrm>
            <a:off x="304800" y="12420600"/>
            <a:ext cx="6781800" cy="5334000"/>
          </a:xfrm>
          <a:prstGeom prst="rect">
            <a:avLst/>
          </a:prstGeom>
          <a:solidFill>
            <a:srgbClr val="EDF6F7"/>
          </a:solidFill>
          <a:ln w="28575">
            <a:solidFill>
              <a:srgbClr val="0E48A6"/>
            </a:solidFill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lIns="108081" tIns="108081" rIns="108081" bIns="108081"/>
          <a:lstStyle/>
          <a:p>
            <a:pPr algn="dist" defTabSz="274638">
              <a:spcBef>
                <a:spcPct val="50000"/>
              </a:spcBef>
              <a:defRPr/>
            </a:pPr>
            <a:endParaRPr lang="en-AU" sz="2800" dirty="0" smtClean="0">
              <a:latin typeface="+mn-lt"/>
            </a:endParaRPr>
          </a:p>
        </p:txBody>
      </p:sp>
      <p:sp>
        <p:nvSpPr>
          <p:cNvPr id="31" name="Text Box 176"/>
          <p:cNvSpPr txBox="1">
            <a:spLocks noChangeArrowheads="1"/>
          </p:cNvSpPr>
          <p:nvPr/>
        </p:nvSpPr>
        <p:spPr bwMode="auto">
          <a:xfrm>
            <a:off x="304800" y="12420600"/>
            <a:ext cx="6781800" cy="838200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999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</a:gradFill>
          <a:ln w="381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9648" tIns="19824" rIns="39648" bIns="19824"/>
          <a:lstStyle/>
          <a:p>
            <a:pPr algn="ctr" defTabSz="1279525">
              <a:spcBef>
                <a:spcPct val="50000"/>
              </a:spcBef>
              <a:defRPr/>
            </a:pPr>
            <a:r>
              <a:rPr lang="en-US" sz="4000" b="1" dirty="0" smtClean="0">
                <a:solidFill>
                  <a:srgbClr val="002060"/>
                </a:solidFill>
              </a:rPr>
              <a:t>Uniqueness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32" name="Text Box 97"/>
          <p:cNvSpPr txBox="1">
            <a:spLocks noChangeArrowheads="1"/>
          </p:cNvSpPr>
          <p:nvPr/>
        </p:nvSpPr>
        <p:spPr bwMode="auto">
          <a:xfrm>
            <a:off x="304800" y="22707600"/>
            <a:ext cx="6781800" cy="8153400"/>
          </a:xfrm>
          <a:prstGeom prst="rect">
            <a:avLst/>
          </a:prstGeom>
          <a:solidFill>
            <a:srgbClr val="EDF6F7"/>
          </a:solidFill>
          <a:ln w="28575">
            <a:solidFill>
              <a:srgbClr val="0E48A6"/>
            </a:solidFill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lIns="108081" tIns="108081" rIns="108081" bIns="108081"/>
          <a:lstStyle/>
          <a:p>
            <a:pPr algn="dist" defTabSz="274638">
              <a:spcBef>
                <a:spcPct val="50000"/>
              </a:spcBef>
              <a:defRPr/>
            </a:pPr>
            <a:endParaRPr lang="en-AU" sz="2800" dirty="0" smtClean="0">
              <a:latin typeface="+mn-lt"/>
            </a:endParaRPr>
          </a:p>
        </p:txBody>
      </p:sp>
      <p:sp>
        <p:nvSpPr>
          <p:cNvPr id="33" name="Text Box 176"/>
          <p:cNvSpPr txBox="1">
            <a:spLocks noChangeArrowheads="1"/>
          </p:cNvSpPr>
          <p:nvPr/>
        </p:nvSpPr>
        <p:spPr bwMode="auto">
          <a:xfrm>
            <a:off x="304800" y="22707600"/>
            <a:ext cx="6781800" cy="838200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999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</a:gradFill>
          <a:ln w="381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9648" tIns="19824" rIns="39648" bIns="19824"/>
          <a:lstStyle/>
          <a:p>
            <a:pPr algn="ctr" defTabSz="1279525">
              <a:spcBef>
                <a:spcPct val="50000"/>
              </a:spcBef>
              <a:defRPr/>
            </a:pPr>
            <a:r>
              <a:rPr lang="en-US" sz="4000" b="1" dirty="0" smtClean="0">
                <a:solidFill>
                  <a:srgbClr val="002060"/>
                </a:solidFill>
              </a:rPr>
              <a:t>System Architecture</a:t>
            </a:r>
            <a:endParaRPr lang="en-US" sz="4000" b="1" dirty="0">
              <a:solidFill>
                <a:srgbClr val="002060"/>
              </a:solidFill>
            </a:endParaRPr>
          </a:p>
        </p:txBody>
      </p:sp>
      <p:pic>
        <p:nvPicPr>
          <p:cNvPr id="34" name="Picture 97" descr="Picture1.pn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" y="23622000"/>
            <a:ext cx="51625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Box 34"/>
          <p:cNvSpPr txBox="1"/>
          <p:nvPr/>
        </p:nvSpPr>
        <p:spPr>
          <a:xfrm>
            <a:off x="5638800" y="24841200"/>
            <a:ext cx="1474788" cy="1631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j-lt"/>
              </a:rPr>
              <a:t>Figure </a:t>
            </a:r>
            <a:r>
              <a:rPr lang="en-US" sz="2000" b="1" dirty="0" smtClean="0">
                <a:latin typeface="+mj-lt"/>
              </a:rPr>
              <a:t>1</a:t>
            </a:r>
            <a:r>
              <a:rPr lang="en-US" sz="2000" dirty="0" smtClean="0">
                <a:latin typeface="+mj-lt"/>
              </a:rPr>
              <a:t>:</a:t>
            </a:r>
            <a:endParaRPr lang="en-US" sz="2000" dirty="0">
              <a:latin typeface="+mj-lt"/>
            </a:endParaRPr>
          </a:p>
          <a:p>
            <a:pPr>
              <a:defRPr/>
            </a:pPr>
            <a:r>
              <a:rPr lang="en-US" sz="2000" dirty="0">
                <a:latin typeface="+mj-lt"/>
              </a:rPr>
              <a:t>System </a:t>
            </a:r>
          </a:p>
          <a:p>
            <a:pPr>
              <a:defRPr/>
            </a:pPr>
            <a:r>
              <a:rPr lang="en-US" sz="2000" dirty="0">
                <a:latin typeface="+mj-lt"/>
              </a:rPr>
              <a:t>Overview </a:t>
            </a:r>
          </a:p>
          <a:p>
            <a:pPr>
              <a:defRPr/>
            </a:pPr>
            <a:r>
              <a:rPr lang="en-US" sz="2000" dirty="0">
                <a:latin typeface="+mj-lt"/>
              </a:rPr>
              <a:t>And User</a:t>
            </a:r>
          </a:p>
          <a:p>
            <a:pPr>
              <a:defRPr/>
            </a:pPr>
            <a:r>
              <a:rPr lang="en-US" sz="2000" dirty="0">
                <a:latin typeface="+mj-lt"/>
              </a:rPr>
              <a:t>Interaction</a:t>
            </a:r>
          </a:p>
        </p:txBody>
      </p:sp>
      <p:sp>
        <p:nvSpPr>
          <p:cNvPr id="36" name="Text Box 97"/>
          <p:cNvSpPr txBox="1">
            <a:spLocks noChangeArrowheads="1"/>
          </p:cNvSpPr>
          <p:nvPr/>
        </p:nvSpPr>
        <p:spPr bwMode="auto">
          <a:xfrm>
            <a:off x="14859000" y="18211800"/>
            <a:ext cx="6705600" cy="3200400"/>
          </a:xfrm>
          <a:prstGeom prst="rect">
            <a:avLst/>
          </a:prstGeom>
          <a:solidFill>
            <a:srgbClr val="EDF6F7"/>
          </a:solidFill>
          <a:ln w="28575">
            <a:solidFill>
              <a:srgbClr val="0E48A6"/>
            </a:solidFill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lIns="108081" tIns="108081" rIns="108081" bIns="108081"/>
          <a:lstStyle/>
          <a:p>
            <a:pPr algn="dist" defTabSz="274638">
              <a:spcBef>
                <a:spcPct val="50000"/>
              </a:spcBef>
              <a:defRPr/>
            </a:pPr>
            <a:endParaRPr lang="en-AU" sz="2800" dirty="0">
              <a:latin typeface="+mn-lt"/>
            </a:endParaRPr>
          </a:p>
        </p:txBody>
      </p:sp>
      <p:sp>
        <p:nvSpPr>
          <p:cNvPr id="37" name="Text Box 176"/>
          <p:cNvSpPr txBox="1">
            <a:spLocks noChangeArrowheads="1"/>
          </p:cNvSpPr>
          <p:nvPr/>
        </p:nvSpPr>
        <p:spPr bwMode="auto">
          <a:xfrm>
            <a:off x="14859000" y="18211800"/>
            <a:ext cx="6705600" cy="838200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999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</a:gradFill>
          <a:ln w="381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9648" tIns="19824" rIns="39648" bIns="19824"/>
          <a:lstStyle/>
          <a:p>
            <a:pPr algn="ctr" defTabSz="1279525">
              <a:spcBef>
                <a:spcPct val="50000"/>
              </a:spcBef>
              <a:defRPr/>
            </a:pPr>
            <a:r>
              <a:rPr lang="en-US" sz="4000" b="1" dirty="0" smtClean="0">
                <a:solidFill>
                  <a:srgbClr val="002060"/>
                </a:solidFill>
              </a:rPr>
              <a:t>Confidence Level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38" name="Text Box 97"/>
          <p:cNvSpPr txBox="1">
            <a:spLocks noChangeArrowheads="1"/>
          </p:cNvSpPr>
          <p:nvPr/>
        </p:nvSpPr>
        <p:spPr bwMode="auto">
          <a:xfrm>
            <a:off x="7315200" y="3886200"/>
            <a:ext cx="14325600" cy="7543800"/>
          </a:xfrm>
          <a:prstGeom prst="rect">
            <a:avLst/>
          </a:prstGeom>
          <a:solidFill>
            <a:srgbClr val="EDF6F7"/>
          </a:solidFill>
          <a:ln w="28575">
            <a:solidFill>
              <a:srgbClr val="0E48A6"/>
            </a:solidFill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lIns="108081" tIns="108081" rIns="108081" bIns="108081"/>
          <a:lstStyle/>
          <a:p>
            <a:pPr algn="dist" defTabSz="274638">
              <a:spcBef>
                <a:spcPct val="50000"/>
              </a:spcBef>
              <a:defRPr/>
            </a:pPr>
            <a:endParaRPr lang="en-AU" sz="2800" dirty="0">
              <a:latin typeface="+mn-lt"/>
            </a:endParaRPr>
          </a:p>
        </p:txBody>
      </p:sp>
      <p:sp>
        <p:nvSpPr>
          <p:cNvPr id="39" name="Text Box 176"/>
          <p:cNvSpPr txBox="1">
            <a:spLocks noChangeArrowheads="1"/>
          </p:cNvSpPr>
          <p:nvPr/>
        </p:nvSpPr>
        <p:spPr bwMode="auto">
          <a:xfrm>
            <a:off x="7315200" y="3886200"/>
            <a:ext cx="14325600" cy="838200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999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</a:gradFill>
          <a:ln w="381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9648" tIns="19824" rIns="39648" bIns="19824"/>
          <a:lstStyle/>
          <a:p>
            <a:pPr algn="ctr" defTabSz="1279525">
              <a:spcBef>
                <a:spcPct val="50000"/>
              </a:spcBef>
              <a:defRPr/>
            </a:pPr>
            <a:r>
              <a:rPr lang="en-US" sz="4000" b="1" dirty="0" smtClean="0">
                <a:solidFill>
                  <a:srgbClr val="002060"/>
                </a:solidFill>
              </a:rPr>
              <a:t>Data Collection and Storage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7543800" y="5029200"/>
            <a:ext cx="6248400" cy="1600200"/>
          </a:xfrm>
          <a:prstGeom prst="roundRect">
            <a:avLst/>
          </a:prstGeom>
          <a:solidFill>
            <a:srgbClr val="EDF6F7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indent="360000" defTabSz="274638">
              <a:defRPr/>
            </a:pPr>
            <a:endParaRPr lang="en-AU" sz="2400" dirty="0"/>
          </a:p>
        </p:txBody>
      </p:sp>
      <p:sp>
        <p:nvSpPr>
          <p:cNvPr id="41" name="Rounded Rectangle 40"/>
          <p:cNvSpPr/>
          <p:nvPr/>
        </p:nvSpPr>
        <p:spPr bwMode="auto">
          <a:xfrm>
            <a:off x="7543800" y="6934200"/>
            <a:ext cx="6248400" cy="4343400"/>
          </a:xfrm>
          <a:prstGeom prst="roundRect">
            <a:avLst/>
          </a:prstGeom>
          <a:solidFill>
            <a:srgbClr val="EDF6F7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274638">
              <a:defRPr/>
            </a:pPr>
            <a:endParaRPr lang="en-AU" sz="2800" dirty="0">
              <a:cs typeface="Arial" charset="0"/>
              <a:sym typeface="Wingdings" pitchFamily="2" charset="2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14020800" y="5105400"/>
            <a:ext cx="7391400" cy="6172200"/>
          </a:xfrm>
          <a:prstGeom prst="roundRect">
            <a:avLst/>
          </a:prstGeom>
          <a:solidFill>
            <a:srgbClr val="EDF6F7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Text Box 97"/>
          <p:cNvSpPr txBox="1">
            <a:spLocks noChangeArrowheads="1"/>
          </p:cNvSpPr>
          <p:nvPr/>
        </p:nvSpPr>
        <p:spPr bwMode="auto">
          <a:xfrm>
            <a:off x="7315200" y="11582400"/>
            <a:ext cx="14325600" cy="6477000"/>
          </a:xfrm>
          <a:prstGeom prst="rect">
            <a:avLst/>
          </a:prstGeom>
          <a:solidFill>
            <a:srgbClr val="EDF6F7"/>
          </a:solidFill>
          <a:ln w="28575">
            <a:solidFill>
              <a:srgbClr val="0E48A6"/>
            </a:solidFill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lIns="108081" tIns="108081" rIns="108081" bIns="108081"/>
          <a:lstStyle/>
          <a:p>
            <a:pPr algn="dist" defTabSz="274638">
              <a:spcBef>
                <a:spcPct val="50000"/>
              </a:spcBef>
              <a:defRPr/>
            </a:pPr>
            <a:endParaRPr lang="en-AU" sz="2800" dirty="0">
              <a:latin typeface="+mn-lt"/>
            </a:endParaRPr>
          </a:p>
        </p:txBody>
      </p:sp>
      <p:sp>
        <p:nvSpPr>
          <p:cNvPr id="49" name="Text Box 176"/>
          <p:cNvSpPr txBox="1">
            <a:spLocks noChangeArrowheads="1"/>
          </p:cNvSpPr>
          <p:nvPr/>
        </p:nvSpPr>
        <p:spPr bwMode="auto">
          <a:xfrm>
            <a:off x="7315200" y="11582400"/>
            <a:ext cx="14325600" cy="838200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999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</a:gradFill>
          <a:ln w="381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9648" tIns="19824" rIns="39648" bIns="19824"/>
          <a:lstStyle/>
          <a:p>
            <a:pPr algn="ctr" defTabSz="1279525">
              <a:spcBef>
                <a:spcPct val="50000"/>
              </a:spcBef>
              <a:defRPr/>
            </a:pPr>
            <a:r>
              <a:rPr lang="en-US" sz="4000" b="1" dirty="0" smtClean="0">
                <a:solidFill>
                  <a:srgbClr val="002060"/>
                </a:solidFill>
              </a:rPr>
              <a:t>Query Processing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686800" y="4763869"/>
            <a:ext cx="3733800" cy="646331"/>
          </a:xfrm>
          <a:prstGeom prst="rect">
            <a:avLst/>
          </a:prstGeom>
          <a:solidFill>
            <a:srgbClr val="EDF6F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6"/>
                </a:solidFill>
              </a:rPr>
              <a:t>POI Information</a:t>
            </a:r>
            <a:endParaRPr lang="en-SG" sz="3600" b="1" dirty="0">
              <a:solidFill>
                <a:schemeClr val="accent6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458200" y="6668869"/>
            <a:ext cx="4191000" cy="646331"/>
          </a:xfrm>
          <a:prstGeom prst="rect">
            <a:avLst/>
          </a:prstGeom>
          <a:solidFill>
            <a:srgbClr val="EDF6F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6"/>
                </a:solidFill>
              </a:rPr>
              <a:t>Space Information</a:t>
            </a:r>
            <a:endParaRPr lang="en-SG" sz="3600" b="1" dirty="0">
              <a:solidFill>
                <a:schemeClr val="accent6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306800" y="4763869"/>
            <a:ext cx="2819400" cy="646331"/>
          </a:xfrm>
          <a:prstGeom prst="rect">
            <a:avLst/>
          </a:prstGeom>
          <a:solidFill>
            <a:srgbClr val="EDF6F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6"/>
                </a:solidFill>
              </a:rPr>
              <a:t>Indexing</a:t>
            </a:r>
            <a:endParaRPr lang="en-SG" sz="3600" b="1" dirty="0">
              <a:solidFill>
                <a:schemeClr val="accent6"/>
              </a:solidFill>
            </a:endParaRPr>
          </a:p>
        </p:txBody>
      </p:sp>
      <p:sp>
        <p:nvSpPr>
          <p:cNvPr id="61" name="Text Box 97"/>
          <p:cNvSpPr txBox="1">
            <a:spLocks noChangeArrowheads="1"/>
          </p:cNvSpPr>
          <p:nvPr/>
        </p:nvSpPr>
        <p:spPr bwMode="auto">
          <a:xfrm>
            <a:off x="7315200" y="25527000"/>
            <a:ext cx="7315200" cy="5334000"/>
          </a:xfrm>
          <a:prstGeom prst="rect">
            <a:avLst/>
          </a:prstGeom>
          <a:solidFill>
            <a:srgbClr val="EDF6F7"/>
          </a:solidFill>
          <a:ln w="28575">
            <a:solidFill>
              <a:srgbClr val="0E48A6"/>
            </a:solidFill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lIns="108081" tIns="108081" rIns="108081" bIns="108081"/>
          <a:lstStyle/>
          <a:p>
            <a:pPr defTabSz="274638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  <a:defRPr/>
            </a:pPr>
            <a:r>
              <a:rPr lang="en-AU" sz="2800" dirty="0" smtClean="0">
                <a:latin typeface="+mn-lt"/>
              </a:rPr>
              <a:t> </a:t>
            </a:r>
          </a:p>
          <a:p>
            <a:pPr defTabSz="274638">
              <a:spcBef>
                <a:spcPts val="60"/>
              </a:spcBef>
              <a:buFont typeface="Wingdings" pitchFamily="2" charset="2"/>
              <a:buChar char="q"/>
              <a:defRPr/>
            </a:pPr>
            <a:r>
              <a:rPr lang="en-AU" sz="2800" dirty="0" smtClean="0">
                <a:latin typeface="+mn-lt"/>
              </a:rPr>
              <a:t>Single user processing</a:t>
            </a:r>
          </a:p>
          <a:p>
            <a:pPr defTabSz="274638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  <a:defRPr/>
            </a:pPr>
            <a:endParaRPr lang="en-AU" sz="2800" dirty="0" smtClean="0">
              <a:latin typeface="+mn-lt"/>
            </a:endParaRPr>
          </a:p>
          <a:p>
            <a:pPr defTabSz="274638">
              <a:lnSpc>
                <a:spcPct val="200000"/>
              </a:lnSpc>
              <a:spcBef>
                <a:spcPct val="50000"/>
              </a:spcBef>
              <a:defRPr/>
            </a:pPr>
            <a:endParaRPr lang="en-AU" sz="2800" dirty="0" smtClean="0">
              <a:latin typeface="+mn-lt"/>
            </a:endParaRPr>
          </a:p>
          <a:p>
            <a:pPr defTabSz="274638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  <a:defRPr/>
            </a:pPr>
            <a:r>
              <a:rPr lang="en-AU" sz="2800" dirty="0" smtClean="0">
                <a:latin typeface="+mn-lt"/>
              </a:rPr>
              <a:t> </a:t>
            </a:r>
            <a:endParaRPr lang="en-AU" sz="2800" i="1" dirty="0" smtClean="0">
              <a:latin typeface="+mn-lt"/>
            </a:endParaRPr>
          </a:p>
          <a:p>
            <a:pPr defTabSz="274638">
              <a:spcBef>
                <a:spcPct val="50000"/>
              </a:spcBef>
              <a:buFont typeface="Wingdings" pitchFamily="2" charset="2"/>
              <a:buChar char="q"/>
              <a:defRPr/>
            </a:pPr>
            <a:endParaRPr lang="en-AU" sz="2800" i="1" dirty="0" smtClean="0">
              <a:latin typeface="+mn-lt"/>
            </a:endParaRPr>
          </a:p>
          <a:p>
            <a:pPr defTabSz="274638">
              <a:spcBef>
                <a:spcPct val="50000"/>
              </a:spcBef>
              <a:buFont typeface="Wingdings" pitchFamily="2" charset="2"/>
              <a:buChar char="q"/>
              <a:defRPr/>
            </a:pPr>
            <a:r>
              <a:rPr lang="en-AU" sz="2800" dirty="0" smtClean="0">
                <a:latin typeface="+mn-lt"/>
              </a:rPr>
              <a:t>Communication frequency = </a:t>
            </a:r>
            <a:r>
              <a:rPr lang="en-AU" sz="2800" i="1" dirty="0" smtClean="0">
                <a:latin typeface="+mn-lt"/>
              </a:rPr>
              <a:t>2(n-1)</a:t>
            </a:r>
            <a:endParaRPr lang="en-AU" sz="2800" dirty="0">
              <a:latin typeface="+mn-lt"/>
            </a:endParaRPr>
          </a:p>
        </p:txBody>
      </p:sp>
      <p:sp>
        <p:nvSpPr>
          <p:cNvPr id="62" name="Text Box 176"/>
          <p:cNvSpPr txBox="1">
            <a:spLocks noChangeArrowheads="1"/>
          </p:cNvSpPr>
          <p:nvPr/>
        </p:nvSpPr>
        <p:spPr bwMode="auto">
          <a:xfrm>
            <a:off x="7315200" y="25527000"/>
            <a:ext cx="7315200" cy="762000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999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</a:gradFill>
          <a:ln w="381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9648" tIns="19824" rIns="39648" bIns="19824"/>
          <a:lstStyle/>
          <a:p>
            <a:pPr algn="ctr" defTabSz="1279525">
              <a:spcBef>
                <a:spcPct val="50000"/>
              </a:spcBef>
              <a:defRPr/>
            </a:pPr>
            <a:r>
              <a:rPr lang="en-US" sz="4000" b="1" dirty="0" smtClean="0">
                <a:solidFill>
                  <a:srgbClr val="002060"/>
                </a:solidFill>
              </a:rPr>
              <a:t>Evaluation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63" name="Text Box 97"/>
          <p:cNvSpPr txBox="1">
            <a:spLocks noChangeArrowheads="1"/>
          </p:cNvSpPr>
          <p:nvPr/>
        </p:nvSpPr>
        <p:spPr bwMode="auto">
          <a:xfrm>
            <a:off x="14859000" y="21564600"/>
            <a:ext cx="6705600" cy="2286000"/>
          </a:xfrm>
          <a:prstGeom prst="rect">
            <a:avLst/>
          </a:prstGeom>
          <a:solidFill>
            <a:srgbClr val="EDF6F7"/>
          </a:solidFill>
          <a:ln w="28575">
            <a:solidFill>
              <a:srgbClr val="0E48A6"/>
            </a:solidFill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lIns="108081" tIns="108081" rIns="108081" bIns="108081"/>
          <a:lstStyle/>
          <a:p>
            <a:pPr algn="dist" defTabSz="274638">
              <a:spcBef>
                <a:spcPct val="50000"/>
              </a:spcBef>
              <a:defRPr/>
            </a:pPr>
            <a:endParaRPr lang="en-AU" sz="2800" dirty="0"/>
          </a:p>
          <a:p>
            <a:pPr defTabSz="274638">
              <a:defRPr/>
            </a:pPr>
            <a:endParaRPr lang="en-AU" sz="2800" dirty="0">
              <a:cs typeface="Arial" charset="0"/>
            </a:endParaRPr>
          </a:p>
          <a:p>
            <a:pPr defTabSz="274638">
              <a:buFont typeface="Wingdings" pitchFamily="2" charset="2"/>
              <a:buChar char="q"/>
              <a:defRPr/>
            </a:pPr>
            <a:r>
              <a:rPr lang="en-AU" sz="2800" dirty="0"/>
              <a:t> Multiple queries like Group </a:t>
            </a:r>
            <a:r>
              <a:rPr lang="en-AU" sz="2800" dirty="0" smtClean="0"/>
              <a:t>Nearest</a:t>
            </a:r>
            <a:br>
              <a:rPr lang="en-AU" sz="2800" dirty="0" smtClean="0"/>
            </a:br>
            <a:r>
              <a:rPr lang="en-AU" sz="2800" dirty="0" smtClean="0"/>
              <a:t>    Neighbour </a:t>
            </a:r>
            <a:r>
              <a:rPr lang="en-AU" sz="2800" dirty="0"/>
              <a:t>or Range </a:t>
            </a:r>
            <a:r>
              <a:rPr lang="en-AU" sz="2800" dirty="0" smtClean="0"/>
              <a:t>q</a:t>
            </a:r>
            <a:r>
              <a:rPr lang="en-AU" sz="2800" dirty="0" smtClean="0"/>
              <a:t>ueries</a:t>
            </a:r>
            <a:endParaRPr lang="en-AU" sz="2800" dirty="0"/>
          </a:p>
          <a:p>
            <a:pPr defTabSz="274638">
              <a:buFont typeface="Wingdings" pitchFamily="2" charset="2"/>
              <a:buChar char="q"/>
              <a:defRPr/>
            </a:pPr>
            <a:r>
              <a:rPr lang="en-AU" sz="2800" dirty="0"/>
              <a:t> Imprecise location </a:t>
            </a:r>
            <a:r>
              <a:rPr lang="en-AU" sz="2800" dirty="0" smtClean="0"/>
              <a:t>information</a:t>
            </a:r>
            <a:endParaRPr lang="en-AU" sz="2800" dirty="0"/>
          </a:p>
        </p:txBody>
      </p:sp>
      <p:sp>
        <p:nvSpPr>
          <p:cNvPr id="64" name="Text Box 176"/>
          <p:cNvSpPr txBox="1">
            <a:spLocks noChangeArrowheads="1"/>
          </p:cNvSpPr>
          <p:nvPr/>
        </p:nvSpPr>
        <p:spPr bwMode="auto">
          <a:xfrm>
            <a:off x="14859000" y="21564600"/>
            <a:ext cx="6705600" cy="838200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999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</a:gradFill>
          <a:ln w="381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9648" tIns="19824" rIns="39648" bIns="19824"/>
          <a:lstStyle/>
          <a:p>
            <a:pPr algn="ctr" defTabSz="1279525">
              <a:spcBef>
                <a:spcPct val="50000"/>
              </a:spcBef>
              <a:defRPr/>
            </a:pPr>
            <a:r>
              <a:rPr lang="en-US" sz="4000" b="1" dirty="0" smtClean="0">
                <a:solidFill>
                  <a:srgbClr val="002060"/>
                </a:solidFill>
              </a:rPr>
              <a:t>Future Challenges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65" name="Text Box 97"/>
          <p:cNvSpPr txBox="1">
            <a:spLocks noChangeArrowheads="1"/>
          </p:cNvSpPr>
          <p:nvPr/>
        </p:nvSpPr>
        <p:spPr bwMode="auto">
          <a:xfrm>
            <a:off x="14859000" y="24003000"/>
            <a:ext cx="6705600" cy="3429000"/>
          </a:xfrm>
          <a:prstGeom prst="rect">
            <a:avLst/>
          </a:prstGeom>
          <a:solidFill>
            <a:srgbClr val="EDF6F7"/>
          </a:solidFill>
          <a:ln w="28575">
            <a:solidFill>
              <a:srgbClr val="0E48A6"/>
            </a:solidFill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lIns="108081" tIns="108081" rIns="108081" bIns="108081"/>
          <a:lstStyle/>
          <a:p>
            <a:pPr algn="just">
              <a:defRPr/>
            </a:pP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6" name="Text Box 176"/>
          <p:cNvSpPr txBox="1">
            <a:spLocks noChangeArrowheads="1"/>
          </p:cNvSpPr>
          <p:nvPr/>
        </p:nvSpPr>
        <p:spPr bwMode="auto">
          <a:xfrm>
            <a:off x="14859000" y="24003000"/>
            <a:ext cx="6705600" cy="838200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999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</a:gradFill>
          <a:ln w="381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9648" tIns="19824" rIns="39648" bIns="19824"/>
          <a:lstStyle/>
          <a:p>
            <a:pPr algn="ctr" defTabSz="1279525">
              <a:spcBef>
                <a:spcPct val="50000"/>
              </a:spcBef>
              <a:defRPr/>
            </a:pPr>
            <a:r>
              <a:rPr lang="en-US" sz="4000" b="1" dirty="0" smtClean="0">
                <a:solidFill>
                  <a:srgbClr val="002060"/>
                </a:solidFill>
              </a:rPr>
              <a:t>Conclusion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69" name="TextBox 563"/>
          <p:cNvSpPr txBox="1">
            <a:spLocks noChangeArrowheads="1"/>
          </p:cNvSpPr>
          <p:nvPr/>
        </p:nvSpPr>
        <p:spPr bwMode="auto">
          <a:xfrm>
            <a:off x="18799175" y="7239000"/>
            <a:ext cx="3070225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--Known Region</a:t>
            </a:r>
          </a:p>
          <a:p>
            <a:r>
              <a:rPr lang="en-US" dirty="0"/>
              <a:t>--Unknown Region</a:t>
            </a:r>
          </a:p>
          <a:p>
            <a:r>
              <a:rPr lang="en-US" dirty="0"/>
              <a:t>--------------------------</a:t>
            </a:r>
          </a:p>
          <a:p>
            <a:r>
              <a:rPr lang="en-US" dirty="0"/>
              <a:t>Unit of Division</a:t>
            </a:r>
          </a:p>
        </p:txBody>
      </p:sp>
      <p:sp>
        <p:nvSpPr>
          <p:cNvPr id="70" name="TextBox 564"/>
          <p:cNvSpPr txBox="1">
            <a:spLocks noChangeArrowheads="1"/>
          </p:cNvSpPr>
          <p:nvPr/>
        </p:nvSpPr>
        <p:spPr bwMode="auto">
          <a:xfrm>
            <a:off x="18646775" y="9601200"/>
            <a:ext cx="27416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/>
              <a:t>Figure </a:t>
            </a:r>
            <a:r>
              <a:rPr lang="en-US" sz="2000" b="1" dirty="0" smtClean="0"/>
              <a:t>3</a:t>
            </a:r>
            <a:r>
              <a:rPr lang="en-US" sz="2000" b="1" dirty="0" smtClean="0"/>
              <a:t>: </a:t>
            </a:r>
            <a:r>
              <a:rPr lang="en-US" sz="2000" dirty="0"/>
              <a:t>Quad Tree</a:t>
            </a:r>
          </a:p>
          <a:p>
            <a:r>
              <a:rPr lang="en-US" sz="2000" dirty="0" smtClean="0"/>
              <a:t>Indexing</a:t>
            </a:r>
            <a:endParaRPr lang="en-US" sz="2000" dirty="0"/>
          </a:p>
        </p:txBody>
      </p:sp>
      <p:grpSp>
        <p:nvGrpSpPr>
          <p:cNvPr id="71" name="Group 176"/>
          <p:cNvGrpSpPr>
            <a:grpSpLocks/>
          </p:cNvGrpSpPr>
          <p:nvPr/>
        </p:nvGrpSpPr>
        <p:grpSpPr bwMode="auto">
          <a:xfrm>
            <a:off x="14554200" y="6934200"/>
            <a:ext cx="3962400" cy="3962400"/>
            <a:chOff x="7543800" y="7848600"/>
            <a:chExt cx="3733800" cy="3505994"/>
          </a:xfrm>
        </p:grpSpPr>
        <p:grpSp>
          <p:nvGrpSpPr>
            <p:cNvPr id="72" name="Group 175"/>
            <p:cNvGrpSpPr>
              <a:grpSpLocks/>
            </p:cNvGrpSpPr>
            <p:nvPr/>
          </p:nvGrpSpPr>
          <p:grpSpPr bwMode="auto">
            <a:xfrm>
              <a:off x="7543800" y="7848600"/>
              <a:ext cx="3733800" cy="3505994"/>
              <a:chOff x="7543800" y="7848600"/>
              <a:chExt cx="3733800" cy="3505994"/>
            </a:xfrm>
          </p:grpSpPr>
          <p:grpSp>
            <p:nvGrpSpPr>
              <p:cNvPr id="74" name="Group 111"/>
              <p:cNvGrpSpPr>
                <a:grpSpLocks/>
              </p:cNvGrpSpPr>
              <p:nvPr/>
            </p:nvGrpSpPr>
            <p:grpSpPr bwMode="auto">
              <a:xfrm>
                <a:off x="7543800" y="7848600"/>
                <a:ext cx="3733800" cy="3505200"/>
                <a:chOff x="7543800" y="7848600"/>
                <a:chExt cx="3733800" cy="3505200"/>
              </a:xfrm>
            </p:grpSpPr>
            <p:sp>
              <p:nvSpPr>
                <p:cNvPr id="83" name="Rectangle 100"/>
                <p:cNvSpPr>
                  <a:spLocks noChangeArrowheads="1"/>
                </p:cNvSpPr>
                <p:nvPr/>
              </p:nvSpPr>
              <p:spPr bwMode="auto">
                <a:xfrm>
                  <a:off x="7543800" y="7848600"/>
                  <a:ext cx="3733800" cy="3505200"/>
                </a:xfrm>
                <a:prstGeom prst="rect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4389438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 bwMode="auto">
                <a:xfrm>
                  <a:off x="7848966" y="8077558"/>
                  <a:ext cx="761420" cy="837168"/>
                </a:xfrm>
                <a:prstGeom prst="ellipse">
                  <a:avLst/>
                </a:prstGeom>
                <a:noFill/>
                <a:ln w="38100" cap="flat" cmpd="sng" algn="ctr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defTabSz="4389438">
                    <a:defRPr/>
                  </a:pPr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 bwMode="auto">
                <a:xfrm>
                  <a:off x="9982139" y="8077558"/>
                  <a:ext cx="534042" cy="1370933"/>
                </a:xfrm>
                <a:prstGeom prst="ellipse">
                  <a:avLst/>
                </a:prstGeom>
                <a:noFill/>
                <a:ln w="38100" cap="flat" cmpd="sng" algn="ctr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defTabSz="4389438">
                    <a:defRPr/>
                  </a:pPr>
                  <a:endParaRPr lang="en-US"/>
                </a:p>
              </p:txBody>
            </p:sp>
            <p:sp>
              <p:nvSpPr>
                <p:cNvPr id="86" name="Hexagon 85"/>
                <p:cNvSpPr/>
                <p:nvPr/>
              </p:nvSpPr>
              <p:spPr bwMode="auto">
                <a:xfrm rot="19532830">
                  <a:off x="10058431" y="10209809"/>
                  <a:ext cx="685128" cy="762722"/>
                </a:xfrm>
                <a:prstGeom prst="hexagon">
                  <a:avLst/>
                </a:prstGeom>
                <a:noFill/>
                <a:ln w="38100" cap="flat" cmpd="sng" algn="ctr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defTabSz="4389438">
                    <a:defRPr/>
                  </a:pPr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 bwMode="auto">
                <a:xfrm>
                  <a:off x="8610387" y="9753298"/>
                  <a:ext cx="686624" cy="838573"/>
                </a:xfrm>
                <a:prstGeom prst="ellipse">
                  <a:avLst/>
                </a:prstGeom>
                <a:noFill/>
                <a:ln w="38100" cap="flat" cmpd="sng" algn="ctr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defTabSz="4389438">
                    <a:defRPr/>
                  </a:pPr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 bwMode="auto">
                <a:xfrm>
                  <a:off x="7772675" y="10209809"/>
                  <a:ext cx="1142878" cy="382063"/>
                </a:xfrm>
                <a:prstGeom prst="ellipse">
                  <a:avLst/>
                </a:prstGeom>
                <a:noFill/>
                <a:ln w="38100" cap="flat" cmpd="sng" algn="ctr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defTabSz="4389438">
                    <a:defRPr/>
                  </a:pPr>
                  <a:endParaRPr lang="en-US"/>
                </a:p>
              </p:txBody>
            </p:sp>
            <p:sp>
              <p:nvSpPr>
                <p:cNvPr id="89" name="Regular Pentagon 88"/>
                <p:cNvSpPr/>
                <p:nvPr/>
              </p:nvSpPr>
              <p:spPr bwMode="auto">
                <a:xfrm rot="19899394">
                  <a:off x="9611152" y="8741954"/>
                  <a:ext cx="685128" cy="532361"/>
                </a:xfrm>
                <a:prstGeom prst="pentagon">
                  <a:avLst/>
                </a:prstGeom>
                <a:noFill/>
                <a:ln w="38100" cap="flat" cmpd="sng" algn="ctr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defTabSz="4389438">
                    <a:defRPr/>
                  </a:pPr>
                  <a:endParaRPr lang="en-US"/>
                </a:p>
              </p:txBody>
            </p:sp>
          </p:grpSp>
          <p:cxnSp>
            <p:nvCxnSpPr>
              <p:cNvPr id="75" name="Straight Connector 116"/>
              <p:cNvCxnSpPr>
                <a:cxnSpLocks noChangeShapeType="1"/>
              </p:cNvCxnSpPr>
              <p:nvPr/>
            </p:nvCxnSpPr>
            <p:spPr bwMode="auto">
              <a:xfrm rot="16200000" flipH="1">
                <a:off x="7620794" y="9601200"/>
                <a:ext cx="3505200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6" name="Straight Connector 124"/>
              <p:cNvCxnSpPr>
                <a:cxnSpLocks noChangeShapeType="1"/>
                <a:stCxn id="83" idx="1"/>
                <a:endCxn id="83" idx="3"/>
              </p:cNvCxnSpPr>
              <p:nvPr/>
            </p:nvCxnSpPr>
            <p:spPr bwMode="auto">
              <a:xfrm rot="10800000" flipH="1">
                <a:off x="7543800" y="9601200"/>
                <a:ext cx="3733800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7" name="Straight Connector 131"/>
              <p:cNvCxnSpPr>
                <a:cxnSpLocks noChangeShapeType="1"/>
              </p:cNvCxnSpPr>
              <p:nvPr/>
            </p:nvCxnSpPr>
            <p:spPr bwMode="auto">
              <a:xfrm rot="5400000">
                <a:off x="7506494" y="10477500"/>
                <a:ext cx="1751806" cy="794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8" name="Straight Connector 139"/>
              <p:cNvCxnSpPr>
                <a:cxnSpLocks noChangeShapeType="1"/>
              </p:cNvCxnSpPr>
              <p:nvPr/>
            </p:nvCxnSpPr>
            <p:spPr bwMode="auto">
              <a:xfrm>
                <a:off x="7543800" y="10439400"/>
                <a:ext cx="1828800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9" name="Straight Connector 142"/>
              <p:cNvCxnSpPr>
                <a:cxnSpLocks noChangeShapeType="1"/>
              </p:cNvCxnSpPr>
              <p:nvPr/>
            </p:nvCxnSpPr>
            <p:spPr bwMode="auto">
              <a:xfrm rot="5400000">
                <a:off x="8421291" y="10020697"/>
                <a:ext cx="836612" cy="794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0" name="Straight Connector 158"/>
              <p:cNvCxnSpPr>
                <a:cxnSpLocks noChangeShapeType="1"/>
              </p:cNvCxnSpPr>
              <p:nvPr/>
            </p:nvCxnSpPr>
            <p:spPr bwMode="auto">
              <a:xfrm>
                <a:off x="8382000" y="10058400"/>
                <a:ext cx="990600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1" name="Straight Connector 164"/>
              <p:cNvCxnSpPr>
                <a:cxnSpLocks noChangeShapeType="1"/>
              </p:cNvCxnSpPr>
              <p:nvPr/>
            </p:nvCxnSpPr>
            <p:spPr bwMode="auto">
              <a:xfrm>
                <a:off x="8382000" y="10210006"/>
                <a:ext cx="457200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2" name="Straight Connector 170"/>
              <p:cNvCxnSpPr>
                <a:cxnSpLocks noChangeShapeType="1"/>
              </p:cNvCxnSpPr>
              <p:nvPr/>
            </p:nvCxnSpPr>
            <p:spPr bwMode="auto">
              <a:xfrm rot="5400000">
                <a:off x="8420100" y="10248900"/>
                <a:ext cx="381000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73" name="Rectangle 518"/>
            <p:cNvSpPr>
              <a:spLocks noChangeArrowheads="1"/>
            </p:cNvSpPr>
            <p:nvPr/>
          </p:nvSpPr>
          <p:spPr bwMode="auto">
            <a:xfrm>
              <a:off x="8610600" y="10208404"/>
              <a:ext cx="225670" cy="19987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4389438"/>
              <a:r>
                <a:rPr lang="en-US"/>
                <a:t>     </a:t>
              </a:r>
            </a:p>
          </p:txBody>
        </p:sp>
      </p:grpSp>
      <p:graphicFrame>
        <p:nvGraphicFramePr>
          <p:cNvPr id="91" name="Table 90"/>
          <p:cNvGraphicFramePr>
            <a:graphicFrameLocks noGrp="1"/>
          </p:cNvGraphicFramePr>
          <p:nvPr/>
        </p:nvGraphicFramePr>
        <p:xfrm>
          <a:off x="14554200" y="5654040"/>
          <a:ext cx="6477000" cy="1051560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3238500"/>
                <a:gridCol w="32385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POI Tree               : 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</a:t>
                      </a:r>
                      <a:r>
                        <a:rPr lang="en-US" sz="2800" baseline="0" dirty="0" smtClean="0"/>
                        <a:t>-Tree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0799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Space</a:t>
                      </a:r>
                      <a:r>
                        <a:rPr lang="en-US" sz="2800" baseline="0" dirty="0" smtClean="0"/>
                        <a:t> Tree          </a:t>
                      </a:r>
                      <a:r>
                        <a:rPr lang="en-US" sz="2800" dirty="0" smtClean="0"/>
                        <a:t> : 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Quad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-Tree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7620000" y="7162800"/>
            <a:ext cx="63246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638">
              <a:buFont typeface="Wingdings" pitchFamily="2" charset="2"/>
              <a:buChar char="q"/>
              <a:defRPr/>
            </a:pPr>
            <a:r>
              <a:rPr lang="en-AU" sz="2700" dirty="0"/>
              <a:t> </a:t>
            </a:r>
            <a:r>
              <a:rPr lang="en-AU" sz="2700" dirty="0">
                <a:cs typeface="Arial" charset="0"/>
              </a:rPr>
              <a:t>Additional derived </a:t>
            </a:r>
            <a:r>
              <a:rPr lang="en-AU" sz="2700" dirty="0" smtClean="0">
                <a:cs typeface="Arial" charset="0"/>
              </a:rPr>
              <a:t>space information</a:t>
            </a:r>
            <a:endParaRPr lang="en-AU" sz="2700" dirty="0">
              <a:cs typeface="Arial" charset="0"/>
            </a:endParaRPr>
          </a:p>
          <a:p>
            <a:pPr defTabSz="274638">
              <a:buFont typeface="Wingdings" pitchFamily="2" charset="2"/>
              <a:buChar char="q"/>
              <a:defRPr/>
            </a:pPr>
            <a:r>
              <a:rPr lang="en-AU" sz="2700" dirty="0">
                <a:cs typeface="Arial" charset="0"/>
              </a:rPr>
              <a:t> Mapping </a:t>
            </a:r>
            <a:r>
              <a:rPr lang="en-AU" sz="2700" dirty="0" smtClean="0">
                <a:cs typeface="Arial" charset="0"/>
              </a:rPr>
              <a:t>into </a:t>
            </a:r>
            <a:r>
              <a:rPr lang="en-AU" sz="2700" dirty="0" smtClean="0">
                <a:cs typeface="Arial" charset="0"/>
              </a:rPr>
              <a:t>geometric properties</a:t>
            </a:r>
            <a:endParaRPr lang="en-AU" sz="2700" dirty="0">
              <a:cs typeface="Arial" charset="0"/>
            </a:endParaRPr>
          </a:p>
          <a:p>
            <a:pPr defTabSz="274638">
              <a:buFont typeface="Wingdings" pitchFamily="2" charset="2"/>
              <a:buChar char="q"/>
              <a:defRPr/>
            </a:pPr>
            <a:r>
              <a:rPr lang="en-AU" sz="2700" dirty="0">
                <a:cs typeface="Arial" charset="0"/>
              </a:rPr>
              <a:t> 3 types of possible mapped </a:t>
            </a:r>
            <a:r>
              <a:rPr lang="en-AU" sz="2700" dirty="0" smtClean="0">
                <a:cs typeface="Arial" charset="0"/>
              </a:rPr>
              <a:t>region</a:t>
            </a:r>
            <a:endParaRPr lang="en-AU" sz="2700" dirty="0">
              <a:cs typeface="Arial" charset="0"/>
              <a:sym typeface="Wingdings" pitchFamily="2" charset="2"/>
            </a:endParaRPr>
          </a:p>
        </p:txBody>
      </p:sp>
      <p:sp>
        <p:nvSpPr>
          <p:cNvPr id="94" name="Rectangle 518"/>
          <p:cNvSpPr>
            <a:spLocks noChangeArrowheads="1"/>
          </p:cNvSpPr>
          <p:nvPr/>
        </p:nvSpPr>
        <p:spPr bwMode="auto">
          <a:xfrm>
            <a:off x="18592800" y="7315200"/>
            <a:ext cx="280988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389438"/>
            <a:r>
              <a:rPr lang="en-US"/>
              <a:t>     </a:t>
            </a:r>
          </a:p>
        </p:txBody>
      </p:sp>
      <p:sp>
        <p:nvSpPr>
          <p:cNvPr id="95" name="Rectangle 519"/>
          <p:cNvSpPr>
            <a:spLocks noChangeArrowheads="1"/>
          </p:cNvSpPr>
          <p:nvPr/>
        </p:nvSpPr>
        <p:spPr bwMode="auto">
          <a:xfrm>
            <a:off x="18592800" y="7620000"/>
            <a:ext cx="280988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389438"/>
            <a:endParaRPr lang="en-US"/>
          </a:p>
        </p:txBody>
      </p:sp>
      <p:sp>
        <p:nvSpPr>
          <p:cNvPr id="96" name="TextBox 113"/>
          <p:cNvSpPr txBox="1">
            <a:spLocks noChangeArrowheads="1"/>
          </p:cNvSpPr>
          <p:nvPr/>
        </p:nvSpPr>
        <p:spPr bwMode="auto">
          <a:xfrm>
            <a:off x="10972800" y="9807714"/>
            <a:ext cx="2743200" cy="101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AU" sz="2000" b="1" dirty="0">
                <a:cs typeface="Arial" charset="0"/>
              </a:rPr>
              <a:t>Figure </a:t>
            </a:r>
            <a:r>
              <a:rPr lang="en-AU" sz="2000" b="1" dirty="0" smtClean="0">
                <a:cs typeface="Arial" charset="0"/>
              </a:rPr>
              <a:t>2</a:t>
            </a:r>
            <a:r>
              <a:rPr lang="en-AU" sz="2000" b="1" dirty="0" smtClean="0">
                <a:cs typeface="Arial" charset="0"/>
              </a:rPr>
              <a:t>: </a:t>
            </a:r>
            <a:r>
              <a:rPr lang="en-AU" sz="2000" dirty="0">
                <a:cs typeface="Arial" charset="0"/>
              </a:rPr>
              <a:t>Geometrical Mapping of user </a:t>
            </a:r>
            <a:r>
              <a:rPr lang="en-AU" sz="2000" dirty="0" smtClean="0">
                <a:cs typeface="Arial" charset="0"/>
              </a:rPr>
              <a:t>information</a:t>
            </a:r>
            <a:endParaRPr lang="en-AU" sz="2000" dirty="0">
              <a:cs typeface="Arial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620000" y="5257800"/>
            <a:ext cx="6172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638">
              <a:buFont typeface="Wingdings" pitchFamily="2" charset="2"/>
              <a:buChar char="q"/>
              <a:defRPr/>
            </a:pPr>
            <a:r>
              <a:rPr lang="en-AU" sz="2800" dirty="0" smtClean="0"/>
              <a:t> Users’ </a:t>
            </a:r>
            <a:r>
              <a:rPr lang="en-AU" sz="2800" dirty="0"/>
              <a:t>input about </a:t>
            </a:r>
            <a:r>
              <a:rPr lang="en-AU" sz="2800" dirty="0" smtClean="0"/>
              <a:t>POIs</a:t>
            </a:r>
            <a:endParaRPr lang="en-AU" sz="2800" dirty="0" smtClean="0"/>
          </a:p>
          <a:p>
            <a:pPr defTabSz="274638">
              <a:buFont typeface="Wingdings" pitchFamily="2" charset="2"/>
              <a:buChar char="q"/>
              <a:defRPr/>
            </a:pPr>
            <a:r>
              <a:rPr lang="en-AU" sz="2800" dirty="0"/>
              <a:t> </a:t>
            </a:r>
            <a:r>
              <a:rPr lang="en-AU" sz="2800" dirty="0" smtClean="0"/>
              <a:t>Shared </a:t>
            </a:r>
            <a:r>
              <a:rPr lang="en-AU" sz="2800" dirty="0"/>
              <a:t>information from a group of </a:t>
            </a:r>
            <a:br>
              <a:rPr lang="en-AU" sz="2800" dirty="0"/>
            </a:br>
            <a:r>
              <a:rPr lang="en-AU" sz="2800" dirty="0"/>
              <a:t>    </a:t>
            </a:r>
            <a:r>
              <a:rPr lang="en-AU" sz="2800" dirty="0" smtClean="0"/>
              <a:t>people</a:t>
            </a:r>
            <a:endParaRPr lang="en-AU" sz="2800" dirty="0"/>
          </a:p>
        </p:txBody>
      </p:sp>
      <p:sp>
        <p:nvSpPr>
          <p:cNvPr id="100" name="Right Arrow 577"/>
          <p:cNvSpPr>
            <a:spLocks noChangeArrowheads="1"/>
          </p:cNvSpPr>
          <p:nvPr/>
        </p:nvSpPr>
        <p:spPr bwMode="auto">
          <a:xfrm>
            <a:off x="11949112" y="15773400"/>
            <a:ext cx="471488" cy="60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389438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7315200" y="18211800"/>
            <a:ext cx="7315200" cy="7162800"/>
            <a:chOff x="7315200" y="19050000"/>
            <a:chExt cx="7315200" cy="7162800"/>
          </a:xfrm>
        </p:grpSpPr>
        <p:sp>
          <p:nvSpPr>
            <p:cNvPr id="58" name="Text Box 97"/>
            <p:cNvSpPr txBox="1">
              <a:spLocks noChangeArrowheads="1"/>
            </p:cNvSpPr>
            <p:nvPr/>
          </p:nvSpPr>
          <p:spPr bwMode="auto">
            <a:xfrm>
              <a:off x="7315200" y="19050000"/>
              <a:ext cx="7315200" cy="7162800"/>
            </a:xfrm>
            <a:prstGeom prst="rect">
              <a:avLst/>
            </a:prstGeom>
            <a:solidFill>
              <a:srgbClr val="EDF6F7"/>
            </a:solidFill>
            <a:ln w="28575">
              <a:solidFill>
                <a:srgbClr val="0E48A6"/>
              </a:solidFill>
              <a:miter lim="800000"/>
              <a:headEnd/>
              <a:tailEnd/>
            </a:ln>
            <a:effectLst>
              <a:innerShdw blurRad="114300">
                <a:prstClr val="black"/>
              </a:innerShdw>
            </a:effectLst>
          </p:spPr>
          <p:txBody>
            <a:bodyPr lIns="108081" tIns="108081" rIns="108081" bIns="108081"/>
            <a:lstStyle/>
            <a:p>
              <a:pPr algn="dist" defTabSz="274638">
                <a:spcBef>
                  <a:spcPct val="50000"/>
                </a:spcBef>
                <a:defRPr/>
              </a:pPr>
              <a:endParaRPr lang="en-AU" sz="2800" dirty="0">
                <a:latin typeface="+mn-lt"/>
              </a:endParaRPr>
            </a:p>
          </p:txBody>
        </p:sp>
        <p:sp>
          <p:nvSpPr>
            <p:cNvPr id="59" name="Text Box 176"/>
            <p:cNvSpPr txBox="1">
              <a:spLocks noChangeArrowheads="1"/>
            </p:cNvSpPr>
            <p:nvPr/>
          </p:nvSpPr>
          <p:spPr bwMode="auto">
            <a:xfrm>
              <a:off x="7315200" y="19050000"/>
              <a:ext cx="7315200" cy="838200"/>
            </a:xfrm>
            <a:prstGeom prst="rect">
              <a:avLst/>
            </a:prstGeom>
            <a:gradFill rotWithShape="1">
              <a:gsLst>
                <a:gs pos="0">
                  <a:srgbClr val="5E9EFF"/>
                </a:gs>
                <a:gs pos="999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1"/>
            </a:gradFill>
            <a:ln w="3810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39648" tIns="19824" rIns="39648" bIns="19824"/>
            <a:lstStyle/>
            <a:p>
              <a:pPr algn="ctr" defTabSz="1279525">
                <a:spcBef>
                  <a:spcPct val="50000"/>
                </a:spcBef>
                <a:defRPr/>
              </a:pPr>
              <a:r>
                <a:rPr lang="en-US" sz="4000" b="1" dirty="0" smtClean="0">
                  <a:solidFill>
                    <a:srgbClr val="002060"/>
                  </a:solidFill>
                </a:rPr>
                <a:t>System Prototype</a:t>
              </a:r>
              <a:endParaRPr lang="en-US" sz="4000" b="1" dirty="0">
                <a:solidFill>
                  <a:srgbClr val="002060"/>
                </a:solidFill>
              </a:endParaRPr>
            </a:p>
          </p:txBody>
        </p:sp>
        <p:pic>
          <p:nvPicPr>
            <p:cNvPr id="90" name="Picture 89" descr="map3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048999" y="20040600"/>
              <a:ext cx="3429001" cy="5562600"/>
            </a:xfrm>
            <a:prstGeom prst="rect">
              <a:avLst/>
            </a:prstGeom>
          </p:spPr>
        </p:pic>
        <p:pic>
          <p:nvPicPr>
            <p:cNvPr id="101" name="Picture 100" descr="Screenshot_2015-03-23-01-21-13.pn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91400" y="20040600"/>
              <a:ext cx="3505200" cy="5562600"/>
            </a:xfrm>
            <a:prstGeom prst="rect">
              <a:avLst/>
            </a:prstGeom>
          </p:spPr>
        </p:pic>
      </p:grpSp>
      <p:grpSp>
        <p:nvGrpSpPr>
          <p:cNvPr id="105" name="Group 104"/>
          <p:cNvGrpSpPr/>
          <p:nvPr/>
        </p:nvGrpSpPr>
        <p:grpSpPr>
          <a:xfrm>
            <a:off x="7543800" y="12460069"/>
            <a:ext cx="9296400" cy="5446931"/>
            <a:chOff x="7543800" y="12612469"/>
            <a:chExt cx="9296400" cy="5793949"/>
          </a:xfrm>
        </p:grpSpPr>
        <p:sp>
          <p:nvSpPr>
            <p:cNvPr id="47" name="Rounded Rectangle 46"/>
            <p:cNvSpPr/>
            <p:nvPr/>
          </p:nvSpPr>
          <p:spPr bwMode="auto">
            <a:xfrm>
              <a:off x="7543800" y="12877799"/>
              <a:ext cx="9296400" cy="5528619"/>
            </a:xfrm>
            <a:prstGeom prst="roundRect">
              <a:avLst/>
            </a:prstGeom>
            <a:noFill/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389438">
                <a:buFont typeface="Wingdings" pitchFamily="2" charset="2"/>
                <a:buChar char="q"/>
              </a:pP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  <a:endParaRPr kumimoji="0" lang="en-SG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448800" y="12612469"/>
              <a:ext cx="5486400" cy="646331"/>
            </a:xfrm>
            <a:prstGeom prst="rect">
              <a:avLst/>
            </a:prstGeom>
            <a:solidFill>
              <a:srgbClr val="EDF6F7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accent6"/>
                  </a:solidFill>
                </a:rPr>
                <a:t>Single User Processing</a:t>
              </a:r>
              <a:endParaRPr lang="en-SG" sz="3600" b="1" dirty="0">
                <a:solidFill>
                  <a:schemeClr val="accent6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8001000" y="14191578"/>
              <a:ext cx="3962400" cy="405273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4389438">
                <a:defRPr/>
              </a:pPr>
              <a:r>
                <a:rPr lang="en-US" sz="2400" b="1" dirty="0" smtClean="0">
                  <a:latin typeface="+mn-lt"/>
                </a:rPr>
                <a:t>Step </a:t>
              </a:r>
              <a:r>
                <a:rPr lang="en-US" sz="2400" b="1" dirty="0" smtClean="0">
                  <a:latin typeface="+mn-lt"/>
                </a:rPr>
                <a:t>1: Query </a:t>
              </a:r>
              <a:r>
                <a:rPr lang="en-US" sz="2400" b="1" dirty="0">
                  <a:latin typeface="+mn-lt"/>
                </a:rPr>
                <a:t>Processing </a:t>
              </a:r>
              <a:r>
                <a:rPr lang="en-US" sz="2400" b="1" dirty="0" smtClean="0">
                  <a:latin typeface="+mn-lt"/>
                </a:rPr>
                <a:t>on POI-Tree</a:t>
              </a:r>
            </a:p>
            <a:p>
              <a:pPr defTabSz="4389438">
                <a:buFont typeface="Wingdings" pitchFamily="2" charset="2"/>
                <a:buChar char="q"/>
                <a:defRPr/>
              </a:pPr>
              <a:r>
                <a:rPr lang="en-US" sz="2400" b="1" dirty="0" smtClean="0">
                  <a:latin typeface="+mn-lt"/>
                </a:rPr>
                <a:t> </a:t>
              </a:r>
            </a:p>
            <a:p>
              <a:pPr defTabSz="4389438">
                <a:buFont typeface="Wingdings" pitchFamily="2" charset="2"/>
                <a:buChar char="q"/>
                <a:defRPr/>
              </a:pPr>
              <a:r>
                <a:rPr lang="en-US" sz="2400" b="1" dirty="0" smtClean="0">
                  <a:latin typeface="+mn-lt"/>
                </a:rPr>
                <a:t> </a:t>
              </a:r>
            </a:p>
            <a:p>
              <a:pPr defTabSz="4389438">
                <a:defRPr/>
              </a:pPr>
              <a:endParaRPr lang="en-US" sz="2400" b="1" dirty="0" smtClean="0">
                <a:latin typeface="+mn-lt"/>
              </a:endParaRPr>
            </a:p>
            <a:p>
              <a:pPr defTabSz="4389438">
                <a:defRPr/>
              </a:pPr>
              <a:endParaRPr lang="en-US" sz="2400" b="1" dirty="0" smtClean="0">
                <a:latin typeface="+mn-lt"/>
              </a:endParaRPr>
            </a:p>
            <a:p>
              <a:pPr defTabSz="4389438">
                <a:defRPr/>
              </a:pPr>
              <a:endParaRPr lang="en-US" sz="2400" b="1" dirty="0" smtClean="0">
                <a:latin typeface="+mn-lt"/>
              </a:endParaRPr>
            </a:p>
            <a:p>
              <a:pPr defTabSz="4389438">
                <a:defRPr/>
              </a:pPr>
              <a:endParaRPr lang="en-US" sz="2400" b="1" dirty="0" smtClean="0">
                <a:latin typeface="+mn-lt"/>
              </a:endParaRPr>
            </a:p>
            <a:p>
              <a:pPr defTabSz="4389438">
                <a:buFont typeface="Wingdings" pitchFamily="2" charset="2"/>
                <a:buChar char="q"/>
                <a:defRPr/>
              </a:pPr>
              <a:r>
                <a:rPr lang="en-US" sz="2400" b="1" dirty="0" smtClean="0">
                  <a:latin typeface="+mn-lt"/>
                </a:rPr>
                <a:t> </a:t>
              </a:r>
              <a:endParaRPr lang="en-US" sz="2400" b="1" dirty="0" smtClean="0">
                <a:latin typeface="+mn-lt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12420600" y="14244546"/>
              <a:ext cx="3962400" cy="399976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4389438">
                <a:defRPr/>
              </a:pPr>
              <a:r>
                <a:rPr lang="en-US" sz="2400" b="1" dirty="0" smtClean="0">
                  <a:latin typeface="+mn-lt"/>
                </a:rPr>
                <a:t>Step </a:t>
              </a:r>
              <a:r>
                <a:rPr lang="en-US" sz="2400" b="1" dirty="0" smtClean="0">
                  <a:latin typeface="+mn-lt"/>
                </a:rPr>
                <a:t>2: Query </a:t>
              </a:r>
              <a:r>
                <a:rPr lang="en-US" sz="2400" b="1" dirty="0">
                  <a:latin typeface="+mn-lt"/>
                </a:rPr>
                <a:t>Processing </a:t>
              </a:r>
              <a:r>
                <a:rPr lang="en-US" sz="2400" b="1" dirty="0" smtClean="0">
                  <a:latin typeface="+mn-lt"/>
                </a:rPr>
                <a:t>on </a:t>
              </a:r>
              <a:r>
                <a:rPr lang="en-US" sz="2400" b="1" dirty="0">
                  <a:latin typeface="+mn-lt"/>
                </a:rPr>
                <a:t>Space tree</a:t>
              </a:r>
            </a:p>
            <a:p>
              <a:pPr defTabSz="4389438">
                <a:buFont typeface="Wingdings" pitchFamily="2" charset="2"/>
                <a:buChar char="q"/>
                <a:defRPr/>
              </a:pPr>
              <a:r>
                <a:rPr lang="en-US" sz="2400" dirty="0" smtClean="0">
                  <a:latin typeface="+mn-lt"/>
                </a:rPr>
                <a:t> </a:t>
              </a:r>
              <a:endParaRPr lang="en-US" sz="2400" dirty="0">
                <a:latin typeface="+mn-lt"/>
              </a:endParaRPr>
            </a:p>
            <a:p>
              <a:pPr defTabSz="4389438">
                <a:buFont typeface="Wingdings" pitchFamily="2" charset="2"/>
                <a:buChar char="q"/>
                <a:defRPr/>
              </a:pPr>
              <a:endParaRPr lang="en-US" sz="2400" dirty="0">
                <a:latin typeface="+mn-lt"/>
              </a:endParaRPr>
            </a:p>
            <a:p>
              <a:pPr defTabSz="4389438">
                <a:buFont typeface="Wingdings" pitchFamily="2" charset="2"/>
                <a:buChar char="q"/>
                <a:defRPr/>
              </a:pPr>
              <a:endParaRPr lang="en-US" sz="2400" dirty="0" smtClean="0">
                <a:latin typeface="+mn-lt"/>
              </a:endParaRPr>
            </a:p>
            <a:p>
              <a:pPr defTabSz="4389438">
                <a:buFont typeface="Wingdings" pitchFamily="2" charset="2"/>
                <a:buChar char="q"/>
                <a:defRPr/>
              </a:pPr>
              <a:endParaRPr lang="en-US" sz="2400" dirty="0" smtClean="0">
                <a:latin typeface="+mn-lt"/>
              </a:endParaRPr>
            </a:p>
            <a:p>
              <a:pPr defTabSz="4389438">
                <a:buFont typeface="Wingdings" pitchFamily="2" charset="2"/>
                <a:buChar char="q"/>
                <a:defRPr/>
              </a:pPr>
              <a:r>
                <a:rPr lang="en-US" sz="2400" dirty="0" smtClean="0">
                  <a:latin typeface="+mn-lt"/>
                </a:rPr>
                <a:t> </a:t>
              </a:r>
            </a:p>
            <a:p>
              <a:pPr defTabSz="4389438">
                <a:buFont typeface="Wingdings" pitchFamily="2" charset="2"/>
                <a:buChar char="q"/>
                <a:defRPr/>
              </a:pPr>
              <a:endParaRPr lang="en-US" sz="2400" dirty="0" smtClean="0">
                <a:latin typeface="+mn-lt"/>
              </a:endParaRPr>
            </a:p>
            <a:p>
              <a:pPr defTabSz="4389438">
                <a:buFont typeface="Wingdings" pitchFamily="2" charset="2"/>
                <a:buChar char="q"/>
                <a:defRPr/>
              </a:pPr>
              <a:r>
                <a:rPr lang="en-US" sz="2400" dirty="0" smtClean="0">
                  <a:latin typeface="+mn-lt"/>
                </a:rPr>
                <a:t> 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153400" y="13182600"/>
              <a:ext cx="84582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dirty="0" smtClean="0"/>
                <a:t> A Nearest Neighbour query in two steps on POI- tree and Space-tree</a:t>
              </a:r>
              <a:endParaRPr lang="en-SG" sz="28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305800" y="14921069"/>
              <a:ext cx="3657600" cy="3241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389438">
                <a:defRPr/>
              </a:pPr>
              <a:r>
                <a:rPr lang="en-US" sz="2400" dirty="0" smtClean="0"/>
                <a:t>BFS on </a:t>
              </a:r>
              <a:r>
                <a:rPr lang="en-US" sz="2400" dirty="0" smtClean="0"/>
                <a:t>the R-Tree</a:t>
              </a:r>
              <a:endParaRPr lang="en-US" sz="2400" dirty="0" smtClean="0"/>
            </a:p>
            <a:p>
              <a:pPr defTabSz="4389438">
                <a:defRPr/>
              </a:pPr>
              <a:r>
                <a:rPr lang="en-US" sz="2400" dirty="0" smtClean="0"/>
                <a:t>A p</a:t>
              </a:r>
              <a:r>
                <a:rPr lang="en-US" sz="2400" dirty="0" smtClean="0"/>
                <a:t>riority </a:t>
              </a:r>
              <a:r>
                <a:rPr lang="en-US" sz="2400" dirty="0" smtClean="0"/>
                <a:t>Queue sorted                    by minimum distance of </a:t>
              </a:r>
              <a:r>
                <a:rPr lang="en-US" sz="2400" dirty="0" smtClean="0"/>
                <a:t>M</a:t>
              </a:r>
              <a:r>
                <a:rPr lang="en-US" sz="2400" dirty="0" smtClean="0"/>
                <a:t>inimum Bounded </a:t>
              </a:r>
              <a:r>
                <a:rPr lang="en-US" sz="2400" dirty="0" smtClean="0"/>
                <a:t>R</a:t>
              </a:r>
              <a:r>
                <a:rPr lang="en-US" sz="2400" dirty="0" smtClean="0"/>
                <a:t>ectangle (MBR) </a:t>
              </a:r>
              <a:r>
                <a:rPr lang="en-US" sz="2400" dirty="0" err="1" smtClean="0"/>
                <a:t>w.r.t</a:t>
              </a:r>
              <a:r>
                <a:rPr lang="en-US" sz="2400" dirty="0" smtClean="0"/>
                <a:t>. query point</a:t>
              </a:r>
              <a:endParaRPr lang="en-US" sz="2400" dirty="0" smtClean="0"/>
            </a:p>
            <a:p>
              <a:pPr defTabSz="4389438">
                <a:defRPr/>
              </a:pPr>
              <a:r>
                <a:rPr lang="en-US" sz="2400" dirty="0" smtClean="0"/>
                <a:t>Returns the nearest POI to Step 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2801600" y="15002124"/>
              <a:ext cx="365760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389438">
                <a:defRPr/>
              </a:pPr>
              <a:r>
                <a:rPr lang="en-US" sz="2400" dirty="0" smtClean="0"/>
                <a:t>Finds a circle with </a:t>
              </a:r>
              <a:r>
                <a:rPr lang="en-US" sz="2400" dirty="0" smtClean="0"/>
                <a:t>center </a:t>
              </a:r>
              <a:r>
                <a:rPr lang="en-US" sz="2400" i="1" dirty="0" smtClean="0"/>
                <a:t>Q</a:t>
              </a:r>
              <a:r>
                <a:rPr lang="en-US" sz="2400" dirty="0" smtClean="0"/>
                <a:t> and </a:t>
              </a:r>
              <a:r>
                <a:rPr lang="en-US" sz="2400" dirty="0" smtClean="0"/>
                <a:t>radius </a:t>
              </a:r>
              <a:r>
                <a:rPr lang="en-US" sz="2400" i="1" dirty="0" smtClean="0"/>
                <a:t>|</a:t>
              </a:r>
              <a:r>
                <a:rPr lang="en-US" sz="2400" i="1" dirty="0" smtClean="0"/>
                <a:t>Q-P</a:t>
              </a:r>
              <a:r>
                <a:rPr lang="en-US" sz="2400" i="1" dirty="0" smtClean="0"/>
                <a:t>|</a:t>
              </a:r>
              <a:endParaRPr lang="en-US" sz="2400" dirty="0" smtClean="0"/>
            </a:p>
            <a:p>
              <a:pPr defTabSz="4389438">
                <a:defRPr/>
              </a:pPr>
              <a:r>
                <a:rPr lang="en-US" sz="2400" i="1" dirty="0" smtClean="0"/>
                <a:t>Q </a:t>
              </a:r>
              <a:r>
                <a:rPr lang="en-US" sz="2400" dirty="0" smtClean="0"/>
                <a:t>= query </a:t>
              </a:r>
              <a:r>
                <a:rPr lang="en-US" sz="2400" dirty="0" smtClean="0"/>
                <a:t>point</a:t>
              </a:r>
            </a:p>
            <a:p>
              <a:pPr defTabSz="4389438">
                <a:defRPr/>
              </a:pPr>
              <a:r>
                <a:rPr lang="en-US" sz="2400" i="1" dirty="0" smtClean="0"/>
                <a:t>P </a:t>
              </a:r>
              <a:r>
                <a:rPr lang="en-US" sz="2400" dirty="0" smtClean="0"/>
                <a:t>= POI </a:t>
              </a:r>
              <a:r>
                <a:rPr lang="en-US" sz="2400" dirty="0" smtClean="0"/>
                <a:t>from Step1</a:t>
              </a:r>
            </a:p>
            <a:p>
              <a:pPr defTabSz="4389438">
                <a:defRPr/>
              </a:pPr>
              <a:r>
                <a:rPr lang="en-US" sz="2400" dirty="0" smtClean="0"/>
                <a:t>Finds units of known space </a:t>
              </a:r>
              <a:r>
                <a:rPr lang="en-US" sz="2400" dirty="0" err="1" smtClean="0"/>
                <a:t>w.r.t</a:t>
              </a:r>
              <a:r>
                <a:rPr lang="en-US" sz="2400" dirty="0" smtClean="0"/>
                <a:t>. set of MBR,</a:t>
              </a:r>
              <a:r>
                <a:rPr lang="en-US" sz="2400" i="1" dirty="0" smtClean="0"/>
                <a:t>S</a:t>
              </a:r>
            </a:p>
            <a:p>
              <a:pPr defTabSz="4389438">
                <a:defRPr/>
              </a:pPr>
              <a:r>
                <a:rPr lang="en-US" sz="2400" dirty="0" smtClean="0"/>
                <a:t>Returns </a:t>
              </a:r>
              <a:r>
                <a:rPr lang="en-US" sz="2400" i="1" dirty="0" smtClean="0"/>
                <a:t>{P,S}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4859000" y="27584400"/>
            <a:ext cx="6705600" cy="3276601"/>
            <a:chOff x="14859000" y="27508200"/>
            <a:chExt cx="6705600" cy="3200401"/>
          </a:xfrm>
        </p:grpSpPr>
        <p:sp>
          <p:nvSpPr>
            <p:cNvPr id="67" name="Text Box 97"/>
            <p:cNvSpPr txBox="1">
              <a:spLocks noChangeArrowheads="1"/>
            </p:cNvSpPr>
            <p:nvPr/>
          </p:nvSpPr>
          <p:spPr bwMode="auto">
            <a:xfrm>
              <a:off x="14859000" y="27508200"/>
              <a:ext cx="6705600" cy="3200401"/>
            </a:xfrm>
            <a:prstGeom prst="rect">
              <a:avLst/>
            </a:prstGeom>
            <a:solidFill>
              <a:srgbClr val="EDF6F7"/>
            </a:solidFill>
            <a:ln w="28575">
              <a:solidFill>
                <a:srgbClr val="0E48A6"/>
              </a:solidFill>
              <a:miter lim="800000"/>
              <a:headEnd/>
              <a:tailEnd/>
            </a:ln>
            <a:effectLst>
              <a:innerShdw blurRad="114300">
                <a:prstClr val="black"/>
              </a:innerShdw>
            </a:effectLst>
          </p:spPr>
          <p:txBody>
            <a:bodyPr lIns="108081" tIns="108081" rIns="108081" bIns="108081"/>
            <a:lstStyle/>
            <a:p>
              <a:pPr algn="just" defTabSz="274638">
                <a:defRPr/>
              </a:pPr>
              <a:endParaRPr lang="en-AU" sz="2000" dirty="0"/>
            </a:p>
            <a:p>
              <a:pPr algn="just" defTabSz="274638">
                <a:defRPr/>
              </a:pPr>
              <a:endParaRPr lang="en-AU" sz="2000" dirty="0" smtClean="0"/>
            </a:p>
            <a:p>
              <a:pPr marL="457200" indent="-457200" algn="just" defTabSz="274638">
                <a:defRPr/>
              </a:pPr>
              <a:endParaRPr lang="en-AU" sz="2000" dirty="0" smtClean="0"/>
            </a:p>
            <a:p>
              <a:pPr marL="457200" indent="-457200" algn="just" defTabSz="274638">
                <a:buFont typeface="+mj-lt"/>
                <a:buAutoNum type="arabicPeriod"/>
                <a:defRPr/>
              </a:pPr>
              <a:r>
                <a:rPr lang="en-AU" sz="2000" dirty="0" smtClean="0"/>
                <a:t> </a:t>
              </a:r>
            </a:p>
            <a:p>
              <a:pPr marL="457200" indent="-457200" algn="just" defTabSz="274638">
                <a:buFont typeface="+mj-lt"/>
                <a:buAutoNum type="arabicPeriod"/>
                <a:defRPr/>
              </a:pPr>
              <a:endParaRPr lang="en-AU" sz="2000" dirty="0" smtClean="0"/>
            </a:p>
            <a:p>
              <a:pPr marL="457200" indent="-457200" algn="just" defTabSz="274638">
                <a:buFont typeface="+mj-lt"/>
                <a:buAutoNum type="arabicPeriod"/>
                <a:defRPr/>
              </a:pPr>
              <a:endParaRPr lang="en-AU" sz="2000" dirty="0" smtClean="0"/>
            </a:p>
            <a:p>
              <a:pPr marL="457200" indent="-457200" algn="just" defTabSz="274638">
                <a:buFont typeface="+mj-lt"/>
                <a:buAutoNum type="arabicPeriod"/>
                <a:defRPr/>
              </a:pPr>
              <a:r>
                <a:rPr lang="en-AU" sz="2000" dirty="0" smtClean="0"/>
                <a:t> </a:t>
              </a:r>
              <a:endParaRPr lang="en-AU" sz="2000" dirty="0" smtClean="0"/>
            </a:p>
            <a:p>
              <a:pPr marL="457200" indent="-457200" algn="just" defTabSz="274638">
                <a:defRPr/>
              </a:pPr>
              <a:endParaRPr lang="en-AU" sz="2000" dirty="0" smtClean="0"/>
            </a:p>
            <a:p>
              <a:pPr marL="457200" indent="-457200" algn="just" defTabSz="274638">
                <a:defRPr/>
              </a:pPr>
              <a:r>
                <a:rPr lang="en-AU" sz="2000" dirty="0" smtClean="0"/>
                <a:t> </a:t>
              </a:r>
              <a:endParaRPr lang="en-AU" sz="2000" dirty="0" smtClean="0"/>
            </a:p>
            <a:p>
              <a:pPr marL="457200" indent="-457200" algn="just" defTabSz="274638">
                <a:defRPr/>
              </a:pPr>
              <a:r>
                <a:rPr lang="en-AU" sz="2000" dirty="0" smtClean="0"/>
                <a:t> </a:t>
              </a:r>
              <a:endParaRPr lang="en-AU" sz="2000" dirty="0" smtClean="0"/>
            </a:p>
            <a:p>
              <a:pPr marL="457200" indent="-457200" algn="just" defTabSz="274638">
                <a:buFont typeface="+mj-lt"/>
                <a:buAutoNum type="arabicPeriod"/>
                <a:defRPr/>
              </a:pPr>
              <a:endParaRPr lang="en-AU" sz="2000" dirty="0" smtClean="0"/>
            </a:p>
            <a:p>
              <a:pPr algn="just" defTabSz="274638">
                <a:buFont typeface="Wingdings" pitchFamily="2" charset="2"/>
                <a:buChar char="q"/>
                <a:defRPr/>
              </a:pPr>
              <a:endParaRPr lang="en-AU" sz="2000" dirty="0" smtClean="0"/>
            </a:p>
            <a:p>
              <a:pPr algn="just" defTabSz="274638">
                <a:defRPr/>
              </a:pPr>
              <a:endParaRPr lang="en-AU" sz="2000" dirty="0" smtClean="0"/>
            </a:p>
          </p:txBody>
        </p:sp>
        <p:sp>
          <p:nvSpPr>
            <p:cNvPr id="68" name="Text Box 176"/>
            <p:cNvSpPr txBox="1">
              <a:spLocks noChangeArrowheads="1"/>
            </p:cNvSpPr>
            <p:nvPr/>
          </p:nvSpPr>
          <p:spPr bwMode="auto">
            <a:xfrm>
              <a:off x="14859000" y="27508200"/>
              <a:ext cx="6705600" cy="838200"/>
            </a:xfrm>
            <a:prstGeom prst="rect">
              <a:avLst/>
            </a:prstGeom>
            <a:gradFill rotWithShape="1">
              <a:gsLst>
                <a:gs pos="0">
                  <a:srgbClr val="5E9EFF"/>
                </a:gs>
                <a:gs pos="999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1"/>
            </a:gradFill>
            <a:ln w="3810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39648" tIns="19824" rIns="39648" bIns="19824"/>
            <a:lstStyle/>
            <a:p>
              <a:pPr algn="ctr" defTabSz="1279525">
                <a:spcBef>
                  <a:spcPct val="50000"/>
                </a:spcBef>
                <a:defRPr/>
              </a:pPr>
              <a:r>
                <a:rPr lang="en-US" sz="4000" b="1" dirty="0" smtClean="0">
                  <a:solidFill>
                    <a:srgbClr val="002060"/>
                  </a:solidFill>
                </a:rPr>
                <a:t>References</a:t>
              </a:r>
              <a:endParaRPr lang="en-US" sz="4000" b="1" dirty="0">
                <a:solidFill>
                  <a:srgbClr val="002060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5163800" y="28461831"/>
              <a:ext cx="6248400" cy="2246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SG" sz="2000" dirty="0" smtClean="0"/>
                <a:t> N. </a:t>
              </a:r>
              <a:r>
                <a:rPr lang="en-SG" sz="2000" dirty="0" err="1" smtClean="0"/>
                <a:t>Roussopoulos</a:t>
              </a:r>
              <a:r>
                <a:rPr lang="en-SG" sz="2000" dirty="0" smtClean="0"/>
                <a:t>, S. Kelley, and F. Vincent. Nearest</a:t>
              </a:r>
            </a:p>
            <a:p>
              <a:pPr algn="just"/>
              <a:r>
                <a:rPr lang="en-SG" sz="2000" dirty="0" err="1" smtClean="0"/>
                <a:t>neighbor</a:t>
              </a:r>
              <a:r>
                <a:rPr lang="en-SG" sz="2000" dirty="0" smtClean="0"/>
                <a:t> queries. In </a:t>
              </a:r>
              <a:r>
                <a:rPr lang="en-SG" sz="2000" i="1" dirty="0" smtClean="0"/>
                <a:t>ACM</a:t>
              </a:r>
              <a:r>
                <a:rPr lang="en-SG" sz="2000" i="1" dirty="0" smtClean="0"/>
                <a:t> </a:t>
              </a:r>
              <a:r>
                <a:rPr lang="en-SG" sz="2000" i="1" dirty="0" smtClean="0"/>
                <a:t>SIGMOD </a:t>
              </a:r>
              <a:r>
                <a:rPr lang="en-SG" sz="2000" i="1" dirty="0" smtClean="0"/>
                <a:t>International </a:t>
              </a:r>
              <a:r>
                <a:rPr lang="en-SG" sz="2000" i="1" dirty="0" smtClean="0"/>
                <a:t>Conference</a:t>
              </a:r>
              <a:r>
                <a:rPr lang="en-SG" sz="2000" dirty="0" smtClean="0"/>
                <a:t>,1995</a:t>
              </a:r>
              <a:r>
                <a:rPr lang="en-SG" sz="2000" dirty="0" smtClean="0"/>
                <a:t>.</a:t>
              </a:r>
              <a:endParaRPr lang="en-AU" sz="2000" dirty="0" smtClean="0"/>
            </a:p>
            <a:p>
              <a:pPr algn="just">
                <a:defRPr/>
              </a:pPr>
              <a:r>
                <a:rPr lang="en-US" sz="2000" dirty="0" smtClean="0"/>
                <a:t> T. </a:t>
              </a:r>
              <a:r>
                <a:rPr lang="en-US" sz="2000" dirty="0" err="1" smtClean="0"/>
                <a:t>Hashem</a:t>
              </a:r>
              <a:r>
                <a:rPr lang="en-US" sz="2000" dirty="0" smtClean="0"/>
                <a:t>, M. E. Ali, L. </a:t>
              </a:r>
              <a:r>
                <a:rPr lang="en-US" sz="2000" dirty="0" err="1" smtClean="0"/>
                <a:t>Kulik</a:t>
              </a:r>
              <a:r>
                <a:rPr lang="en-US" sz="2000" dirty="0" smtClean="0"/>
                <a:t>, E. </a:t>
              </a:r>
              <a:r>
                <a:rPr lang="en-US" sz="2000" dirty="0" err="1" smtClean="0"/>
                <a:t>Tanin</a:t>
              </a:r>
              <a:r>
                <a:rPr lang="en-US" sz="2000" dirty="0" smtClean="0"/>
                <a:t>, and A. </a:t>
              </a:r>
              <a:r>
                <a:rPr lang="en-US" sz="2000" dirty="0" err="1" smtClean="0"/>
                <a:t>Quattrone</a:t>
              </a:r>
              <a:r>
                <a:rPr lang="en-US" sz="2000" dirty="0" smtClean="0"/>
                <a:t>. </a:t>
              </a:r>
              <a:r>
                <a:rPr lang="en-US" sz="2000" i="1" dirty="0" smtClean="0"/>
                <a:t>Protecting privacy for group nearest neighbor queries with </a:t>
              </a:r>
              <a:r>
                <a:rPr lang="en-US" sz="2000" i="1" dirty="0" err="1" smtClean="0"/>
                <a:t>crowdsourced</a:t>
              </a:r>
              <a:r>
                <a:rPr lang="en-US" sz="2000" i="1" dirty="0" smtClean="0"/>
                <a:t> data and computing.</a:t>
              </a:r>
              <a:r>
                <a:rPr lang="en-US" sz="2000" dirty="0" smtClean="0"/>
                <a:t> </a:t>
              </a:r>
              <a:r>
                <a:rPr lang="de-DE" sz="2000" dirty="0" smtClean="0"/>
                <a:t>UbiComp, 2013</a:t>
              </a:r>
              <a:r>
                <a:rPr lang="de-DE" sz="2000" dirty="0" smtClean="0"/>
                <a:t>.</a:t>
              </a:r>
              <a:endParaRPr lang="en-SG" sz="2000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6992600" y="12460069"/>
            <a:ext cx="4419600" cy="5446931"/>
            <a:chOff x="16992600" y="12612469"/>
            <a:chExt cx="4419600" cy="5446931"/>
          </a:xfrm>
        </p:grpSpPr>
        <p:sp>
          <p:nvSpPr>
            <p:cNvPr id="48" name="Rounded Rectangle 47"/>
            <p:cNvSpPr/>
            <p:nvPr/>
          </p:nvSpPr>
          <p:spPr bwMode="auto">
            <a:xfrm>
              <a:off x="16992600" y="12877800"/>
              <a:ext cx="4419600" cy="5181600"/>
            </a:xfrm>
            <a:prstGeom prst="roundRect">
              <a:avLst/>
            </a:prstGeom>
            <a:noFill/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274638">
                <a:defRPr/>
              </a:pPr>
              <a:endParaRPr lang="en-AU" sz="2800" dirty="0" smtClean="0">
                <a:cs typeface="Arial" charset="0"/>
              </a:endParaRPr>
            </a:p>
            <a:p>
              <a:pPr defTabSz="274638">
                <a:buFont typeface="Wingdings" pitchFamily="2" charset="2"/>
                <a:buChar char="q"/>
                <a:defRPr/>
              </a:pPr>
              <a:r>
                <a:rPr lang="en-AU" sz="2800" dirty="0" smtClean="0">
                  <a:cs typeface="Arial" charset="0"/>
                </a:rPr>
                <a:t> </a:t>
              </a:r>
            </a:p>
            <a:p>
              <a:pPr defTabSz="274638">
                <a:buFont typeface="Wingdings" pitchFamily="2" charset="2"/>
                <a:buChar char="q"/>
                <a:defRPr/>
              </a:pPr>
              <a:endParaRPr lang="en-AU" sz="2800" dirty="0" smtClean="0">
                <a:cs typeface="Arial" charset="0"/>
              </a:endParaRPr>
            </a:p>
            <a:p>
              <a:pPr defTabSz="274638">
                <a:buFont typeface="Wingdings" pitchFamily="2" charset="2"/>
                <a:buChar char="q"/>
                <a:defRPr/>
              </a:pPr>
              <a:endParaRPr lang="en-AU" sz="2800" dirty="0" smtClean="0">
                <a:cs typeface="Arial" charset="0"/>
              </a:endParaRPr>
            </a:p>
            <a:p>
              <a:pPr defTabSz="274638">
                <a:buFont typeface="Wingdings" pitchFamily="2" charset="2"/>
                <a:buChar char="q"/>
                <a:defRPr/>
              </a:pPr>
              <a:r>
                <a:rPr lang="en-AU" sz="2800" dirty="0" smtClean="0">
                  <a:cs typeface="Arial" charset="0"/>
                </a:rPr>
                <a:t> </a:t>
              </a:r>
            </a:p>
            <a:p>
              <a:pPr defTabSz="274638">
                <a:buFont typeface="Wingdings" pitchFamily="2" charset="2"/>
                <a:buChar char="q"/>
                <a:defRPr/>
              </a:pPr>
              <a:endParaRPr lang="en-AU" sz="2800" dirty="0" smtClean="0">
                <a:cs typeface="Arial" charset="0"/>
              </a:endParaRPr>
            </a:p>
            <a:p>
              <a:pPr defTabSz="274638">
                <a:buFont typeface="Wingdings" pitchFamily="2" charset="2"/>
                <a:buChar char="q"/>
                <a:defRPr/>
              </a:pPr>
              <a:r>
                <a:rPr lang="en-AU" sz="2800" dirty="0" smtClean="0">
                  <a:cs typeface="Arial" charset="0"/>
                </a:rPr>
                <a:t> </a:t>
              </a:r>
            </a:p>
            <a:p>
              <a:pPr defTabSz="274638">
                <a:buFont typeface="Wingdings" pitchFamily="2" charset="2"/>
                <a:buChar char="q"/>
                <a:defRPr/>
              </a:pPr>
              <a:endParaRPr lang="en-AU" sz="2800" dirty="0" smtClean="0">
                <a:cs typeface="Arial" charset="0"/>
              </a:endParaRPr>
            </a:p>
            <a:p>
              <a:pPr defTabSz="274638">
                <a:buFont typeface="Wingdings" pitchFamily="2" charset="2"/>
                <a:buChar char="q"/>
                <a:defRPr/>
              </a:pPr>
              <a:r>
                <a:rPr lang="en-AU" sz="2800" dirty="0" smtClean="0">
                  <a:cs typeface="Arial" charset="0"/>
                </a:rPr>
                <a:t> </a:t>
              </a:r>
              <a:endParaRPr lang="en-AU" sz="2800" dirty="0" smtClean="0">
                <a:cs typeface="Arial" charset="0"/>
              </a:endParaRPr>
            </a:p>
            <a:p>
              <a:pPr defTabSz="274638">
                <a:buFont typeface="Wingdings" pitchFamily="2" charset="2"/>
                <a:buChar char="q"/>
                <a:defRPr/>
              </a:pPr>
              <a:endParaRPr lang="en-AU" sz="2800" dirty="0" smtClean="0">
                <a:cs typeface="Arial" charset="0"/>
              </a:endParaRPr>
            </a:p>
            <a:p>
              <a:pPr defTabSz="274638">
                <a:defRPr/>
              </a:pPr>
              <a:r>
                <a:rPr lang="en-AU" sz="2800" dirty="0" smtClean="0">
                  <a:cs typeface="Arial" charset="0"/>
                </a:rPr>
                <a:t> </a:t>
              </a:r>
              <a:endParaRPr lang="en-AU" sz="2800" dirty="0" smtClean="0">
                <a:cs typeface="Arial" charset="0"/>
              </a:endParaRPr>
            </a:p>
            <a:p>
              <a:pPr defTabSz="274638">
                <a:defRPr/>
              </a:pPr>
              <a:endParaRPr lang="en-AU" sz="2800" dirty="0" smtClean="0">
                <a:cs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7754600" y="12612469"/>
              <a:ext cx="3048000" cy="646331"/>
            </a:xfrm>
            <a:prstGeom prst="rect">
              <a:avLst/>
            </a:prstGeom>
            <a:solidFill>
              <a:srgbClr val="EDF6F7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accent6"/>
                  </a:solidFill>
                </a:rPr>
                <a:t>Aggregation</a:t>
              </a:r>
              <a:endParaRPr lang="en-SG" sz="3600" b="1" dirty="0">
                <a:solidFill>
                  <a:schemeClr val="accent6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602200" y="13095030"/>
              <a:ext cx="3810000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74638">
                <a:defRPr/>
              </a:pPr>
              <a:endParaRPr lang="en-AU" sz="2800" dirty="0" smtClean="0">
                <a:cs typeface="Arial" charset="0"/>
              </a:endParaRPr>
            </a:p>
            <a:p>
              <a:pPr defTabSz="274638">
                <a:defRPr/>
              </a:pPr>
              <a:r>
                <a:rPr lang="en-AU" sz="2800" dirty="0" smtClean="0">
                  <a:cs typeface="Arial" charset="0"/>
                </a:rPr>
                <a:t>Aggregation of query results from multiple users</a:t>
              </a:r>
            </a:p>
            <a:p>
              <a:pPr defTabSz="274638">
                <a:defRPr/>
              </a:pPr>
              <a:r>
                <a:rPr lang="en-AU" sz="2800" dirty="0" smtClean="0">
                  <a:cs typeface="Arial" charset="0"/>
                </a:rPr>
                <a:t>Evaluation in own space tree</a:t>
              </a:r>
            </a:p>
            <a:p>
              <a:pPr defTabSz="274638">
                <a:defRPr/>
              </a:pPr>
              <a:r>
                <a:rPr lang="en-AU" sz="2800" dirty="0" smtClean="0">
                  <a:cs typeface="Arial" charset="0"/>
                </a:rPr>
                <a:t>Determination of t</a:t>
              </a:r>
              <a:r>
                <a:rPr lang="en-AU" sz="2800" dirty="0" smtClean="0">
                  <a:cs typeface="Arial" charset="0"/>
                </a:rPr>
                <a:t>wo </a:t>
              </a:r>
              <a:r>
                <a:rPr lang="en-AU" sz="2800" dirty="0" smtClean="0">
                  <a:cs typeface="Arial" charset="0"/>
                </a:rPr>
                <a:t>types of </a:t>
              </a:r>
              <a:r>
                <a:rPr lang="en-AU" sz="2800" dirty="0" smtClean="0">
                  <a:cs typeface="Arial" charset="0"/>
                </a:rPr>
                <a:t>measure</a:t>
              </a:r>
              <a:endParaRPr lang="en-AU" sz="2800" i="1" dirty="0" smtClean="0">
                <a:cs typeface="Arial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7602200" y="16535400"/>
              <a:ext cx="32004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dirty="0" smtClean="0">
                  <a:cs typeface="Arial" charset="0"/>
                </a:rPr>
                <a:t>A result set, 	             </a:t>
              </a:r>
              <a:r>
                <a:rPr lang="en-AU" sz="2800" i="1" dirty="0" smtClean="0">
                  <a:solidFill>
                    <a:srgbClr val="0000FF"/>
                  </a:solidFill>
                  <a:cs typeface="Arial" charset="0"/>
                </a:rPr>
                <a:t>A</a:t>
              </a:r>
              <a:r>
                <a:rPr lang="en-AU" sz="2800" i="1" dirty="0" smtClean="0">
                  <a:solidFill>
                    <a:srgbClr val="0000FF"/>
                  </a:solidFill>
                  <a:cs typeface="Arial" charset="0"/>
                </a:rPr>
                <a:t> </a:t>
              </a:r>
              <a:r>
                <a:rPr lang="en-AU" sz="2800" i="1" dirty="0" smtClean="0">
                  <a:solidFill>
                    <a:srgbClr val="0000FF"/>
                  </a:solidFill>
                  <a:cs typeface="Arial" charset="0"/>
                </a:rPr>
                <a:t>= {P</a:t>
              </a:r>
              <a:r>
                <a:rPr lang="en-AU" sz="2800" i="1" dirty="0" smtClean="0">
                  <a:solidFill>
                    <a:srgbClr val="0000FF"/>
                  </a:solidFill>
                  <a:cs typeface="Arial" charset="0"/>
                </a:rPr>
                <a:t>,</a:t>
              </a:r>
              <a:r>
                <a:rPr lang="en-US" sz="2800" i="1" dirty="0" smtClean="0">
                  <a:solidFill>
                    <a:srgbClr val="0000FF"/>
                  </a:solidFill>
                </a:rPr>
                <a:t> M</a:t>
              </a:r>
              <a:r>
                <a:rPr lang="en-US" sz="2800" i="1" baseline="-25000" dirty="0" smtClean="0">
                  <a:solidFill>
                    <a:srgbClr val="0000FF"/>
                  </a:solidFill>
                </a:rPr>
                <a:t>1</a:t>
              </a:r>
              <a:r>
                <a:rPr lang="en-AU" sz="2800" i="1" dirty="0" smtClean="0">
                  <a:solidFill>
                    <a:srgbClr val="0000FF"/>
                  </a:solidFill>
                  <a:cs typeface="Arial" charset="0"/>
                </a:rPr>
                <a:t>,</a:t>
              </a:r>
              <a:r>
                <a:rPr lang="en-US" sz="2800" i="1" dirty="0" smtClean="0">
                  <a:solidFill>
                    <a:srgbClr val="0000FF"/>
                  </a:solidFill>
                </a:rPr>
                <a:t> </a:t>
              </a:r>
              <a:r>
                <a:rPr lang="en-US" sz="2800" i="1" dirty="0" smtClean="0">
                  <a:solidFill>
                    <a:srgbClr val="0000FF"/>
                  </a:solidFill>
                </a:rPr>
                <a:t>M</a:t>
              </a:r>
              <a:r>
                <a:rPr lang="en-US" sz="2800" i="1" baseline="-25000" dirty="0" smtClean="0">
                  <a:solidFill>
                    <a:srgbClr val="0000FF"/>
                  </a:solidFill>
                </a:rPr>
                <a:t>2</a:t>
              </a:r>
              <a:r>
                <a:rPr lang="en-AU" sz="2800" i="1" dirty="0" smtClean="0">
                  <a:solidFill>
                    <a:srgbClr val="0000FF"/>
                  </a:solidFill>
                  <a:cs typeface="Arial" charset="0"/>
                </a:rPr>
                <a:t>}</a:t>
              </a:r>
              <a:endParaRPr lang="en-AU" sz="2800" i="1" dirty="0" smtClean="0">
                <a:solidFill>
                  <a:srgbClr val="0000FF"/>
                </a:solidFill>
                <a:cs typeface="Arial" charset="0"/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457200" y="13277195"/>
            <a:ext cx="64008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/>
              <a:t>  Limitations of traditional LSP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/>
              <a:t> 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/>
              <a:t> </a:t>
            </a:r>
          </a:p>
          <a:p>
            <a:pPr lvl="1">
              <a:buFont typeface="Wingdings" pitchFamily="2" charset="2"/>
              <a:buChar char="ü"/>
            </a:pPr>
            <a:r>
              <a:rPr lang="en-US" sz="2800" dirty="0" smtClean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0000FF"/>
                </a:solidFill>
              </a:rPr>
              <a:t> Our approach 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0000FF"/>
                </a:solidFill>
              </a:rPr>
              <a:t> 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0000FF"/>
                </a:solidFill>
              </a:rPr>
              <a:t> </a:t>
            </a:r>
          </a:p>
          <a:p>
            <a:pPr lvl="1">
              <a:buFont typeface="Wingdings" pitchFamily="2" charset="2"/>
              <a:buChar char="ü"/>
            </a:pPr>
            <a:endParaRPr lang="en-US" sz="2400" dirty="0" smtClean="0">
              <a:solidFill>
                <a:srgbClr val="0000FF"/>
              </a:solidFill>
            </a:endParaRPr>
          </a:p>
          <a:p>
            <a:pPr lvl="1">
              <a:buFont typeface="Wingdings" pitchFamily="2" charset="2"/>
              <a:buChar char="ü"/>
            </a:pPr>
            <a:endParaRPr lang="en-US" sz="2400" dirty="0" smtClean="0">
              <a:solidFill>
                <a:srgbClr val="0000FF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0070C0"/>
                </a:solidFill>
              </a:rPr>
              <a:t> 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295400" y="13639800"/>
            <a:ext cx="594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Reveals users’ personal information</a:t>
            </a:r>
          </a:p>
          <a:p>
            <a:r>
              <a:rPr lang="en-US" sz="2400" dirty="0" smtClean="0"/>
              <a:t>Biased nature of LSP about </a:t>
            </a:r>
            <a:r>
              <a:rPr lang="en-US" sz="2400" dirty="0" smtClean="0"/>
              <a:t>nearest</a:t>
            </a:r>
            <a:r>
              <a:rPr lang="en-US" sz="2400" dirty="0" smtClean="0"/>
              <a:t> </a:t>
            </a:r>
            <a:r>
              <a:rPr lang="en-US" sz="2400" dirty="0" smtClean="0"/>
              <a:t>POIs</a:t>
            </a:r>
          </a:p>
          <a:p>
            <a:r>
              <a:rPr lang="en-US" sz="2400" dirty="0" smtClean="0"/>
              <a:t>No awareness </a:t>
            </a:r>
            <a:r>
              <a:rPr lang="en-US" sz="2400" dirty="0" smtClean="0"/>
              <a:t>of a user’s choice </a:t>
            </a:r>
            <a:r>
              <a:rPr lang="en-US" sz="2400" dirty="0" smtClean="0"/>
              <a:t>and preference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295400" y="15468600"/>
            <a:ext cx="5867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Elimination of the role of LSP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A different indexing method </a:t>
            </a:r>
            <a:r>
              <a:rPr lang="en-US" sz="2400" dirty="0" smtClean="0">
                <a:solidFill>
                  <a:srgbClr val="0000FF"/>
                </a:solidFill>
              </a:rPr>
              <a:t>to store POIs and space information for </a:t>
            </a:r>
            <a:r>
              <a:rPr lang="en-US" sz="2400" dirty="0" smtClean="0">
                <a:solidFill>
                  <a:srgbClr val="0000FF"/>
                </a:solidFill>
              </a:rPr>
              <a:t>efficient NN </a:t>
            </a:r>
            <a:r>
              <a:rPr lang="en-US" sz="2400" dirty="0" smtClean="0">
                <a:solidFill>
                  <a:srgbClr val="0000FF"/>
                </a:solidFill>
              </a:rPr>
              <a:t>queries </a:t>
            </a:r>
            <a:r>
              <a:rPr lang="en-US" sz="2400" dirty="0" smtClean="0">
                <a:solidFill>
                  <a:srgbClr val="0000FF"/>
                </a:solidFill>
              </a:rPr>
              <a:t>evaluation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Two different measures for quality of answers</a:t>
            </a:r>
            <a:endParaRPr lang="en-SG" sz="2400" dirty="0">
              <a:solidFill>
                <a:srgbClr val="0000FF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04800" y="9677400"/>
            <a:ext cx="6705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2600" dirty="0" smtClean="0"/>
              <a:t>We present a crowd-enabled approach </a:t>
            </a:r>
            <a:r>
              <a:rPr lang="en-SG" sz="2600" dirty="0" smtClean="0"/>
              <a:t>to eliminate </a:t>
            </a:r>
            <a:r>
              <a:rPr lang="en-SG" sz="2600" dirty="0" smtClean="0"/>
              <a:t>the role of </a:t>
            </a:r>
            <a:r>
              <a:rPr lang="en-SG" sz="2600" dirty="0" smtClean="0"/>
              <a:t>Location-based </a:t>
            </a:r>
            <a:r>
              <a:rPr lang="en-SG" sz="2600" dirty="0" smtClean="0"/>
              <a:t>Service Provider (</a:t>
            </a:r>
            <a:r>
              <a:rPr lang="en-SG" sz="2600" dirty="0" smtClean="0"/>
              <a:t>LSP) </a:t>
            </a:r>
            <a:r>
              <a:rPr lang="en-SG" sz="2600" dirty="0" smtClean="0"/>
              <a:t>and </a:t>
            </a:r>
            <a:r>
              <a:rPr lang="en-SG" sz="2600" dirty="0" smtClean="0"/>
              <a:t>evaluate Nearest </a:t>
            </a:r>
            <a:r>
              <a:rPr lang="en-SG" sz="2600" dirty="0" err="1" smtClean="0"/>
              <a:t>Neighbor</a:t>
            </a:r>
            <a:r>
              <a:rPr lang="en-SG" sz="2600" dirty="0" smtClean="0"/>
              <a:t> (NN) </a:t>
            </a:r>
            <a:r>
              <a:rPr lang="en-SG" sz="2600" dirty="0" smtClean="0"/>
              <a:t>queries in real time with guaranteed confidence level where both data and computation are crowd-sourced.</a:t>
            </a:r>
            <a:endParaRPr lang="en-SG" sz="2600" dirty="0"/>
          </a:p>
        </p:txBody>
      </p:sp>
      <p:sp>
        <p:nvSpPr>
          <p:cNvPr id="122" name="Rectangle 121"/>
          <p:cNvSpPr/>
          <p:nvPr/>
        </p:nvSpPr>
        <p:spPr bwMode="auto">
          <a:xfrm>
            <a:off x="1143000" y="27736800"/>
            <a:ext cx="5334000" cy="3200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274638">
              <a:buFont typeface="Wingdings" pitchFamily="2" charset="2"/>
              <a:buChar char="q"/>
              <a:defRPr/>
            </a:pPr>
            <a:r>
              <a:rPr lang="en-AU" sz="2800" dirty="0" smtClean="0">
                <a:cs typeface="Arial" charset="0"/>
              </a:rPr>
              <a:t> </a:t>
            </a:r>
          </a:p>
          <a:p>
            <a:pPr defTabSz="274638">
              <a:defRPr/>
            </a:pPr>
            <a:endParaRPr lang="en-AU" sz="2800" dirty="0" smtClean="0">
              <a:cs typeface="Arial" charset="0"/>
            </a:endParaRPr>
          </a:p>
          <a:p>
            <a:pPr defTabSz="274638">
              <a:defRPr/>
            </a:pPr>
            <a:r>
              <a:rPr lang="en-AU" sz="2800" dirty="0" smtClean="0">
                <a:cs typeface="Arial" charset="0"/>
              </a:rPr>
              <a:t> </a:t>
            </a:r>
            <a:endParaRPr lang="en-AU" sz="2800" dirty="0" smtClean="0">
              <a:cs typeface="Arial" charset="0"/>
            </a:endParaRPr>
          </a:p>
          <a:p>
            <a:pPr defTabSz="274638">
              <a:buFont typeface="Wingdings" pitchFamily="2" charset="2"/>
              <a:buChar char="q"/>
              <a:defRPr/>
            </a:pPr>
            <a:r>
              <a:rPr lang="en-AU" sz="2800" dirty="0" smtClean="0">
                <a:cs typeface="Arial" charset="0"/>
              </a:rPr>
              <a:t> </a:t>
            </a:r>
          </a:p>
          <a:p>
            <a:pPr defTabSz="274638">
              <a:buFont typeface="Wingdings" pitchFamily="2" charset="2"/>
              <a:buChar char="q"/>
              <a:defRPr/>
            </a:pPr>
            <a:endParaRPr lang="en-AU" sz="2800" dirty="0" smtClean="0">
              <a:cs typeface="Arial" charset="0"/>
            </a:endParaRPr>
          </a:p>
          <a:p>
            <a:pPr defTabSz="274638">
              <a:buFont typeface="Wingdings" pitchFamily="2" charset="2"/>
              <a:buChar char="q"/>
              <a:defRPr/>
            </a:pPr>
            <a:r>
              <a:rPr lang="en-AU" sz="2800" dirty="0" smtClean="0">
                <a:cs typeface="Arial" charset="0"/>
              </a:rPr>
              <a:t> </a:t>
            </a:r>
          </a:p>
        </p:txBody>
      </p:sp>
      <p:pic>
        <p:nvPicPr>
          <p:cNvPr id="123" name="Picture 122" descr="233334_1.jpg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" y="28727400"/>
            <a:ext cx="914400" cy="1143000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1524000" y="27736800"/>
            <a:ext cx="5562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638">
              <a:defRPr/>
            </a:pPr>
            <a:r>
              <a:rPr lang="en-AU" sz="2800" dirty="0" smtClean="0"/>
              <a:t>POI(point of interest</a:t>
            </a:r>
            <a:r>
              <a:rPr lang="en-AU" sz="2800" dirty="0" smtClean="0"/>
              <a:t>) and space </a:t>
            </a:r>
            <a:r>
              <a:rPr lang="en-AU" sz="2800" dirty="0" smtClean="0"/>
              <a:t>knowledge of user stored in personal </a:t>
            </a:r>
            <a:r>
              <a:rPr lang="en-AU" sz="2800" dirty="0" smtClean="0"/>
              <a:t>devices</a:t>
            </a:r>
          </a:p>
          <a:p>
            <a:pPr defTabSz="274638">
              <a:defRPr/>
            </a:pPr>
            <a:r>
              <a:rPr lang="en-AU" sz="2800" dirty="0" smtClean="0"/>
              <a:t>E</a:t>
            </a:r>
            <a:r>
              <a:rPr lang="en-AU" sz="2800" dirty="0" smtClean="0"/>
              <a:t>very user processes NN queries on her local data storage.</a:t>
            </a:r>
          </a:p>
          <a:p>
            <a:pPr defTabSz="274638">
              <a:defRPr/>
            </a:pPr>
            <a:r>
              <a:rPr lang="en-AU" sz="2800" dirty="0" smtClean="0"/>
              <a:t>The final result is evaluated from the aggregated knowledge.</a:t>
            </a:r>
            <a:endParaRPr lang="en-AU" sz="2800" dirty="0" smtClean="0"/>
          </a:p>
        </p:txBody>
      </p:sp>
      <p:pic>
        <p:nvPicPr>
          <p:cNvPr id="127" name="Picture 126" descr="drawing1.png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84826" y="19354800"/>
            <a:ext cx="3498574" cy="2438400"/>
          </a:xfrm>
          <a:prstGeom prst="rect">
            <a:avLst/>
          </a:prstGeom>
        </p:spPr>
      </p:pic>
      <p:pic>
        <p:nvPicPr>
          <p:cNvPr id="128" name="Picture 127" descr="drawing2.png"/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10000"/>
          </a:blip>
          <a:stretch>
            <a:fillRect/>
          </a:stretch>
        </p:blipFill>
        <p:spPr>
          <a:xfrm>
            <a:off x="15011400" y="18721701"/>
            <a:ext cx="2209800" cy="2919099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19583400" y="20088761"/>
            <a:ext cx="182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Figure </a:t>
            </a:r>
            <a:r>
              <a:rPr lang="en-US" sz="2000" b="1" dirty="0" smtClean="0"/>
              <a:t>6</a:t>
            </a:r>
            <a:r>
              <a:rPr lang="en-US" sz="2000" b="1" dirty="0" smtClean="0"/>
              <a:t>:</a:t>
            </a:r>
            <a:r>
              <a:rPr lang="en-US" sz="2000" dirty="0" smtClean="0"/>
              <a:t> </a:t>
            </a:r>
            <a:r>
              <a:rPr lang="en-US" sz="2000" dirty="0" smtClean="0"/>
              <a:t>Calculating Confidence Level</a:t>
            </a:r>
            <a:endParaRPr lang="en-SG" sz="2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4935200" y="24765000"/>
            <a:ext cx="6629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2800" dirty="0" smtClean="0"/>
              <a:t>We </a:t>
            </a:r>
            <a:r>
              <a:rPr lang="en-US" sz="2800" dirty="0" smtClean="0"/>
              <a:t>present </a:t>
            </a:r>
            <a:r>
              <a:rPr lang="en-US" sz="2800" dirty="0" smtClean="0"/>
              <a:t>the first </a:t>
            </a:r>
            <a:r>
              <a:rPr lang="en-US" sz="2800" dirty="0" smtClean="0"/>
              <a:t>crowd-enabled approach to process NN queries in </a:t>
            </a:r>
            <a:r>
              <a:rPr lang="en-US" sz="2800" dirty="0" smtClean="0"/>
              <a:t> </a:t>
            </a:r>
            <a:r>
              <a:rPr lang="en-US" sz="2800" dirty="0" smtClean="0"/>
              <a:t>incomplete </a:t>
            </a:r>
            <a:r>
              <a:rPr lang="en-US" sz="2800" dirty="0" smtClean="0"/>
              <a:t>databases. </a:t>
            </a:r>
            <a:r>
              <a:rPr lang="en-US" sz="2800" dirty="0" smtClean="0"/>
              <a:t>We introduce an indexing technique for POI and space </a:t>
            </a:r>
            <a:r>
              <a:rPr lang="en-US" sz="2800" dirty="0" smtClean="0"/>
              <a:t>information and provide the quality guarantee of query-answers.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0000" y="24841201"/>
            <a:ext cx="297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4: </a:t>
            </a:r>
            <a:r>
              <a:rPr lang="en-US" dirty="0" smtClean="0"/>
              <a:t>Send query</a:t>
            </a:r>
            <a:endParaRPr lang="en-SG" dirty="0"/>
          </a:p>
        </p:txBody>
      </p:sp>
      <p:sp>
        <p:nvSpPr>
          <p:cNvPr id="115" name="TextBox 114"/>
          <p:cNvSpPr txBox="1"/>
          <p:nvPr/>
        </p:nvSpPr>
        <p:spPr>
          <a:xfrm>
            <a:off x="11049000" y="24841200"/>
            <a:ext cx="3505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5: </a:t>
            </a:r>
            <a:r>
              <a:rPr lang="en-US" dirty="0" smtClean="0"/>
              <a:t>Receive answer</a:t>
            </a:r>
            <a:endParaRPr lang="en-SG" dirty="0"/>
          </a:p>
        </p:txBody>
      </p:sp>
      <p:sp>
        <p:nvSpPr>
          <p:cNvPr id="116" name="Text Box 97"/>
          <p:cNvSpPr txBox="1">
            <a:spLocks noChangeArrowheads="1"/>
          </p:cNvSpPr>
          <p:nvPr/>
        </p:nvSpPr>
        <p:spPr bwMode="auto">
          <a:xfrm>
            <a:off x="304800" y="17907000"/>
            <a:ext cx="6781800" cy="4648200"/>
          </a:xfrm>
          <a:prstGeom prst="rect">
            <a:avLst/>
          </a:prstGeom>
          <a:solidFill>
            <a:srgbClr val="EDF6F7"/>
          </a:solidFill>
          <a:ln w="28575">
            <a:solidFill>
              <a:srgbClr val="0E48A6"/>
            </a:solidFill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lIns="108081" tIns="108081" rIns="108081" bIns="108081"/>
          <a:lstStyle/>
          <a:p>
            <a:pPr algn="just" defTabSz="274638">
              <a:spcBef>
                <a:spcPct val="50000"/>
              </a:spcBef>
              <a:defRPr/>
            </a:pPr>
            <a:endParaRPr lang="en-AU" sz="2800" dirty="0" smtClean="0">
              <a:latin typeface="+mn-lt"/>
            </a:endParaRPr>
          </a:p>
        </p:txBody>
      </p:sp>
      <p:sp>
        <p:nvSpPr>
          <p:cNvPr id="118" name="Text Box 176"/>
          <p:cNvSpPr txBox="1">
            <a:spLocks noChangeArrowheads="1"/>
          </p:cNvSpPr>
          <p:nvPr/>
        </p:nvSpPr>
        <p:spPr bwMode="auto">
          <a:xfrm>
            <a:off x="304800" y="17907000"/>
            <a:ext cx="6781800" cy="838200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999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</a:gradFill>
          <a:ln w="381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9648" tIns="19824" rIns="39648" bIns="19824"/>
          <a:lstStyle/>
          <a:p>
            <a:pPr algn="ctr" defTabSz="1279525">
              <a:spcBef>
                <a:spcPct val="50000"/>
              </a:spcBef>
              <a:defRPr/>
            </a:pPr>
            <a:r>
              <a:rPr lang="en-US" sz="4000" b="1" dirty="0" smtClean="0">
                <a:solidFill>
                  <a:srgbClr val="002060"/>
                </a:solidFill>
              </a:rPr>
              <a:t>Research Challenges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4782800" y="19014757"/>
            <a:ext cx="7010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638">
              <a:spcBef>
                <a:spcPct val="50000"/>
              </a:spcBef>
              <a:buFont typeface="Wingdings" pitchFamily="2" charset="2"/>
              <a:buChar char="q"/>
              <a:defRPr/>
            </a:pPr>
            <a:r>
              <a:rPr lang="en-AU" sz="2600" dirty="0" smtClean="0"/>
              <a:t>Lower </a:t>
            </a:r>
            <a:r>
              <a:rPr lang="en-AU" sz="2600" dirty="0" smtClean="0"/>
              <a:t>bound of accuracy for </a:t>
            </a:r>
            <a:r>
              <a:rPr lang="en-AU" sz="2600" dirty="0" smtClean="0"/>
              <a:t>query-answer</a:t>
            </a:r>
            <a:endParaRPr lang="en-AU" sz="2600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752600" y="20925472"/>
            <a:ext cx="579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000" b="1" dirty="0" smtClean="0">
                <a:solidFill>
                  <a:srgbClr val="CC0000"/>
                </a:solidFill>
              </a:rPr>
              <a:t>How to evaluate NN queries with incomplete and distributed </a:t>
            </a:r>
            <a:r>
              <a:rPr lang="en-AU" sz="3000" b="1" dirty="0" smtClean="0">
                <a:solidFill>
                  <a:srgbClr val="CC0000"/>
                </a:solidFill>
              </a:rPr>
              <a:t>databases</a:t>
            </a:r>
            <a:endParaRPr lang="en-AU" sz="3000" b="1" dirty="0" smtClean="0">
              <a:solidFill>
                <a:srgbClr val="CC0000"/>
              </a:solidFill>
            </a:endParaRPr>
          </a:p>
        </p:txBody>
      </p:sp>
      <p:graphicFrame>
        <p:nvGraphicFramePr>
          <p:cNvPr id="130" name="Table 129"/>
          <p:cNvGraphicFramePr>
            <a:graphicFrameLocks noGrp="1"/>
          </p:cNvGraphicFramePr>
          <p:nvPr/>
        </p:nvGraphicFramePr>
        <p:xfrm>
          <a:off x="7772400" y="26746200"/>
          <a:ext cx="6629400" cy="1036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314700"/>
                <a:gridCol w="3314700"/>
              </a:tblGrid>
              <a:tr h="502478"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R-tree</a:t>
                      </a:r>
                      <a:endParaRPr lang="en-SG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O(Mlog</a:t>
                      </a:r>
                      <a:r>
                        <a:rPr lang="en-US" sz="2800" b="0" i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800" b="0" i="1" dirty="0" smtClean="0"/>
                        <a:t>n</a:t>
                      </a:r>
                      <a:r>
                        <a:rPr lang="en-US" sz="2800" b="0" i="1" baseline="-25000" dirty="0" smtClean="0"/>
                        <a:t>1</a:t>
                      </a:r>
                      <a:r>
                        <a:rPr lang="en-US" sz="28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800" b="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88122"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Quad-tree</a:t>
                      </a:r>
                      <a:endParaRPr lang="en-SG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1" dirty="0" smtClean="0"/>
                        <a:t>O(</a:t>
                      </a:r>
                      <a:r>
                        <a:rPr lang="en-US" sz="2800" i="1" dirty="0" smtClean="0"/>
                        <a:t>n</a:t>
                      </a:r>
                      <a:r>
                        <a:rPr lang="en-US" sz="2800" i="1" baseline="-25000" dirty="0" smtClean="0"/>
                        <a:t>2</a:t>
                      </a:r>
                      <a:r>
                        <a:rPr lang="en-US" sz="2800" b="0" i="1" dirty="0" smtClean="0"/>
                        <a:t>+h)</a:t>
                      </a:r>
                      <a:endParaRPr lang="en-SG" sz="2800" b="0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7391400" y="27736800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n</a:t>
            </a:r>
            <a:r>
              <a:rPr lang="en-US" sz="2400" i="1" baseline="-25000" dirty="0" smtClean="0"/>
              <a:t>1</a:t>
            </a:r>
            <a:r>
              <a:rPr lang="en-US" sz="2400" baseline="-25000" dirty="0" smtClean="0"/>
              <a:t> </a:t>
            </a:r>
            <a:r>
              <a:rPr lang="en-AU" sz="2400" dirty="0" smtClean="0"/>
              <a:t>= number </a:t>
            </a:r>
            <a:r>
              <a:rPr lang="en-AU" sz="2400" dirty="0" smtClean="0"/>
              <a:t>of </a:t>
            </a:r>
            <a:r>
              <a:rPr lang="en-AU" sz="2400" dirty="0" smtClean="0"/>
              <a:t>nodes in R-tree,</a:t>
            </a:r>
            <a:r>
              <a:rPr lang="en-US" sz="2400" baseline="-25000" dirty="0" smtClean="0"/>
              <a:t> </a:t>
            </a:r>
            <a:r>
              <a:rPr lang="en-US" sz="2400" i="1" dirty="0" smtClean="0"/>
              <a:t>n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 = number of nodes in Quad-tree</a:t>
            </a:r>
            <a:r>
              <a:rPr lang="en-AU" sz="2400" dirty="0" smtClean="0"/>
              <a:t>, </a:t>
            </a:r>
            <a:r>
              <a:rPr lang="en-AU" sz="2400" i="1" dirty="0" smtClean="0"/>
              <a:t>h </a:t>
            </a:r>
            <a:r>
              <a:rPr lang="en-AU" sz="2400" dirty="0" smtClean="0"/>
              <a:t>= height bound of </a:t>
            </a:r>
            <a:r>
              <a:rPr lang="en-AU" sz="2400" dirty="0" smtClean="0"/>
              <a:t>quad-tree</a:t>
            </a:r>
            <a:r>
              <a:rPr lang="en-AU" sz="2400" dirty="0" smtClean="0"/>
              <a:t>, </a:t>
            </a:r>
            <a:r>
              <a:rPr lang="en-AU" sz="2400" i="1" dirty="0" smtClean="0"/>
              <a:t>M</a:t>
            </a:r>
            <a:r>
              <a:rPr lang="en-AU" sz="2400" dirty="0" smtClean="0"/>
              <a:t>= </a:t>
            </a:r>
            <a:r>
              <a:rPr lang="en-AU" sz="2400" dirty="0" smtClean="0"/>
              <a:t>the maximum </a:t>
            </a:r>
            <a:r>
              <a:rPr lang="en-AU" sz="2400" dirty="0" smtClean="0"/>
              <a:t>number </a:t>
            </a:r>
            <a:r>
              <a:rPr lang="en-AU" sz="2400" dirty="0" smtClean="0"/>
              <a:t>of entries </a:t>
            </a:r>
            <a:r>
              <a:rPr lang="en-AU" sz="2400" dirty="0" smtClean="0"/>
              <a:t>of a </a:t>
            </a:r>
            <a:r>
              <a:rPr lang="en-AU" sz="2400" dirty="0" smtClean="0"/>
              <a:t>node</a:t>
            </a:r>
            <a:endParaRPr lang="en-AU" sz="2400" dirty="0" smtClean="0"/>
          </a:p>
        </p:txBody>
      </p:sp>
      <p:sp>
        <p:nvSpPr>
          <p:cNvPr id="136" name="TextBox 135"/>
          <p:cNvSpPr txBox="1"/>
          <p:nvPr/>
        </p:nvSpPr>
        <p:spPr>
          <a:xfrm>
            <a:off x="381000" y="18708231"/>
            <a:ext cx="670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800" dirty="0" smtClean="0"/>
              <a:t>Existing </a:t>
            </a:r>
            <a:r>
              <a:rPr lang="en-US" sz="2800" dirty="0" smtClean="0"/>
              <a:t>approaches</a:t>
            </a:r>
            <a:r>
              <a:rPr lang="en-US" sz="2800" baseline="30000" dirty="0" smtClean="0"/>
              <a:t>[1,2]</a:t>
            </a:r>
            <a:r>
              <a:rPr lang="en-AU" sz="2800" dirty="0" smtClean="0"/>
              <a:t> are based on the assumption that LSPs have complete space knowledge. But in crowd-enabled approaches, users have incomplete knowledge</a:t>
            </a:r>
            <a:r>
              <a:rPr lang="en-AU" sz="2800" dirty="0" smtClean="0"/>
              <a:t>.</a:t>
            </a:r>
            <a:endParaRPr lang="en-AU" sz="2800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2194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42975"/>
            <a:ext cx="219456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194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42975"/>
            <a:ext cx="219456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2194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942975"/>
            <a:ext cx="219456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696200" y="28942605"/>
            <a:ext cx="701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 Aggregation = </a:t>
            </a:r>
            <a:r>
              <a:rPr lang="en-AU" sz="2800" i="1" dirty="0" smtClean="0"/>
              <a:t>O(N), </a:t>
            </a:r>
            <a:r>
              <a:rPr lang="en-AU" sz="2800" dirty="0" smtClean="0"/>
              <a:t>where, </a:t>
            </a:r>
            <a:r>
              <a:rPr lang="en-AU" sz="2800" i="1" dirty="0" smtClean="0"/>
              <a:t>N = ∑</a:t>
            </a:r>
            <a:r>
              <a:rPr lang="en-SG" sz="2800" i="1" baseline="-25000" dirty="0" smtClean="0"/>
              <a:t>0&lt;</a:t>
            </a:r>
            <a:r>
              <a:rPr lang="en-SG" sz="2800" i="1" baseline="-25000" dirty="0" err="1" smtClean="0"/>
              <a:t>i</a:t>
            </a:r>
            <a:r>
              <a:rPr lang="en-SG" sz="2800" i="1" baseline="-25000" dirty="0" smtClean="0"/>
              <a:t>&lt;n  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i</a:t>
            </a:r>
            <a:r>
              <a:rPr lang="en-AU" sz="2800" dirty="0" smtClean="0"/>
              <a:t>, </a:t>
            </a:r>
            <a:r>
              <a:rPr lang="en-AU" sz="2800" i="1" dirty="0" smtClean="0"/>
              <a:t>n </a:t>
            </a:r>
            <a:r>
              <a:rPr lang="en-AU" sz="2800" dirty="0" smtClean="0"/>
              <a:t>= </a:t>
            </a:r>
            <a:r>
              <a:rPr lang="en-AU" sz="2800" dirty="0" smtClean="0"/>
              <a:t>group size,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i </a:t>
            </a:r>
            <a:r>
              <a:rPr lang="en-AU" sz="2800" dirty="0" smtClean="0"/>
              <a:t>= number of POIs from user </a:t>
            </a:r>
            <a:r>
              <a:rPr lang="en-AU" sz="2800" i="1" dirty="0" err="1" smtClean="0"/>
              <a:t>i</a:t>
            </a:r>
            <a:r>
              <a:rPr lang="en-AU" sz="2800" i="1" dirty="0" smtClean="0"/>
              <a:t> </a:t>
            </a:r>
            <a:endParaRPr lang="en-SG" sz="2400" i="1" dirty="0"/>
          </a:p>
        </p:txBody>
      </p:sp>
      <p:pic>
        <p:nvPicPr>
          <p:cNvPr id="138" name="Picture 137" descr="thinking-man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88672" y="21031200"/>
            <a:ext cx="1375564" cy="1371600"/>
          </a:xfrm>
          <a:prstGeom prst="rect">
            <a:avLst/>
          </a:prstGeom>
        </p:spPr>
      </p:pic>
      <p:pic>
        <p:nvPicPr>
          <p:cNvPr id="139" name="Picture 138" descr="shapes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162800" y="8458199"/>
            <a:ext cx="4572000" cy="29718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2309</TotalTime>
  <Words>656</Words>
  <Application>Microsoft Office PowerPoint</Application>
  <PresentationFormat>Custom</PresentationFormat>
  <Paragraphs>152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>CSE, BUET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Popel</dc:creator>
  <cp:lastModifiedBy>AADIT</cp:lastModifiedBy>
  <cp:revision>97</cp:revision>
  <dcterms:created xsi:type="dcterms:W3CDTF">2008-05-03T03:01:56Z</dcterms:created>
  <dcterms:modified xsi:type="dcterms:W3CDTF">2015-03-25T16:34:15Z</dcterms:modified>
</cp:coreProperties>
</file>