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945600" cy="329184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A50021"/>
    <a:srgbClr val="B2AA12"/>
    <a:srgbClr val="740000"/>
    <a:srgbClr val="FF9966"/>
    <a:srgbClr val="420000"/>
    <a:srgbClr val="FF00FF"/>
    <a:srgbClr val="008080"/>
    <a:srgbClr val="0066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8838" autoAdjust="0"/>
    <p:restoredTop sz="94434" autoAdjust="0"/>
  </p:normalViewPr>
  <p:slideViewPr>
    <p:cSldViewPr>
      <p:cViewPr varScale="1">
        <p:scale>
          <a:sx n="16" d="100"/>
          <a:sy n="16" d="100"/>
        </p:scale>
        <p:origin x="2718" y="54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dirty="0" smtClean="0"/>
              <a:t>Twitter</a:t>
            </a:r>
            <a:r>
              <a:rPr lang="en-US" baseline="0" dirty="0" smtClean="0"/>
              <a:t> users’  visiting frequency to each category</a:t>
            </a:r>
            <a:endParaRPr lang="en-US" dirty="0"/>
          </a:p>
        </c:rich>
      </c:tx>
      <c:layout>
        <c:manualLayout>
          <c:xMode val="edge"/>
          <c:yMode val="edge"/>
          <c:x val="0.33659088338790838"/>
          <c:y val="5.09355685091764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Cheap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lacheraqui  </c:v>
                </c:pt>
                <c:pt idx="1">
                  <c:v>kdoggjax </c:v>
                </c:pt>
                <c:pt idx="2">
                  <c:v>possh</c:v>
                </c:pt>
                <c:pt idx="3">
                  <c:v>thereason666</c:v>
                </c:pt>
                <c:pt idx="4">
                  <c:v>deanriodice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141</c:v>
                </c:pt>
                <c:pt idx="1">
                  <c:v>93</c:v>
                </c:pt>
                <c:pt idx="2">
                  <c:v>368</c:v>
                </c:pt>
                <c:pt idx="3">
                  <c:v>243</c:v>
                </c:pt>
                <c:pt idx="4">
                  <c:v>177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Moderate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lacheraqui  </c:v>
                </c:pt>
                <c:pt idx="1">
                  <c:v>kdoggjax </c:v>
                </c:pt>
                <c:pt idx="2">
                  <c:v>possh</c:v>
                </c:pt>
                <c:pt idx="3">
                  <c:v>thereason666</c:v>
                </c:pt>
                <c:pt idx="4">
                  <c:v>deanriodice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94</c:v>
                </c:pt>
                <c:pt idx="1">
                  <c:v>223</c:v>
                </c:pt>
                <c:pt idx="2">
                  <c:v>403</c:v>
                </c:pt>
                <c:pt idx="3">
                  <c:v>364</c:v>
                </c:pt>
                <c:pt idx="4">
                  <c:v>195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Expensive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lacheraqui  </c:v>
                </c:pt>
                <c:pt idx="1">
                  <c:v>kdoggjax </c:v>
                </c:pt>
                <c:pt idx="2">
                  <c:v>possh</c:v>
                </c:pt>
                <c:pt idx="3">
                  <c:v>thereason666</c:v>
                </c:pt>
                <c:pt idx="4">
                  <c:v>deanriodice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106</c:v>
                </c:pt>
                <c:pt idx="1">
                  <c:v>22</c:v>
                </c:pt>
                <c:pt idx="2">
                  <c:v>104</c:v>
                </c:pt>
                <c:pt idx="3">
                  <c:v>17</c:v>
                </c:pt>
                <c:pt idx="4">
                  <c:v>19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Very Expensive</c:v>
                </c:pt>
              </c:strCache>
            </c:strRef>
          </c:tx>
          <c:spPr>
            <a:solidFill>
              <a:srgbClr val="800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lacheraqui  </c:v>
                </c:pt>
                <c:pt idx="1">
                  <c:v>kdoggjax </c:v>
                </c:pt>
                <c:pt idx="2">
                  <c:v>possh</c:v>
                </c:pt>
                <c:pt idx="3">
                  <c:v>thereason666</c:v>
                </c:pt>
                <c:pt idx="4">
                  <c:v>deanriodice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15</c:v>
                </c:pt>
                <c:pt idx="3">
                  <c:v>2</c:v>
                </c:pt>
                <c:pt idx="4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530656"/>
        <c:axId val="129982040"/>
      </c:barChart>
      <c:catAx>
        <c:axId val="13053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9982040"/>
        <c:crosses val="autoZero"/>
        <c:auto val="1"/>
        <c:lblAlgn val="ctr"/>
        <c:lblOffset val="100"/>
        <c:noMultiLvlLbl val="0"/>
      </c:catAx>
      <c:valAx>
        <c:axId val="129982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053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1F40D-C9CF-4971-AAB9-DE302503752A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8C8E9-5DC2-4616-840D-3D6C885A2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9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141" cy="479403"/>
          </a:xfrm>
          <a:prstGeom prst="rect">
            <a:avLst/>
          </a:prstGeom>
        </p:spPr>
        <p:txBody>
          <a:bodyPr vert="horz" lIns="94960" tIns="47480" rIns="94960" bIns="474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01" y="0"/>
            <a:ext cx="3170141" cy="479403"/>
          </a:xfrm>
          <a:prstGeom prst="rect">
            <a:avLst/>
          </a:prstGeom>
        </p:spPr>
        <p:txBody>
          <a:bodyPr vert="horz" lIns="94960" tIns="47480" rIns="94960" bIns="47480" rtlCol="0"/>
          <a:lstStyle>
            <a:lvl1pPr algn="r">
              <a:defRPr sz="1200"/>
            </a:lvl1pPr>
          </a:lstStyle>
          <a:p>
            <a:fld id="{00B9DF21-AB27-42E1-BDB9-6F12882B33A1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57450" y="720725"/>
            <a:ext cx="24003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60" tIns="47480" rIns="94960" bIns="474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0" y="4560899"/>
            <a:ext cx="5852823" cy="4319555"/>
          </a:xfrm>
          <a:prstGeom prst="rect">
            <a:avLst/>
          </a:prstGeom>
        </p:spPr>
        <p:txBody>
          <a:bodyPr vert="horz" lIns="94960" tIns="47480" rIns="94960" bIns="474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56"/>
            <a:ext cx="3170141" cy="479403"/>
          </a:xfrm>
          <a:prstGeom prst="rect">
            <a:avLst/>
          </a:prstGeom>
        </p:spPr>
        <p:txBody>
          <a:bodyPr vert="horz" lIns="94960" tIns="47480" rIns="94960" bIns="474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01" y="9120156"/>
            <a:ext cx="3170141" cy="479403"/>
          </a:xfrm>
          <a:prstGeom prst="rect">
            <a:avLst/>
          </a:prstGeom>
        </p:spPr>
        <p:txBody>
          <a:bodyPr vert="horz" lIns="94960" tIns="47480" rIns="94960" bIns="47480" rtlCol="0" anchor="b"/>
          <a:lstStyle>
            <a:lvl1pPr algn="r">
              <a:defRPr sz="1200"/>
            </a:lvl1pPr>
          </a:lstStyle>
          <a:p>
            <a:fld id="{9DF1AD36-710B-46E9-ABB1-98C702109C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1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709" y="10225088"/>
            <a:ext cx="18654183" cy="7058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417" y="18654713"/>
            <a:ext cx="15362767" cy="8410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492" y="7681913"/>
            <a:ext cx="19750617" cy="2172414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984" y="1319213"/>
            <a:ext cx="4937125" cy="2808684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493" y="1319213"/>
            <a:ext cx="14711891" cy="2808684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492" y="7681913"/>
            <a:ext cx="19750617" cy="21724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2645"/>
            <a:ext cx="18654183" cy="65389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1745"/>
            <a:ext cx="18654183" cy="72009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492" y="7681913"/>
            <a:ext cx="9824508" cy="2172414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3600" y="7681913"/>
            <a:ext cx="9824509" cy="2172414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492" y="7367588"/>
            <a:ext cx="9696450" cy="3071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492" y="10439400"/>
            <a:ext cx="9696450" cy="1896665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484" y="7367588"/>
            <a:ext cx="9699625" cy="3071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484" y="10439400"/>
            <a:ext cx="9699625" cy="1896665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09688"/>
            <a:ext cx="7219950" cy="557927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9909" y="1309688"/>
            <a:ext cx="12268200" cy="2809637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492" y="6888957"/>
            <a:ext cx="7219950" cy="2251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067" y="23043358"/>
            <a:ext cx="13167783" cy="271938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067" y="2940845"/>
            <a:ext cx="13167783" cy="197524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067" y="25762745"/>
            <a:ext cx="13167783" cy="38647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656013" y="0"/>
            <a:ext cx="18281650" cy="36576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57200" tIns="457200" rIns="457200" bIns="457200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30937200"/>
            <a:ext cx="219456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57200" tIns="457200" rIns="457200" bIns="457200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0" y="3657600"/>
            <a:ext cx="219376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Line 12"/>
          <p:cNvSpPr>
            <a:spLocks noChangeShapeType="1"/>
          </p:cNvSpPr>
          <p:nvPr userDrawn="1"/>
        </p:nvSpPr>
        <p:spPr bwMode="auto">
          <a:xfrm flipH="1">
            <a:off x="3657600" y="0"/>
            <a:ext cx="0" cy="3657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rame 5"/>
          <p:cNvSpPr/>
          <p:nvPr userDrawn="1"/>
        </p:nvSpPr>
        <p:spPr bwMode="auto">
          <a:xfrm>
            <a:off x="0" y="0"/>
            <a:ext cx="21945600" cy="32994600"/>
          </a:xfrm>
          <a:prstGeom prst="frame">
            <a:avLst>
              <a:gd name="adj1" fmla="val 877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389438"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22"/>
          <p:cNvSpPr txBox="1">
            <a:spLocks noChangeArrowheads="1"/>
          </p:cNvSpPr>
          <p:nvPr/>
        </p:nvSpPr>
        <p:spPr bwMode="auto">
          <a:xfrm>
            <a:off x="3656013" y="139700"/>
            <a:ext cx="1828165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2880" tIns="182880" rIns="182880" bIns="182880">
            <a:spAutoFit/>
          </a:bodyPr>
          <a:lstStyle/>
          <a:p>
            <a:pPr algn="ctr" defTabSz="4389438"/>
            <a:r>
              <a:rPr lang="en-US" sz="6600" b="1" dirty="0" smtClean="0">
                <a:solidFill>
                  <a:srgbClr val="FFFF66"/>
                </a:solidFill>
                <a:latin typeface="Helvetica" pitchFamily="34" charset="0"/>
                <a:ea typeface="Tahoma" pitchFamily="34" charset="0"/>
                <a:cs typeface="Helvetica" pitchFamily="34" charset="0"/>
              </a:rPr>
              <a:t>Can We Predict Eat Out Behavior of a Person from Tweets and Check-ins?</a:t>
            </a:r>
            <a:br>
              <a:rPr lang="en-US" sz="6600" b="1" dirty="0" smtClean="0">
                <a:solidFill>
                  <a:srgbClr val="FFFF66"/>
                </a:solidFill>
                <a:latin typeface="Helvetica" pitchFamily="34" charset="0"/>
                <a:ea typeface="Tahoma" pitchFamily="34" charset="0"/>
                <a:cs typeface="Helvetica" pitchFamily="34" charset="0"/>
              </a:rPr>
            </a:br>
            <a:endParaRPr lang="en-US" sz="6600" b="1" dirty="0">
              <a:solidFill>
                <a:srgbClr val="FFFF66"/>
              </a:solidFill>
              <a:latin typeface="Helvetica" pitchFamily="34" charset="0"/>
              <a:ea typeface="Tahoma" pitchFamily="34" charset="0"/>
              <a:cs typeface="Helvetica" pitchFamily="34" charset="0"/>
            </a:endParaRPr>
          </a:p>
        </p:txBody>
      </p:sp>
      <p:sp>
        <p:nvSpPr>
          <p:cNvPr id="2051" name="Text Box 123"/>
          <p:cNvSpPr txBox="1">
            <a:spLocks noChangeArrowheads="1"/>
          </p:cNvSpPr>
          <p:nvPr/>
        </p:nvSpPr>
        <p:spPr bwMode="auto">
          <a:xfrm>
            <a:off x="3663950" y="2514600"/>
            <a:ext cx="18281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0" tIns="457200" rIns="457200" bIns="457200" anchor="ctr" anchorCtr="1"/>
          <a:lstStyle/>
          <a:p>
            <a:pPr algn="ctr" defTabSz="4389438"/>
            <a:r>
              <a:rPr lang="en-US" sz="4000" dirty="0" smtClean="0">
                <a:solidFill>
                  <a:srgbClr val="FFFF99"/>
                </a:solidFill>
              </a:rPr>
              <a:t>Md. </a:t>
            </a:r>
            <a:r>
              <a:rPr lang="en-US" sz="4000" dirty="0" err="1" smtClean="0">
                <a:solidFill>
                  <a:srgbClr val="FFFF99"/>
                </a:solidFill>
              </a:rPr>
              <a:t>Taksir</a:t>
            </a:r>
            <a:r>
              <a:rPr lang="en-US" sz="4000" dirty="0" smtClean="0">
                <a:solidFill>
                  <a:srgbClr val="FFFF99"/>
                </a:solidFill>
              </a:rPr>
              <a:t> </a:t>
            </a:r>
            <a:r>
              <a:rPr lang="en-US" sz="4000" dirty="0" err="1" smtClean="0">
                <a:solidFill>
                  <a:srgbClr val="FFFF99"/>
                </a:solidFill>
              </a:rPr>
              <a:t>Hasan</a:t>
            </a:r>
            <a:r>
              <a:rPr lang="en-US" sz="4000" dirty="0" smtClean="0">
                <a:solidFill>
                  <a:srgbClr val="FFFF99"/>
                </a:solidFill>
              </a:rPr>
              <a:t> </a:t>
            </a:r>
            <a:r>
              <a:rPr lang="en-US" sz="4000" dirty="0" err="1" smtClean="0">
                <a:solidFill>
                  <a:srgbClr val="FFFF99"/>
                </a:solidFill>
              </a:rPr>
              <a:t>Majumder</a:t>
            </a:r>
            <a:r>
              <a:rPr lang="en-US" sz="4000" dirty="0" smtClean="0">
                <a:solidFill>
                  <a:srgbClr val="FFFF99"/>
                </a:solidFill>
              </a:rPr>
              <a:t> (0905002)  Md. </a:t>
            </a:r>
            <a:r>
              <a:rPr lang="en-US" sz="4000" dirty="0" err="1" smtClean="0">
                <a:solidFill>
                  <a:srgbClr val="FFFF99"/>
                </a:solidFill>
              </a:rPr>
              <a:t>Mahabur</a:t>
            </a:r>
            <a:r>
              <a:rPr lang="en-US" sz="4000" dirty="0" smtClean="0">
                <a:solidFill>
                  <a:srgbClr val="FFFF99"/>
                </a:solidFill>
              </a:rPr>
              <a:t> Rahman (0905093)</a:t>
            </a:r>
            <a:endParaRPr lang="en-US" sz="4000" baseline="30000" dirty="0">
              <a:solidFill>
                <a:srgbClr val="FFFF99"/>
              </a:solidFill>
            </a:endParaRPr>
          </a:p>
        </p:txBody>
      </p:sp>
      <p:pic>
        <p:nvPicPr>
          <p:cNvPr id="2052" name="Picture 170" descr="Buet Logo Bi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800" y="800100"/>
            <a:ext cx="192563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Text Box 123"/>
          <p:cNvSpPr txBox="1">
            <a:spLocks noChangeArrowheads="1"/>
          </p:cNvSpPr>
          <p:nvPr/>
        </p:nvSpPr>
        <p:spPr bwMode="auto">
          <a:xfrm>
            <a:off x="0" y="31165800"/>
            <a:ext cx="21945600" cy="152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0" tIns="457200" rIns="457200" bIns="457200" anchor="ctr" anchorCtr="1"/>
          <a:lstStyle/>
          <a:p>
            <a:pPr algn="ctr" defTabSz="4389438"/>
            <a:r>
              <a:rPr lang="en-US" sz="4400" b="1" dirty="0">
                <a:solidFill>
                  <a:srgbClr val="800000"/>
                </a:solidFill>
              </a:rPr>
              <a:t>Department of Computer Science and Engineering (CSE), BUET</a:t>
            </a:r>
          </a:p>
        </p:txBody>
      </p: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381000" y="17983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53034" y="15335619"/>
            <a:ext cx="8229600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where a person is most likely to eat out based on his/her tweets from Twitter and check-ins from Foursquare.</a:t>
            </a:r>
          </a:p>
        </p:txBody>
      </p:sp>
      <p:cxnSp>
        <p:nvCxnSpPr>
          <p:cNvPr id="37" name="Straight Connector 36"/>
          <p:cNvCxnSpPr/>
          <p:nvPr/>
        </p:nvCxnSpPr>
        <p:spPr bwMode="auto">
          <a:xfrm rot="5400000" flipH="1" flipV="1">
            <a:off x="-4877594" y="17296607"/>
            <a:ext cx="27279601" cy="15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7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0" y="30935612"/>
            <a:ext cx="21945600" cy="15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7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0" name="Straight Connector 409"/>
          <p:cNvCxnSpPr/>
          <p:nvPr/>
        </p:nvCxnSpPr>
        <p:spPr bwMode="auto">
          <a:xfrm rot="5400000" flipH="1" flipV="1">
            <a:off x="4586308" y="27626571"/>
            <a:ext cx="15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8" name="TextBox 277"/>
          <p:cNvSpPr txBox="1"/>
          <p:nvPr/>
        </p:nvSpPr>
        <p:spPr>
          <a:xfrm>
            <a:off x="332230" y="23095341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Figure 1: </a:t>
            </a:r>
            <a:r>
              <a:rPr lang="en-US" sz="2400" b="1" dirty="0" smtClean="0">
                <a:solidFill>
                  <a:srgbClr val="FF3399"/>
                </a:solidFill>
              </a:rPr>
              <a:t> </a:t>
            </a:r>
            <a:r>
              <a:rPr lang="en-US" sz="2400" b="1" dirty="0">
                <a:solidFill>
                  <a:srgbClr val="740000"/>
                </a:solidFill>
              </a:rPr>
              <a:t>D</a:t>
            </a:r>
            <a:r>
              <a:rPr lang="en-US" sz="2400" b="1" dirty="0" smtClean="0">
                <a:solidFill>
                  <a:srgbClr val="740000"/>
                </a:solidFill>
              </a:rPr>
              <a:t>ata collection</a:t>
            </a:r>
            <a:endParaRPr lang="en-US" sz="2400" dirty="0">
              <a:solidFill>
                <a:srgbClr val="74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33628" y="29256614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Figure 2: </a:t>
            </a:r>
            <a:r>
              <a:rPr lang="en-US" sz="2400" b="1" dirty="0" smtClean="0">
                <a:solidFill>
                  <a:srgbClr val="740000"/>
                </a:solidFill>
              </a:rPr>
              <a:t>Data analysis</a:t>
            </a:r>
            <a:endParaRPr lang="en-US" sz="2400" dirty="0">
              <a:solidFill>
                <a:srgbClr val="74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429244"/>
              </p:ext>
            </p:extLst>
          </p:nvPr>
        </p:nvGraphicFramePr>
        <p:xfrm>
          <a:off x="9220484" y="10759525"/>
          <a:ext cx="12294553" cy="732822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84048"/>
                <a:gridCol w="1528769"/>
                <a:gridCol w="2459351"/>
                <a:gridCol w="1543788"/>
                <a:gridCol w="1511627"/>
                <a:gridCol w="2966970"/>
              </a:tblGrid>
              <a:tr h="762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Restaurant</a:t>
                      </a:r>
                      <a:r>
                        <a:rPr lang="en-US" sz="24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Category</a:t>
                      </a:r>
                    </a:p>
                    <a:p>
                      <a:pPr algn="ctr" fontAlgn="b"/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LIWC</a:t>
                      </a:r>
                      <a:r>
                        <a:rPr lang="en-US" sz="24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Category</a:t>
                      </a:r>
                    </a:p>
                    <a:p>
                      <a:pPr algn="ctr" fontAlgn="b"/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4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td</a:t>
                      </a:r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24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</a:t>
                      </a:r>
                    </a:p>
                    <a:p>
                      <a:pPr algn="ctr" fontAlgn="b"/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 </a:t>
                      </a:r>
                      <a:r>
                        <a:rPr lang="en-US" sz="24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</a:p>
                    <a:p>
                      <a:pPr algn="ctr" fontAlgn="b"/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R-square</a:t>
                      </a:r>
                    </a:p>
                    <a:p>
                      <a:pPr algn="ctr" fontAlgn="b"/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Adjusted </a:t>
                      </a:r>
                      <a:r>
                        <a:rPr lang="en-US" sz="24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R-square</a:t>
                      </a:r>
                    </a:p>
                    <a:p>
                      <a:pPr algn="ctr" fontAlgn="b"/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9269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Cheap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</a:t>
                      </a:r>
                      <a:endParaRPr lang="en-US" sz="2400" b="0" i="0" u="none" strike="noStrike" dirty="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24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24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3926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4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ixltr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-1.4473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2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4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osemo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-3.8677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392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15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15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15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15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15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15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392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32.5291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3225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-5.781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392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15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15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15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15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15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15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39269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Expensive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1.3548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sz="24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sz="24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3926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31.7238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26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-17.5301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2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7.814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392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15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15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15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15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15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1500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39269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Expensive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3926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0.3662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26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Sixltr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0.4858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8688677" y="27537936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800000"/>
              </a:solidFill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12357" y="14135178"/>
            <a:ext cx="8510955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12357" y="16721137"/>
            <a:ext cx="8530005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 smtClean="0">
                <a:solidFill>
                  <a:schemeClr val="tx1"/>
                </a:solidFill>
                <a:latin typeface="Arial" charset="0"/>
              </a:rPr>
              <a:t>Our Approach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5" name="Picture 64" descr="6a00d8341cba3953ef012876246c0b970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177" y="10009023"/>
            <a:ext cx="1210612" cy="53215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50800" dir="5400000" algn="ctr" rotWithShape="0">
              <a:schemeClr val="accent2"/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177" y="12227720"/>
            <a:ext cx="1210612" cy="652474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50800" dir="5400000" algn="ctr" rotWithShape="0">
              <a:schemeClr val="accent6">
                <a:lumMod val="40000"/>
                <a:lumOff val="60000"/>
              </a:scheme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339" y="13130576"/>
            <a:ext cx="1090287" cy="66660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8" name="Rectangle 47"/>
          <p:cNvSpPr/>
          <p:nvPr/>
        </p:nvSpPr>
        <p:spPr bwMode="auto">
          <a:xfrm>
            <a:off x="8791329" y="28261829"/>
            <a:ext cx="12924347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8780185" y="3820371"/>
            <a:ext cx="12935491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Down Arrow 54"/>
          <p:cNvSpPr/>
          <p:nvPr/>
        </p:nvSpPr>
        <p:spPr>
          <a:xfrm>
            <a:off x="4038603" y="19178902"/>
            <a:ext cx="304801" cy="34790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6" name="Down Arrow 55"/>
          <p:cNvSpPr/>
          <p:nvPr/>
        </p:nvSpPr>
        <p:spPr>
          <a:xfrm>
            <a:off x="4021974" y="20143437"/>
            <a:ext cx="304801" cy="34790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Down Arrow 57"/>
          <p:cNvSpPr/>
          <p:nvPr/>
        </p:nvSpPr>
        <p:spPr>
          <a:xfrm>
            <a:off x="4006389" y="21139749"/>
            <a:ext cx="304801" cy="34790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9" name="Curved Right Arrow 58"/>
          <p:cNvSpPr/>
          <p:nvPr/>
        </p:nvSpPr>
        <p:spPr>
          <a:xfrm rot="10800000">
            <a:off x="6766552" y="24830090"/>
            <a:ext cx="1670484" cy="35776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Down Arrow 68"/>
          <p:cNvSpPr/>
          <p:nvPr/>
        </p:nvSpPr>
        <p:spPr>
          <a:xfrm>
            <a:off x="4031455" y="25579481"/>
            <a:ext cx="304801" cy="34790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0" name="Down Arrow 69"/>
          <p:cNvSpPr/>
          <p:nvPr/>
        </p:nvSpPr>
        <p:spPr>
          <a:xfrm>
            <a:off x="4042090" y="26537626"/>
            <a:ext cx="304801" cy="34790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1" name="Down Arrow 70"/>
          <p:cNvSpPr/>
          <p:nvPr/>
        </p:nvSpPr>
        <p:spPr>
          <a:xfrm>
            <a:off x="4059869" y="27519395"/>
            <a:ext cx="304801" cy="34790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8791330" y="18406839"/>
            <a:ext cx="12946449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Observation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8791328" y="25256722"/>
            <a:ext cx="12924348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Curved Right Arrow 59"/>
          <p:cNvSpPr/>
          <p:nvPr/>
        </p:nvSpPr>
        <p:spPr>
          <a:xfrm rot="10800000">
            <a:off x="6784293" y="18410176"/>
            <a:ext cx="1858283" cy="36659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940718" y="18563973"/>
            <a:ext cx="4655768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Suitable Twitter Users</a:t>
            </a:r>
          </a:p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1920749" y="19544034"/>
            <a:ext cx="4655768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User Tweets</a:t>
            </a:r>
          </a:p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1890277" y="21542722"/>
            <a:ext cx="4655768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Information</a:t>
            </a:r>
          </a:p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Rounded Rectangle 84"/>
          <p:cNvSpPr/>
          <p:nvPr/>
        </p:nvSpPr>
        <p:spPr bwMode="auto">
          <a:xfrm>
            <a:off x="1920706" y="20556388"/>
            <a:ext cx="4655768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Check-in Tweets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Rounded Rectangle 85"/>
          <p:cNvSpPr/>
          <p:nvPr/>
        </p:nvSpPr>
        <p:spPr bwMode="auto">
          <a:xfrm>
            <a:off x="1951699" y="27956863"/>
            <a:ext cx="4655768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Strength of the Model</a:t>
            </a:r>
          </a:p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ounded Rectangle 86"/>
          <p:cNvSpPr/>
          <p:nvPr/>
        </p:nvSpPr>
        <p:spPr bwMode="auto">
          <a:xfrm>
            <a:off x="1951699" y="26912758"/>
            <a:ext cx="4655768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Linear Regression Analysis</a:t>
            </a:r>
          </a:p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Rounded Rectangle 87"/>
          <p:cNvSpPr/>
          <p:nvPr/>
        </p:nvSpPr>
        <p:spPr bwMode="auto">
          <a:xfrm>
            <a:off x="1951699" y="25942225"/>
            <a:ext cx="4655768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Correlation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Rounded Rectangle 88"/>
          <p:cNvSpPr/>
          <p:nvPr/>
        </p:nvSpPr>
        <p:spPr bwMode="auto">
          <a:xfrm>
            <a:off x="1926984" y="24968226"/>
            <a:ext cx="4655768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389438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LIWC Analysis on Data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12358" y="3832704"/>
            <a:ext cx="8520724" cy="6456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Problem Definition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52967" y="4724299"/>
            <a:ext cx="8229600" cy="3416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platforms such as Twitter or Facebook are used by millions of people for expressing their opinions, interests, emotions, etc. At the same time, a location based social network such as Foursquare is becoming a popular tool for users to publish their visited places through check-ins. These tweets and check-ins information reveal different habits and characteristics of a person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this project, we will investigate whether we can predict a person's eat out behavior from his tweets and check-ins.</a:t>
            </a:r>
          </a:p>
        </p:txBody>
      </p:sp>
      <p:sp>
        <p:nvSpPr>
          <p:cNvPr id="92" name="Rectangle 91"/>
          <p:cNvSpPr/>
          <p:nvPr/>
        </p:nvSpPr>
        <p:spPr>
          <a:xfrm>
            <a:off x="9188418" y="26152363"/>
            <a:ext cx="12326619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strong adjusted R-square values for cheap, expensive and very expensive category,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predict almost accurately if a person is likely to visit such places. Despite moderate category having a poor adjusted R-square value, we can indirectly predict it accurately by observing the values for other three categories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Therefore, our model can accurately judge where a person is most likely to eat out. 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188417" y="19358525"/>
            <a:ext cx="12326620" cy="5632311"/>
          </a:xfrm>
          <a:prstGeom prst="rect">
            <a:avLst/>
          </a:prstGeom>
          <a:ln>
            <a:solidFill>
              <a:srgbClr val="B2AA1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defTabSz="4389438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“Cheap” category : </a:t>
            </a:r>
          </a:p>
          <a:p>
            <a:pPr marL="1257300" lvl="2" indent="-342900" defTabSz="4389438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motivation has strong negative correlation.</a:t>
            </a:r>
          </a:p>
          <a:p>
            <a:pPr marL="1257300" lvl="2" indent="-342900" defTabSz="4389438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words also have strong negative correlation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lvl="2" indent="-342900" defTabSz="4389438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389438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“Moderate” category :</a:t>
            </a:r>
          </a:p>
          <a:p>
            <a:pPr marL="1257300" lvl="2" indent="-342900" defTabSz="4389438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Less work means more visit to moderate places.</a:t>
            </a:r>
          </a:p>
          <a:p>
            <a:pPr marL="1257300" lvl="2" indent="-342900" defTabSz="4389438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“Swear” type words imply preference to moderate category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lvl="2" indent="-342900" defTabSz="4389438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389438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“Expensive” category : </a:t>
            </a:r>
          </a:p>
          <a:p>
            <a:pPr marL="1257300" lvl="2" indent="-342900" defTabSz="4389438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and social words correlate strongly.</a:t>
            </a:r>
          </a:p>
          <a:p>
            <a:pPr marL="1257300" lvl="2" indent="-342900" defTabSz="4389438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Money related tweets correlate strongly too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lvl="2" indent="-342900" defTabSz="4389438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4389438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“Very Expensive” category : </a:t>
            </a:r>
          </a:p>
          <a:p>
            <a:pPr marL="1257300" lvl="2" indent="-342900" defTabSz="4389438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correlation with unique and bigger words.</a:t>
            </a:r>
          </a:p>
          <a:p>
            <a:pPr marL="1257300" lvl="2" indent="-342900" defTabSz="4389438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tweets than any other categories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188417" y="29176227"/>
            <a:ext cx="12358596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predict suitability of a new restaurant service based on local twitter users’ tweets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predict the financial conditions of a person from his tweets with survey as basis for ground truth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578" y="8605783"/>
            <a:ext cx="6324600" cy="95976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50800" dir="5400000" algn="ctr" rotWithShape="0">
              <a:schemeClr val="accent6">
                <a:lumMod val="75000"/>
              </a:scheme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578" y="10887915"/>
            <a:ext cx="6324599" cy="1019317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50800" dir="5400000" algn="ctr" rotWithShape="0">
              <a:schemeClr val="accent6">
                <a:lumMod val="75000"/>
              </a:schemeClr>
            </a:outerShdw>
          </a:effectLst>
        </p:spPr>
      </p:pic>
      <p:sp>
        <p:nvSpPr>
          <p:cNvPr id="96" name="Rectangle 95"/>
          <p:cNvSpPr/>
          <p:nvPr/>
        </p:nvSpPr>
        <p:spPr>
          <a:xfrm>
            <a:off x="9120691" y="4745142"/>
            <a:ext cx="12394345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some sample data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showing their frequency of availing themselves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Cheap, Moderate, Expensive and Very Expensive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places based on cost.</a:t>
            </a:r>
          </a:p>
        </p:txBody>
      </p:sp>
      <p:sp>
        <p:nvSpPr>
          <p:cNvPr id="97" name="Rectangle 96"/>
          <p:cNvSpPr/>
          <p:nvPr/>
        </p:nvSpPr>
        <p:spPr>
          <a:xfrm>
            <a:off x="9223691" y="9246681"/>
            <a:ext cx="12291346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table shows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LIWC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significant correlation with the restaurant categories.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* signifies p&lt;0.05 and ** signifies p&lt;0.01 )</a:t>
            </a:r>
          </a:p>
        </p:txBody>
      </p:sp>
      <p:graphicFrame>
        <p:nvGraphicFramePr>
          <p:cNvPr id="102" name="Chart 1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265244"/>
              </p:ext>
            </p:extLst>
          </p:nvPr>
        </p:nvGraphicFramePr>
        <p:xfrm>
          <a:off x="9103606" y="6096000"/>
          <a:ext cx="12308432" cy="2957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4056</TotalTime>
  <Words>524</Words>
  <Application>Microsoft Office PowerPoint</Application>
  <PresentationFormat>Custom</PresentationFormat>
  <Paragraphs>128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Helvetica</vt:lpstr>
      <vt:lpstr>Tahoma</vt:lpstr>
      <vt:lpstr>Times New Roman</vt:lpstr>
      <vt:lpstr>Wingdings</vt:lpstr>
      <vt:lpstr>Default Design</vt:lpstr>
      <vt:lpstr>PowerPoint Presentation</vt:lpstr>
    </vt:vector>
  </TitlesOfParts>
  <Company>CSE, BUET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Popel</dc:creator>
  <cp:lastModifiedBy>sany</cp:lastModifiedBy>
  <cp:revision>350</cp:revision>
  <dcterms:created xsi:type="dcterms:W3CDTF">2008-05-03T03:01:56Z</dcterms:created>
  <dcterms:modified xsi:type="dcterms:W3CDTF">2015-03-26T06:07:02Z</dcterms:modified>
</cp:coreProperties>
</file>